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20" r:id="rId2"/>
    <p:sldId id="358" r:id="rId3"/>
    <p:sldId id="352" r:id="rId4"/>
    <p:sldId id="359" r:id="rId5"/>
    <p:sldId id="360" r:id="rId6"/>
    <p:sldId id="361" r:id="rId7"/>
    <p:sldId id="364" r:id="rId8"/>
    <p:sldId id="365" r:id="rId9"/>
    <p:sldId id="366" r:id="rId10"/>
    <p:sldId id="367" r:id="rId11"/>
    <p:sldId id="368" r:id="rId12"/>
    <p:sldId id="369" r:id="rId13"/>
    <p:sldId id="371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72" r:id="rId22"/>
    <p:sldId id="350" r:id="rId23"/>
    <p:sldId id="356" r:id="rId24"/>
    <p:sldId id="351" r:id="rId25"/>
    <p:sldId id="325" r:id="rId26"/>
    <p:sldId id="354" r:id="rId27"/>
    <p:sldId id="327" r:id="rId28"/>
    <p:sldId id="330" r:id="rId29"/>
    <p:sldId id="329" r:id="rId30"/>
    <p:sldId id="349" r:id="rId31"/>
    <p:sldId id="334" r:id="rId32"/>
    <p:sldId id="335" r:id="rId33"/>
    <p:sldId id="336" r:id="rId34"/>
    <p:sldId id="348" r:id="rId35"/>
    <p:sldId id="332" r:id="rId36"/>
    <p:sldId id="333" r:id="rId37"/>
    <p:sldId id="338" r:id="rId38"/>
    <p:sldId id="337" r:id="rId39"/>
    <p:sldId id="341" r:id="rId40"/>
    <p:sldId id="357" r:id="rId41"/>
    <p:sldId id="342" r:id="rId42"/>
    <p:sldId id="343" r:id="rId43"/>
    <p:sldId id="344" r:id="rId44"/>
    <p:sldId id="345" r:id="rId45"/>
    <p:sldId id="346" r:id="rId46"/>
    <p:sldId id="347" r:id="rId47"/>
    <p:sldId id="34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2" autoAdjust="0"/>
    <p:restoredTop sz="94666"/>
  </p:normalViewPr>
  <p:slideViewPr>
    <p:cSldViewPr>
      <p:cViewPr varScale="1">
        <p:scale>
          <a:sx n="102" d="100"/>
          <a:sy n="102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683D5A-F11D-4928-9A99-B494557B2B76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191621F-7F05-46A7-A71F-A2DB4B7BE1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0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C0C755-81B1-442D-8AD3-B50D51281DE3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E74B399-E2C9-4139-B974-749769F6AD2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5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543033-DECF-4738-B6A7-87D767E7EB38}" type="slidenum">
              <a:rPr lang="de-CH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CH">
              <a:cs typeface="Arial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/>
            <a:endParaRPr lang="en-GB">
              <a:latin typeface="Calibri" pitchFamily="34" charset="0"/>
            </a:endParaRPr>
          </a:p>
        </p:txBody>
      </p:sp>
      <p:sp>
        <p:nvSpPr>
          <p:cNvPr id="1229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5750" cy="43195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ACDE8-FDC3-4284-9BD6-B1FFA2BFC3DF}" type="slidenum">
              <a:rPr lang="en-US"/>
              <a:pPr/>
              <a:t>25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1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3B0B8-3974-4DC2-9BE2-0CB9CFDFA5D9}" type="slidenum">
              <a:rPr lang="en-US"/>
              <a:pPr/>
              <a:t>37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3B0B8-3974-4DC2-9BE2-0CB9CFDFA5D9}" type="slidenum">
              <a:rPr lang="en-US"/>
              <a:pPr/>
              <a:t>38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CF8D5-6D23-40CC-B4B5-7658E95E9278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F9B32-C3C2-4ED0-AFB5-D333B086488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50B9-5FB7-4E4C-9EEC-8FCC67F7348D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11435-4B13-4F1F-93F2-1D48918B11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8C243-0B89-4436-BBA1-0A943EA5C5FC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2D85-0CB2-4D25-87C4-EF8CF0E0708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A7E9-6158-4678-95BA-187E04DFA67A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8C7BE-3CF3-45B4-9343-1715ADE70C1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86A2-67BA-4E83-936E-C47FF0B888A3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128D-E964-4EF0-A22A-4064509A39F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4C44-1A69-450C-B5D3-D6678553BA8F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E454-2FA9-4CAA-A41C-1E090993932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68D54-021C-4E08-A4E3-BC81EC25DA46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0BDF-2E4D-4454-85EE-E6419CAC61C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451B7D-3BC4-49E6-8E7D-F7BB588D7FEA}" type="datetimeFigureOut">
              <a:rPr lang="en-US"/>
              <a:pPr>
                <a:defRPr/>
              </a:pPr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33798" name="Picture 6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726619" y="0"/>
            <a:ext cx="110121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E6F3DD-08DB-457A-9C87-8BAFDF3244A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EDB77BE-B602-45D5-AD35-536ABB42D80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410450" y="990600"/>
            <a:ext cx="173355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y.com/" TargetMode="External"/><Relationship Id="rId2" Type="http://schemas.openxmlformats.org/officeDocument/2006/relationships/hyperlink" Target="https://bit.ly/2Fuon6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90500" y="2819400"/>
            <a:ext cx="8763000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6700" dirty="0"/>
              <a:t>Computer Systems</a:t>
            </a:r>
            <a:br>
              <a:rPr lang="en-US" sz="6700" dirty="0"/>
            </a:br>
            <a:r>
              <a:rPr lang="en-US" dirty="0"/>
              <a:t>Exercise 9</a:t>
            </a:r>
            <a:br>
              <a:rPr lang="en-US" dirty="0"/>
            </a:br>
            <a:endParaRPr lang="en-US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6713538"/>
            <a:ext cx="4524375" cy="138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563"/>
              </a:spcBef>
              <a:buClr>
                <a:srgbClr val="52ADE7"/>
              </a:buClr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CH" sz="900" b="1">
                <a:solidFill>
                  <a:srgbClr val="FFFFFF"/>
                </a:solidFill>
              </a:rPr>
              <a:t>© Systems Group | Department of Computer Science | ETH Zürich</a:t>
            </a:r>
          </a:p>
        </p:txBody>
      </p:sp>
    </p:spTree>
    <p:extLst>
      <p:ext uri="{BB962C8B-B14F-4D97-AF65-F5344CB8AC3E}">
        <p14:creationId xmlns:p14="http://schemas.microsoft.com/office/powerpoint/2010/main" val="235843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D7AD053E-7D7E-6745-83CE-E8B0DD3BBD21}"/>
              </a:ext>
            </a:extLst>
          </p:cNvPr>
          <p:cNvSpPr/>
          <p:nvPr/>
        </p:nvSpPr>
        <p:spPr>
          <a:xfrm>
            <a:off x="1447800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9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1716891-9721-7649-94FE-25ABC768EB76}"/>
              </a:ext>
            </a:extLst>
          </p:cNvPr>
          <p:cNvSpPr/>
          <p:nvPr/>
        </p:nvSpPr>
        <p:spPr>
          <a:xfrm>
            <a:off x="2142628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BC3B18-89CE-1141-AF0C-1BCFFA8C39F8}"/>
              </a:ext>
            </a:extLst>
          </p:cNvPr>
          <p:cNvSpPr/>
          <p:nvPr/>
        </p:nvSpPr>
        <p:spPr>
          <a:xfrm>
            <a:off x="2144616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B779B-3C7A-1141-BEBD-99D709C975EE}"/>
              </a:ext>
            </a:extLst>
          </p:cNvPr>
          <p:cNvSpPr/>
          <p:nvPr/>
        </p:nvSpPr>
        <p:spPr>
          <a:xfrm>
            <a:off x="2142628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968177-5365-B142-B3EB-77841E7875E3}"/>
              </a:ext>
            </a:extLst>
          </p:cNvPr>
          <p:cNvSpPr/>
          <p:nvPr/>
        </p:nvSpPr>
        <p:spPr>
          <a:xfrm>
            <a:off x="2142628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EF4D649-831D-604D-868C-E4A5BB1F5E0F}"/>
              </a:ext>
            </a:extLst>
          </p:cNvPr>
          <p:cNvSpPr/>
          <p:nvPr/>
        </p:nvSpPr>
        <p:spPr>
          <a:xfrm>
            <a:off x="171251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9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1716891-9721-7649-94FE-25ABC768EB76}"/>
              </a:ext>
            </a:extLst>
          </p:cNvPr>
          <p:cNvSpPr/>
          <p:nvPr/>
        </p:nvSpPr>
        <p:spPr>
          <a:xfrm>
            <a:off x="2142628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BC3B18-89CE-1141-AF0C-1BCFFA8C39F8}"/>
              </a:ext>
            </a:extLst>
          </p:cNvPr>
          <p:cNvSpPr/>
          <p:nvPr/>
        </p:nvSpPr>
        <p:spPr>
          <a:xfrm>
            <a:off x="2144616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B779B-3C7A-1141-BEBD-99D709C975EE}"/>
              </a:ext>
            </a:extLst>
          </p:cNvPr>
          <p:cNvSpPr/>
          <p:nvPr/>
        </p:nvSpPr>
        <p:spPr>
          <a:xfrm>
            <a:off x="2142628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968177-5365-B142-B3EB-77841E7875E3}"/>
              </a:ext>
            </a:extLst>
          </p:cNvPr>
          <p:cNvSpPr/>
          <p:nvPr/>
        </p:nvSpPr>
        <p:spPr>
          <a:xfrm>
            <a:off x="2142628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8FD9BBA7-D843-FA40-B54C-0DFF6C379A69}"/>
              </a:ext>
            </a:extLst>
          </p:cNvPr>
          <p:cNvSpPr/>
          <p:nvPr/>
        </p:nvSpPr>
        <p:spPr>
          <a:xfrm>
            <a:off x="2459913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A79D404-8F53-804D-AE75-2F0678B35015}"/>
              </a:ext>
            </a:extLst>
          </p:cNvPr>
          <p:cNvSpPr/>
          <p:nvPr/>
        </p:nvSpPr>
        <p:spPr>
          <a:xfrm>
            <a:off x="2461901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D37A13-F29D-234E-B93F-6D7ACC447D4F}"/>
              </a:ext>
            </a:extLst>
          </p:cNvPr>
          <p:cNvSpPr/>
          <p:nvPr/>
        </p:nvSpPr>
        <p:spPr>
          <a:xfrm>
            <a:off x="2459913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AB7507-E458-7B4A-9B6D-1FE1D8A9FFC3}"/>
              </a:ext>
            </a:extLst>
          </p:cNvPr>
          <p:cNvSpPr/>
          <p:nvPr/>
        </p:nvSpPr>
        <p:spPr>
          <a:xfrm>
            <a:off x="2459913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03C1229A-072A-2B4C-A9EA-CC16B77C0CF7}"/>
              </a:ext>
            </a:extLst>
          </p:cNvPr>
          <p:cNvSpPr/>
          <p:nvPr/>
        </p:nvSpPr>
        <p:spPr>
          <a:xfrm>
            <a:off x="196207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6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1716891-9721-7649-94FE-25ABC768EB76}"/>
              </a:ext>
            </a:extLst>
          </p:cNvPr>
          <p:cNvSpPr/>
          <p:nvPr/>
        </p:nvSpPr>
        <p:spPr>
          <a:xfrm>
            <a:off x="2142628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BC3B18-89CE-1141-AF0C-1BCFFA8C39F8}"/>
              </a:ext>
            </a:extLst>
          </p:cNvPr>
          <p:cNvSpPr/>
          <p:nvPr/>
        </p:nvSpPr>
        <p:spPr>
          <a:xfrm>
            <a:off x="2144616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E9B779B-3C7A-1141-BEBD-99D709C975EE}"/>
              </a:ext>
            </a:extLst>
          </p:cNvPr>
          <p:cNvSpPr/>
          <p:nvPr/>
        </p:nvSpPr>
        <p:spPr>
          <a:xfrm>
            <a:off x="2142628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0968177-5365-B142-B3EB-77841E7875E3}"/>
              </a:ext>
            </a:extLst>
          </p:cNvPr>
          <p:cNvSpPr/>
          <p:nvPr/>
        </p:nvSpPr>
        <p:spPr>
          <a:xfrm>
            <a:off x="2142628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8FD9BBA7-D843-FA40-B54C-0DFF6C379A69}"/>
              </a:ext>
            </a:extLst>
          </p:cNvPr>
          <p:cNvSpPr/>
          <p:nvPr/>
        </p:nvSpPr>
        <p:spPr>
          <a:xfrm>
            <a:off x="2459913" y="517920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A79D404-8F53-804D-AE75-2F0678B35015}"/>
              </a:ext>
            </a:extLst>
          </p:cNvPr>
          <p:cNvSpPr/>
          <p:nvPr/>
        </p:nvSpPr>
        <p:spPr>
          <a:xfrm>
            <a:off x="2461901" y="493873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D37A13-F29D-234E-B93F-6D7ACC447D4F}"/>
              </a:ext>
            </a:extLst>
          </p:cNvPr>
          <p:cNvSpPr/>
          <p:nvPr/>
        </p:nvSpPr>
        <p:spPr>
          <a:xfrm>
            <a:off x="2459913" y="5424469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AB7507-E458-7B4A-9B6D-1FE1D8A9FFC3}"/>
              </a:ext>
            </a:extLst>
          </p:cNvPr>
          <p:cNvSpPr/>
          <p:nvPr/>
        </p:nvSpPr>
        <p:spPr>
          <a:xfrm>
            <a:off x="2459913" y="5669735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B7FB2B84-D5C4-9040-AA9B-108A2FCC0194}"/>
              </a:ext>
            </a:extLst>
          </p:cNvPr>
          <p:cNvSpPr/>
          <p:nvPr/>
        </p:nvSpPr>
        <p:spPr>
          <a:xfrm>
            <a:off x="2805025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2988A59-E0CD-8E49-8619-753A2B90BB71}"/>
              </a:ext>
            </a:extLst>
          </p:cNvPr>
          <p:cNvSpPr/>
          <p:nvPr/>
        </p:nvSpPr>
        <p:spPr>
          <a:xfrm>
            <a:off x="2807013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4C8BA6-6319-704D-B8F4-C565A2729EBF}"/>
              </a:ext>
            </a:extLst>
          </p:cNvPr>
          <p:cNvSpPr/>
          <p:nvPr/>
        </p:nvSpPr>
        <p:spPr>
          <a:xfrm>
            <a:off x="2805025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D22847-EAF4-B849-A5FE-975E6A393A90}"/>
              </a:ext>
            </a:extLst>
          </p:cNvPr>
          <p:cNvSpPr/>
          <p:nvPr/>
        </p:nvSpPr>
        <p:spPr>
          <a:xfrm>
            <a:off x="2805025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04A783C3-D56B-D447-A50B-5331C6E5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220" y="4665938"/>
            <a:ext cx="266856" cy="266856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A17166EC-AF39-4E49-A244-E6E19BA32995}"/>
              </a:ext>
            </a:extLst>
          </p:cNvPr>
          <p:cNvSpPr/>
          <p:nvPr/>
        </p:nvSpPr>
        <p:spPr>
          <a:xfrm>
            <a:off x="2216556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F038D8D-1410-DA4B-9B31-36FF9C633F37}"/>
              </a:ext>
            </a:extLst>
          </p:cNvPr>
          <p:cNvSpPr/>
          <p:nvPr/>
        </p:nvSpPr>
        <p:spPr>
          <a:xfrm>
            <a:off x="2807013" y="59150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146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96B6E732-A5A0-EE4A-9131-308803DC4514}"/>
              </a:ext>
            </a:extLst>
          </p:cNvPr>
          <p:cNvSpPr/>
          <p:nvPr/>
        </p:nvSpPr>
        <p:spPr>
          <a:xfrm>
            <a:off x="685800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BA54F6DD-19D3-AF40-9D33-F6BD5D9C2AF5}"/>
              </a:ext>
            </a:extLst>
          </p:cNvPr>
          <p:cNvSpPr/>
          <p:nvPr/>
        </p:nvSpPr>
        <p:spPr>
          <a:xfrm>
            <a:off x="933528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295321F-06DB-684E-9515-1685252E8FC0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48C0A0BD-0579-6042-AE07-E85DC119DD08}"/>
              </a:ext>
            </a:extLst>
          </p:cNvPr>
          <p:cNvSpPr/>
          <p:nvPr/>
        </p:nvSpPr>
        <p:spPr>
          <a:xfrm>
            <a:off x="1176844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9C032C-A246-594C-B673-817E49441A0D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D7AD053E-7D7E-6745-83CE-E8B0DD3BBD21}"/>
              </a:ext>
            </a:extLst>
          </p:cNvPr>
          <p:cNvSpPr/>
          <p:nvPr/>
        </p:nvSpPr>
        <p:spPr>
          <a:xfrm>
            <a:off x="1447800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AA7273-852A-5B4A-9E91-25F0EE9B52ED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EF4D649-831D-604D-868C-E4A5BB1F5E0F}"/>
              </a:ext>
            </a:extLst>
          </p:cNvPr>
          <p:cNvSpPr/>
          <p:nvPr/>
        </p:nvSpPr>
        <p:spPr>
          <a:xfrm>
            <a:off x="171251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DC2E48A-CD2C-7048-BDB8-DF8F99CB4239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2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03C1229A-072A-2B4C-A9EA-CC16B77C0CF7}"/>
              </a:ext>
            </a:extLst>
          </p:cNvPr>
          <p:cNvSpPr/>
          <p:nvPr/>
        </p:nvSpPr>
        <p:spPr>
          <a:xfrm>
            <a:off x="1962072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1489990-C263-3B46-9C0A-8F477011DD96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EA6-8985-4641-B466-002198F6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E417-CE88-4042-8EA8-1EF5895B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https://bit.ly/2Fuon6W</a:t>
            </a:r>
            <a:r>
              <a:rPr lang="en-US" dirty="0"/>
              <a:t> </a:t>
            </a:r>
            <a:r>
              <a:rPr lang="en-US" b="1" dirty="0"/>
              <a:t>(Claudio)</a:t>
            </a:r>
          </a:p>
          <a:p>
            <a:r>
              <a:rPr lang="en-US" cap="all" dirty="0">
                <a:hlinkClick r:id="rId3"/>
              </a:rPr>
              <a:t>https://bit.ly/2Qb4JBb </a:t>
            </a:r>
            <a:r>
              <a:rPr lang="en-US" b="1" dirty="0"/>
              <a:t>(</a:t>
            </a:r>
            <a:r>
              <a:rPr lang="en-US" b="1" dirty="0" err="1"/>
              <a:t>Amray</a:t>
            </a:r>
            <a:r>
              <a:rPr lang="en-US" b="1" dirty="0"/>
              <a:t>)</a:t>
            </a:r>
            <a:br>
              <a:rPr lang="en-US" cap="all" dirty="0">
                <a:hlinkClick r:id="rId3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C0831-A35C-B04A-844F-D88A79E55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95600"/>
            <a:ext cx="3937000" cy="29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B7FB2B84-D5C4-9040-AA9B-108A2FCC0194}"/>
              </a:ext>
            </a:extLst>
          </p:cNvPr>
          <p:cNvSpPr/>
          <p:nvPr/>
        </p:nvSpPr>
        <p:spPr>
          <a:xfrm>
            <a:off x="2805025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2988A59-E0CD-8E49-8619-753A2B90BB71}"/>
              </a:ext>
            </a:extLst>
          </p:cNvPr>
          <p:cNvSpPr/>
          <p:nvPr/>
        </p:nvSpPr>
        <p:spPr>
          <a:xfrm>
            <a:off x="2807013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4C8BA6-6319-704D-B8F4-C565A2729EBF}"/>
              </a:ext>
            </a:extLst>
          </p:cNvPr>
          <p:cNvSpPr/>
          <p:nvPr/>
        </p:nvSpPr>
        <p:spPr>
          <a:xfrm>
            <a:off x="2805025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D22847-EAF4-B849-A5FE-975E6A393A90}"/>
              </a:ext>
            </a:extLst>
          </p:cNvPr>
          <p:cNvSpPr/>
          <p:nvPr/>
        </p:nvSpPr>
        <p:spPr>
          <a:xfrm>
            <a:off x="2805025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04A783C3-D56B-D447-A50B-5331C6E5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220" y="4665938"/>
            <a:ext cx="266856" cy="266856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A17166EC-AF39-4E49-A244-E6E19BA32995}"/>
              </a:ext>
            </a:extLst>
          </p:cNvPr>
          <p:cNvSpPr/>
          <p:nvPr/>
        </p:nvSpPr>
        <p:spPr>
          <a:xfrm>
            <a:off x="2216556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F038D8D-1410-DA4B-9B31-36FF9C633F37}"/>
              </a:ext>
            </a:extLst>
          </p:cNvPr>
          <p:cNvSpPr/>
          <p:nvPr/>
        </p:nvSpPr>
        <p:spPr>
          <a:xfrm>
            <a:off x="2807013" y="591500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C6550B4-3F0F-514A-97A8-09F180A273A0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708F39-45A7-FC47-BDAC-F44C9CFF083C}"/>
              </a:ext>
            </a:extLst>
          </p:cNvPr>
          <p:cNvSpPr/>
          <p:nvPr/>
        </p:nvSpPr>
        <p:spPr>
          <a:xfrm>
            <a:off x="1826812" y="518090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49F90A-27F9-0D49-989E-0CEC42D6D3AC}"/>
              </a:ext>
            </a:extLst>
          </p:cNvPr>
          <p:cNvSpPr/>
          <p:nvPr/>
        </p:nvSpPr>
        <p:spPr>
          <a:xfrm>
            <a:off x="1828800" y="4940428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FCE6E74-336C-C047-A3F6-602E3E89E908}"/>
              </a:ext>
            </a:extLst>
          </p:cNvPr>
          <p:cNvSpPr/>
          <p:nvPr/>
        </p:nvSpPr>
        <p:spPr>
          <a:xfrm>
            <a:off x="1826812" y="5426167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7C8C1A-C9FC-2E49-9E53-A133FC6F0072}"/>
              </a:ext>
            </a:extLst>
          </p:cNvPr>
          <p:cNvSpPr/>
          <p:nvPr/>
        </p:nvSpPr>
        <p:spPr>
          <a:xfrm>
            <a:off x="1826812" y="5671433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pic>
        <p:nvPicPr>
          <p:cNvPr id="21" name="Grafik 20" descr="Schließen">
            <a:extLst>
              <a:ext uri="{FF2B5EF4-FFF2-40B4-BE49-F238E27FC236}">
                <a16:creationId xmlns:a16="http://schemas.microsoft.com/office/drawing/2014/main" id="{B5561B76-51EA-E543-B460-3600E1A03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007" y="4667636"/>
            <a:ext cx="266856" cy="266856"/>
          </a:xfrm>
          <a:prstGeom prst="rect">
            <a:avLst/>
          </a:prstGeom>
        </p:spPr>
      </p:pic>
      <p:pic>
        <p:nvPicPr>
          <p:cNvPr id="27" name="Grafik 26" descr="Häkchen">
            <a:extLst>
              <a:ext uri="{FF2B5EF4-FFF2-40B4-BE49-F238E27FC236}">
                <a16:creationId xmlns:a16="http://schemas.microsoft.com/office/drawing/2014/main" id="{EF90E1D9-EB65-FB47-9B62-D6D6AAD27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2628" y="4673572"/>
            <a:ext cx="266856" cy="266856"/>
          </a:xfrm>
          <a:prstGeom prst="rect">
            <a:avLst/>
          </a:prstGeom>
        </p:spPr>
      </p:pic>
      <p:pic>
        <p:nvPicPr>
          <p:cNvPr id="34" name="Grafik 33" descr="Häkchen">
            <a:extLst>
              <a:ext uri="{FF2B5EF4-FFF2-40B4-BE49-F238E27FC236}">
                <a16:creationId xmlns:a16="http://schemas.microsoft.com/office/drawing/2014/main" id="{22872421-F5CF-5341-9117-C7617D5AB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9913" y="4671874"/>
            <a:ext cx="266856" cy="26685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B7FB2B84-D5C4-9040-AA9B-108A2FCC0194}"/>
              </a:ext>
            </a:extLst>
          </p:cNvPr>
          <p:cNvSpPr/>
          <p:nvPr/>
        </p:nvSpPr>
        <p:spPr>
          <a:xfrm>
            <a:off x="2805025" y="5179203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2988A59-E0CD-8E49-8619-753A2B90BB71}"/>
              </a:ext>
            </a:extLst>
          </p:cNvPr>
          <p:cNvSpPr/>
          <p:nvPr/>
        </p:nvSpPr>
        <p:spPr>
          <a:xfrm>
            <a:off x="2807013" y="493873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24C8BA6-6319-704D-B8F4-C565A2729EBF}"/>
              </a:ext>
            </a:extLst>
          </p:cNvPr>
          <p:cNvSpPr/>
          <p:nvPr/>
        </p:nvSpPr>
        <p:spPr>
          <a:xfrm>
            <a:off x="2805025" y="5424469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2D22847-EAF4-B849-A5FE-975E6A393A90}"/>
              </a:ext>
            </a:extLst>
          </p:cNvPr>
          <p:cNvSpPr/>
          <p:nvPr/>
        </p:nvSpPr>
        <p:spPr>
          <a:xfrm>
            <a:off x="2805025" y="5669735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6" name="Grafik 45" descr="Schließen">
            <a:extLst>
              <a:ext uri="{FF2B5EF4-FFF2-40B4-BE49-F238E27FC236}">
                <a16:creationId xmlns:a16="http://schemas.microsoft.com/office/drawing/2014/main" id="{04A783C3-D56B-D447-A50B-5331C6E52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220" y="4665938"/>
            <a:ext cx="266856" cy="266856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A17166EC-AF39-4E49-A244-E6E19BA32995}"/>
              </a:ext>
            </a:extLst>
          </p:cNvPr>
          <p:cNvSpPr/>
          <p:nvPr/>
        </p:nvSpPr>
        <p:spPr>
          <a:xfrm>
            <a:off x="2216556" y="2743067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F2E2498-1FEF-484C-B2AC-7E450E4E52FB}"/>
              </a:ext>
            </a:extLst>
          </p:cNvPr>
          <p:cNvSpPr/>
          <p:nvPr/>
        </p:nvSpPr>
        <p:spPr>
          <a:xfrm>
            <a:off x="807636" y="4126968"/>
            <a:ext cx="1706964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3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in context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2057400"/>
            <a:ext cx="2819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5146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4290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38862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43434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4800600"/>
            <a:ext cx="28194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I/O, DMA, Interrupts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5257800"/>
            <a:ext cx="2819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device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800600" y="2514600"/>
            <a:ext cx="381000" cy="1371600"/>
          </a:xfrm>
          <a:prstGeom prst="rightBrace">
            <a:avLst>
              <a:gd name="adj1" fmla="val 1589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4800600" y="3886200"/>
            <a:ext cx="381000" cy="1371600"/>
          </a:xfrm>
          <a:prstGeom prst="rightBrace">
            <a:avLst>
              <a:gd name="adj1" fmla="val 1589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0" y="2895600"/>
            <a:ext cx="2094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system API</a:t>
            </a:r>
            <a:br>
              <a:rPr lang="en-US" dirty="0"/>
            </a:br>
            <a:r>
              <a:rPr lang="en-US" dirty="0"/>
              <a:t>and implementation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4267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system</a:t>
            </a:r>
          </a:p>
        </p:txBody>
      </p:sp>
    </p:spTree>
    <p:extLst>
      <p:ext uri="{BB962C8B-B14F-4D97-AF65-F5344CB8AC3E}">
        <p14:creationId xmlns:p14="http://schemas.microsoft.com/office/powerpoint/2010/main" val="355714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08E4-79DB-3E41-B54E-1CAC551E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F42B-C1B7-0F44-96E8-8676FEBB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Execute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Unlink</a:t>
            </a:r>
          </a:p>
          <a:p>
            <a:pPr lvl="1"/>
            <a:r>
              <a:rPr lang="en-US" dirty="0"/>
              <a:t>Rename</a:t>
            </a:r>
          </a:p>
          <a:p>
            <a:pPr lvl="1"/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64207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Metadata: important concept!</a:t>
            </a:r>
          </a:p>
          <a:p>
            <a:pPr lvl="1"/>
            <a:r>
              <a:rPr lang="en-US" dirty="0"/>
              <a:t>Data </a:t>
            </a:r>
            <a:r>
              <a:rPr lang="en-US" i="1" dirty="0"/>
              <a:t>about </a:t>
            </a:r>
            <a:r>
              <a:rPr lang="en-US" dirty="0"/>
              <a:t>an object, not the object </a:t>
            </a:r>
            <a:r>
              <a:rPr lang="en-US" i="1" dirty="0"/>
              <a:t>itself</a:t>
            </a:r>
            <a:endParaRPr lang="en-US" dirty="0"/>
          </a:p>
          <a:p>
            <a:r>
              <a:rPr lang="en-US" dirty="0"/>
              <a:t>File metadata examples: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 on disk </a:t>
            </a:r>
          </a:p>
          <a:p>
            <a:pPr lvl="1"/>
            <a:r>
              <a:rPr lang="en-US" dirty="0"/>
              <a:t>Times of creation, last change, last access</a:t>
            </a:r>
          </a:p>
          <a:p>
            <a:pPr lvl="1"/>
            <a:r>
              <a:rPr lang="en-US" dirty="0"/>
              <a:t>Ownership, access control rights File type, file structure </a:t>
            </a:r>
          </a:p>
          <a:p>
            <a:pPr lvl="1"/>
            <a:r>
              <a:rPr lang="en-US" dirty="0"/>
              <a:t>Arbitrary descriptive data (used for searching)</a:t>
            </a:r>
          </a:p>
        </p:txBody>
      </p:sp>
    </p:spTree>
    <p:extLst>
      <p:ext uri="{BB962C8B-B14F-4D97-AF65-F5344CB8AC3E}">
        <p14:creationId xmlns:p14="http://schemas.microsoft.com/office/powerpoint/2010/main" val="345334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owner/creator should be able to control:</a:t>
            </a:r>
          </a:p>
          <a:p>
            <a:pPr lvl="1"/>
            <a:r>
              <a:rPr lang="en-US" dirty="0"/>
              <a:t>what can be done</a:t>
            </a:r>
          </a:p>
          <a:p>
            <a:pPr lvl="1"/>
            <a:r>
              <a:rPr lang="en-US" dirty="0"/>
              <a:t>by whom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Types of access</a:t>
            </a:r>
          </a:p>
          <a:p>
            <a:pPr lvl="1"/>
            <a:r>
              <a:rPr lang="en-US" b="1" dirty="0"/>
              <a:t>Read</a:t>
            </a:r>
          </a:p>
          <a:p>
            <a:pPr lvl="1"/>
            <a:r>
              <a:rPr lang="en-US" b="1" dirty="0"/>
              <a:t>Write</a:t>
            </a:r>
          </a:p>
          <a:p>
            <a:pPr lvl="1"/>
            <a:r>
              <a:rPr lang="en-US" b="1" dirty="0"/>
              <a:t>Execute</a:t>
            </a:r>
          </a:p>
          <a:p>
            <a:pPr lvl="1"/>
            <a:r>
              <a:rPr lang="en-US" b="1" dirty="0"/>
              <a:t>Append</a:t>
            </a:r>
          </a:p>
          <a:p>
            <a:pPr lvl="1"/>
            <a:r>
              <a:rPr lang="en-US" b="1" dirty="0"/>
              <a:t>Delete</a:t>
            </a:r>
          </a:p>
          <a:p>
            <a:pPr lvl="1"/>
            <a:r>
              <a:rPr lang="en-US" b="1" dirty="0"/>
              <a:t>List (“read” for directory)</a:t>
            </a:r>
          </a:p>
        </p:txBody>
      </p:sp>
    </p:spTree>
    <p:extLst>
      <p:ext uri="{BB962C8B-B14F-4D97-AF65-F5344CB8AC3E}">
        <p14:creationId xmlns:p14="http://schemas.microsoft.com/office/powerpoint/2010/main" val="235242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control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2133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658997" y="410879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single file or directory: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62484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how to </a:t>
            </a:r>
            <a:r>
              <a:rPr lang="en-US" dirty="0" err="1"/>
              <a:t>scalably</a:t>
            </a:r>
            <a:r>
              <a:rPr lang="en-US" dirty="0"/>
              <a:t> represent this matrix?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C981B1-BDC3-5841-A987-11373EAE19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2590800"/>
          <a:ext cx="64882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ym typeface="Wingdings"/>
                        </a:rPr>
                        <a:t>rw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66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 Control Lists</a:t>
            </a:r>
          </a:p>
          <a:p>
            <a:pPr lvl="1"/>
            <a:r>
              <a:rPr lang="en-US" dirty="0"/>
              <a:t>For each file, list the principals and their rights on the object</a:t>
            </a:r>
          </a:p>
          <a:p>
            <a:pPr lvl="1"/>
            <a:r>
              <a:rPr lang="en-US" dirty="0"/>
              <a:t>Store with the file</a:t>
            </a:r>
          </a:p>
          <a:p>
            <a:r>
              <a:rPr lang="en-US" dirty="0"/>
              <a:t>Good: </a:t>
            </a:r>
          </a:p>
          <a:p>
            <a:pPr lvl="1"/>
            <a:r>
              <a:rPr lang="en-US" dirty="0"/>
              <a:t>Easy to change rights quickly</a:t>
            </a:r>
          </a:p>
          <a:p>
            <a:pPr lvl="1"/>
            <a:r>
              <a:rPr lang="en-US" dirty="0"/>
              <a:t>Scales to large numbers of files</a:t>
            </a:r>
          </a:p>
          <a:p>
            <a:r>
              <a:rPr lang="en-US" dirty="0"/>
              <a:t>Bad: </a:t>
            </a:r>
          </a:p>
          <a:p>
            <a:pPr lvl="1"/>
            <a:r>
              <a:rPr lang="en-US" dirty="0"/>
              <a:t>Doesn’t scale to large numbers of principals</a:t>
            </a:r>
          </a:p>
        </p:txBody>
      </p:sp>
    </p:spTree>
    <p:extLst>
      <p:ext uri="{BB962C8B-B14F-4D97-AF65-F5344CB8AC3E}">
        <p14:creationId xmlns:p14="http://schemas.microsoft.com/office/powerpoint/2010/main" val="323549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3341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and indexes</a:t>
            </a:r>
          </a:p>
          <a:p>
            <a:pPr lvl="1"/>
            <a:r>
              <a:rPr lang="en-US" dirty="0"/>
              <a:t>Where on the disk is the data for each file?</a:t>
            </a:r>
          </a:p>
          <a:p>
            <a:r>
              <a:rPr lang="en-US" dirty="0"/>
              <a:t>Index granularity</a:t>
            </a:r>
          </a:p>
          <a:p>
            <a:pPr lvl="1"/>
            <a:r>
              <a:rPr lang="en-US" dirty="0"/>
              <a:t>What is the unit of allocation for files?</a:t>
            </a:r>
          </a:p>
          <a:p>
            <a:r>
              <a:rPr lang="en-US" dirty="0"/>
              <a:t>Free space maps</a:t>
            </a:r>
          </a:p>
          <a:p>
            <a:pPr lvl="1"/>
            <a:r>
              <a:rPr lang="en-US" dirty="0"/>
              <a:t>How to allocate more sectors on the disk?</a:t>
            </a:r>
          </a:p>
          <a:p>
            <a:r>
              <a:rPr lang="en-US" dirty="0"/>
              <a:t>Locality optimizations</a:t>
            </a:r>
          </a:p>
          <a:p>
            <a:pPr lvl="1"/>
            <a:r>
              <a:rPr lang="en-US" dirty="0"/>
              <a:t>How to make it go fast in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10386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Exercsie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346CD4-FD5D-304C-8E84-E73B788D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531"/>
            <a:ext cx="7010400" cy="37973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80FE3C-8AF6-2B4C-81B2-0147038CF692}"/>
              </a:ext>
            </a:extLst>
          </p:cNvPr>
          <p:cNvSpPr/>
          <p:nvPr/>
        </p:nvSpPr>
        <p:spPr>
          <a:xfrm>
            <a:off x="1371600" y="4267200"/>
            <a:ext cx="8382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8F84F-78B9-E142-8080-811148A24704}"/>
              </a:ext>
            </a:extLst>
          </p:cNvPr>
          <p:cNvSpPr/>
          <p:nvPr/>
        </p:nvSpPr>
        <p:spPr>
          <a:xfrm>
            <a:off x="3505200" y="3048000"/>
            <a:ext cx="14478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75C75-8A4D-394A-BC7C-FA97059FE31A}"/>
              </a:ext>
            </a:extLst>
          </p:cNvPr>
          <p:cNvSpPr txBox="1"/>
          <p:nvPr/>
        </p:nvSpPr>
        <p:spPr>
          <a:xfrm>
            <a:off x="2441027" y="424092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430 &lt; 600?</a:t>
            </a:r>
          </a:p>
          <a:p>
            <a:r>
              <a:rPr lang="en-US" dirty="0"/>
              <a:t>2.) 219 + 430 = 649 </a:t>
            </a:r>
          </a:p>
        </p:txBody>
      </p:sp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EEB8109E-76D8-3C48-B66C-D5C43164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9511" y="4197916"/>
            <a:ext cx="390815" cy="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</a:t>
            </a:r>
          </a:p>
        </p:txBody>
      </p:sp>
    </p:spTree>
    <p:extLst>
      <p:ext uri="{BB962C8B-B14F-4D97-AF65-F5344CB8AC3E}">
        <p14:creationId xmlns:p14="http://schemas.microsoft.com/office/powerpoint/2010/main" val="386783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access control</a:t>
            </a:r>
          </a:p>
          <a:p>
            <a:r>
              <a:rPr lang="en-US" dirty="0"/>
              <a:t>Very little metadata</a:t>
            </a:r>
          </a:p>
          <a:p>
            <a:r>
              <a:rPr lang="en-US" dirty="0"/>
              <a:t>Limited volume size</a:t>
            </a:r>
          </a:p>
          <a:p>
            <a:r>
              <a:rPr lang="en-US" dirty="0"/>
              <a:t>BUT still extensively used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Flash devices, cameras, phones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90" y="1371601"/>
            <a:ext cx="300751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6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system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895600" y="1828800"/>
            <a:ext cx="5638800" cy="4712732"/>
            <a:chOff x="914400" y="1600200"/>
            <a:chExt cx="5638800" cy="4712732"/>
          </a:xfrm>
        </p:grpSpPr>
        <p:sp>
          <p:nvSpPr>
            <p:cNvPr id="91" name="Rectangle 90"/>
            <p:cNvSpPr/>
            <p:nvPr/>
          </p:nvSpPr>
          <p:spPr>
            <a:xfrm>
              <a:off x="2095500" y="2362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5500" y="37338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95500" y="39624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95500" y="4191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5500" y="44196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95500" y="5334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5500" y="5791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676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05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133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362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2590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2819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3048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276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505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7338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71600" y="39624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191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44196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648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876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105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5334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5562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5791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6019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418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418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1418" y="2057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18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418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418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418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418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1418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418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3886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411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44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5029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4400" y="571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5943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057400" y="2444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057400" y="38158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5416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40386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4273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5873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676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0000" y="1905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2133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2362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2590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2819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3048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0000" y="3276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10000" y="3505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7338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0000" y="39624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0000" y="4191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44196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648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4876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10000" y="5105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10000" y="5334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10000" y="5562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10000" y="5791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4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10000" y="6019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2057400" y="44958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9" idx="6"/>
              <a:endCxn id="96" idx="3"/>
            </p:cNvCxnSpPr>
            <p:nvPr/>
          </p:nvCxnSpPr>
          <p:spPr>
            <a:xfrm>
              <a:off x="2133600" y="4530983"/>
              <a:ext cx="76200" cy="8572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8" idx="6"/>
              <a:endCxn id="93" idx="3"/>
            </p:cNvCxnSpPr>
            <p:nvPr/>
          </p:nvCxnSpPr>
          <p:spPr>
            <a:xfrm>
              <a:off x="2133600" y="3851017"/>
              <a:ext cx="76200" cy="165616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0" idx="6"/>
              <a:endCxn id="94" idx="3"/>
            </p:cNvCxnSpPr>
            <p:nvPr/>
          </p:nvCxnSpPr>
          <p:spPr>
            <a:xfrm>
              <a:off x="2133600" y="4073783"/>
              <a:ext cx="76200" cy="1714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7" idx="3"/>
              <a:endCxn id="91" idx="3"/>
            </p:cNvCxnSpPr>
            <p:nvPr/>
          </p:nvCxnSpPr>
          <p:spPr>
            <a:xfrm flipV="1">
              <a:off x="2209800" y="2416433"/>
              <a:ext cx="12700" cy="1888867"/>
            </a:xfrm>
            <a:prstGeom prst="bentConnector3">
              <a:avLst>
                <a:gd name="adj1" fmla="val 283681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47" idx="6"/>
              <a:endCxn id="97" idx="3"/>
            </p:cNvCxnSpPr>
            <p:nvPr/>
          </p:nvCxnSpPr>
          <p:spPr>
            <a:xfrm>
              <a:off x="2133600" y="2479417"/>
              <a:ext cx="76200" cy="3366016"/>
            </a:xfrm>
            <a:prstGeom prst="bentConnector3">
              <a:avLst>
                <a:gd name="adj1" fmla="val 736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505200" y="152400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124646" y="1524000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862268"/>
            <a:ext cx="6521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71882" y="2862268"/>
            <a:ext cx="5759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.exe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47800" y="2862268"/>
            <a:ext cx="381000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9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28600" y="3319468"/>
            <a:ext cx="6521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71882" y="3319468"/>
            <a:ext cx="575918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.doc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47800" y="3319468"/>
            <a:ext cx="381000" cy="261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  <p:cxnSp>
        <p:nvCxnSpPr>
          <p:cNvPr id="4" name="Elbow Connector 3"/>
          <p:cNvCxnSpPr>
            <a:stCxn id="99" idx="3"/>
            <a:endCxn id="35" idx="1"/>
          </p:cNvCxnSpPr>
          <p:nvPr/>
        </p:nvCxnSpPr>
        <p:spPr>
          <a:xfrm>
            <a:off x="1828800" y="2993234"/>
            <a:ext cx="1183818" cy="10776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3" idx="3"/>
            <a:endCxn id="38" idx="1"/>
          </p:cNvCxnSpPr>
          <p:nvPr/>
        </p:nvCxnSpPr>
        <p:spPr>
          <a:xfrm>
            <a:off x="1828800" y="3450434"/>
            <a:ext cx="1066800" cy="1306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200" y="2438400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216437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file system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981200" y="1828800"/>
            <a:ext cx="5638800" cy="4712732"/>
            <a:chOff x="914400" y="1600200"/>
            <a:chExt cx="5638800" cy="4712732"/>
          </a:xfrm>
        </p:grpSpPr>
        <p:sp>
          <p:nvSpPr>
            <p:cNvPr id="91" name="Rectangle 90"/>
            <p:cNvSpPr/>
            <p:nvPr/>
          </p:nvSpPr>
          <p:spPr>
            <a:xfrm>
              <a:off x="2095500" y="2362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95500" y="37338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95500" y="39624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95500" y="4191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95500" y="44196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95500" y="53340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095500" y="5791200"/>
              <a:ext cx="114300" cy="108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1676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905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133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362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2590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2819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30480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71600" y="3276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505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7338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71600" y="39624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191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44196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00" y="46482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4876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00" y="51054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53340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00" y="55626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5791200"/>
              <a:ext cx="838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1600" y="6019800"/>
              <a:ext cx="838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418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418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1418" y="2057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1418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1418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1418" y="2743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1418" y="2971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418" y="3200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1418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418" y="365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3886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411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44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44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" y="4800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4400" y="5029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15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17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4400" y="5715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400" y="5943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19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057400" y="2444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057400" y="38158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057400" y="5416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40386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42730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5873234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0000" y="1676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0000" y="1905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0000" y="2133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10000" y="2362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10000" y="2590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10000" y="2819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10000" y="30480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10000" y="3276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10000" y="3505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10000" y="37338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0000" y="39624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0000" y="4191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10000" y="44196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10000" y="46482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4876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10000" y="51054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10000" y="53340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12 block 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10000" y="55626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10000" y="5791200"/>
              <a:ext cx="2743200" cy="228600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file 9 block 4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10000" y="6019800"/>
              <a:ext cx="2743200" cy="2286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Oval 78"/>
            <p:cNvSpPr/>
            <p:nvPr/>
          </p:nvSpPr>
          <p:spPr>
            <a:xfrm>
              <a:off x="2057400" y="4495800"/>
              <a:ext cx="76200" cy="70366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Elbow Connector 80"/>
            <p:cNvCxnSpPr>
              <a:stCxn id="79" idx="6"/>
              <a:endCxn id="96" idx="3"/>
            </p:cNvCxnSpPr>
            <p:nvPr/>
          </p:nvCxnSpPr>
          <p:spPr>
            <a:xfrm>
              <a:off x="2133600" y="4530983"/>
              <a:ext cx="76200" cy="8572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8" idx="6"/>
              <a:endCxn id="93" idx="3"/>
            </p:cNvCxnSpPr>
            <p:nvPr/>
          </p:nvCxnSpPr>
          <p:spPr>
            <a:xfrm>
              <a:off x="2133600" y="3851017"/>
              <a:ext cx="76200" cy="165616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0" idx="6"/>
              <a:endCxn id="94" idx="3"/>
            </p:cNvCxnSpPr>
            <p:nvPr/>
          </p:nvCxnSpPr>
          <p:spPr>
            <a:xfrm>
              <a:off x="2133600" y="4073783"/>
              <a:ext cx="76200" cy="171450"/>
            </a:xfrm>
            <a:prstGeom prst="bentConnector3">
              <a:avLst>
                <a:gd name="adj1" fmla="val 4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17" idx="3"/>
              <a:endCxn id="91" idx="3"/>
            </p:cNvCxnSpPr>
            <p:nvPr/>
          </p:nvCxnSpPr>
          <p:spPr>
            <a:xfrm flipV="1">
              <a:off x="2209800" y="2416433"/>
              <a:ext cx="12700" cy="1888867"/>
            </a:xfrm>
            <a:prstGeom prst="bentConnector3">
              <a:avLst>
                <a:gd name="adj1" fmla="val 283681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47" idx="6"/>
              <a:endCxn id="97" idx="3"/>
            </p:cNvCxnSpPr>
            <p:nvPr/>
          </p:nvCxnSpPr>
          <p:spPr>
            <a:xfrm>
              <a:off x="2133600" y="2479417"/>
              <a:ext cx="76200" cy="3366016"/>
            </a:xfrm>
            <a:prstGeom prst="bentConnector3">
              <a:avLst>
                <a:gd name="adj1" fmla="val 736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2590800" y="1524000"/>
            <a:ext cx="50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10246" y="1524000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120" name="Down Arrow 119"/>
          <p:cNvSpPr/>
          <p:nvPr/>
        </p:nvSpPr>
        <p:spPr>
          <a:xfrm>
            <a:off x="1420368" y="2755392"/>
            <a:ext cx="484632" cy="9784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3400" y="1819870"/>
            <a:ext cx="1428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space:</a:t>
            </a:r>
          </a:p>
          <a:p>
            <a:r>
              <a:rPr lang="en-US" dirty="0"/>
              <a:t>Linear search</a:t>
            </a:r>
            <a:br>
              <a:rPr lang="en-US" dirty="0"/>
            </a:br>
            <a:r>
              <a:rPr lang="en-US" dirty="0"/>
              <a:t>through FAT</a:t>
            </a:r>
          </a:p>
        </p:txBody>
      </p:sp>
      <p:sp>
        <p:nvSpPr>
          <p:cNvPr id="122" name="Rounded Rectangular Callout 121"/>
          <p:cNvSpPr/>
          <p:nvPr/>
        </p:nvSpPr>
        <p:spPr>
          <a:xfrm>
            <a:off x="2438400" y="3931200"/>
            <a:ext cx="2133600" cy="1021800"/>
          </a:xfrm>
          <a:prstGeom prst="wedgeRoundRectCallout">
            <a:avLst>
              <a:gd name="adj1" fmla="val 62856"/>
              <a:gd name="adj2" fmla="val 734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Poor locality: files can end up </a:t>
            </a:r>
            <a:r>
              <a:rPr lang="en-US" i="1" dirty="0"/>
              <a:t>fragmented</a:t>
            </a:r>
            <a:r>
              <a:rPr lang="en-US" dirty="0"/>
              <a:t> on disk</a:t>
            </a:r>
          </a:p>
        </p:txBody>
      </p:sp>
      <p:sp>
        <p:nvSpPr>
          <p:cNvPr id="123" name="Rounded Rectangular Callout 122"/>
          <p:cNvSpPr/>
          <p:nvPr/>
        </p:nvSpPr>
        <p:spPr>
          <a:xfrm>
            <a:off x="4114800" y="1708666"/>
            <a:ext cx="2133600" cy="1141934"/>
          </a:xfrm>
          <a:prstGeom prst="wedgeRoundRectCallout">
            <a:avLst>
              <a:gd name="adj1" fmla="val -73139"/>
              <a:gd name="adj2" fmla="val 702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Slow </a:t>
            </a:r>
            <a:r>
              <a:rPr lang="en-US" i="1" dirty="0"/>
              <a:t>random access</a:t>
            </a:r>
            <a:r>
              <a:rPr lang="en-US" dirty="0"/>
              <a:t>: need to traverse linked list for file block</a:t>
            </a:r>
          </a:p>
        </p:txBody>
      </p:sp>
      <p:sp>
        <p:nvSpPr>
          <p:cNvPr id="124" name="Rounded Rectangular Callout 123"/>
          <p:cNvSpPr/>
          <p:nvPr/>
        </p:nvSpPr>
        <p:spPr>
          <a:xfrm>
            <a:off x="3886200" y="2819400"/>
            <a:ext cx="2590800" cy="1143000"/>
          </a:xfrm>
          <a:prstGeom prst="wedgeRoundRectCallout">
            <a:avLst>
              <a:gd name="adj1" fmla="val -75581"/>
              <a:gd name="adj2" fmla="val -445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Very little support for reliability: lose the FAT and it’s game over</a:t>
            </a:r>
          </a:p>
        </p:txBody>
      </p:sp>
    </p:spTree>
    <p:extLst>
      <p:ext uri="{BB962C8B-B14F-4D97-AF65-F5344CB8AC3E}">
        <p14:creationId xmlns:p14="http://schemas.microsoft.com/office/powerpoint/2010/main" val="16570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FFS</a:t>
            </a:r>
          </a:p>
        </p:txBody>
      </p:sp>
    </p:spTree>
    <p:extLst>
      <p:ext uri="{BB962C8B-B14F-4D97-AF65-F5344CB8AC3E}">
        <p14:creationId xmlns:p14="http://schemas.microsoft.com/office/powerpoint/2010/main" val="56697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2209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362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514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2667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819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971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3124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276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3429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0200" y="3581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3733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3886200"/>
            <a:ext cx="6858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4038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4191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4343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00200" y="4495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648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00200" y="4800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00200" y="4953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0200" y="5105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00200" y="5257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0200" y="5410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00200" y="5562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57150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00200" y="58674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0200" y="60198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00200" y="61722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00200" y="6324600"/>
            <a:ext cx="6858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2000" y="205740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Inode</a:t>
            </a:r>
            <a:br>
              <a:rPr lang="en-US" dirty="0"/>
            </a:br>
            <a:r>
              <a:rPr lang="en-US" dirty="0"/>
              <a:t>array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24384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3000" y="33528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3000" y="35052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53000" y="36576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53000" y="3810000"/>
            <a:ext cx="914400" cy="152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953000" y="39624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41148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53000" y="42672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3000" y="4419600"/>
            <a:ext cx="9144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39000" y="26670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5200" y="29718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39000" y="32766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15200" y="3581400"/>
            <a:ext cx="914400" cy="228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block</a:t>
            </a:r>
          </a:p>
        </p:txBody>
      </p:sp>
      <p:cxnSp>
        <p:nvCxnSpPr>
          <p:cNvPr id="48" name="Straight Arrow Connector 47"/>
          <p:cNvCxnSpPr>
            <a:stCxn id="35" idx="3"/>
            <a:endCxn id="43" idx="1"/>
          </p:cNvCxnSpPr>
          <p:nvPr/>
        </p:nvCxnSpPr>
        <p:spPr>
          <a:xfrm flipV="1">
            <a:off x="5867400" y="2781300"/>
            <a:ext cx="13716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44" idx="1"/>
          </p:cNvCxnSpPr>
          <p:nvPr/>
        </p:nvCxnSpPr>
        <p:spPr>
          <a:xfrm flipV="1">
            <a:off x="5867400" y="3086100"/>
            <a:ext cx="14478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3"/>
            <a:endCxn id="45" idx="1"/>
          </p:cNvCxnSpPr>
          <p:nvPr/>
        </p:nvCxnSpPr>
        <p:spPr>
          <a:xfrm flipV="1">
            <a:off x="5867400" y="3390900"/>
            <a:ext cx="13716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3"/>
            <a:endCxn id="46" idx="1"/>
          </p:cNvCxnSpPr>
          <p:nvPr/>
        </p:nvCxnSpPr>
        <p:spPr>
          <a:xfrm flipV="1">
            <a:off x="5867400" y="3695700"/>
            <a:ext cx="14478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286000" y="2438400"/>
            <a:ext cx="2667000" cy="1447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FFS uses indexed allocation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6000" y="4038600"/>
            <a:ext cx="26670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91725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</a:t>
            </a:r>
          </a:p>
        </p:txBody>
      </p:sp>
      <p:sp>
        <p:nvSpPr>
          <p:cNvPr id="71" name="Left Brace 70"/>
          <p:cNvSpPr/>
          <p:nvPr/>
        </p:nvSpPr>
        <p:spPr>
          <a:xfrm>
            <a:off x="4648200" y="3352800"/>
            <a:ext cx="228600" cy="1219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57600" y="3657600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Block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533400" y="3733800"/>
            <a:ext cx="978408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6200" y="4191000"/>
            <a:ext cx="13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File inode number </a:t>
            </a:r>
            <a:br>
              <a:rPr lang="en-US" sz="1200" dirty="0"/>
            </a:br>
            <a:r>
              <a:rPr lang="en-US" sz="1200" dirty="0"/>
              <a:t>from directory</a:t>
            </a:r>
            <a:br>
              <a:rPr lang="en-US" sz="1200" dirty="0"/>
            </a:br>
            <a:r>
              <a:rPr lang="en-US" sz="1200" dirty="0"/>
              <a:t>entry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1400" y="4953000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File is represented by an </a:t>
            </a:r>
            <a:r>
              <a:rPr lang="en-US" sz="2000" i="1" dirty="0"/>
              <a:t>index block</a:t>
            </a:r>
            <a:r>
              <a:rPr lang="en-US" sz="2000" dirty="0"/>
              <a:t> or </a:t>
            </a:r>
            <a:r>
              <a:rPr lang="en-US" sz="2000" b="1" i="1" dirty="0">
                <a:solidFill>
                  <a:srgbClr val="FF0000"/>
                </a:solidFill>
              </a:rPr>
              <a:t>inode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File metadata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List of blocks for each part of file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Directory contains pointers to inodes</a:t>
            </a:r>
          </a:p>
        </p:txBody>
      </p:sp>
    </p:spTree>
    <p:extLst>
      <p:ext uri="{BB962C8B-B14F-4D97-AF65-F5344CB8AC3E}">
        <p14:creationId xmlns:p14="http://schemas.microsoft.com/office/powerpoint/2010/main" val="2575508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Inode and file size in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is 1 block = 4096 bytes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metadata = 512 bytes</a:t>
            </a:r>
          </a:p>
          <a:p>
            <a:pPr lvl="1"/>
            <a:r>
              <a:rPr lang="en-US" dirty="0"/>
              <a:t>Block addresses = 8 bytes</a:t>
            </a:r>
          </a:p>
          <a:p>
            <a:r>
              <a:rPr lang="en-US" dirty="0"/>
              <a:t>Hence: </a:t>
            </a:r>
          </a:p>
          <a:p>
            <a:pPr lvl="1"/>
            <a:r>
              <a:rPr lang="en-US" dirty="0"/>
              <a:t>(4096-512) / 8 = 448 block pointers</a:t>
            </a:r>
          </a:p>
          <a:p>
            <a:pPr lvl="1"/>
            <a:r>
              <a:rPr lang="en-US" dirty="0"/>
              <a:t>448 * 4096 = 1792kB max. file size</a:t>
            </a:r>
          </a:p>
        </p:txBody>
      </p:sp>
    </p:spTree>
    <p:extLst>
      <p:ext uri="{BB962C8B-B14F-4D97-AF65-F5344CB8AC3E}">
        <p14:creationId xmlns:p14="http://schemas.microsoft.com/office/powerpoint/2010/main" val="66383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657600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3842544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4027488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0" y="4985544"/>
            <a:ext cx="228600" cy="196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file system </a:t>
            </a:r>
            <a:r>
              <a:rPr lang="en-US" dirty="0" err="1"/>
              <a:t>inode</a:t>
            </a:r>
            <a:r>
              <a:rPr lang="en-US" dirty="0"/>
              <a:t> format </a:t>
            </a:r>
            <a:r>
              <a:rPr lang="en-US" sz="3600" dirty="0"/>
              <a:t>(simplified)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7775" y="1752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mode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7775" y="2133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Owner/group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7775" y="2514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Timestamps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7775" y="2895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7775" y="3276600"/>
            <a:ext cx="1876425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&lt;other metadata&gt;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7775" y="3657600"/>
            <a:ext cx="1876425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 direct block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5800" y="19431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5800" y="22860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5800" y="26289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48200" y="3200400"/>
            <a:ext cx="13430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2028" y="28194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76028" y="44196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6" name="Elbow Connector 45"/>
          <p:cNvCxnSpPr>
            <a:stCxn id="3" idx="3"/>
            <a:endCxn id="13" idx="1"/>
          </p:cNvCxnSpPr>
          <p:nvPr/>
        </p:nvCxnSpPr>
        <p:spPr>
          <a:xfrm flipV="1">
            <a:off x="3124200" y="2095500"/>
            <a:ext cx="1371600" cy="1660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14" idx="1"/>
          </p:cNvCxnSpPr>
          <p:nvPr/>
        </p:nvCxnSpPr>
        <p:spPr>
          <a:xfrm flipV="1">
            <a:off x="3124200" y="2438400"/>
            <a:ext cx="1371600" cy="1502172"/>
          </a:xfrm>
          <a:prstGeom prst="bentConnector3">
            <a:avLst>
              <a:gd name="adj1" fmla="val 5853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3"/>
            <a:endCxn id="15" idx="1"/>
          </p:cNvCxnSpPr>
          <p:nvPr/>
        </p:nvCxnSpPr>
        <p:spPr>
          <a:xfrm flipV="1">
            <a:off x="3124200" y="2781300"/>
            <a:ext cx="1371600" cy="1344216"/>
          </a:xfrm>
          <a:prstGeom prst="bentConnector3">
            <a:avLst>
              <a:gd name="adj1" fmla="val 702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2" idx="3"/>
            <a:endCxn id="45" idx="1"/>
          </p:cNvCxnSpPr>
          <p:nvPr/>
        </p:nvCxnSpPr>
        <p:spPr>
          <a:xfrm flipV="1">
            <a:off x="3124200" y="3352800"/>
            <a:ext cx="1524000" cy="1730772"/>
          </a:xfrm>
          <a:prstGeom prst="bentConnector3">
            <a:avLst>
              <a:gd name="adj1" fmla="val 74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720" name="TextBox 72719"/>
          <p:cNvSpPr txBox="1"/>
          <p:nvPr/>
        </p:nvSpPr>
        <p:spPr>
          <a:xfrm>
            <a:off x="814407" y="1371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Inode:</a:t>
            </a:r>
          </a:p>
        </p:txBody>
      </p:sp>
      <p:sp>
        <p:nvSpPr>
          <p:cNvPr id="72721" name="TextBox 72720"/>
          <p:cNvSpPr txBox="1"/>
          <p:nvPr/>
        </p:nvSpPr>
        <p:spPr>
          <a:xfrm>
            <a:off x="4258456" y="1486852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blocks 4kB)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4223544"/>
            <a:ext cx="33066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Question: </a:t>
            </a:r>
          </a:p>
          <a:p>
            <a:r>
              <a:rPr lang="en-US" sz="2400" dirty="0"/>
              <a:t>How to extend file size if </a:t>
            </a:r>
            <a:br>
              <a:rPr lang="en-US" sz="2400" dirty="0"/>
            </a:br>
            <a:r>
              <a:rPr lang="en-US" sz="2400" dirty="0"/>
              <a:t>there are no more block </a:t>
            </a:r>
            <a:br>
              <a:rPr lang="en-US" sz="2400" dirty="0"/>
            </a:br>
            <a:r>
              <a:rPr lang="en-US" sz="2400" dirty="0"/>
              <a:t>pointers in the Inode?</a:t>
            </a:r>
          </a:p>
        </p:txBody>
      </p:sp>
    </p:spTree>
    <p:extLst>
      <p:ext uri="{BB962C8B-B14F-4D97-AF65-F5344CB8AC3E}">
        <p14:creationId xmlns:p14="http://schemas.microsoft.com/office/powerpoint/2010/main" val="1331913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file system </a:t>
            </a:r>
            <a:r>
              <a:rPr lang="en-US" dirty="0" err="1"/>
              <a:t>inode</a:t>
            </a:r>
            <a:r>
              <a:rPr lang="en-US" dirty="0"/>
              <a:t> format </a:t>
            </a:r>
            <a:r>
              <a:rPr lang="en-US" sz="3600" dirty="0"/>
              <a:t>(simplified)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1828800"/>
            <a:ext cx="7134225" cy="4343400"/>
            <a:chOff x="1247775" y="1752600"/>
            <a:chExt cx="7486650" cy="4724400"/>
          </a:xfrm>
        </p:grpSpPr>
        <p:sp>
          <p:nvSpPr>
            <p:cNvPr id="3" name="Rectangle 2"/>
            <p:cNvSpPr/>
            <p:nvPr/>
          </p:nvSpPr>
          <p:spPr>
            <a:xfrm>
              <a:off x="2895600" y="3657600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3842544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95600" y="4027488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95600" y="4985544"/>
              <a:ext cx="228600" cy="1960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7775" y="1752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mode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47775" y="2133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Owner/group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47775" y="2514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Timestamps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7775" y="2895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Size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7775" y="3276600"/>
              <a:ext cx="1876425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&lt;other metadata&gt;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7775" y="3657600"/>
              <a:ext cx="1876425" cy="1524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 direct block pointers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7775" y="5181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Single indirect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47775" y="5562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indirect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47775" y="5943600"/>
              <a:ext cx="1876425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Triple indirect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5800" y="19431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5800" y="22860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26289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829175" y="4038600"/>
              <a:ext cx="1343025" cy="533400"/>
              <a:chOff x="4448175" y="4648200"/>
              <a:chExt cx="1343025" cy="533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86575" y="2971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86575" y="35814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91400" y="4495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91400" y="50292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91400" y="56388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1400" y="61722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8200" y="3200400"/>
              <a:ext cx="1343025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block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2028" y="28194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48028" y="32120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924800" y="4659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81428" y="5802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19800" y="54218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6028" y="441960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46" name="Elbow Connector 45"/>
            <p:cNvCxnSpPr>
              <a:stCxn id="3" idx="3"/>
              <a:endCxn id="13" idx="1"/>
            </p:cNvCxnSpPr>
            <p:nvPr/>
          </p:nvCxnSpPr>
          <p:spPr>
            <a:xfrm flipV="1">
              <a:off x="3124200" y="2095500"/>
              <a:ext cx="1371600" cy="166012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0" idx="3"/>
              <a:endCxn id="14" idx="1"/>
            </p:cNvCxnSpPr>
            <p:nvPr/>
          </p:nvCxnSpPr>
          <p:spPr>
            <a:xfrm flipV="1">
              <a:off x="3124200" y="2438400"/>
              <a:ext cx="1371600" cy="1502172"/>
            </a:xfrm>
            <a:prstGeom prst="bentConnector3">
              <a:avLst>
                <a:gd name="adj1" fmla="val 5853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1" idx="3"/>
              <a:endCxn id="15" idx="1"/>
            </p:cNvCxnSpPr>
            <p:nvPr/>
          </p:nvCxnSpPr>
          <p:spPr>
            <a:xfrm flipV="1">
              <a:off x="3124200" y="2781300"/>
              <a:ext cx="1371600" cy="1344216"/>
            </a:xfrm>
            <a:prstGeom prst="bentConnector3">
              <a:avLst>
                <a:gd name="adj1" fmla="val 702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22" idx="3"/>
              <a:endCxn id="45" idx="1"/>
            </p:cNvCxnSpPr>
            <p:nvPr/>
          </p:nvCxnSpPr>
          <p:spPr>
            <a:xfrm flipV="1">
              <a:off x="3124200" y="3352800"/>
              <a:ext cx="1524000" cy="1730772"/>
            </a:xfrm>
            <a:prstGeom prst="bentConnector3">
              <a:avLst>
                <a:gd name="adj1" fmla="val 74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0" idx="3"/>
              <a:endCxn id="23" idx="1"/>
            </p:cNvCxnSpPr>
            <p:nvPr/>
          </p:nvCxnSpPr>
          <p:spPr>
            <a:xfrm flipV="1">
              <a:off x="3124200" y="4305300"/>
              <a:ext cx="1704975" cy="1066800"/>
            </a:xfrm>
            <a:prstGeom prst="bentConnector3">
              <a:avLst>
                <a:gd name="adj1" fmla="val 7359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2" idx="3"/>
              <a:endCxn id="121" idx="1"/>
            </p:cNvCxnSpPr>
            <p:nvPr/>
          </p:nvCxnSpPr>
          <p:spPr>
            <a:xfrm>
              <a:off x="3124200" y="5753100"/>
              <a:ext cx="533400" cy="228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119" idx="3"/>
              <a:endCxn id="106" idx="1"/>
            </p:cNvCxnSpPr>
            <p:nvPr/>
          </p:nvCxnSpPr>
          <p:spPr>
            <a:xfrm flipV="1">
              <a:off x="5000625" y="5219700"/>
              <a:ext cx="485775" cy="5933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0" idx="3"/>
              <a:endCxn id="114" idx="1"/>
            </p:cNvCxnSpPr>
            <p:nvPr/>
          </p:nvCxnSpPr>
          <p:spPr>
            <a:xfrm flipV="1">
              <a:off x="5000625" y="6057900"/>
              <a:ext cx="514350" cy="924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24" idx="3"/>
              <a:endCxn id="39" idx="1"/>
            </p:cNvCxnSpPr>
            <p:nvPr/>
          </p:nvCxnSpPr>
          <p:spPr>
            <a:xfrm flipV="1">
              <a:off x="6172200" y="3124200"/>
              <a:ext cx="714375" cy="10124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25" idx="3"/>
              <a:endCxn id="40" idx="1"/>
            </p:cNvCxnSpPr>
            <p:nvPr/>
          </p:nvCxnSpPr>
          <p:spPr>
            <a:xfrm flipV="1">
              <a:off x="6172200" y="3733800"/>
              <a:ext cx="714375" cy="740172"/>
            </a:xfrm>
            <a:prstGeom prst="bentConnector3">
              <a:avLst>
                <a:gd name="adj1" fmla="val 6331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4" idx="3"/>
              <a:endCxn id="41" idx="1"/>
            </p:cNvCxnSpPr>
            <p:nvPr/>
          </p:nvCxnSpPr>
          <p:spPr>
            <a:xfrm flipV="1">
              <a:off x="6829425" y="4648200"/>
              <a:ext cx="561975" cy="4028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105" idx="3"/>
              <a:endCxn id="42" idx="1"/>
            </p:cNvCxnSpPr>
            <p:nvPr/>
          </p:nvCxnSpPr>
          <p:spPr>
            <a:xfrm flipV="1">
              <a:off x="6829425" y="5181600"/>
              <a:ext cx="561975" cy="20677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12" idx="3"/>
              <a:endCxn id="43" idx="1"/>
            </p:cNvCxnSpPr>
            <p:nvPr/>
          </p:nvCxnSpPr>
          <p:spPr>
            <a:xfrm flipV="1">
              <a:off x="6858000" y="5791200"/>
              <a:ext cx="533400" cy="980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113" idx="3"/>
              <a:endCxn id="44" idx="1"/>
            </p:cNvCxnSpPr>
            <p:nvPr/>
          </p:nvCxnSpPr>
          <p:spPr>
            <a:xfrm>
              <a:off x="6858000" y="6226572"/>
              <a:ext cx="533400" cy="980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5486400" y="4953000"/>
              <a:ext cx="1343025" cy="533400"/>
              <a:chOff x="4448175" y="4648200"/>
              <a:chExt cx="1343025" cy="533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514975" y="5791200"/>
              <a:ext cx="1343025" cy="533400"/>
              <a:chOff x="4448175" y="4648200"/>
              <a:chExt cx="1343025" cy="5334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7600" y="5715000"/>
              <a:ext cx="1343025" cy="533400"/>
              <a:chOff x="4448175" y="4648200"/>
              <a:chExt cx="1343025" cy="5334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562600" y="4648200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562600" y="4985544"/>
                <a:ext cx="228600" cy="1960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448175" y="4648200"/>
                <a:ext cx="1343025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indirect block</a:t>
                </a:r>
              </a:p>
            </p:txBody>
          </p:sp>
        </p:grpSp>
      </p:grpSp>
      <p:sp>
        <p:nvSpPr>
          <p:cNvPr id="72720" name="TextBox 72719"/>
          <p:cNvSpPr txBox="1"/>
          <p:nvPr/>
        </p:nvSpPr>
        <p:spPr>
          <a:xfrm>
            <a:off x="814407" y="1371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Inode:</a:t>
            </a:r>
          </a:p>
        </p:txBody>
      </p:sp>
      <p:sp>
        <p:nvSpPr>
          <p:cNvPr id="72721" name="TextBox 72720"/>
          <p:cNvSpPr txBox="1"/>
          <p:nvPr/>
        </p:nvSpPr>
        <p:spPr>
          <a:xfrm>
            <a:off x="6917102" y="1879796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(all blocks 4kB)</a:t>
            </a:r>
          </a:p>
        </p:txBody>
      </p:sp>
      <p:sp>
        <p:nvSpPr>
          <p:cNvPr id="64" name="Up Arrow Callout 63"/>
          <p:cNvSpPr/>
          <p:nvPr/>
        </p:nvSpPr>
        <p:spPr>
          <a:xfrm>
            <a:off x="3371921" y="6032090"/>
            <a:ext cx="1329581" cy="714810"/>
          </a:xfrm>
          <a:prstGeom prst="up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4k / 8 = 512 block pointers</a:t>
            </a:r>
          </a:p>
        </p:txBody>
      </p:sp>
    </p:spTree>
    <p:extLst>
      <p:ext uri="{BB962C8B-B14F-4D97-AF65-F5344CB8AC3E}">
        <p14:creationId xmlns:p14="http://schemas.microsoft.com/office/powerpoint/2010/main" val="1349424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groups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743869"/>
            <a:ext cx="4505325" cy="4238625"/>
          </a:xfrm>
        </p:spPr>
      </p:pic>
      <p:sp>
        <p:nvSpPr>
          <p:cNvPr id="6" name="TextBox 5"/>
          <p:cNvSpPr txBox="1"/>
          <p:nvPr/>
        </p:nvSpPr>
        <p:spPr>
          <a:xfrm>
            <a:off x="304800" y="1522274"/>
            <a:ext cx="2667000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Optimize disk performance by keeping together related: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Metadata (inodes)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Free space map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Directories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5276671"/>
            <a:ext cx="2514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 Layout and block groups defined in the </a:t>
            </a:r>
            <a:r>
              <a:rPr lang="en-US" i="1" dirty="0"/>
              <a:t>superblock </a:t>
            </a:r>
            <a:r>
              <a:rPr lang="en-US" dirty="0"/>
              <a:t>(not shown); </a:t>
            </a:r>
          </a:p>
          <a:p>
            <a:r>
              <a:rPr lang="en-US" dirty="0"/>
              <a:t>Replicated several times.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1466671"/>
            <a:ext cx="2514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 Use </a:t>
            </a:r>
            <a:r>
              <a:rPr lang="en-US" i="1" dirty="0"/>
              <a:t>first-fit</a:t>
            </a:r>
            <a:r>
              <a:rPr lang="en-US" dirty="0"/>
              <a:t> allocation within a block group to improve disk locality</a:t>
            </a:r>
          </a:p>
        </p:txBody>
      </p:sp>
    </p:spTree>
    <p:extLst>
      <p:ext uri="{BB962C8B-B14F-4D97-AF65-F5344CB8AC3E}">
        <p14:creationId xmlns:p14="http://schemas.microsoft.com/office/powerpoint/2010/main" val="235703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Exercsie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346CD4-FD5D-304C-8E84-E73B788D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531"/>
            <a:ext cx="7010400" cy="37973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E80FE3C-8AF6-2B4C-81B2-0147038CF692}"/>
              </a:ext>
            </a:extLst>
          </p:cNvPr>
          <p:cNvSpPr/>
          <p:nvPr/>
        </p:nvSpPr>
        <p:spPr>
          <a:xfrm>
            <a:off x="1361090" y="4734855"/>
            <a:ext cx="838200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68F84F-78B9-E142-8080-811148A24704}"/>
              </a:ext>
            </a:extLst>
          </p:cNvPr>
          <p:cNvSpPr/>
          <p:nvPr/>
        </p:nvSpPr>
        <p:spPr>
          <a:xfrm>
            <a:off x="3524615" y="3352800"/>
            <a:ext cx="14478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75C75-8A4D-394A-BC7C-FA97059FE31A}"/>
              </a:ext>
            </a:extLst>
          </p:cNvPr>
          <p:cNvSpPr txBox="1"/>
          <p:nvPr/>
        </p:nvSpPr>
        <p:spPr>
          <a:xfrm>
            <a:off x="2441027" y="42409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500 &lt; 100?</a:t>
            </a:r>
          </a:p>
        </p:txBody>
      </p:sp>
      <p:pic>
        <p:nvPicPr>
          <p:cNvPr id="4" name="Grafik 3" descr="Schließen">
            <a:extLst>
              <a:ext uri="{FF2B5EF4-FFF2-40B4-BE49-F238E27FC236}">
                <a16:creationId xmlns:a16="http://schemas.microsoft.com/office/drawing/2014/main" id="{61308C75-CB07-184A-8156-41B10903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437" y="4171086"/>
            <a:ext cx="439170" cy="4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C09A-7C23-4D49-AFCF-C03CCA76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FC298-DE65-EA4C-AE36-06542D8C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963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9B2AD-40DB-0E48-A5CC-2285E4551FDE}"/>
              </a:ext>
            </a:extLst>
          </p:cNvPr>
          <p:cNvSpPr txBox="1"/>
          <p:nvPr/>
        </p:nvSpPr>
        <p:spPr>
          <a:xfrm>
            <a:off x="762000" y="2895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open(“</a:t>
            </a:r>
            <a:r>
              <a:rPr lang="en-US" dirty="0" err="1"/>
              <a:t>myfile</a:t>
            </a:r>
            <a:r>
              <a:rPr lang="en-US" dirty="0"/>
              <a:t>”);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for example 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3DDB2-183F-064A-9D35-EB0E485D9C57}"/>
              </a:ext>
            </a:extLst>
          </p:cNvPr>
          <p:cNvSpPr txBox="1"/>
          <p:nvPr/>
        </p:nvSpPr>
        <p:spPr>
          <a:xfrm>
            <a:off x="609600" y="4343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handle used to identify open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C65F-F701-6C49-B4CB-8C238086FB05}"/>
              </a:ext>
            </a:extLst>
          </p:cNvPr>
          <p:cNvSpPr txBox="1"/>
          <p:nvPr/>
        </p:nvSpPr>
        <p:spPr>
          <a:xfrm>
            <a:off x="3810000" y="23622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open files cached</a:t>
            </a:r>
          </a:p>
        </p:txBody>
      </p:sp>
    </p:spTree>
    <p:extLst>
      <p:ext uri="{BB962C8B-B14F-4D97-AF65-F5344CB8AC3E}">
        <p14:creationId xmlns:p14="http://schemas.microsoft.com/office/powerpoint/2010/main" val="2530453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</p:spTree>
    <p:extLst>
      <p:ext uri="{BB962C8B-B14F-4D97-AF65-F5344CB8AC3E}">
        <p14:creationId xmlns:p14="http://schemas.microsoft.com/office/powerpoint/2010/main" val="54239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NFTS Master file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905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133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2590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2819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3048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3276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3505200"/>
            <a:ext cx="838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3733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3000" y="3962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4191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419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4648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4876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5105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53340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55626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57912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60198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3000" y="6248400"/>
            <a:ext cx="8382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95400" y="15240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548850"/>
            <a:ext cx="838200" cy="337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Std. info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886200" y="3548850"/>
            <a:ext cx="3581400" cy="337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Attributes, data, metadata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67600" y="3548850"/>
            <a:ext cx="1143000" cy="337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free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3048000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 record: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1981200" y="3505200"/>
            <a:ext cx="1066800" cy="436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981200" y="3733800"/>
            <a:ext cx="1066800" cy="152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Down Arrow Callout 83"/>
          <p:cNvSpPr/>
          <p:nvPr/>
        </p:nvSpPr>
        <p:spPr>
          <a:xfrm>
            <a:off x="4572000" y="2514600"/>
            <a:ext cx="2133600" cy="914400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Lots of options for what goes in here</a:t>
            </a:r>
          </a:p>
        </p:txBody>
      </p:sp>
      <p:sp>
        <p:nvSpPr>
          <p:cNvPr id="85" name="Left Brace 84"/>
          <p:cNvSpPr/>
          <p:nvPr/>
        </p:nvSpPr>
        <p:spPr>
          <a:xfrm rot="16200000">
            <a:off x="5637276" y="1449324"/>
            <a:ext cx="384048" cy="5562600"/>
          </a:xfrm>
          <a:prstGeom prst="leftBrace">
            <a:avLst>
              <a:gd name="adj1" fmla="val 15831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065357" y="4572000"/>
            <a:ext cx="148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kB fixed size</a:t>
            </a:r>
          </a:p>
        </p:txBody>
      </p:sp>
    </p:spTree>
    <p:extLst>
      <p:ext uri="{BB962C8B-B14F-4D97-AF65-F5344CB8AC3E}">
        <p14:creationId xmlns:p14="http://schemas.microsoft.com/office/powerpoint/2010/main" val="1874182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file fits into MFT record: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Hard links (multiple names) stored in MFT: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248205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2209800"/>
              <a:ext cx="2438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24600" y="2209800"/>
              <a:ext cx="11430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1430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5000" y="5225250"/>
            <a:ext cx="5562600" cy="337350"/>
            <a:chOff x="1905000" y="3472650"/>
            <a:chExt cx="5562600" cy="337350"/>
          </a:xfrm>
        </p:grpSpPr>
        <p:sp>
          <p:nvSpPr>
            <p:cNvPr id="7" name="Rectangle 6"/>
            <p:cNvSpPr/>
            <p:nvPr/>
          </p:nvSpPr>
          <p:spPr>
            <a:xfrm>
              <a:off x="1905000" y="347265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4400" y="3472650"/>
              <a:ext cx="21336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 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0" y="3472650"/>
              <a:ext cx="6096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3472650"/>
              <a:ext cx="9906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3472650"/>
              <a:ext cx="9906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Filename2</a:t>
              </a: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3048000" y="3200400"/>
            <a:ext cx="1752600" cy="457200"/>
          </a:xfrm>
          <a:prstGeom prst="wedgeRoundRectCallout">
            <a:avLst>
              <a:gd name="adj1" fmla="val 50649"/>
              <a:gd name="adj2" fmla="val -1233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“resident” data</a:t>
            </a:r>
          </a:p>
        </p:txBody>
      </p:sp>
    </p:spTree>
    <p:extLst>
      <p:ext uri="{BB962C8B-B14F-4D97-AF65-F5344CB8AC3E}">
        <p14:creationId xmlns:p14="http://schemas.microsoft.com/office/powerpoint/2010/main" val="2264211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normal files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MFT holds list of </a:t>
            </a:r>
            <a:r>
              <a:rPr lang="en-US" i="1" dirty="0"/>
              <a:t>extents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248205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2209800"/>
              <a:ext cx="19812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1430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Filename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96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530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</p:grpSp>
      <p:cxnSp>
        <p:nvCxnSpPr>
          <p:cNvPr id="21" name="Curved Connector 20"/>
          <p:cNvCxnSpPr>
            <a:stCxn id="4" idx="2"/>
            <a:endCxn id="18" idx="1"/>
          </p:cNvCxnSpPr>
          <p:nvPr/>
        </p:nvCxnSpPr>
        <p:spPr>
          <a:xfrm rot="5400000">
            <a:off x="3362738" y="2885662"/>
            <a:ext cx="856425" cy="723900"/>
          </a:xfrm>
          <a:prstGeom prst="curvedConnector4">
            <a:avLst>
              <a:gd name="adj1" fmla="val 40152"/>
              <a:gd name="adj2" fmla="val 1614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6" idx="2"/>
            <a:endCxn id="19" idx="1"/>
          </p:cNvCxnSpPr>
          <p:nvPr/>
        </p:nvCxnSpPr>
        <p:spPr>
          <a:xfrm rot="5400000">
            <a:off x="3398850" y="3116250"/>
            <a:ext cx="1584300" cy="990600"/>
          </a:xfrm>
          <a:prstGeom prst="curvedConnector4">
            <a:avLst>
              <a:gd name="adj1" fmla="val 68763"/>
              <a:gd name="adj2" fmla="val 1666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7" idx="2"/>
            <a:endCxn id="20" idx="1"/>
          </p:cNvCxnSpPr>
          <p:nvPr/>
        </p:nvCxnSpPr>
        <p:spPr>
          <a:xfrm rot="5400000">
            <a:off x="3524813" y="3403387"/>
            <a:ext cx="2278875" cy="1110900"/>
          </a:xfrm>
          <a:prstGeom prst="curvedConnector4">
            <a:avLst>
              <a:gd name="adj1" fmla="val 54198"/>
              <a:gd name="adj2" fmla="val 18409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29000" y="3507150"/>
            <a:ext cx="14478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5700" y="4235025"/>
            <a:ext cx="39243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08800" y="4929600"/>
            <a:ext cx="1981200" cy="337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(extent 2)</a:t>
            </a:r>
          </a:p>
        </p:txBody>
      </p:sp>
    </p:spTree>
    <p:extLst>
      <p:ext uri="{BB962C8B-B14F-4D97-AF65-F5344CB8AC3E}">
        <p14:creationId xmlns:p14="http://schemas.microsoft.com/office/powerpoint/2010/main" val="2081838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29200" y="2996400"/>
            <a:ext cx="76200" cy="10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2996400"/>
            <a:ext cx="76200" cy="10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attributes?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list holds list of attribute locations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09800" y="2996400"/>
            <a:ext cx="5562600" cy="337350"/>
            <a:chOff x="1905000" y="2209800"/>
            <a:chExt cx="5562600" cy="337350"/>
          </a:xfrm>
        </p:grpSpPr>
        <p:sp>
          <p:nvSpPr>
            <p:cNvPr id="3" name="Rectangle 2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86600" y="2209800"/>
              <a:ext cx="3810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2209800"/>
              <a:ext cx="19812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Attr. list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9800" y="2209800"/>
              <a:ext cx="10668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Filename 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24400" y="2209800"/>
              <a:ext cx="1295400" cy="3373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Filename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4372369" y="30249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524769" y="3024908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name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711633" y="302490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</a:t>
            </a:r>
          </a:p>
        </p:txBody>
      </p:sp>
      <p:cxnSp>
        <p:nvCxnSpPr>
          <p:cNvPr id="10" name="Elbow Connector 9"/>
          <p:cNvCxnSpPr>
            <a:stCxn id="7" idx="3"/>
            <a:endCxn id="8" idx="0"/>
          </p:cNvCxnSpPr>
          <p:nvPr/>
        </p:nvCxnSpPr>
        <p:spPr>
          <a:xfrm rot="16200000" flipH="1">
            <a:off x="4799491" y="2728591"/>
            <a:ext cx="94923" cy="440694"/>
          </a:xfrm>
          <a:prstGeom prst="bentConnector3">
            <a:avLst>
              <a:gd name="adj1" fmla="val -1408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26" idx="0"/>
          </p:cNvCxnSpPr>
          <p:nvPr/>
        </p:nvCxnSpPr>
        <p:spPr>
          <a:xfrm rot="16200000" flipH="1">
            <a:off x="5523391" y="2157091"/>
            <a:ext cx="94923" cy="1583694"/>
          </a:xfrm>
          <a:prstGeom prst="bentConnector3">
            <a:avLst>
              <a:gd name="adj1" fmla="val -2849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209800" y="4171950"/>
            <a:ext cx="5562600" cy="337350"/>
            <a:chOff x="1905000" y="2209800"/>
            <a:chExt cx="5562600" cy="337350"/>
          </a:xfrm>
        </p:grpSpPr>
        <p:sp>
          <p:nvSpPr>
            <p:cNvPr id="32" name="Rectangle 31"/>
            <p:cNvSpPr/>
            <p:nvPr/>
          </p:nvSpPr>
          <p:spPr>
            <a:xfrm>
              <a:off x="1905000" y="2209800"/>
              <a:ext cx="838200" cy="3373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Std. info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43400" y="2209800"/>
              <a:ext cx="3124200" cy="3373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free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66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10000" y="2209800"/>
              <a:ext cx="533400" cy="3373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Start, length</a:t>
              </a:r>
            </a:p>
          </p:txBody>
        </p:sp>
      </p:grpSp>
      <p:cxnSp>
        <p:nvCxnSpPr>
          <p:cNvPr id="39" name="Elbow Connector 38"/>
          <p:cNvCxnSpPr>
            <a:stCxn id="25" idx="1"/>
            <a:endCxn id="33" idx="0"/>
          </p:cNvCxnSpPr>
          <p:nvPr/>
        </p:nvCxnSpPr>
        <p:spPr>
          <a:xfrm rot="5400000">
            <a:off x="3724821" y="2965365"/>
            <a:ext cx="796465" cy="16167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16019" y="2952750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MFT entry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800" y="4107418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MFT entry</a:t>
            </a:r>
          </a:p>
        </p:txBody>
      </p:sp>
      <p:cxnSp>
        <p:nvCxnSpPr>
          <p:cNvPr id="43" name="Elbow Connector 42"/>
          <p:cNvCxnSpPr>
            <a:stCxn id="33" idx="2"/>
          </p:cNvCxnSpPr>
          <p:nvPr/>
        </p:nvCxnSpPr>
        <p:spPr>
          <a:xfrm rot="16200000" flipH="1">
            <a:off x="3045225" y="4778775"/>
            <a:ext cx="805650" cy="266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</p:cNvCxnSpPr>
          <p:nvPr/>
        </p:nvCxnSpPr>
        <p:spPr>
          <a:xfrm rot="16200000" flipH="1">
            <a:off x="3569100" y="4788300"/>
            <a:ext cx="672300" cy="1143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7" idx="2"/>
          </p:cNvCxnSpPr>
          <p:nvPr/>
        </p:nvCxnSpPr>
        <p:spPr>
          <a:xfrm rot="16200000" flipH="1">
            <a:off x="4271405" y="4619394"/>
            <a:ext cx="596100" cy="37591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57600" y="5562600"/>
            <a:ext cx="48006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addition, attributes can also be stored in extents </a:t>
            </a:r>
            <a:r>
              <a:rPr lang="en-US" dirty="0">
                <a:sym typeface="Symbol"/>
              </a:rPr>
              <a:t> very large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47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 metadata in NTFS is held </a:t>
            </a:r>
            <a:r>
              <a:rPr lang="en-US" i="1" dirty="0"/>
              <a:t>in files!</a:t>
            </a:r>
            <a:endParaRPr lang="en-US" dirty="0"/>
          </a:p>
          <a:p>
            <a:pPr lvl="1"/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19200" y="2194560"/>
          <a:ext cx="685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File num.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$MFT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file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$MFTirr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Copy of first 4 MFT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$Logfile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 log</a:t>
                      </a:r>
                      <a:r>
                        <a:rPr lang="en-US" sz="1600" baseline="0" dirty="0"/>
                        <a:t> of FS changes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 information &amp;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$AttrDef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Table mapping numeric IDs</a:t>
                      </a:r>
                      <a:r>
                        <a:rPr lang="en-US" sz="1600" baseline="0" dirty="0"/>
                        <a:t> to attributes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space bitmap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Volume boot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$BadClus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 cluster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 control list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$UpCase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Filename mappings to 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$Extend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file syste</a:t>
                      </a:r>
                      <a:r>
                        <a:rPr lang="en-US" sz="1600" baseline="0" dirty="0"/>
                        <a:t>m attributes (e.g. quota)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752600" y="4419600"/>
            <a:ext cx="43434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5486400"/>
            <a:ext cx="5029200" cy="457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3429000"/>
            <a:ext cx="525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00" y="2438400"/>
            <a:ext cx="52578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3048000"/>
            <a:ext cx="2286000" cy="1981200"/>
          </a:xfrm>
          <a:prstGeom prst="wedgeRoundRectCallout">
            <a:avLst>
              <a:gd name="adj1" fmla="val -70912"/>
              <a:gd name="adj2" fmla="val -551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Question: </a:t>
            </a:r>
          </a:p>
          <a:p>
            <a:pPr lvl="1"/>
            <a:r>
              <a:rPr lang="en-US" sz="1600" dirty="0"/>
              <a:t>Huh? </a:t>
            </a:r>
          </a:p>
          <a:p>
            <a:pPr lvl="1"/>
            <a:r>
              <a:rPr lang="en-US" sz="1600" dirty="0"/>
              <a:t>Where is it then?</a:t>
            </a:r>
          </a:p>
          <a:p>
            <a:r>
              <a:rPr lang="en-US" sz="1600" dirty="0"/>
              <a:t>Answer: </a:t>
            </a:r>
          </a:p>
          <a:p>
            <a:pPr lvl="1"/>
            <a:r>
              <a:rPr lang="en-US" sz="1600" dirty="0"/>
              <a:t>First sector of volume points to first block of MFT</a:t>
            </a:r>
          </a:p>
        </p:txBody>
      </p:sp>
    </p:spTree>
    <p:extLst>
      <p:ext uri="{BB962C8B-B14F-4D97-AF65-F5344CB8AC3E}">
        <p14:creationId xmlns:p14="http://schemas.microsoft.com/office/powerpoint/2010/main" val="2791977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implementations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93205"/>
              </p:ext>
            </p:extLst>
          </p:nvPr>
        </p:nvGraphicFramePr>
        <p:xfrm>
          <a:off x="1066800" y="1981200"/>
          <a:ext cx="670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Fixed, assymetric</a:t>
                      </a:r>
                      <a:r>
                        <a:rPr lang="en-US" baseline="0" dirty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Index</a:t>
                      </a:r>
                      <a:r>
                        <a:rPr lang="en-US" b="1" baseline="0" dirty="0"/>
                        <a:t> granularity: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Free space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Bitmap</a:t>
                      </a:r>
                      <a:r>
                        <a:rPr lang="en-US" baseline="0" dirty="0"/>
                        <a:t> in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Locality heuristics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Defragmentation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groups, </a:t>
                      </a:r>
                    </a:p>
                    <a:p>
                      <a:r>
                        <a:rPr lang="en-US" dirty="0"/>
                        <a:t>Reserve</a:t>
                      </a:r>
                      <a:r>
                        <a:rPr lang="en-US" baseline="0" dirty="0"/>
                        <a:t>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fit, </a:t>
                      </a:r>
                    </a:p>
                    <a:p>
                      <a:r>
                        <a:rPr lang="en-US" dirty="0"/>
                        <a:t>Defragmentation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3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C38F2-F359-7F46-BCB5-57BCB90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324C704-8B1B-AA49-81B2-82E4F09A9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56" y="1590121"/>
            <a:ext cx="7830194" cy="283702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FE04874-7C80-9A4C-81C9-816EB58CE011}"/>
              </a:ext>
            </a:extLst>
          </p:cNvPr>
          <p:cNvSpPr txBox="1"/>
          <p:nvPr/>
        </p:nvSpPr>
        <p:spPr>
          <a:xfrm>
            <a:off x="1128023" y="4368663"/>
            <a:ext cx="8092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No TLB: one access for page, one access for page table: 200 + 200 = 400</a:t>
            </a:r>
          </a:p>
          <a:p>
            <a:pPr marL="342900" indent="-342900">
              <a:buAutoNum type="alphaLcParenR"/>
            </a:pPr>
            <a:r>
              <a:rPr lang="en-US" dirty="0"/>
              <a:t>(2+200)*0.75 + (2+200+200)*0.25 = 252ns</a:t>
            </a:r>
          </a:p>
          <a:p>
            <a:pPr marL="342900" indent="-342900">
              <a:buAutoNum type="alphaLcParenR"/>
            </a:pPr>
            <a:r>
              <a:rPr lang="en-US" dirty="0"/>
              <a:t>Idea: calculate the overhead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C544D9-C7D4-034D-A016-D15D0FC7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206201"/>
            <a:ext cx="8154144" cy="13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BB291-41CE-C646-B7B7-A0CF8987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DB344-58BE-3D49-87EC-18E22A9E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0909FC-B4C0-6341-998A-97468F4E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9" y="1600200"/>
            <a:ext cx="83160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38F8158-D4F1-724A-BBA0-F8D1363E3471}"/>
                  </a:ext>
                </a:extLst>
              </p:cNvPr>
              <p:cNvSpPr txBox="1"/>
              <p:nvPr/>
            </p:nvSpPr>
            <p:spPr>
              <a:xfrm>
                <a:off x="610958" y="3992600"/>
                <a:ext cx="8533042" cy="2865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dirty="0"/>
                  <a:t>offset: each byte needs to get accessed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2KB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b="0" dirty="0"/>
                  <a:t> bytes -&gt; </a:t>
                </a:r>
                <a:r>
                  <a:rPr lang="en-US" b="0" dirty="0">
                    <a:solidFill>
                      <a:srgbClr val="FF0000"/>
                    </a:solidFill>
                  </a:rPr>
                  <a:t>11 offset bits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 page number: each page needs to get accessed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32 pages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pages -&gt; </a:t>
                </a:r>
                <a:r>
                  <a:rPr lang="en-US" dirty="0">
                    <a:solidFill>
                      <a:srgbClr val="FF0000"/>
                    </a:solidFill>
                  </a:rPr>
                  <a:t>5 page number bits</a:t>
                </a:r>
              </a:p>
              <a:p>
                <a:r>
                  <a:rPr lang="en-US" dirty="0"/>
                  <a:t>b) length of page table: for each page one entry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  <a:r>
                  <a:rPr lang="en-US" dirty="0"/>
                  <a:t> entries</a:t>
                </a:r>
              </a:p>
              <a:p>
                <a:r>
                  <a:rPr lang="en-US" dirty="0"/>
                  <a:t>     width of page table: each entry contains one physical address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size of physical address: 1MB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 bytes. So </a:t>
                </a:r>
                <a:r>
                  <a:rPr lang="en-US" dirty="0">
                    <a:solidFill>
                      <a:srgbClr val="FF0000"/>
                    </a:solidFill>
                  </a:rPr>
                  <a:t>20</a:t>
                </a:r>
                <a:r>
                  <a:rPr lang="en-US" dirty="0"/>
                  <a:t> bits to represent address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Length = 32, width = 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38F8158-D4F1-724A-BBA0-F8D1363E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8" y="3992600"/>
                <a:ext cx="8533042" cy="2865400"/>
              </a:xfrm>
              <a:prstGeom prst="rect">
                <a:avLst/>
              </a:prstGeom>
              <a:blipFill>
                <a:blip r:embed="rId3"/>
                <a:stretch>
                  <a:fillRect l="-595"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96B6E732-A5A0-EE4A-9131-308803DC4514}"/>
              </a:ext>
            </a:extLst>
          </p:cNvPr>
          <p:cNvSpPr/>
          <p:nvPr/>
        </p:nvSpPr>
        <p:spPr>
          <a:xfrm>
            <a:off x="685800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7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BA54F6DD-19D3-AF40-9D33-F6BD5D9C2AF5}"/>
              </a:ext>
            </a:extLst>
          </p:cNvPr>
          <p:cNvSpPr/>
          <p:nvPr/>
        </p:nvSpPr>
        <p:spPr>
          <a:xfrm>
            <a:off x="933528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8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CC5A7-99E0-8940-A474-5EF7803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exercise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234DC6-1612-2644-8785-2243501F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77200" cy="35409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DAD9E23-A21E-6044-B993-364AA62A9EB0}"/>
              </a:ext>
            </a:extLst>
          </p:cNvPr>
          <p:cNvSpPr/>
          <p:nvPr/>
        </p:nvSpPr>
        <p:spPr>
          <a:xfrm>
            <a:off x="914400" y="4953000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D4B008-962A-DE49-8DB9-1171478D11B6}"/>
              </a:ext>
            </a:extLst>
          </p:cNvPr>
          <p:cNvSpPr/>
          <p:nvPr/>
        </p:nvSpPr>
        <p:spPr>
          <a:xfrm>
            <a:off x="1219200" y="5190306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4396B23-DFEF-AF45-8C06-C2BA07DC149C}"/>
              </a:ext>
            </a:extLst>
          </p:cNvPr>
          <p:cNvSpPr/>
          <p:nvPr/>
        </p:nvSpPr>
        <p:spPr>
          <a:xfrm>
            <a:off x="1219200" y="4946391"/>
            <a:ext cx="228600" cy="228600"/>
          </a:xfrm>
          <a:prstGeom prst="rect">
            <a:avLst/>
          </a:prstGeom>
          <a:solidFill>
            <a:schemeClr val="accent6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A822CED-F3FB-FA4C-9DBA-D8D6A7D48C77}"/>
              </a:ext>
            </a:extLst>
          </p:cNvPr>
          <p:cNvSpPr/>
          <p:nvPr/>
        </p:nvSpPr>
        <p:spPr>
          <a:xfrm>
            <a:off x="1524000" y="5190306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3D5A85-09A1-1142-BF36-F9265755C49C}"/>
              </a:ext>
            </a:extLst>
          </p:cNvPr>
          <p:cNvSpPr/>
          <p:nvPr/>
        </p:nvSpPr>
        <p:spPr>
          <a:xfrm>
            <a:off x="1524000" y="494639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C7A8C9-8A42-324A-B161-663A2A5D4C95}"/>
              </a:ext>
            </a:extLst>
          </p:cNvPr>
          <p:cNvSpPr/>
          <p:nvPr/>
        </p:nvSpPr>
        <p:spPr>
          <a:xfrm>
            <a:off x="1524000" y="5434221"/>
            <a:ext cx="228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03E90E7A-42FF-5D41-AB91-0E81264F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4653013"/>
            <a:ext cx="266856" cy="266856"/>
          </a:xfrm>
          <a:prstGeom prst="rect">
            <a:avLst/>
          </a:prstGeom>
        </p:spPr>
      </p:pic>
      <p:pic>
        <p:nvPicPr>
          <p:cNvPr id="19" name="Grafik 18" descr="Schließen">
            <a:extLst>
              <a:ext uri="{FF2B5EF4-FFF2-40B4-BE49-F238E27FC236}">
                <a16:creationId xmlns:a16="http://schemas.microsoft.com/office/drawing/2014/main" id="{E575B6EA-7135-2E43-985D-4B0C71D8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63" y="4667636"/>
            <a:ext cx="266856" cy="266856"/>
          </a:xfrm>
          <a:prstGeom prst="rect">
            <a:avLst/>
          </a:prstGeom>
        </p:spPr>
      </p:pic>
      <p:pic>
        <p:nvPicPr>
          <p:cNvPr id="20" name="Grafik 19" descr="Schließen">
            <a:extLst>
              <a:ext uri="{FF2B5EF4-FFF2-40B4-BE49-F238E27FC236}">
                <a16:creationId xmlns:a16="http://schemas.microsoft.com/office/drawing/2014/main" id="{769DFB41-2B40-DE4F-8C8A-2F9CCAA7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2984" y="4667636"/>
            <a:ext cx="266856" cy="266856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48C0A0BD-0579-6042-AE07-E85DC119DD08}"/>
              </a:ext>
            </a:extLst>
          </p:cNvPr>
          <p:cNvSpPr/>
          <p:nvPr/>
        </p:nvSpPr>
        <p:spPr>
          <a:xfrm>
            <a:off x="1176844" y="2743200"/>
            <a:ext cx="228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52D299D-2BDC-784D-A6E2-50E9AE72F5C1}"/>
              </a:ext>
            </a:extLst>
          </p:cNvPr>
          <p:cNvSpPr/>
          <p:nvPr/>
        </p:nvSpPr>
        <p:spPr>
          <a:xfrm>
            <a:off x="819228" y="3768960"/>
            <a:ext cx="1625928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4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Macintosh PowerPoint</Application>
  <PresentationFormat>Bildschirmpräsentation (4:3)</PresentationFormat>
  <Paragraphs>572</Paragraphs>
  <Slides>47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Office Theme</vt:lpstr>
      <vt:lpstr>Computer Systems Exercise 9 </vt:lpstr>
      <vt:lpstr>Feedback</vt:lpstr>
      <vt:lpstr>Last Exercsie</vt:lpstr>
      <vt:lpstr>Last Exercsie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Last exercise</vt:lpstr>
      <vt:lpstr>File system in context</vt:lpstr>
      <vt:lpstr>File systems operations</vt:lpstr>
      <vt:lpstr>File metadata</vt:lpstr>
      <vt:lpstr>Protection</vt:lpstr>
      <vt:lpstr>Access control matrix</vt:lpstr>
      <vt:lpstr>ACLs</vt:lpstr>
      <vt:lpstr>File System Implementation</vt:lpstr>
      <vt:lpstr>Implementation aspects</vt:lpstr>
      <vt:lpstr>FAT</vt:lpstr>
      <vt:lpstr>FAT background</vt:lpstr>
      <vt:lpstr>FAT file system</vt:lpstr>
      <vt:lpstr>FAT file system</vt:lpstr>
      <vt:lpstr>FFS</vt:lpstr>
      <vt:lpstr>FFS uses indexed allocation</vt:lpstr>
      <vt:lpstr>Inode and file size in FFS</vt:lpstr>
      <vt:lpstr>Unix file system inode format (simplified)</vt:lpstr>
      <vt:lpstr>Unix file system inode format (simplified)</vt:lpstr>
      <vt:lpstr>Block groups</vt:lpstr>
      <vt:lpstr>Open Files</vt:lpstr>
      <vt:lpstr>NTFS</vt:lpstr>
      <vt:lpstr>NFTS Master file table</vt:lpstr>
      <vt:lpstr>NTFS small files</vt:lpstr>
      <vt:lpstr>NTFS normal files</vt:lpstr>
      <vt:lpstr>Too many attributes?</vt:lpstr>
      <vt:lpstr>Metadata files</vt:lpstr>
      <vt:lpstr>File system implementations</vt:lpstr>
    </vt:vector>
  </TitlesOfParts>
  <Company>D-INFK ETHZ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 Admin</dc:creator>
  <cp:lastModifiedBy>gBo5GOffIJ@student.ethz.ch</cp:lastModifiedBy>
  <cp:revision>110</cp:revision>
  <cp:lastPrinted>2011-04-14T13:51:13Z</cp:lastPrinted>
  <dcterms:created xsi:type="dcterms:W3CDTF">2010-02-23T15:47:17Z</dcterms:created>
  <dcterms:modified xsi:type="dcterms:W3CDTF">2018-11-21T20:06:19Z</dcterms:modified>
</cp:coreProperties>
</file>