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412" r:id="rId4"/>
    <p:sldId id="413" r:id="rId5"/>
    <p:sldId id="407" r:id="rId6"/>
    <p:sldId id="408" r:id="rId7"/>
    <p:sldId id="410" r:id="rId8"/>
    <p:sldId id="415" r:id="rId9"/>
    <p:sldId id="414" r:id="rId10"/>
    <p:sldId id="371" r:id="rId11"/>
    <p:sldId id="411"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395" r:id="rId33"/>
    <p:sldId id="438" r:id="rId34"/>
    <p:sldId id="440" r:id="rId35"/>
    <p:sldId id="439" r:id="rId36"/>
    <p:sldId id="441"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E5DA"/>
    <a:srgbClr val="90D1E5"/>
    <a:srgbClr val="B2A9E5"/>
    <a:srgbClr val="E2A8E5"/>
    <a:srgbClr val="E594BB"/>
    <a:srgbClr val="F5999E"/>
    <a:srgbClr val="F7CBAF"/>
    <a:srgbClr val="44DCC4"/>
    <a:srgbClr val="FFC500"/>
    <a:srgbClr val="950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p:restoredTop sz="62768"/>
  </p:normalViewPr>
  <p:slideViewPr>
    <p:cSldViewPr snapToGrid="0" snapToObjects="1">
      <p:cViewPr varScale="1">
        <p:scale>
          <a:sx n="57" d="100"/>
          <a:sy n="57" d="100"/>
        </p:scale>
        <p:origin x="2056" y="168"/>
      </p:cViewPr>
      <p:guideLst>
        <p:guide orient="horz" pos="2160"/>
        <p:guide pos="3840"/>
      </p:guideLst>
    </p:cSldViewPr>
  </p:slideViewPr>
  <p:outlineViewPr>
    <p:cViewPr>
      <p:scale>
        <a:sx n="33" d="100"/>
        <a:sy n="33" d="100"/>
      </p:scale>
      <p:origin x="0" y="-4379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AD26A-5339-314E-957E-6119B54DC6A3}" type="datetimeFigureOut">
              <a:rPr lang="de-DE" smtClean="0"/>
              <a:t>09.11.18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4ED931-6E6D-D548-9139-DA9924BA2CDB}" type="slidenum">
              <a:rPr lang="de-DE" smtClean="0"/>
              <a:t>‹#›</a:t>
            </a:fld>
            <a:endParaRPr lang="de-DE"/>
          </a:p>
        </p:txBody>
      </p:sp>
    </p:spTree>
    <p:extLst>
      <p:ext uri="{BB962C8B-B14F-4D97-AF65-F5344CB8AC3E}">
        <p14:creationId xmlns:p14="http://schemas.microsoft.com/office/powerpoint/2010/main" val="23170698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ED931-6E6D-D548-9139-DA9924BA2CDB}" type="slidenum">
              <a:rPr lang="de-DE" smtClean="0"/>
              <a:t>33</a:t>
            </a:fld>
            <a:endParaRPr lang="de-DE"/>
          </a:p>
        </p:txBody>
      </p:sp>
    </p:spTree>
    <p:extLst>
      <p:ext uri="{BB962C8B-B14F-4D97-AF65-F5344CB8AC3E}">
        <p14:creationId xmlns:p14="http://schemas.microsoft.com/office/powerpoint/2010/main" val="285022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ED931-6E6D-D548-9139-DA9924BA2CDB}" type="slidenum">
              <a:rPr lang="de-DE" smtClean="0"/>
              <a:t>36</a:t>
            </a:fld>
            <a:endParaRPr lang="de-DE"/>
          </a:p>
        </p:txBody>
      </p:sp>
    </p:spTree>
    <p:extLst>
      <p:ext uri="{BB962C8B-B14F-4D97-AF65-F5344CB8AC3E}">
        <p14:creationId xmlns:p14="http://schemas.microsoft.com/office/powerpoint/2010/main" val="196240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7E454-0E1A-1B4E-ADD2-49916F322F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E4EED420-B539-B14A-934C-66836B694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BB7FB65-B56B-0845-B3A6-3E9A481D5ECD}"/>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53567C60-B1DC-8841-A337-45686DBA9F8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55233B7-8B71-FE41-BE67-E0FEEDAF6FA7}"/>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79424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7DD0-BBA2-4749-A772-D20B0A021F0E}"/>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099A3DFF-6FA3-6440-9302-03E4EEF3FEC6}"/>
              </a:ext>
            </a:extLst>
          </p:cNvPr>
          <p:cNvSpPr>
            <a:spLocks noGrp="1"/>
          </p:cNvSpPr>
          <p:nvPr>
            <p:ph type="body" orient="vert" idx="1"/>
          </p:nvPr>
        </p:nvSpPr>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CD46FF21-189A-EF4F-B909-3DE53A56469D}"/>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838E70AF-B27C-5C41-B034-F3B931DD928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046FDA-A66F-F049-9C51-5DCB5127CB4A}"/>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366938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03CB42A-8F4D-1444-AD75-6BBA3CF3687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6EAE344D-B7D8-6D43-9129-151E3F33DEDC}"/>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1B7C7DCA-7D7B-E54C-9768-60B93751B1BC}"/>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A5894E9B-0CFD-F04E-8C61-7FE826C0135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2368AFF-35C8-E24F-A925-475990729033}"/>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1630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4DB6B-1B03-F04B-B43A-1958120962C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4A78A95-13D7-0E4F-A4CE-F0A69494C424}"/>
              </a:ext>
            </a:extLst>
          </p:cNvPr>
          <p:cNvSpPr>
            <a:spLocks noGrp="1"/>
          </p:cNvSpPr>
          <p:nvPr>
            <p:ph idx="1"/>
          </p:nvPr>
        </p:nvSpPr>
        <p:spPr/>
        <p:txBody>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E6703386-7CA2-314C-9248-C9846F902363}"/>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E7C965A2-4481-7E44-B04C-776D7337120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B29E63-896A-A447-B5D8-5FC29007BF69}"/>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26433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869C8-EB8A-284F-A851-68861D59C62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9459648-9AAE-764F-A1BE-54915AB3E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7E47F832-DEE0-5243-BC65-A8C6290A335B}"/>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8A5DB755-B577-8A47-AB08-A8A0B2FA52C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E6E1BFA-DA20-CF42-A4EC-3EFAA0D0C6D3}"/>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046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5B438-C989-8044-9F29-F55C9DBEDAD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1ECC377-DBB2-AD47-8F11-A95BAEE17E9A}"/>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1CE56139-6350-C74F-B0FE-139094C5A72E}"/>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6BB0A2D1-F70B-E04C-9E31-33966C50CE5F}"/>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6" name="Fußzeilenplatzhalter 5">
            <a:extLst>
              <a:ext uri="{FF2B5EF4-FFF2-40B4-BE49-F238E27FC236}">
                <a16:creationId xmlns:a16="http://schemas.microsoft.com/office/drawing/2014/main" id="{B95BC371-0285-2C45-9EF1-8B6411BE93E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3C2B66-2A69-D74B-9242-ECA219759625}"/>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85301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75D34-8DA8-2B4C-AF46-BA71154A850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5A5D27D8-8916-D04F-8EF1-455091F8F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8229ACFA-368D-4149-A7B1-DE325D8C4889}"/>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US"/>
          </a:p>
        </p:txBody>
      </p:sp>
      <p:sp>
        <p:nvSpPr>
          <p:cNvPr id="5" name="Textplatzhalter 4">
            <a:extLst>
              <a:ext uri="{FF2B5EF4-FFF2-40B4-BE49-F238E27FC236}">
                <a16:creationId xmlns:a16="http://schemas.microsoft.com/office/drawing/2014/main" id="{5299E3D1-0A20-A64A-8A61-9D368F22D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6" name="Inhaltsplatzhalter 5">
            <a:extLst>
              <a:ext uri="{FF2B5EF4-FFF2-40B4-BE49-F238E27FC236}">
                <a16:creationId xmlns:a16="http://schemas.microsoft.com/office/drawing/2014/main" id="{98161361-6EC4-B34A-BAC7-7339E00C2451}"/>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US"/>
          </a:p>
        </p:txBody>
      </p:sp>
      <p:sp>
        <p:nvSpPr>
          <p:cNvPr id="7" name="Datumsplatzhalter 6">
            <a:extLst>
              <a:ext uri="{FF2B5EF4-FFF2-40B4-BE49-F238E27FC236}">
                <a16:creationId xmlns:a16="http://schemas.microsoft.com/office/drawing/2014/main" id="{27F953EA-4A00-024F-9B23-4BEA8C988177}"/>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8" name="Fußzeilenplatzhalter 7">
            <a:extLst>
              <a:ext uri="{FF2B5EF4-FFF2-40B4-BE49-F238E27FC236}">
                <a16:creationId xmlns:a16="http://schemas.microsoft.com/office/drawing/2014/main" id="{3F114C25-FEE6-F44D-8109-6E3BE422A59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FE830D49-EAA4-7A46-AFE2-973585737A09}"/>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387058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51C9B-A2BF-1940-A2A3-0F024CDB423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68AF485-F71A-B943-820A-1514F35B40EB}"/>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4" name="Fußzeilenplatzhalter 3">
            <a:extLst>
              <a:ext uri="{FF2B5EF4-FFF2-40B4-BE49-F238E27FC236}">
                <a16:creationId xmlns:a16="http://schemas.microsoft.com/office/drawing/2014/main" id="{3B002BDB-08C4-7F45-A7C4-AFFC9B53901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0948F73D-2A38-F249-A27B-950C3C182012}"/>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22668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D72EA0-68BB-724D-A7AF-39925D551D11}"/>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3" name="Fußzeilenplatzhalter 2">
            <a:extLst>
              <a:ext uri="{FF2B5EF4-FFF2-40B4-BE49-F238E27FC236}">
                <a16:creationId xmlns:a16="http://schemas.microsoft.com/office/drawing/2014/main" id="{3082223A-7A6F-7246-8B2F-3616B978D765}"/>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288C849-B126-464A-AB54-E2AF46225B0C}"/>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91334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9E9D9-AB82-4F41-987F-D6F9CDB815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A6C4D883-87DD-5446-9D33-C272ECA4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US"/>
          </a:p>
        </p:txBody>
      </p:sp>
      <p:sp>
        <p:nvSpPr>
          <p:cNvPr id="4" name="Textplatzhalter 3">
            <a:extLst>
              <a:ext uri="{FF2B5EF4-FFF2-40B4-BE49-F238E27FC236}">
                <a16:creationId xmlns:a16="http://schemas.microsoft.com/office/drawing/2014/main" id="{B1C8A100-F42F-7142-BEA3-AA60EACC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3418466A-3EC4-8546-A977-544BAE281A03}"/>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6" name="Fußzeilenplatzhalter 5">
            <a:extLst>
              <a:ext uri="{FF2B5EF4-FFF2-40B4-BE49-F238E27FC236}">
                <a16:creationId xmlns:a16="http://schemas.microsoft.com/office/drawing/2014/main" id="{2316CE4A-3CC6-9A4E-AF85-23EB2983409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9D9D7E4-B137-FB4E-9641-5D9A7BE2BE9C}"/>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03124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79844-87D6-FA48-A6FA-F0FD6B7B9ED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531C00F3-BC9A-D840-B9F4-F14E2343D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DE1EA4C9-35D0-A843-8A13-61166AFBA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33DDB26D-B2C1-1A48-BA7F-AFA562F9B5B2}"/>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6" name="Fußzeilenplatzhalter 5">
            <a:extLst>
              <a:ext uri="{FF2B5EF4-FFF2-40B4-BE49-F238E27FC236}">
                <a16:creationId xmlns:a16="http://schemas.microsoft.com/office/drawing/2014/main" id="{328689C6-A216-CB48-A7CB-495AEFFDB315}"/>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CB7AC59-C03B-A047-80AE-EA9527FC407D}"/>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569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F2BE971-C1CD-C644-9E66-7963A4B55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904A2DFA-6172-614E-9A90-C410A9557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3E86B6BA-B029-584C-B060-21CAE9673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11DA7E3F-5C7E-834F-9587-EC2C83D86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34D2F3C-E010-F742-BF72-CEA431DDC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60480-6E2E-2E49-A064-BB316DA29E7D}" type="slidenum">
              <a:rPr lang="en-US" smtClean="0"/>
              <a:t>‹#›</a:t>
            </a:fld>
            <a:endParaRPr lang="en-US"/>
          </a:p>
        </p:txBody>
      </p:sp>
    </p:spTree>
    <p:extLst>
      <p:ext uri="{BB962C8B-B14F-4D97-AF65-F5344CB8AC3E}">
        <p14:creationId xmlns:p14="http://schemas.microsoft.com/office/powerpoint/2010/main" val="385350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169852-5B43-DA41-A10C-F212403955D2}"/>
              </a:ext>
            </a:extLst>
          </p:cNvPr>
          <p:cNvSpPr>
            <a:spLocks noGrp="1"/>
          </p:cNvSpPr>
          <p:nvPr>
            <p:ph type="ctrTitle"/>
          </p:nvPr>
        </p:nvSpPr>
        <p:spPr/>
        <p:txBody>
          <a:bodyPr/>
          <a:lstStyle/>
          <a:p>
            <a:r>
              <a:rPr lang="en-US" dirty="0"/>
              <a:t>Computer Systems</a:t>
            </a:r>
          </a:p>
        </p:txBody>
      </p:sp>
      <p:sp>
        <p:nvSpPr>
          <p:cNvPr id="3" name="Untertitel 2">
            <a:extLst>
              <a:ext uri="{FF2B5EF4-FFF2-40B4-BE49-F238E27FC236}">
                <a16:creationId xmlns:a16="http://schemas.microsoft.com/office/drawing/2014/main" id="{DF2FB10F-BB4E-994A-BA10-788260EEC3AD}"/>
              </a:ext>
            </a:extLst>
          </p:cNvPr>
          <p:cNvSpPr>
            <a:spLocks noGrp="1"/>
          </p:cNvSpPr>
          <p:nvPr>
            <p:ph type="subTitle" idx="1"/>
          </p:nvPr>
        </p:nvSpPr>
        <p:spPr/>
        <p:txBody>
          <a:bodyPr/>
          <a:lstStyle/>
          <a:p>
            <a:r>
              <a:rPr lang="en-US" dirty="0"/>
              <a:t>Exercise 7</a:t>
            </a:r>
          </a:p>
        </p:txBody>
      </p:sp>
    </p:spTree>
    <p:extLst>
      <p:ext uri="{BB962C8B-B14F-4D97-AF65-F5344CB8AC3E}">
        <p14:creationId xmlns:p14="http://schemas.microsoft.com/office/powerpoint/2010/main" val="39102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11" name="Rechteck 10"/>
          <p:cNvSpPr/>
          <p:nvPr/>
        </p:nvSpPr>
        <p:spPr>
          <a:xfrm>
            <a:off x="838200" y="4836570"/>
            <a:ext cx="8486035" cy="106211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3" name="Bild 2" descr="Screenshot 2018-11-04 at 16.48.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71" y="1294368"/>
            <a:ext cx="9489036" cy="5166134"/>
          </a:xfrm>
          <a:prstGeom prst="rect">
            <a:avLst/>
          </a:prstGeom>
        </p:spPr>
      </p:pic>
    </p:spTree>
    <p:extLst>
      <p:ext uri="{BB962C8B-B14F-4D97-AF65-F5344CB8AC3E}">
        <p14:creationId xmlns:p14="http://schemas.microsoft.com/office/powerpoint/2010/main" val="207518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594935"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ln>
                <a:solidFill>
                  <a:srgbClr val="000000"/>
                </a:solidFill>
              </a:ln>
            </a:endParaRPr>
          </a:p>
        </p:txBody>
      </p:sp>
      <p:sp>
        <p:nvSpPr>
          <p:cNvPr id="4" name="Oval 3"/>
          <p:cNvSpPr/>
          <p:nvPr/>
        </p:nvSpPr>
        <p:spPr>
          <a:xfrm>
            <a:off x="4356215"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Oval 4"/>
          <p:cNvSpPr/>
          <p:nvPr/>
        </p:nvSpPr>
        <p:spPr>
          <a:xfrm>
            <a:off x="6760167"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Oval 5"/>
          <p:cNvSpPr/>
          <p:nvPr/>
        </p:nvSpPr>
        <p:spPr>
          <a:xfrm>
            <a:off x="8104209"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7" name="Oval 6"/>
          <p:cNvSpPr/>
          <p:nvPr/>
        </p:nvSpPr>
        <p:spPr>
          <a:xfrm>
            <a:off x="9005104"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 name="Oval 7"/>
          <p:cNvSpPr/>
          <p:nvPr/>
        </p:nvSpPr>
        <p:spPr>
          <a:xfrm>
            <a:off x="841672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Oval 8"/>
          <p:cNvSpPr/>
          <p:nvPr/>
        </p:nvSpPr>
        <p:spPr>
          <a:xfrm>
            <a:off x="6240959"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Oval 9"/>
          <p:cNvSpPr/>
          <p:nvPr/>
        </p:nvSpPr>
        <p:spPr>
          <a:xfrm>
            <a:off x="450613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Oval 10"/>
          <p:cNvSpPr/>
          <p:nvPr/>
        </p:nvSpPr>
        <p:spPr>
          <a:xfrm>
            <a:off x="2894774"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5" name="Gerade Verbindung 14"/>
          <p:cNvCxnSpPr/>
          <p:nvPr/>
        </p:nvCxnSpPr>
        <p:spPr>
          <a:xfrm>
            <a:off x="0" y="1980708"/>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Gerade Verbindung 15"/>
          <p:cNvCxnSpPr/>
          <p:nvPr/>
        </p:nvCxnSpPr>
        <p:spPr>
          <a:xfrm>
            <a:off x="0" y="4093236"/>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Gerade Verbindung mit Pfeil 17"/>
          <p:cNvCxnSpPr/>
          <p:nvPr/>
        </p:nvCxnSpPr>
        <p:spPr>
          <a:xfrm flipV="1">
            <a:off x="4805974" y="2139480"/>
            <a:ext cx="3298235" cy="18140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8104209" y="1458978"/>
            <a:ext cx="312516" cy="369332"/>
          </a:xfrm>
          <a:prstGeom prst="rect">
            <a:avLst/>
          </a:prstGeom>
          <a:noFill/>
        </p:spPr>
        <p:txBody>
          <a:bodyPr wrap="square" rtlCol="0">
            <a:spAutoFit/>
          </a:bodyPr>
          <a:lstStyle/>
          <a:p>
            <a:r>
              <a:rPr lang="de-DE" dirty="0"/>
              <a:t>i</a:t>
            </a:r>
          </a:p>
        </p:txBody>
      </p:sp>
      <p:sp>
        <p:nvSpPr>
          <p:cNvPr id="21" name="Textfeld 20"/>
          <p:cNvSpPr txBox="1"/>
          <p:nvPr/>
        </p:nvSpPr>
        <p:spPr>
          <a:xfrm>
            <a:off x="8992427" y="1470248"/>
            <a:ext cx="312516" cy="369332"/>
          </a:xfrm>
          <a:prstGeom prst="rect">
            <a:avLst/>
          </a:prstGeom>
          <a:noFill/>
        </p:spPr>
        <p:txBody>
          <a:bodyPr wrap="square" rtlCol="0">
            <a:spAutoFit/>
          </a:bodyPr>
          <a:lstStyle/>
          <a:p>
            <a:r>
              <a:rPr lang="de-DE" dirty="0"/>
              <a:t>n</a:t>
            </a:r>
          </a:p>
        </p:txBody>
      </p:sp>
      <p:sp>
        <p:nvSpPr>
          <p:cNvPr id="22" name="Textfeld 21"/>
          <p:cNvSpPr txBox="1"/>
          <p:nvPr/>
        </p:nvSpPr>
        <p:spPr>
          <a:xfrm>
            <a:off x="4493458" y="4311301"/>
            <a:ext cx="312516" cy="369332"/>
          </a:xfrm>
          <a:prstGeom prst="rect">
            <a:avLst/>
          </a:prstGeom>
          <a:noFill/>
        </p:spPr>
        <p:txBody>
          <a:bodyPr wrap="square" rtlCol="0">
            <a:spAutoFit/>
          </a:bodyPr>
          <a:lstStyle/>
          <a:p>
            <a:r>
              <a:rPr lang="de-DE" dirty="0"/>
              <a:t>j</a:t>
            </a:r>
          </a:p>
        </p:txBody>
      </p:sp>
      <p:sp>
        <p:nvSpPr>
          <p:cNvPr id="23" name="Textfeld 22"/>
          <p:cNvSpPr txBox="1"/>
          <p:nvPr/>
        </p:nvSpPr>
        <p:spPr>
          <a:xfrm>
            <a:off x="8404048" y="4253479"/>
            <a:ext cx="312516" cy="369332"/>
          </a:xfrm>
          <a:prstGeom prst="rect">
            <a:avLst/>
          </a:prstGeom>
          <a:noFill/>
        </p:spPr>
        <p:txBody>
          <a:bodyPr wrap="square" rtlCol="0">
            <a:spAutoFit/>
          </a:bodyPr>
          <a:lstStyle/>
          <a:p>
            <a:r>
              <a:rPr lang="de-DE" dirty="0"/>
              <a:t>m</a:t>
            </a:r>
          </a:p>
        </p:txBody>
      </p:sp>
      <p:sp>
        <p:nvSpPr>
          <p:cNvPr id="19" name="Titel 1">
            <a:extLst>
              <a:ext uri="{FF2B5EF4-FFF2-40B4-BE49-F238E27FC236}">
                <a16:creationId xmlns:a16="http://schemas.microsoft.com/office/drawing/2014/main" id="{2B44C9E0-47FD-7A4B-98E1-C89B4B5B2C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Last Exercise 2.2</a:t>
            </a:r>
          </a:p>
          <a:p>
            <a:endParaRPr lang="en-US" b="1" dirty="0"/>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DAF442-78E4-0148-8F5A-451240A0C2AE}"/>
                  </a:ext>
                </a:extLst>
              </p:cNvPr>
              <p:cNvSpPr txBox="1"/>
              <p:nvPr/>
            </p:nvSpPr>
            <p:spPr>
              <a:xfrm>
                <a:off x="972539" y="5422868"/>
                <a:ext cx="3236399" cy="529569"/>
              </a:xfrm>
              <a:prstGeom prst="rect">
                <a:avLst/>
              </a:prstGeom>
              <a:noFill/>
            </p:spPr>
            <p:txBody>
              <a:bodyPr wrap="none" rtlCol="0">
                <a:spAutoFit/>
              </a:bodyPr>
              <a:lstStyle/>
              <a:p>
                <a:r>
                  <a:rPr lang="en-US" dirty="0"/>
                  <a:t>Measure of concurrency: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num>
                      <m:den>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𝑐</m:t>
                            </m:r>
                          </m:sub>
                        </m:sSub>
                        <m:r>
                          <a:rPr lang="de-CH" b="0" i="1" smtClean="0">
                            <a:latin typeface="Cambria Math" panose="02040503050406030204" pitchFamily="18" charset="0"/>
                          </a:rPr>
                          <m:t>−</m:t>
                        </m:r>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den>
                    </m:f>
                  </m:oMath>
                </a14:m>
                <a:endParaRPr lang="en-US" dirty="0"/>
              </a:p>
            </p:txBody>
          </p:sp>
        </mc:Choice>
        <mc:Fallback xmlns="">
          <p:sp>
            <p:nvSpPr>
              <p:cNvPr id="2" name="Textfeld 1">
                <a:extLst>
                  <a:ext uri="{FF2B5EF4-FFF2-40B4-BE49-F238E27FC236}">
                    <a16:creationId xmlns:a16="http://schemas.microsoft.com/office/drawing/2014/main" id="{ABDAF442-78E4-0148-8F5A-451240A0C2AE}"/>
                  </a:ext>
                </a:extLst>
              </p:cNvPr>
              <p:cNvSpPr txBox="1">
                <a:spLocks noRot="1" noChangeAspect="1" noMove="1" noResize="1" noEditPoints="1" noAdjustHandles="1" noChangeArrowheads="1" noChangeShapeType="1" noTextEdit="1"/>
              </p:cNvSpPr>
              <p:nvPr/>
            </p:nvSpPr>
            <p:spPr>
              <a:xfrm>
                <a:off x="972539" y="5422868"/>
                <a:ext cx="3236399" cy="529569"/>
              </a:xfrm>
              <a:prstGeom prst="rect">
                <a:avLst/>
              </a:prstGeom>
              <a:blipFill>
                <a:blip r:embed="rId3"/>
                <a:stretch>
                  <a:fillRect l="-1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643A0FCD-1C73-BF41-8E49-5D08873FA943}"/>
                  </a:ext>
                </a:extLst>
              </p:cNvPr>
              <p:cNvSpPr txBox="1"/>
              <p:nvPr/>
            </p:nvSpPr>
            <p:spPr>
              <a:xfrm>
                <a:off x="5297142" y="5056272"/>
                <a:ext cx="4391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5999E"/>
                              </a:solidFill>
                              <a:latin typeface="Cambria Math" panose="02040503050406030204" pitchFamily="18" charset="0"/>
                            </a:rPr>
                          </m:ctrlPr>
                        </m:sSubPr>
                        <m:e>
                          <m:r>
                            <a:rPr lang="de-CH" b="0" i="1" smtClean="0">
                              <a:solidFill>
                                <a:srgbClr val="F5999E"/>
                              </a:solidFill>
                              <a:latin typeface="Cambria Math" panose="02040503050406030204" pitchFamily="18" charset="0"/>
                            </a:rPr>
                            <m:t>𝑀</m:t>
                          </m:r>
                        </m:e>
                        <m:sub>
                          <m:r>
                            <a:rPr lang="de-CH" b="0" i="1" smtClean="0">
                              <a:solidFill>
                                <a:srgbClr val="F5999E"/>
                              </a:solidFill>
                              <a:latin typeface="Cambria Math" panose="02040503050406030204" pitchFamily="18" charset="0"/>
                            </a:rPr>
                            <m:t>𝑠</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sequential</m:t>
                      </m:r>
                      <m:r>
                        <m:rPr>
                          <m:nor/>
                        </m:rPr>
                        <a:rPr lang="en-US" dirty="0"/>
                        <m:t> </m:t>
                      </m:r>
                      <m:r>
                        <m:rPr>
                          <m:nor/>
                        </m:rPr>
                        <a:rPr lang="en-US" dirty="0"/>
                        <m:t>snapshots</m:t>
                      </m:r>
                      <m:r>
                        <m:rPr>
                          <m:nor/>
                        </m:rPr>
                        <a:rPr lang="en-US" dirty="0"/>
                        <m:t>  =</m:t>
                      </m:r>
                      <m:r>
                        <a:rPr lang="de-CH" b="0" i="1" dirty="0" smtClean="0">
                          <a:latin typeface="Cambria Math" panose="02040503050406030204" pitchFamily="18" charset="0"/>
                        </a:rPr>
                        <m:t> </m:t>
                      </m:r>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𝑚</m:t>
                      </m:r>
                      <m:r>
                        <a:rPr lang="de-CH" b="0" i="1" smtClean="0">
                          <a:latin typeface="Cambria Math" panose="02040503050406030204" pitchFamily="18" charset="0"/>
                        </a:rPr>
                        <m:t>+1</m:t>
                      </m:r>
                    </m:oMath>
                  </m:oMathPara>
                </a14:m>
                <a:endParaRPr lang="en-US" dirty="0"/>
              </a:p>
            </p:txBody>
          </p:sp>
        </mc:Choice>
        <mc:Fallback xmlns="">
          <p:sp>
            <p:nvSpPr>
              <p:cNvPr id="13" name="Textfeld 12">
                <a:extLst>
                  <a:ext uri="{FF2B5EF4-FFF2-40B4-BE49-F238E27FC236}">
                    <a16:creationId xmlns:a16="http://schemas.microsoft.com/office/drawing/2014/main" id="{643A0FCD-1C73-BF41-8E49-5D08873FA943}"/>
                  </a:ext>
                </a:extLst>
              </p:cNvPr>
              <p:cNvSpPr txBox="1">
                <a:spLocks noRot="1" noChangeAspect="1" noMove="1" noResize="1" noEditPoints="1" noAdjustHandles="1" noChangeArrowheads="1" noChangeShapeType="1" noTextEdit="1"/>
              </p:cNvSpPr>
              <p:nvPr/>
            </p:nvSpPr>
            <p:spPr>
              <a:xfrm>
                <a:off x="5297142" y="5056272"/>
                <a:ext cx="4391972" cy="369332"/>
              </a:xfrm>
              <a:prstGeom prst="rect">
                <a:avLst/>
              </a:prstGeom>
              <a:blipFill>
                <a:blip r:embed="rId4"/>
                <a:stretch>
                  <a:fillRect t="-3333" b="-16667"/>
                </a:stretch>
              </a:blipFill>
            </p:spPr>
            <p:txBody>
              <a:bodyPr/>
              <a:lstStyle/>
              <a:p>
                <a:r>
                  <a:rPr lang="en-US">
                    <a:noFill/>
                  </a:rPr>
                  <a:t> </a:t>
                </a:r>
              </a:p>
            </p:txBody>
          </p:sp>
        </mc:Fallback>
      </mc:AlternateContent>
      <p:cxnSp>
        <p:nvCxnSpPr>
          <p:cNvPr id="17" name="Gerade Verbindung 16">
            <a:extLst>
              <a:ext uri="{FF2B5EF4-FFF2-40B4-BE49-F238E27FC236}">
                <a16:creationId xmlns:a16="http://schemas.microsoft.com/office/drawing/2014/main" id="{0E7406C7-9A83-114B-98B9-32C2173AE22F}"/>
              </a:ext>
            </a:extLst>
          </p:cNvPr>
          <p:cNvCxnSpPr/>
          <p:nvPr/>
        </p:nvCxnSpPr>
        <p:spPr>
          <a:xfrm flipV="1">
            <a:off x="3646968" y="117154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8BEA0058-38EE-B14B-AA45-88635735BDCE}"/>
              </a:ext>
            </a:extLst>
          </p:cNvPr>
          <p:cNvCxnSpPr/>
          <p:nvPr/>
        </p:nvCxnSpPr>
        <p:spPr>
          <a:xfrm flipV="1">
            <a:off x="5635114" y="117154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6" name="Gerade Verbindung 25">
            <a:extLst>
              <a:ext uri="{FF2B5EF4-FFF2-40B4-BE49-F238E27FC236}">
                <a16:creationId xmlns:a16="http://schemas.microsoft.com/office/drawing/2014/main" id="{17DF2267-1A32-CB4C-B475-7E3F15257925}"/>
              </a:ext>
            </a:extLst>
          </p:cNvPr>
          <p:cNvCxnSpPr/>
          <p:nvPr/>
        </p:nvCxnSpPr>
        <p:spPr>
          <a:xfrm flipV="1">
            <a:off x="7520764" y="1102997"/>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7" name="Gerade Verbindung 26">
            <a:extLst>
              <a:ext uri="{FF2B5EF4-FFF2-40B4-BE49-F238E27FC236}">
                <a16:creationId xmlns:a16="http://schemas.microsoft.com/office/drawing/2014/main" id="{7F5345E4-57F0-E24D-A5FA-2F7E62DADAE6}"/>
              </a:ext>
            </a:extLst>
          </p:cNvPr>
          <p:cNvCxnSpPr/>
          <p:nvPr/>
        </p:nvCxnSpPr>
        <p:spPr>
          <a:xfrm flipV="1">
            <a:off x="8716564" y="1102997"/>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8" name="Gerade Verbindung 27">
            <a:extLst>
              <a:ext uri="{FF2B5EF4-FFF2-40B4-BE49-F238E27FC236}">
                <a16:creationId xmlns:a16="http://schemas.microsoft.com/office/drawing/2014/main" id="{4B0ECD0E-40D7-A248-8C92-B292A2D9A533}"/>
              </a:ext>
            </a:extLst>
          </p:cNvPr>
          <p:cNvCxnSpPr/>
          <p:nvPr/>
        </p:nvCxnSpPr>
        <p:spPr>
          <a:xfrm flipV="1">
            <a:off x="2098159" y="1230588"/>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9" name="Gerade Verbindung 28">
            <a:extLst>
              <a:ext uri="{FF2B5EF4-FFF2-40B4-BE49-F238E27FC236}">
                <a16:creationId xmlns:a16="http://schemas.microsoft.com/office/drawing/2014/main" id="{311CAF8C-731B-4945-A086-89378E7BF4E9}"/>
              </a:ext>
            </a:extLst>
          </p:cNvPr>
          <p:cNvCxnSpPr/>
          <p:nvPr/>
        </p:nvCxnSpPr>
        <p:spPr>
          <a:xfrm flipV="1">
            <a:off x="9891824" y="117154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0" name="Gerade Verbindung 29">
            <a:extLst>
              <a:ext uri="{FF2B5EF4-FFF2-40B4-BE49-F238E27FC236}">
                <a16:creationId xmlns:a16="http://schemas.microsoft.com/office/drawing/2014/main" id="{876257E5-9D96-A449-B197-C8FB291C0FE9}"/>
              </a:ext>
            </a:extLst>
          </p:cNvPr>
          <p:cNvCxnSpPr/>
          <p:nvPr/>
        </p:nvCxnSpPr>
        <p:spPr>
          <a:xfrm flipV="1">
            <a:off x="3820633" y="3252806"/>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1" name="Gerade Verbindung 30">
            <a:extLst>
              <a:ext uri="{FF2B5EF4-FFF2-40B4-BE49-F238E27FC236}">
                <a16:creationId xmlns:a16="http://schemas.microsoft.com/office/drawing/2014/main" id="{303265AB-7B79-CA40-9EC6-BAACEA3166F5}"/>
              </a:ext>
            </a:extLst>
          </p:cNvPr>
          <p:cNvCxnSpPr/>
          <p:nvPr/>
        </p:nvCxnSpPr>
        <p:spPr>
          <a:xfrm flipV="1">
            <a:off x="5628026" y="3252806"/>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2" name="Gerade Verbindung 31">
            <a:extLst>
              <a:ext uri="{FF2B5EF4-FFF2-40B4-BE49-F238E27FC236}">
                <a16:creationId xmlns:a16="http://schemas.microsoft.com/office/drawing/2014/main" id="{126A017D-5FD6-6649-96FE-B01D636549A0}"/>
              </a:ext>
            </a:extLst>
          </p:cNvPr>
          <p:cNvCxnSpPr/>
          <p:nvPr/>
        </p:nvCxnSpPr>
        <p:spPr>
          <a:xfrm flipV="1">
            <a:off x="7460513" y="317912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3" name="Gerade Verbindung 32">
            <a:extLst>
              <a:ext uri="{FF2B5EF4-FFF2-40B4-BE49-F238E27FC236}">
                <a16:creationId xmlns:a16="http://schemas.microsoft.com/office/drawing/2014/main" id="{EF347718-2B66-5348-A504-33D78F901EBD}"/>
              </a:ext>
            </a:extLst>
          </p:cNvPr>
          <p:cNvCxnSpPr/>
          <p:nvPr/>
        </p:nvCxnSpPr>
        <p:spPr>
          <a:xfrm flipV="1">
            <a:off x="9173495" y="3146864"/>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889080CD-2E8C-2F41-8D7F-F64DB2C380A8}"/>
                  </a:ext>
                </a:extLst>
              </p:cNvPr>
              <p:cNvSpPr txBox="1"/>
              <p:nvPr/>
            </p:nvSpPr>
            <p:spPr>
              <a:xfrm>
                <a:off x="5297142" y="5459939"/>
                <a:ext cx="51488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4DCC4"/>
                              </a:solidFill>
                              <a:latin typeface="Cambria Math" panose="02040503050406030204" pitchFamily="18" charset="0"/>
                            </a:rPr>
                          </m:ctrlPr>
                        </m:sSubPr>
                        <m:e>
                          <m:r>
                            <a:rPr lang="de-CH" b="0" i="1" smtClean="0">
                              <a:solidFill>
                                <a:srgbClr val="44DCC4"/>
                              </a:solidFill>
                              <a:latin typeface="Cambria Math" panose="02040503050406030204" pitchFamily="18" charset="0"/>
                            </a:rPr>
                            <m:t>𝑀</m:t>
                          </m:r>
                        </m:e>
                        <m:sub>
                          <m:r>
                            <a:rPr lang="de-CH" b="0" i="1" smtClean="0">
                              <a:solidFill>
                                <a:srgbClr val="44DCC4"/>
                              </a:solidFill>
                              <a:latin typeface="Cambria Math" panose="02040503050406030204" pitchFamily="18" charset="0"/>
                            </a:rPr>
                            <m:t>𝑐</m:t>
                          </m:r>
                        </m:sub>
                      </m:sSub>
                      <m:r>
                        <a:rPr lang="de-CH" b="0" i="1" smtClean="0">
                          <a:latin typeface="Cambria Math" panose="02040503050406030204" pitchFamily="18" charset="0"/>
                        </a:rPr>
                        <m:t>=</m:t>
                      </m:r>
                      <m:r>
                        <m:rPr>
                          <m:nor/>
                        </m:rPr>
                        <a:rPr lang="en-US" dirty="0"/>
                        <m:t>Nr</m:t>
                      </m:r>
                      <m:r>
                        <m:rPr>
                          <m:nor/>
                        </m:rPr>
                        <a:rPr lang="en-US" dirty="0"/>
                        <m:t>. </m:t>
                      </m:r>
                      <m:r>
                        <m:rPr>
                          <m:nor/>
                        </m:rPr>
                        <a:rPr lang="de-CH" b="0" i="0" dirty="0" smtClean="0"/>
                        <m:t>concurrent</m:t>
                      </m:r>
                      <m:r>
                        <m:rPr>
                          <m:nor/>
                        </m:rPr>
                        <a:rPr lang="de-CH" b="0" i="0" dirty="0" smtClean="0"/>
                        <m:t> </m:t>
                      </m:r>
                      <m:r>
                        <m:rPr>
                          <m:nor/>
                        </m:rPr>
                        <a:rPr lang="en-US" dirty="0"/>
                        <m:t>snapshots</m:t>
                      </m:r>
                      <m:r>
                        <m:rPr>
                          <m:nor/>
                        </m:rPr>
                        <a:rPr lang="en-US" dirty="0"/>
                        <m:t>  </m:t>
                      </m:r>
                      <m:r>
                        <a:rPr lang="de-CH" b="0" i="1" dirty="0" smtClean="0">
                          <a:latin typeface="Cambria Math" panose="02040503050406030204" pitchFamily="18" charset="0"/>
                        </a:rPr>
                        <m:t>= (</m:t>
                      </m:r>
                      <m:r>
                        <a:rPr lang="de-CH" b="0" i="1" dirty="0" smtClean="0">
                          <a:latin typeface="Cambria Math" panose="02040503050406030204" pitchFamily="18" charset="0"/>
                        </a:rPr>
                        <m:t>𝑚</m:t>
                      </m:r>
                      <m:r>
                        <a:rPr lang="de-CH" b="0" i="1" dirty="0" smtClean="0">
                          <a:latin typeface="Cambria Math" panose="02040503050406030204" pitchFamily="18" charset="0"/>
                        </a:rPr>
                        <m:t>+1)(</m:t>
                      </m:r>
                      <m:r>
                        <a:rPr lang="de-CH" b="0" i="1" dirty="0" smtClean="0">
                          <a:latin typeface="Cambria Math" panose="02040503050406030204" pitchFamily="18" charset="0"/>
                        </a:rPr>
                        <m:t>𝑛</m:t>
                      </m:r>
                      <m:r>
                        <a:rPr lang="de-CH" b="0" i="1" dirty="0" smtClean="0">
                          <a:latin typeface="Cambria Math" panose="02040503050406030204" pitchFamily="18" charset="0"/>
                        </a:rPr>
                        <m:t>+1)</m:t>
                      </m:r>
                    </m:oMath>
                  </m:oMathPara>
                </a14:m>
                <a:endParaRPr lang="en-US" dirty="0"/>
              </a:p>
            </p:txBody>
          </p:sp>
        </mc:Choice>
        <mc:Fallback xmlns="">
          <p:sp>
            <p:nvSpPr>
              <p:cNvPr id="34" name="Textfeld 33">
                <a:extLst>
                  <a:ext uri="{FF2B5EF4-FFF2-40B4-BE49-F238E27FC236}">
                    <a16:creationId xmlns:a16="http://schemas.microsoft.com/office/drawing/2014/main" id="{889080CD-2E8C-2F41-8D7F-F64DB2C380A8}"/>
                  </a:ext>
                </a:extLst>
              </p:cNvPr>
              <p:cNvSpPr txBox="1">
                <a:spLocks noRot="1" noChangeAspect="1" noMove="1" noResize="1" noEditPoints="1" noAdjustHandles="1" noChangeArrowheads="1" noChangeShapeType="1" noTextEdit="1"/>
              </p:cNvSpPr>
              <p:nvPr/>
            </p:nvSpPr>
            <p:spPr>
              <a:xfrm>
                <a:off x="5297142" y="5459939"/>
                <a:ext cx="5148845" cy="369332"/>
              </a:xfrm>
              <a:prstGeom prst="rect">
                <a:avLst/>
              </a:prstGeom>
              <a:blipFill>
                <a:blip r:embed="rId5"/>
                <a:stretch>
                  <a:fillRect t="-3333" b="-16667"/>
                </a:stretch>
              </a:blipFill>
            </p:spPr>
            <p:txBody>
              <a:bodyPr/>
              <a:lstStyle/>
              <a:p>
                <a:r>
                  <a:rPr lang="en-US">
                    <a:noFill/>
                  </a:rPr>
                  <a:t> </a:t>
                </a:r>
              </a:p>
            </p:txBody>
          </p:sp>
        </mc:Fallback>
      </mc:AlternateContent>
      <p:cxnSp>
        <p:nvCxnSpPr>
          <p:cNvPr id="63" name="Gerade Verbindung 62">
            <a:extLst>
              <a:ext uri="{FF2B5EF4-FFF2-40B4-BE49-F238E27FC236}">
                <a16:creationId xmlns:a16="http://schemas.microsoft.com/office/drawing/2014/main" id="{F5B30B41-8E41-A742-8B07-9BCBFCB98761}"/>
              </a:ext>
            </a:extLst>
          </p:cNvPr>
          <p:cNvCxnSpPr>
            <a:cxnSpLocks/>
          </p:cNvCxnSpPr>
          <p:nvPr/>
        </p:nvCxnSpPr>
        <p:spPr>
          <a:xfrm flipV="1">
            <a:off x="1723869" y="1230588"/>
            <a:ext cx="0" cy="302289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5" name="Gerade Verbindung 64">
            <a:extLst>
              <a:ext uri="{FF2B5EF4-FFF2-40B4-BE49-F238E27FC236}">
                <a16:creationId xmlns:a16="http://schemas.microsoft.com/office/drawing/2014/main" id="{8E8A5D9C-B152-B34C-9890-CC85D16EE3BC}"/>
              </a:ext>
            </a:extLst>
          </p:cNvPr>
          <p:cNvCxnSpPr>
            <a:cxnSpLocks/>
          </p:cNvCxnSpPr>
          <p:nvPr/>
        </p:nvCxnSpPr>
        <p:spPr>
          <a:xfrm flipV="1">
            <a:off x="1731996" y="1230588"/>
            <a:ext cx="1898719" cy="302289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8" name="Gerade Verbindung 67">
            <a:extLst>
              <a:ext uri="{FF2B5EF4-FFF2-40B4-BE49-F238E27FC236}">
                <a16:creationId xmlns:a16="http://schemas.microsoft.com/office/drawing/2014/main" id="{E5F77493-047E-7044-A9BC-1A62C761A15A}"/>
              </a:ext>
            </a:extLst>
          </p:cNvPr>
          <p:cNvCxnSpPr>
            <a:cxnSpLocks/>
            <a:endCxn id="20" idx="1"/>
          </p:cNvCxnSpPr>
          <p:nvPr/>
        </p:nvCxnSpPr>
        <p:spPr>
          <a:xfrm flipV="1">
            <a:off x="1723869" y="1643644"/>
            <a:ext cx="6380340" cy="264417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9" name="Gerade Verbindung 68">
            <a:extLst>
              <a:ext uri="{FF2B5EF4-FFF2-40B4-BE49-F238E27FC236}">
                <a16:creationId xmlns:a16="http://schemas.microsoft.com/office/drawing/2014/main" id="{1981F2CB-4703-4C45-994A-41DFA68D9E64}"/>
              </a:ext>
            </a:extLst>
          </p:cNvPr>
          <p:cNvCxnSpPr>
            <a:cxnSpLocks/>
          </p:cNvCxnSpPr>
          <p:nvPr/>
        </p:nvCxnSpPr>
        <p:spPr>
          <a:xfrm flipV="1">
            <a:off x="1723869" y="1382989"/>
            <a:ext cx="4372131" cy="287049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9" name="Gerade Verbindung 78">
            <a:extLst>
              <a:ext uri="{FF2B5EF4-FFF2-40B4-BE49-F238E27FC236}">
                <a16:creationId xmlns:a16="http://schemas.microsoft.com/office/drawing/2014/main" id="{FFE0811B-1FE1-F445-B61F-9F66374E6C2E}"/>
              </a:ext>
            </a:extLst>
          </p:cNvPr>
          <p:cNvCxnSpPr>
            <a:cxnSpLocks/>
          </p:cNvCxnSpPr>
          <p:nvPr/>
        </p:nvCxnSpPr>
        <p:spPr>
          <a:xfrm flipV="1">
            <a:off x="1793000" y="1989530"/>
            <a:ext cx="7067979" cy="226395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1" name="Gerade Verbindung 80">
            <a:extLst>
              <a:ext uri="{FF2B5EF4-FFF2-40B4-BE49-F238E27FC236}">
                <a16:creationId xmlns:a16="http://schemas.microsoft.com/office/drawing/2014/main" id="{E980717F-90FE-9843-853E-84A9C5DBC6C2}"/>
              </a:ext>
            </a:extLst>
          </p:cNvPr>
          <p:cNvCxnSpPr>
            <a:cxnSpLocks/>
          </p:cNvCxnSpPr>
          <p:nvPr/>
        </p:nvCxnSpPr>
        <p:spPr>
          <a:xfrm flipV="1">
            <a:off x="1784874" y="1965932"/>
            <a:ext cx="8693832" cy="2244788"/>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4" name="Gerade Verbindung 83">
            <a:extLst>
              <a:ext uri="{FF2B5EF4-FFF2-40B4-BE49-F238E27FC236}">
                <a16:creationId xmlns:a16="http://schemas.microsoft.com/office/drawing/2014/main" id="{E220FEB1-6593-E94F-AA52-317C8D01AAAE}"/>
              </a:ext>
            </a:extLst>
          </p:cNvPr>
          <p:cNvCxnSpPr>
            <a:cxnSpLocks/>
          </p:cNvCxnSpPr>
          <p:nvPr/>
        </p:nvCxnSpPr>
        <p:spPr>
          <a:xfrm flipH="1" flipV="1">
            <a:off x="2037155" y="1543602"/>
            <a:ext cx="1410584" cy="280474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7" name="Gerade Verbindung 86">
            <a:extLst>
              <a:ext uri="{FF2B5EF4-FFF2-40B4-BE49-F238E27FC236}">
                <a16:creationId xmlns:a16="http://schemas.microsoft.com/office/drawing/2014/main" id="{355D87A5-27DA-5D42-8812-5DDC819ABBD4}"/>
              </a:ext>
            </a:extLst>
          </p:cNvPr>
          <p:cNvCxnSpPr>
            <a:cxnSpLocks/>
          </p:cNvCxnSpPr>
          <p:nvPr/>
        </p:nvCxnSpPr>
        <p:spPr>
          <a:xfrm flipV="1">
            <a:off x="3413939" y="1543602"/>
            <a:ext cx="157648" cy="2767699"/>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51" name="Gerade Verbindung 50">
            <a:extLst>
              <a:ext uri="{FF2B5EF4-FFF2-40B4-BE49-F238E27FC236}">
                <a16:creationId xmlns:a16="http://schemas.microsoft.com/office/drawing/2014/main" id="{3235A74E-7F52-9D4F-A1B2-AF822C3BA995}"/>
              </a:ext>
            </a:extLst>
          </p:cNvPr>
          <p:cNvCxnSpPr>
            <a:cxnSpLocks/>
          </p:cNvCxnSpPr>
          <p:nvPr/>
        </p:nvCxnSpPr>
        <p:spPr>
          <a:xfrm flipV="1">
            <a:off x="3447739" y="1643644"/>
            <a:ext cx="2180287" cy="264417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54" name="Gerade Verbindung 53">
            <a:extLst>
              <a:ext uri="{FF2B5EF4-FFF2-40B4-BE49-F238E27FC236}">
                <a16:creationId xmlns:a16="http://schemas.microsoft.com/office/drawing/2014/main" id="{65A4994D-326E-AD44-A942-92F73C21EE71}"/>
              </a:ext>
            </a:extLst>
          </p:cNvPr>
          <p:cNvCxnSpPr>
            <a:cxnSpLocks/>
          </p:cNvCxnSpPr>
          <p:nvPr/>
        </p:nvCxnSpPr>
        <p:spPr>
          <a:xfrm flipV="1">
            <a:off x="3447739" y="1801728"/>
            <a:ext cx="4656470" cy="2486087"/>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57" name="Gerade Verbindung 56">
            <a:extLst>
              <a:ext uri="{FF2B5EF4-FFF2-40B4-BE49-F238E27FC236}">
                <a16:creationId xmlns:a16="http://schemas.microsoft.com/office/drawing/2014/main" id="{D31CB346-E35F-024F-B6AC-DA60F1D4C016}"/>
              </a:ext>
            </a:extLst>
          </p:cNvPr>
          <p:cNvCxnSpPr>
            <a:cxnSpLocks/>
            <a:endCxn id="21" idx="2"/>
          </p:cNvCxnSpPr>
          <p:nvPr/>
        </p:nvCxnSpPr>
        <p:spPr>
          <a:xfrm flipV="1">
            <a:off x="3413939" y="1839580"/>
            <a:ext cx="5734746" cy="241390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0" name="Gerade Verbindung 59">
            <a:extLst>
              <a:ext uri="{FF2B5EF4-FFF2-40B4-BE49-F238E27FC236}">
                <a16:creationId xmlns:a16="http://schemas.microsoft.com/office/drawing/2014/main" id="{851E2679-6537-4B40-913D-E5AFA1A701D9}"/>
              </a:ext>
            </a:extLst>
          </p:cNvPr>
          <p:cNvCxnSpPr>
            <a:cxnSpLocks/>
          </p:cNvCxnSpPr>
          <p:nvPr/>
        </p:nvCxnSpPr>
        <p:spPr>
          <a:xfrm flipV="1">
            <a:off x="3447739" y="1690688"/>
            <a:ext cx="7030967" cy="2562792"/>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4" name="Gerade Verbindung 63">
            <a:extLst>
              <a:ext uri="{FF2B5EF4-FFF2-40B4-BE49-F238E27FC236}">
                <a16:creationId xmlns:a16="http://schemas.microsoft.com/office/drawing/2014/main" id="{F89CF4F3-A4C5-7A4D-A190-8BA79F74EBF2}"/>
              </a:ext>
            </a:extLst>
          </p:cNvPr>
          <p:cNvCxnSpPr>
            <a:cxnSpLocks/>
          </p:cNvCxnSpPr>
          <p:nvPr/>
        </p:nvCxnSpPr>
        <p:spPr>
          <a:xfrm flipH="1" flipV="1">
            <a:off x="1941901" y="1643644"/>
            <a:ext cx="3348797" cy="2686177"/>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6" name="Gerade Verbindung 65">
            <a:extLst>
              <a:ext uri="{FF2B5EF4-FFF2-40B4-BE49-F238E27FC236}">
                <a16:creationId xmlns:a16="http://schemas.microsoft.com/office/drawing/2014/main" id="{CA1AB713-8176-FB43-9FFE-C1D5549AC453}"/>
              </a:ext>
            </a:extLst>
          </p:cNvPr>
          <p:cNvCxnSpPr>
            <a:cxnSpLocks/>
          </p:cNvCxnSpPr>
          <p:nvPr/>
        </p:nvCxnSpPr>
        <p:spPr>
          <a:xfrm flipH="1" flipV="1">
            <a:off x="3192854" y="1394450"/>
            <a:ext cx="2087371" cy="293862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7" name="Gerade Verbindung 66">
            <a:extLst>
              <a:ext uri="{FF2B5EF4-FFF2-40B4-BE49-F238E27FC236}">
                <a16:creationId xmlns:a16="http://schemas.microsoft.com/office/drawing/2014/main" id="{A2D7CD95-37B5-6442-A0C1-5289DF98EAC1}"/>
              </a:ext>
            </a:extLst>
          </p:cNvPr>
          <p:cNvCxnSpPr>
            <a:cxnSpLocks/>
          </p:cNvCxnSpPr>
          <p:nvPr/>
        </p:nvCxnSpPr>
        <p:spPr>
          <a:xfrm flipH="1" flipV="1">
            <a:off x="5174230" y="1491243"/>
            <a:ext cx="121893" cy="279657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0" name="Gerade Verbindung 69">
            <a:extLst>
              <a:ext uri="{FF2B5EF4-FFF2-40B4-BE49-F238E27FC236}">
                <a16:creationId xmlns:a16="http://schemas.microsoft.com/office/drawing/2014/main" id="{AC99F5E7-5992-924C-9FB2-E2C14B8E5269}"/>
              </a:ext>
            </a:extLst>
          </p:cNvPr>
          <p:cNvCxnSpPr>
            <a:cxnSpLocks/>
          </p:cNvCxnSpPr>
          <p:nvPr/>
        </p:nvCxnSpPr>
        <p:spPr>
          <a:xfrm flipV="1">
            <a:off x="5262905" y="1615939"/>
            <a:ext cx="2515047" cy="266524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3" name="Gerade Verbindung 72">
            <a:extLst>
              <a:ext uri="{FF2B5EF4-FFF2-40B4-BE49-F238E27FC236}">
                <a16:creationId xmlns:a16="http://schemas.microsoft.com/office/drawing/2014/main" id="{E33F70EF-E6E8-D34C-8F0B-2B2FFBE7AA69}"/>
              </a:ext>
            </a:extLst>
          </p:cNvPr>
          <p:cNvCxnSpPr>
            <a:cxnSpLocks/>
          </p:cNvCxnSpPr>
          <p:nvPr/>
        </p:nvCxnSpPr>
        <p:spPr>
          <a:xfrm flipV="1">
            <a:off x="5235176" y="1805564"/>
            <a:ext cx="3517229" cy="250332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6" name="Gerade Verbindung 75">
            <a:extLst>
              <a:ext uri="{FF2B5EF4-FFF2-40B4-BE49-F238E27FC236}">
                <a16:creationId xmlns:a16="http://schemas.microsoft.com/office/drawing/2014/main" id="{90B52669-4A10-984A-93CC-4B095A066A72}"/>
              </a:ext>
            </a:extLst>
          </p:cNvPr>
          <p:cNvCxnSpPr>
            <a:cxnSpLocks/>
          </p:cNvCxnSpPr>
          <p:nvPr/>
        </p:nvCxnSpPr>
        <p:spPr>
          <a:xfrm flipV="1">
            <a:off x="5242935" y="1701958"/>
            <a:ext cx="5316270" cy="255152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0" name="Gerade Verbindung 79">
            <a:extLst>
              <a:ext uri="{FF2B5EF4-FFF2-40B4-BE49-F238E27FC236}">
                <a16:creationId xmlns:a16="http://schemas.microsoft.com/office/drawing/2014/main" id="{F1854416-5554-0048-A3E8-AC6C870902FC}"/>
              </a:ext>
            </a:extLst>
          </p:cNvPr>
          <p:cNvCxnSpPr>
            <a:cxnSpLocks/>
          </p:cNvCxnSpPr>
          <p:nvPr/>
        </p:nvCxnSpPr>
        <p:spPr>
          <a:xfrm flipH="1" flipV="1">
            <a:off x="1540301" y="1718393"/>
            <a:ext cx="5819332" cy="2551598"/>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2" name="Gerade Verbindung 81">
            <a:extLst>
              <a:ext uri="{FF2B5EF4-FFF2-40B4-BE49-F238E27FC236}">
                <a16:creationId xmlns:a16="http://schemas.microsoft.com/office/drawing/2014/main" id="{B1A97231-0AFC-8145-B9AA-288FF755FB9C}"/>
              </a:ext>
            </a:extLst>
          </p:cNvPr>
          <p:cNvCxnSpPr>
            <a:cxnSpLocks/>
          </p:cNvCxnSpPr>
          <p:nvPr/>
        </p:nvCxnSpPr>
        <p:spPr>
          <a:xfrm flipH="1" flipV="1">
            <a:off x="3500765" y="1707123"/>
            <a:ext cx="3830090" cy="2576473"/>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5" name="Gerade Verbindung 84">
            <a:extLst>
              <a:ext uri="{FF2B5EF4-FFF2-40B4-BE49-F238E27FC236}">
                <a16:creationId xmlns:a16="http://schemas.microsoft.com/office/drawing/2014/main" id="{3AE3F359-A3BC-EC4F-8D7C-6EC457C4EED0}"/>
              </a:ext>
            </a:extLst>
          </p:cNvPr>
          <p:cNvCxnSpPr>
            <a:cxnSpLocks/>
          </p:cNvCxnSpPr>
          <p:nvPr/>
        </p:nvCxnSpPr>
        <p:spPr>
          <a:xfrm flipH="1" flipV="1">
            <a:off x="5415811" y="1713435"/>
            <a:ext cx="1913764" cy="2604496"/>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8" name="Gerade Verbindung 87">
            <a:extLst>
              <a:ext uri="{FF2B5EF4-FFF2-40B4-BE49-F238E27FC236}">
                <a16:creationId xmlns:a16="http://schemas.microsoft.com/office/drawing/2014/main" id="{0A3763AA-FED1-9A47-8B8D-8311CF5FA0E1}"/>
              </a:ext>
            </a:extLst>
          </p:cNvPr>
          <p:cNvCxnSpPr>
            <a:cxnSpLocks/>
          </p:cNvCxnSpPr>
          <p:nvPr/>
        </p:nvCxnSpPr>
        <p:spPr>
          <a:xfrm flipV="1">
            <a:off x="7304255" y="1601637"/>
            <a:ext cx="197198" cy="2651842"/>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0" name="Gerade Verbindung 89">
            <a:extLst>
              <a:ext uri="{FF2B5EF4-FFF2-40B4-BE49-F238E27FC236}">
                <a16:creationId xmlns:a16="http://schemas.microsoft.com/office/drawing/2014/main" id="{B066BF54-216A-0B44-955D-C731841FC5BF}"/>
              </a:ext>
            </a:extLst>
          </p:cNvPr>
          <p:cNvCxnSpPr>
            <a:cxnSpLocks/>
          </p:cNvCxnSpPr>
          <p:nvPr/>
        </p:nvCxnSpPr>
        <p:spPr>
          <a:xfrm flipV="1">
            <a:off x="7265097" y="1701882"/>
            <a:ext cx="1540186" cy="253845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3" name="Gerade Verbindung 92">
            <a:extLst>
              <a:ext uri="{FF2B5EF4-FFF2-40B4-BE49-F238E27FC236}">
                <a16:creationId xmlns:a16="http://schemas.microsoft.com/office/drawing/2014/main" id="{A33164D7-7BA6-5447-AD6F-B5347FACFC86}"/>
              </a:ext>
            </a:extLst>
          </p:cNvPr>
          <p:cNvCxnSpPr>
            <a:cxnSpLocks/>
          </p:cNvCxnSpPr>
          <p:nvPr/>
        </p:nvCxnSpPr>
        <p:spPr>
          <a:xfrm flipV="1">
            <a:off x="7290470" y="1715981"/>
            <a:ext cx="2959629" cy="2535546"/>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6" name="Gerade Verbindung 95">
            <a:extLst>
              <a:ext uri="{FF2B5EF4-FFF2-40B4-BE49-F238E27FC236}">
                <a16:creationId xmlns:a16="http://schemas.microsoft.com/office/drawing/2014/main" id="{D6D208EB-C731-5241-9CDB-2B2132D9308F}"/>
              </a:ext>
            </a:extLst>
          </p:cNvPr>
          <p:cNvCxnSpPr>
            <a:cxnSpLocks/>
          </p:cNvCxnSpPr>
          <p:nvPr/>
        </p:nvCxnSpPr>
        <p:spPr>
          <a:xfrm flipH="1" flipV="1">
            <a:off x="500394" y="1805245"/>
            <a:ext cx="8928032" cy="2399434"/>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8" name="Gerade Verbindung 97">
            <a:extLst>
              <a:ext uri="{FF2B5EF4-FFF2-40B4-BE49-F238E27FC236}">
                <a16:creationId xmlns:a16="http://schemas.microsoft.com/office/drawing/2014/main" id="{B02A7EE3-E623-E749-A77A-F1A12E68E240}"/>
              </a:ext>
            </a:extLst>
          </p:cNvPr>
          <p:cNvCxnSpPr>
            <a:cxnSpLocks/>
          </p:cNvCxnSpPr>
          <p:nvPr/>
        </p:nvCxnSpPr>
        <p:spPr>
          <a:xfrm flipH="1" flipV="1">
            <a:off x="3367240" y="1873915"/>
            <a:ext cx="6011408" cy="2351859"/>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01" name="Gerade Verbindung 100">
            <a:extLst>
              <a:ext uri="{FF2B5EF4-FFF2-40B4-BE49-F238E27FC236}">
                <a16:creationId xmlns:a16="http://schemas.microsoft.com/office/drawing/2014/main" id="{3F2FF8CB-94BC-2A4B-B974-249879607BCA}"/>
              </a:ext>
            </a:extLst>
          </p:cNvPr>
          <p:cNvCxnSpPr>
            <a:cxnSpLocks/>
          </p:cNvCxnSpPr>
          <p:nvPr/>
        </p:nvCxnSpPr>
        <p:spPr>
          <a:xfrm flipH="1" flipV="1">
            <a:off x="5595858" y="1679419"/>
            <a:ext cx="3726739" cy="252526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04" name="Gerade Verbindung 103">
            <a:extLst>
              <a:ext uri="{FF2B5EF4-FFF2-40B4-BE49-F238E27FC236}">
                <a16:creationId xmlns:a16="http://schemas.microsoft.com/office/drawing/2014/main" id="{3C54F32B-0C1F-694B-8632-383E7596CCE9}"/>
              </a:ext>
            </a:extLst>
          </p:cNvPr>
          <p:cNvCxnSpPr>
            <a:cxnSpLocks/>
          </p:cNvCxnSpPr>
          <p:nvPr/>
        </p:nvCxnSpPr>
        <p:spPr>
          <a:xfrm flipH="1" flipV="1">
            <a:off x="7487254" y="1830723"/>
            <a:ext cx="1805746" cy="235218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a:extLst>
              <a:ext uri="{FF2B5EF4-FFF2-40B4-BE49-F238E27FC236}">
                <a16:creationId xmlns:a16="http://schemas.microsoft.com/office/drawing/2014/main" id="{545CEB4E-5A5E-A44C-9218-491DB92FA082}"/>
              </a:ext>
            </a:extLst>
          </p:cNvPr>
          <p:cNvCxnSpPr>
            <a:cxnSpLocks/>
          </p:cNvCxnSpPr>
          <p:nvPr/>
        </p:nvCxnSpPr>
        <p:spPr>
          <a:xfrm flipH="1" flipV="1">
            <a:off x="8734864" y="1808953"/>
            <a:ext cx="584876" cy="2395726"/>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a:extLst>
              <a:ext uri="{FF2B5EF4-FFF2-40B4-BE49-F238E27FC236}">
                <a16:creationId xmlns:a16="http://schemas.microsoft.com/office/drawing/2014/main" id="{45860C27-B414-5D44-B25E-53923C4A274F}"/>
              </a:ext>
            </a:extLst>
          </p:cNvPr>
          <p:cNvCxnSpPr>
            <a:cxnSpLocks/>
          </p:cNvCxnSpPr>
          <p:nvPr/>
        </p:nvCxnSpPr>
        <p:spPr>
          <a:xfrm flipV="1">
            <a:off x="9320760" y="1853603"/>
            <a:ext cx="584595" cy="232930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feld 112">
                <a:extLst>
                  <a:ext uri="{FF2B5EF4-FFF2-40B4-BE49-F238E27FC236}">
                    <a16:creationId xmlns:a16="http://schemas.microsoft.com/office/drawing/2014/main" id="{476E13DF-E2BA-1248-82DC-BF1AE7BAC73C}"/>
                  </a:ext>
                </a:extLst>
              </p:cNvPr>
              <p:cNvSpPr txBox="1"/>
              <p:nvPr/>
            </p:nvSpPr>
            <p:spPr>
              <a:xfrm>
                <a:off x="5031817" y="5856976"/>
                <a:ext cx="4248214" cy="6819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snapshots</m:t>
                      </m:r>
                      <m:r>
                        <m:rPr>
                          <m:nor/>
                        </m:rPr>
                        <a:rPr lang="de-CH" b="0" i="0" dirty="0" smtClean="0"/>
                        <m:t> </m:t>
                      </m:r>
                      <m:r>
                        <m:rPr>
                          <m:nor/>
                        </m:rPr>
                        <a:rPr lang="de-CH" b="0" i="0" dirty="0" smtClean="0"/>
                        <m:t>in</m:t>
                      </m:r>
                      <m:r>
                        <m:rPr>
                          <m:nor/>
                        </m:rPr>
                        <a:rPr lang="de-CH" b="0" i="0" dirty="0" smtClean="0"/>
                        <m:t> </m:t>
                      </m:r>
                      <m:r>
                        <m:rPr>
                          <m:nor/>
                        </m:rPr>
                        <a:rPr lang="de-CH" b="0" i="0" dirty="0" smtClean="0"/>
                        <m:t>our</m:t>
                      </m:r>
                      <m:r>
                        <m:rPr>
                          <m:nor/>
                        </m:rPr>
                        <a:rPr lang="de-CH" b="0" i="0" dirty="0" smtClean="0"/>
                        <m:t> </m:t>
                      </m:r>
                      <m:r>
                        <m:rPr>
                          <m:nor/>
                        </m:rPr>
                        <a:rPr lang="de-CH" b="0" i="0" dirty="0" smtClean="0"/>
                        <m:t>system</m:t>
                      </m:r>
                      <m:r>
                        <a:rPr lang="de-CH" b="0" i="1" dirty="0" smtClean="0">
                          <a:latin typeface="Cambria Math" panose="02040503050406030204" pitchFamily="18" charset="0"/>
                        </a:rPr>
                        <m:t>=</m:t>
                      </m:r>
                    </m:oMath>
                  </m:oMathPara>
                </a14:m>
                <a:endParaRPr lang="de-CH"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𝑖</m:t>
                          </m:r>
                          <m:r>
                            <a:rPr lang="de-CH" b="0" i="1" smtClean="0">
                              <a:solidFill>
                                <a:srgbClr val="9500F1"/>
                              </a:solidFill>
                              <a:latin typeface="Cambria Math" panose="02040503050406030204" pitchFamily="18" charset="0"/>
                            </a:rPr>
                            <m:t>∗</m:t>
                          </m:r>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𝑚</m:t>
                              </m:r>
                              <m:r>
                                <a:rPr lang="de-CH" b="0" i="1" smtClean="0">
                                  <a:solidFill>
                                    <a:srgbClr val="9500F1"/>
                                  </a:solidFill>
                                  <a:latin typeface="Cambria Math" panose="02040503050406030204" pitchFamily="18" charset="0"/>
                                </a:rPr>
                                <m:t>+1</m:t>
                              </m:r>
                            </m:e>
                          </m:d>
                        </m:e>
                      </m:d>
                      <m:r>
                        <a:rPr lang="de-CH" b="0" i="1" smtClean="0">
                          <a:latin typeface="Cambria Math" panose="02040503050406030204" pitchFamily="18" charset="0"/>
                        </a:rPr>
                        <m:t>+</m:t>
                      </m:r>
                      <m:r>
                        <a:rPr lang="de-CH" b="0" i="1" smtClean="0">
                          <a:solidFill>
                            <a:schemeClr val="accent2">
                              <a:lumMod val="75000"/>
                            </a:schemeClr>
                          </a:solidFill>
                          <a:latin typeface="Cambria Math" panose="02040503050406030204" pitchFamily="18" charset="0"/>
                        </a:rPr>
                        <m:t>(</m:t>
                      </m:r>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𝑛</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𝑖</m:t>
                          </m:r>
                        </m:e>
                      </m:d>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𝑚</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𝑗</m:t>
                          </m:r>
                        </m:e>
                      </m:d>
                      <m:r>
                        <a:rPr lang="de-CH" b="0" i="1" smtClean="0">
                          <a:solidFill>
                            <a:schemeClr val="accent2">
                              <a:lumMod val="75000"/>
                            </a:schemeClr>
                          </a:solidFill>
                          <a:latin typeface="Cambria Math" panose="02040503050406030204" pitchFamily="18" charset="0"/>
                        </a:rPr>
                        <m:t>)</m:t>
                      </m:r>
                    </m:oMath>
                  </m:oMathPara>
                </a14:m>
                <a:endParaRPr lang="de-DE" dirty="0"/>
              </a:p>
            </p:txBody>
          </p:sp>
        </mc:Choice>
        <mc:Fallback xmlns="">
          <p:sp>
            <p:nvSpPr>
              <p:cNvPr id="113" name="Textfeld 112">
                <a:extLst>
                  <a:ext uri="{FF2B5EF4-FFF2-40B4-BE49-F238E27FC236}">
                    <a16:creationId xmlns:a16="http://schemas.microsoft.com/office/drawing/2014/main" id="{476E13DF-E2BA-1248-82DC-BF1AE7BAC73C}"/>
                  </a:ext>
                </a:extLst>
              </p:cNvPr>
              <p:cNvSpPr txBox="1">
                <a:spLocks noRot="1" noChangeAspect="1" noMove="1" noResize="1" noEditPoints="1" noAdjustHandles="1" noChangeArrowheads="1" noChangeShapeType="1" noTextEdit="1"/>
              </p:cNvSpPr>
              <p:nvPr/>
            </p:nvSpPr>
            <p:spPr>
              <a:xfrm>
                <a:off x="5031817" y="5856976"/>
                <a:ext cx="4248214" cy="681982"/>
              </a:xfrm>
              <a:prstGeom prst="rect">
                <a:avLst/>
              </a:prstGeom>
              <a:blipFill>
                <a:blip r:embed="rId6"/>
                <a:stretch>
                  <a:fillRect t="-1818" b="-3636"/>
                </a:stretch>
              </a:blipFill>
            </p:spPr>
            <p:txBody>
              <a:bodyPr/>
              <a:lstStyle/>
              <a:p>
                <a:r>
                  <a:rPr lang="en-US">
                    <a:noFill/>
                  </a:rPr>
                  <a:t> </a:t>
                </a:r>
              </a:p>
            </p:txBody>
          </p:sp>
        </mc:Fallback>
      </mc:AlternateContent>
    </p:spTree>
    <p:extLst>
      <p:ext uri="{BB962C8B-B14F-4D97-AF65-F5344CB8AC3E}">
        <p14:creationId xmlns:p14="http://schemas.microsoft.com/office/powerpoint/2010/main" val="18506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594935"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ln>
                <a:solidFill>
                  <a:srgbClr val="000000"/>
                </a:solidFill>
              </a:ln>
            </a:endParaRPr>
          </a:p>
        </p:txBody>
      </p:sp>
      <p:sp>
        <p:nvSpPr>
          <p:cNvPr id="4" name="Oval 3"/>
          <p:cNvSpPr/>
          <p:nvPr/>
        </p:nvSpPr>
        <p:spPr>
          <a:xfrm>
            <a:off x="4356215"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Oval 4"/>
          <p:cNvSpPr/>
          <p:nvPr/>
        </p:nvSpPr>
        <p:spPr>
          <a:xfrm>
            <a:off x="6760167"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Oval 5"/>
          <p:cNvSpPr/>
          <p:nvPr/>
        </p:nvSpPr>
        <p:spPr>
          <a:xfrm>
            <a:off x="8104209"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7" name="Oval 6"/>
          <p:cNvSpPr/>
          <p:nvPr/>
        </p:nvSpPr>
        <p:spPr>
          <a:xfrm>
            <a:off x="9005104"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 name="Oval 7"/>
          <p:cNvSpPr/>
          <p:nvPr/>
        </p:nvSpPr>
        <p:spPr>
          <a:xfrm>
            <a:off x="841672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Oval 8"/>
          <p:cNvSpPr/>
          <p:nvPr/>
        </p:nvSpPr>
        <p:spPr>
          <a:xfrm>
            <a:off x="6240959"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Oval 9"/>
          <p:cNvSpPr/>
          <p:nvPr/>
        </p:nvSpPr>
        <p:spPr>
          <a:xfrm>
            <a:off x="450613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Oval 10"/>
          <p:cNvSpPr/>
          <p:nvPr/>
        </p:nvSpPr>
        <p:spPr>
          <a:xfrm>
            <a:off x="2894774"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5" name="Gerade Verbindung 14"/>
          <p:cNvCxnSpPr/>
          <p:nvPr/>
        </p:nvCxnSpPr>
        <p:spPr>
          <a:xfrm>
            <a:off x="0" y="1980708"/>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Gerade Verbindung 15"/>
          <p:cNvCxnSpPr/>
          <p:nvPr/>
        </p:nvCxnSpPr>
        <p:spPr>
          <a:xfrm>
            <a:off x="0" y="4093236"/>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Gerade Verbindung mit Pfeil 17"/>
          <p:cNvCxnSpPr/>
          <p:nvPr/>
        </p:nvCxnSpPr>
        <p:spPr>
          <a:xfrm flipV="1">
            <a:off x="4805974" y="2139480"/>
            <a:ext cx="3298235" cy="18140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8104209" y="1458978"/>
            <a:ext cx="312516" cy="369332"/>
          </a:xfrm>
          <a:prstGeom prst="rect">
            <a:avLst/>
          </a:prstGeom>
          <a:noFill/>
        </p:spPr>
        <p:txBody>
          <a:bodyPr wrap="square" rtlCol="0">
            <a:spAutoFit/>
          </a:bodyPr>
          <a:lstStyle/>
          <a:p>
            <a:r>
              <a:rPr lang="de-DE" dirty="0"/>
              <a:t>i</a:t>
            </a:r>
          </a:p>
        </p:txBody>
      </p:sp>
      <p:sp>
        <p:nvSpPr>
          <p:cNvPr id="21" name="Textfeld 20"/>
          <p:cNvSpPr txBox="1"/>
          <p:nvPr/>
        </p:nvSpPr>
        <p:spPr>
          <a:xfrm>
            <a:off x="8992427" y="1470248"/>
            <a:ext cx="312516" cy="369332"/>
          </a:xfrm>
          <a:prstGeom prst="rect">
            <a:avLst/>
          </a:prstGeom>
          <a:noFill/>
        </p:spPr>
        <p:txBody>
          <a:bodyPr wrap="square" rtlCol="0">
            <a:spAutoFit/>
          </a:bodyPr>
          <a:lstStyle/>
          <a:p>
            <a:r>
              <a:rPr lang="de-DE" dirty="0"/>
              <a:t>n</a:t>
            </a:r>
          </a:p>
        </p:txBody>
      </p:sp>
      <p:sp>
        <p:nvSpPr>
          <p:cNvPr id="22" name="Textfeld 21"/>
          <p:cNvSpPr txBox="1"/>
          <p:nvPr/>
        </p:nvSpPr>
        <p:spPr>
          <a:xfrm>
            <a:off x="4493458" y="4311301"/>
            <a:ext cx="312516" cy="369332"/>
          </a:xfrm>
          <a:prstGeom prst="rect">
            <a:avLst/>
          </a:prstGeom>
          <a:noFill/>
        </p:spPr>
        <p:txBody>
          <a:bodyPr wrap="square" rtlCol="0">
            <a:spAutoFit/>
          </a:bodyPr>
          <a:lstStyle/>
          <a:p>
            <a:r>
              <a:rPr lang="de-DE" dirty="0"/>
              <a:t>j</a:t>
            </a:r>
          </a:p>
        </p:txBody>
      </p:sp>
      <p:sp>
        <p:nvSpPr>
          <p:cNvPr id="23" name="Textfeld 22"/>
          <p:cNvSpPr txBox="1"/>
          <p:nvPr/>
        </p:nvSpPr>
        <p:spPr>
          <a:xfrm>
            <a:off x="8404048" y="4253479"/>
            <a:ext cx="312516" cy="369332"/>
          </a:xfrm>
          <a:prstGeom prst="rect">
            <a:avLst/>
          </a:prstGeom>
          <a:noFill/>
        </p:spPr>
        <p:txBody>
          <a:bodyPr wrap="square" rtlCol="0">
            <a:spAutoFit/>
          </a:bodyPr>
          <a:lstStyle/>
          <a:p>
            <a:r>
              <a:rPr lang="de-DE" dirty="0"/>
              <a:t>m</a:t>
            </a:r>
          </a:p>
        </p:txBody>
      </p:sp>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B1CEDAF9-BDA3-7C4F-9368-7DC309C9BAE4}"/>
                  </a:ext>
                </a:extLst>
              </p:cNvPr>
              <p:cNvSpPr txBox="1"/>
              <p:nvPr/>
            </p:nvSpPr>
            <p:spPr>
              <a:xfrm>
                <a:off x="5031817" y="5856976"/>
                <a:ext cx="4248214" cy="6819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snapshots</m:t>
                      </m:r>
                      <m:r>
                        <m:rPr>
                          <m:nor/>
                        </m:rPr>
                        <a:rPr lang="de-CH" b="0" i="0" dirty="0" smtClean="0"/>
                        <m:t> </m:t>
                      </m:r>
                      <m:r>
                        <m:rPr>
                          <m:nor/>
                        </m:rPr>
                        <a:rPr lang="de-CH" b="0" i="0" dirty="0" smtClean="0"/>
                        <m:t>in</m:t>
                      </m:r>
                      <m:r>
                        <m:rPr>
                          <m:nor/>
                        </m:rPr>
                        <a:rPr lang="de-CH" b="0" i="0" dirty="0" smtClean="0"/>
                        <m:t> </m:t>
                      </m:r>
                      <m:r>
                        <m:rPr>
                          <m:nor/>
                        </m:rPr>
                        <a:rPr lang="de-CH" b="0" i="0" dirty="0" smtClean="0"/>
                        <m:t>our</m:t>
                      </m:r>
                      <m:r>
                        <m:rPr>
                          <m:nor/>
                        </m:rPr>
                        <a:rPr lang="de-CH" b="0" i="0" dirty="0" smtClean="0"/>
                        <m:t> </m:t>
                      </m:r>
                      <m:r>
                        <m:rPr>
                          <m:nor/>
                        </m:rPr>
                        <a:rPr lang="de-CH" b="0" i="0" dirty="0" smtClean="0"/>
                        <m:t>system</m:t>
                      </m:r>
                      <m:r>
                        <a:rPr lang="de-CH" b="0" i="1" dirty="0" smtClean="0">
                          <a:latin typeface="Cambria Math" panose="02040503050406030204" pitchFamily="18" charset="0"/>
                        </a:rPr>
                        <m:t>=</m:t>
                      </m:r>
                    </m:oMath>
                  </m:oMathPara>
                </a14:m>
                <a:endParaRPr lang="de-CH"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𝑖</m:t>
                          </m:r>
                          <m:r>
                            <a:rPr lang="de-CH" b="0" i="1" smtClean="0">
                              <a:solidFill>
                                <a:srgbClr val="9500F1"/>
                              </a:solidFill>
                              <a:latin typeface="Cambria Math" panose="02040503050406030204" pitchFamily="18" charset="0"/>
                            </a:rPr>
                            <m:t>∗</m:t>
                          </m:r>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𝑚</m:t>
                              </m:r>
                              <m:r>
                                <a:rPr lang="de-CH" b="0" i="1" smtClean="0">
                                  <a:solidFill>
                                    <a:srgbClr val="9500F1"/>
                                  </a:solidFill>
                                  <a:latin typeface="Cambria Math" panose="02040503050406030204" pitchFamily="18" charset="0"/>
                                </a:rPr>
                                <m:t>+1</m:t>
                              </m:r>
                            </m:e>
                          </m:d>
                        </m:e>
                      </m:d>
                      <m:r>
                        <a:rPr lang="de-CH" b="0" i="1" smtClean="0">
                          <a:latin typeface="Cambria Math" panose="02040503050406030204" pitchFamily="18" charset="0"/>
                        </a:rPr>
                        <m:t>+</m:t>
                      </m:r>
                      <m:r>
                        <a:rPr lang="de-CH" b="0" i="1" smtClean="0">
                          <a:solidFill>
                            <a:schemeClr val="accent2">
                              <a:lumMod val="75000"/>
                            </a:schemeClr>
                          </a:solidFill>
                          <a:latin typeface="Cambria Math" panose="02040503050406030204" pitchFamily="18" charset="0"/>
                        </a:rPr>
                        <m:t>(</m:t>
                      </m:r>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𝑛</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𝑖</m:t>
                          </m:r>
                        </m:e>
                      </m:d>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𝑚</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𝑗</m:t>
                          </m:r>
                        </m:e>
                      </m:d>
                      <m:r>
                        <a:rPr lang="de-CH" b="0" i="1" smtClean="0">
                          <a:solidFill>
                            <a:schemeClr val="accent2">
                              <a:lumMod val="75000"/>
                            </a:schemeClr>
                          </a:solidFill>
                          <a:latin typeface="Cambria Math" panose="02040503050406030204" pitchFamily="18" charset="0"/>
                        </a:rPr>
                        <m:t>)</m:t>
                      </m:r>
                    </m:oMath>
                  </m:oMathPara>
                </a14:m>
                <a:endParaRPr lang="de-DE" dirty="0"/>
              </a:p>
            </p:txBody>
          </p:sp>
        </mc:Choice>
        <mc:Fallback xmlns="">
          <p:sp>
            <p:nvSpPr>
              <p:cNvPr id="19" name="Textfeld 18">
                <a:extLst>
                  <a:ext uri="{FF2B5EF4-FFF2-40B4-BE49-F238E27FC236}">
                    <a16:creationId xmlns:a16="http://schemas.microsoft.com/office/drawing/2014/main" id="{B1CEDAF9-BDA3-7C4F-9368-7DC309C9BAE4}"/>
                  </a:ext>
                </a:extLst>
              </p:cNvPr>
              <p:cNvSpPr txBox="1">
                <a:spLocks noRot="1" noChangeAspect="1" noMove="1" noResize="1" noEditPoints="1" noAdjustHandles="1" noChangeArrowheads="1" noChangeShapeType="1" noTextEdit="1"/>
              </p:cNvSpPr>
              <p:nvPr/>
            </p:nvSpPr>
            <p:spPr>
              <a:xfrm>
                <a:off x="5031817" y="5856976"/>
                <a:ext cx="4248214" cy="681982"/>
              </a:xfrm>
              <a:prstGeom prst="rect">
                <a:avLst/>
              </a:prstGeom>
              <a:blipFill>
                <a:blip r:embed="rId2"/>
                <a:stretch>
                  <a:fillRect t="-1818"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A8D25711-4883-D745-B641-575C2C7B5645}"/>
                  </a:ext>
                </a:extLst>
              </p:cNvPr>
              <p:cNvSpPr txBox="1"/>
              <p:nvPr/>
            </p:nvSpPr>
            <p:spPr>
              <a:xfrm>
                <a:off x="972539" y="5422868"/>
                <a:ext cx="3236399" cy="529569"/>
              </a:xfrm>
              <a:prstGeom prst="rect">
                <a:avLst/>
              </a:prstGeom>
              <a:noFill/>
            </p:spPr>
            <p:txBody>
              <a:bodyPr wrap="none" rtlCol="0">
                <a:spAutoFit/>
              </a:bodyPr>
              <a:lstStyle/>
              <a:p>
                <a:r>
                  <a:rPr lang="en-US" dirty="0"/>
                  <a:t>Measure of concurrency: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num>
                      <m:den>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𝑐</m:t>
                            </m:r>
                          </m:sub>
                        </m:sSub>
                        <m:r>
                          <a:rPr lang="de-CH" b="0" i="1" smtClean="0">
                            <a:latin typeface="Cambria Math" panose="02040503050406030204" pitchFamily="18" charset="0"/>
                          </a:rPr>
                          <m:t>−</m:t>
                        </m:r>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den>
                    </m:f>
                  </m:oMath>
                </a14:m>
                <a:endParaRPr lang="en-US" dirty="0"/>
              </a:p>
            </p:txBody>
          </p:sp>
        </mc:Choice>
        <mc:Fallback xmlns="">
          <p:sp>
            <p:nvSpPr>
              <p:cNvPr id="25" name="Textfeld 24">
                <a:extLst>
                  <a:ext uri="{FF2B5EF4-FFF2-40B4-BE49-F238E27FC236}">
                    <a16:creationId xmlns:a16="http://schemas.microsoft.com/office/drawing/2014/main" id="{A8D25711-4883-D745-B641-575C2C7B5645}"/>
                  </a:ext>
                </a:extLst>
              </p:cNvPr>
              <p:cNvSpPr txBox="1">
                <a:spLocks noRot="1" noChangeAspect="1" noMove="1" noResize="1" noEditPoints="1" noAdjustHandles="1" noChangeArrowheads="1" noChangeShapeType="1" noTextEdit="1"/>
              </p:cNvSpPr>
              <p:nvPr/>
            </p:nvSpPr>
            <p:spPr>
              <a:xfrm>
                <a:off x="972539" y="5422868"/>
                <a:ext cx="3236399" cy="529569"/>
              </a:xfrm>
              <a:prstGeom prst="rect">
                <a:avLst/>
              </a:prstGeom>
              <a:blipFill>
                <a:blip r:embed="rId3"/>
                <a:stretch>
                  <a:fillRect l="-1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7A287CBE-0DD9-F745-A816-2C10165CD1F8}"/>
                  </a:ext>
                </a:extLst>
              </p:cNvPr>
              <p:cNvSpPr txBox="1"/>
              <p:nvPr/>
            </p:nvSpPr>
            <p:spPr>
              <a:xfrm>
                <a:off x="5297142" y="5056272"/>
                <a:ext cx="4391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sequential</m:t>
                      </m:r>
                      <m:r>
                        <m:rPr>
                          <m:nor/>
                        </m:rPr>
                        <a:rPr lang="en-US" dirty="0"/>
                        <m:t> </m:t>
                      </m:r>
                      <m:r>
                        <m:rPr>
                          <m:nor/>
                        </m:rPr>
                        <a:rPr lang="en-US" dirty="0"/>
                        <m:t>snapshots</m:t>
                      </m:r>
                      <m:r>
                        <m:rPr>
                          <m:nor/>
                        </m:rPr>
                        <a:rPr lang="en-US" dirty="0"/>
                        <m:t>  =</m:t>
                      </m:r>
                      <m:r>
                        <a:rPr lang="de-CH" b="0" i="1" dirty="0" smtClean="0">
                          <a:latin typeface="Cambria Math" panose="02040503050406030204" pitchFamily="18" charset="0"/>
                        </a:rPr>
                        <m:t> </m:t>
                      </m:r>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𝑚</m:t>
                      </m:r>
                      <m:r>
                        <a:rPr lang="de-CH" b="0" i="1" smtClean="0">
                          <a:latin typeface="Cambria Math" panose="02040503050406030204" pitchFamily="18" charset="0"/>
                        </a:rPr>
                        <m:t>+1</m:t>
                      </m:r>
                    </m:oMath>
                  </m:oMathPara>
                </a14:m>
                <a:endParaRPr lang="en-US" dirty="0"/>
              </a:p>
            </p:txBody>
          </p:sp>
        </mc:Choice>
        <mc:Fallback xmlns="">
          <p:sp>
            <p:nvSpPr>
              <p:cNvPr id="26" name="Textfeld 25">
                <a:extLst>
                  <a:ext uri="{FF2B5EF4-FFF2-40B4-BE49-F238E27FC236}">
                    <a16:creationId xmlns:a16="http://schemas.microsoft.com/office/drawing/2014/main" id="{7A287CBE-0DD9-F745-A816-2C10165CD1F8}"/>
                  </a:ext>
                </a:extLst>
              </p:cNvPr>
              <p:cNvSpPr txBox="1">
                <a:spLocks noRot="1" noChangeAspect="1" noMove="1" noResize="1" noEditPoints="1" noAdjustHandles="1" noChangeArrowheads="1" noChangeShapeType="1" noTextEdit="1"/>
              </p:cNvSpPr>
              <p:nvPr/>
            </p:nvSpPr>
            <p:spPr>
              <a:xfrm>
                <a:off x="5297142" y="5056272"/>
                <a:ext cx="4391972" cy="369332"/>
              </a:xfrm>
              <a:prstGeom prst="rect">
                <a:avLst/>
              </a:prstGeom>
              <a:blipFill>
                <a:blip r:embed="rId4"/>
                <a:stretch>
                  <a:fillRect t="-33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5DC6F8FC-12F9-184D-87C2-9115CBCC6CB9}"/>
                  </a:ext>
                </a:extLst>
              </p:cNvPr>
              <p:cNvSpPr txBox="1"/>
              <p:nvPr/>
            </p:nvSpPr>
            <p:spPr>
              <a:xfrm>
                <a:off x="5297142" y="5459939"/>
                <a:ext cx="4911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𝑐</m:t>
                          </m:r>
                        </m:sub>
                      </m:sSub>
                      <m:r>
                        <a:rPr lang="de-CH" b="0" i="1" smtClean="0">
                          <a:latin typeface="Cambria Math" panose="02040503050406030204" pitchFamily="18" charset="0"/>
                        </a:rPr>
                        <m:t>=</m:t>
                      </m:r>
                      <m:r>
                        <m:rPr>
                          <m:nor/>
                        </m:rPr>
                        <a:rPr lang="en-US" dirty="0"/>
                        <m:t>Nr</m:t>
                      </m:r>
                      <m:r>
                        <m:rPr>
                          <m:nor/>
                        </m:rPr>
                        <a:rPr lang="en-US" dirty="0"/>
                        <m:t>. </m:t>
                      </m:r>
                      <m:r>
                        <m:rPr>
                          <m:nor/>
                        </m:rPr>
                        <a:rPr lang="de-CH" b="0" i="0" dirty="0" smtClean="0"/>
                        <m:t>concurrent</m:t>
                      </m:r>
                      <m:r>
                        <m:rPr>
                          <m:nor/>
                        </m:rPr>
                        <a:rPr lang="de-CH" b="0" i="0" dirty="0" smtClean="0"/>
                        <m:t> </m:t>
                      </m:r>
                      <m:r>
                        <m:rPr>
                          <m:nor/>
                        </m:rPr>
                        <a:rPr lang="en-US" dirty="0"/>
                        <m:t>snapshots</m:t>
                      </m:r>
                      <m:r>
                        <m:rPr>
                          <m:nor/>
                        </m:rPr>
                        <a:rPr lang="en-US" dirty="0"/>
                        <m:t>  =</m:t>
                      </m:r>
                      <m:r>
                        <a:rPr lang="de-CH" b="0" i="1" dirty="0" smtClean="0">
                          <a:latin typeface="Cambria Math" panose="02040503050406030204" pitchFamily="18" charset="0"/>
                        </a:rPr>
                        <m:t>(</m:t>
                      </m:r>
                      <m:r>
                        <a:rPr lang="de-CH" b="0" i="1" dirty="0" smtClean="0">
                          <a:latin typeface="Cambria Math" panose="02040503050406030204" pitchFamily="18" charset="0"/>
                        </a:rPr>
                        <m:t>𝑛</m:t>
                      </m:r>
                      <m:r>
                        <a:rPr lang="de-CH" b="0" i="1" dirty="0" smtClean="0">
                          <a:latin typeface="Cambria Math" panose="02040503050406030204" pitchFamily="18" charset="0"/>
                        </a:rPr>
                        <m:t>+1)(</m:t>
                      </m:r>
                      <m:r>
                        <a:rPr lang="de-CH" b="0" i="1" dirty="0" smtClean="0">
                          <a:latin typeface="Cambria Math" panose="02040503050406030204" pitchFamily="18" charset="0"/>
                        </a:rPr>
                        <m:t>𝑚</m:t>
                      </m:r>
                      <m:r>
                        <a:rPr lang="de-CH" b="0" i="1" dirty="0" smtClean="0">
                          <a:latin typeface="Cambria Math" panose="02040503050406030204" pitchFamily="18" charset="0"/>
                        </a:rPr>
                        <m:t>+1)</m:t>
                      </m:r>
                    </m:oMath>
                  </m:oMathPara>
                </a14:m>
                <a:endParaRPr lang="en-US" dirty="0"/>
              </a:p>
            </p:txBody>
          </p:sp>
        </mc:Choice>
        <mc:Fallback xmlns="">
          <p:sp>
            <p:nvSpPr>
              <p:cNvPr id="27" name="Textfeld 26">
                <a:extLst>
                  <a:ext uri="{FF2B5EF4-FFF2-40B4-BE49-F238E27FC236}">
                    <a16:creationId xmlns:a16="http://schemas.microsoft.com/office/drawing/2014/main" id="{5DC6F8FC-12F9-184D-87C2-9115CBCC6CB9}"/>
                  </a:ext>
                </a:extLst>
              </p:cNvPr>
              <p:cNvSpPr txBox="1">
                <a:spLocks noRot="1" noChangeAspect="1" noMove="1" noResize="1" noEditPoints="1" noAdjustHandles="1" noChangeArrowheads="1" noChangeShapeType="1" noTextEdit="1"/>
              </p:cNvSpPr>
              <p:nvPr/>
            </p:nvSpPr>
            <p:spPr>
              <a:xfrm>
                <a:off x="5297142" y="5459939"/>
                <a:ext cx="4911601" cy="369332"/>
              </a:xfrm>
              <a:prstGeom prst="rect">
                <a:avLst/>
              </a:prstGeom>
              <a:blipFill>
                <a:blip r:embed="rId5"/>
                <a:stretch>
                  <a:fillRect t="-3333" b="-16667"/>
                </a:stretch>
              </a:blipFill>
            </p:spPr>
            <p:txBody>
              <a:bodyPr/>
              <a:lstStyle/>
              <a:p>
                <a:r>
                  <a:rPr lang="en-US">
                    <a:noFill/>
                  </a:rPr>
                  <a:t> </a:t>
                </a:r>
              </a:p>
            </p:txBody>
          </p:sp>
        </mc:Fallback>
      </mc:AlternateContent>
      <p:sp>
        <p:nvSpPr>
          <p:cNvPr id="28" name="Titel 1">
            <a:extLst>
              <a:ext uri="{FF2B5EF4-FFF2-40B4-BE49-F238E27FC236}">
                <a16:creationId xmlns:a16="http://schemas.microsoft.com/office/drawing/2014/main" id="{54C5F51A-C17F-6A4E-93E2-9FCF021FFCB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Last Exercise 2.2</a:t>
            </a:r>
          </a:p>
          <a:p>
            <a:endParaRPr lang="en-US" b="1" dirty="0"/>
          </a:p>
        </p:txBody>
      </p:sp>
      <p:cxnSp>
        <p:nvCxnSpPr>
          <p:cNvPr id="12" name="Gerade Verbindung 11">
            <a:extLst>
              <a:ext uri="{FF2B5EF4-FFF2-40B4-BE49-F238E27FC236}">
                <a16:creationId xmlns:a16="http://schemas.microsoft.com/office/drawing/2014/main" id="{A8D2023C-DB64-8B40-9E6E-E6E66C591F6B}"/>
              </a:ext>
            </a:extLst>
          </p:cNvPr>
          <p:cNvCxnSpPr>
            <a:cxnSpLocks/>
          </p:cNvCxnSpPr>
          <p:nvPr/>
        </p:nvCxnSpPr>
        <p:spPr>
          <a:xfrm>
            <a:off x="2044700" y="1980708"/>
            <a:ext cx="0" cy="2330593"/>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29" name="Gerade Verbindung 28">
            <a:extLst>
              <a:ext uri="{FF2B5EF4-FFF2-40B4-BE49-F238E27FC236}">
                <a16:creationId xmlns:a16="http://schemas.microsoft.com/office/drawing/2014/main" id="{A64D661B-E775-6D4D-AAD7-A53DEEC6B6D3}"/>
              </a:ext>
            </a:extLst>
          </p:cNvPr>
          <p:cNvCxnSpPr>
            <a:cxnSpLocks/>
          </p:cNvCxnSpPr>
          <p:nvPr/>
        </p:nvCxnSpPr>
        <p:spPr>
          <a:xfrm>
            <a:off x="2044700" y="1980708"/>
            <a:ext cx="2011676" cy="2268839"/>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0" name="Gerade Verbindung 29">
            <a:extLst>
              <a:ext uri="{FF2B5EF4-FFF2-40B4-BE49-F238E27FC236}">
                <a16:creationId xmlns:a16="http://schemas.microsoft.com/office/drawing/2014/main" id="{5C0EA761-F8F4-C542-AD20-3728373B7E07}"/>
              </a:ext>
            </a:extLst>
          </p:cNvPr>
          <p:cNvCxnSpPr>
            <a:cxnSpLocks/>
          </p:cNvCxnSpPr>
          <p:nvPr/>
        </p:nvCxnSpPr>
        <p:spPr>
          <a:xfrm>
            <a:off x="2002947" y="1964055"/>
            <a:ext cx="3771880" cy="2268839"/>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2" name="Gerade Verbindung 31">
            <a:extLst>
              <a:ext uri="{FF2B5EF4-FFF2-40B4-BE49-F238E27FC236}">
                <a16:creationId xmlns:a16="http://schemas.microsoft.com/office/drawing/2014/main" id="{85EFA84C-5E1B-2241-9C86-47852AE8F379}"/>
              </a:ext>
            </a:extLst>
          </p:cNvPr>
          <p:cNvCxnSpPr>
            <a:cxnSpLocks/>
          </p:cNvCxnSpPr>
          <p:nvPr/>
        </p:nvCxnSpPr>
        <p:spPr>
          <a:xfrm>
            <a:off x="2027291" y="1976307"/>
            <a:ext cx="5488539" cy="2193346"/>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5" name="Gerade Verbindung 34">
            <a:extLst>
              <a:ext uri="{FF2B5EF4-FFF2-40B4-BE49-F238E27FC236}">
                <a16:creationId xmlns:a16="http://schemas.microsoft.com/office/drawing/2014/main" id="{C9D220EB-5630-654F-A379-B45E07AA5EDC}"/>
              </a:ext>
            </a:extLst>
          </p:cNvPr>
          <p:cNvCxnSpPr>
            <a:cxnSpLocks/>
          </p:cNvCxnSpPr>
          <p:nvPr/>
        </p:nvCxnSpPr>
        <p:spPr>
          <a:xfrm>
            <a:off x="2039968" y="1976307"/>
            <a:ext cx="8149085" cy="2193346"/>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7" name="Gerade Verbindung 36">
            <a:extLst>
              <a:ext uri="{FF2B5EF4-FFF2-40B4-BE49-F238E27FC236}">
                <a16:creationId xmlns:a16="http://schemas.microsoft.com/office/drawing/2014/main" id="{FBB3F213-2C5E-1D42-9C81-2422A84A3042}"/>
              </a:ext>
            </a:extLst>
          </p:cNvPr>
          <p:cNvCxnSpPr>
            <a:cxnSpLocks/>
          </p:cNvCxnSpPr>
          <p:nvPr/>
        </p:nvCxnSpPr>
        <p:spPr>
          <a:xfrm>
            <a:off x="3405875" y="1949857"/>
            <a:ext cx="6783178" cy="2239933"/>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8" name="Gerade Verbindung 37">
            <a:extLst>
              <a:ext uri="{FF2B5EF4-FFF2-40B4-BE49-F238E27FC236}">
                <a16:creationId xmlns:a16="http://schemas.microsoft.com/office/drawing/2014/main" id="{84519305-107C-A341-81BD-DEA6BD85A8A4}"/>
              </a:ext>
            </a:extLst>
          </p:cNvPr>
          <p:cNvCxnSpPr>
            <a:cxnSpLocks/>
          </p:cNvCxnSpPr>
          <p:nvPr/>
        </p:nvCxnSpPr>
        <p:spPr>
          <a:xfrm flipH="1">
            <a:off x="2002946" y="1980708"/>
            <a:ext cx="1465890" cy="2351178"/>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9" name="Gerade Verbindung 38">
            <a:extLst>
              <a:ext uri="{FF2B5EF4-FFF2-40B4-BE49-F238E27FC236}">
                <a16:creationId xmlns:a16="http://schemas.microsoft.com/office/drawing/2014/main" id="{5C81B319-BA82-964D-852D-28C076DA236F}"/>
              </a:ext>
            </a:extLst>
          </p:cNvPr>
          <p:cNvCxnSpPr>
            <a:cxnSpLocks/>
          </p:cNvCxnSpPr>
          <p:nvPr/>
        </p:nvCxnSpPr>
        <p:spPr>
          <a:xfrm>
            <a:off x="3468835" y="1980708"/>
            <a:ext cx="587541" cy="2245066"/>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40" name="Gerade Verbindung 39">
            <a:extLst>
              <a:ext uri="{FF2B5EF4-FFF2-40B4-BE49-F238E27FC236}">
                <a16:creationId xmlns:a16="http://schemas.microsoft.com/office/drawing/2014/main" id="{17CE69BD-538A-C441-B62A-7970A3E7DD10}"/>
              </a:ext>
            </a:extLst>
          </p:cNvPr>
          <p:cNvCxnSpPr>
            <a:cxnSpLocks/>
          </p:cNvCxnSpPr>
          <p:nvPr/>
        </p:nvCxnSpPr>
        <p:spPr>
          <a:xfrm>
            <a:off x="3427082" y="1964055"/>
            <a:ext cx="2347745" cy="223697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41" name="Gerade Verbindung 40">
            <a:extLst>
              <a:ext uri="{FF2B5EF4-FFF2-40B4-BE49-F238E27FC236}">
                <a16:creationId xmlns:a16="http://schemas.microsoft.com/office/drawing/2014/main" id="{CEF35449-4E0B-924B-83EE-489557CDD74E}"/>
              </a:ext>
            </a:extLst>
          </p:cNvPr>
          <p:cNvCxnSpPr>
            <a:cxnSpLocks/>
          </p:cNvCxnSpPr>
          <p:nvPr/>
        </p:nvCxnSpPr>
        <p:spPr>
          <a:xfrm>
            <a:off x="3451426" y="1976307"/>
            <a:ext cx="4064404" cy="2201231"/>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3" name="Gerade Verbindung 62">
            <a:extLst>
              <a:ext uri="{FF2B5EF4-FFF2-40B4-BE49-F238E27FC236}">
                <a16:creationId xmlns:a16="http://schemas.microsoft.com/office/drawing/2014/main" id="{C86A1545-9882-2C4A-B17D-C5C4900AB674}"/>
              </a:ext>
            </a:extLst>
          </p:cNvPr>
          <p:cNvCxnSpPr>
            <a:cxnSpLocks/>
          </p:cNvCxnSpPr>
          <p:nvPr/>
        </p:nvCxnSpPr>
        <p:spPr>
          <a:xfrm flipH="1">
            <a:off x="3979937" y="1867034"/>
            <a:ext cx="1274318" cy="2333991"/>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4" name="Gerade Verbindung 63">
            <a:extLst>
              <a:ext uri="{FF2B5EF4-FFF2-40B4-BE49-F238E27FC236}">
                <a16:creationId xmlns:a16="http://schemas.microsoft.com/office/drawing/2014/main" id="{3BC0FCBE-F9C2-1E4F-87B0-A55271036AB6}"/>
              </a:ext>
            </a:extLst>
          </p:cNvPr>
          <p:cNvCxnSpPr>
            <a:cxnSpLocks/>
          </p:cNvCxnSpPr>
          <p:nvPr/>
        </p:nvCxnSpPr>
        <p:spPr>
          <a:xfrm>
            <a:off x="5254253" y="1867034"/>
            <a:ext cx="520574" cy="235874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5" name="Gerade Verbindung 64">
            <a:extLst>
              <a:ext uri="{FF2B5EF4-FFF2-40B4-BE49-F238E27FC236}">
                <a16:creationId xmlns:a16="http://schemas.microsoft.com/office/drawing/2014/main" id="{7AD7276F-3F5D-D04A-8C2B-081D0E4DCD7F}"/>
              </a:ext>
            </a:extLst>
          </p:cNvPr>
          <p:cNvCxnSpPr>
            <a:cxnSpLocks/>
          </p:cNvCxnSpPr>
          <p:nvPr/>
        </p:nvCxnSpPr>
        <p:spPr>
          <a:xfrm>
            <a:off x="5212500" y="1850381"/>
            <a:ext cx="2303330" cy="2339409"/>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6" name="Gerade Verbindung 65">
            <a:extLst>
              <a:ext uri="{FF2B5EF4-FFF2-40B4-BE49-F238E27FC236}">
                <a16:creationId xmlns:a16="http://schemas.microsoft.com/office/drawing/2014/main" id="{F06D7792-C139-CB48-85ED-4DB5A3D588FB}"/>
              </a:ext>
            </a:extLst>
          </p:cNvPr>
          <p:cNvCxnSpPr>
            <a:cxnSpLocks/>
          </p:cNvCxnSpPr>
          <p:nvPr/>
        </p:nvCxnSpPr>
        <p:spPr>
          <a:xfrm>
            <a:off x="5236844" y="1862633"/>
            <a:ext cx="4964886" cy="230702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3" name="Gerade Verbindung 82">
            <a:extLst>
              <a:ext uri="{FF2B5EF4-FFF2-40B4-BE49-F238E27FC236}">
                <a16:creationId xmlns:a16="http://schemas.microsoft.com/office/drawing/2014/main" id="{0DB5D6BB-85A1-CF4D-A953-1292EC1566AE}"/>
              </a:ext>
            </a:extLst>
          </p:cNvPr>
          <p:cNvCxnSpPr>
            <a:cxnSpLocks/>
          </p:cNvCxnSpPr>
          <p:nvPr/>
        </p:nvCxnSpPr>
        <p:spPr>
          <a:xfrm flipH="1">
            <a:off x="1970585" y="1894599"/>
            <a:ext cx="3302625" cy="2409582"/>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6" name="Gerade Verbindung 85">
            <a:extLst>
              <a:ext uri="{FF2B5EF4-FFF2-40B4-BE49-F238E27FC236}">
                <a16:creationId xmlns:a16="http://schemas.microsoft.com/office/drawing/2014/main" id="{37E3D65B-081E-A046-B1D4-C177E3515BAB}"/>
              </a:ext>
            </a:extLst>
          </p:cNvPr>
          <p:cNvCxnSpPr>
            <a:cxnSpLocks/>
          </p:cNvCxnSpPr>
          <p:nvPr/>
        </p:nvCxnSpPr>
        <p:spPr>
          <a:xfrm flipH="1">
            <a:off x="3979937" y="1956677"/>
            <a:ext cx="3231232" cy="2260678"/>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7" name="Gerade Verbindung 86">
            <a:extLst>
              <a:ext uri="{FF2B5EF4-FFF2-40B4-BE49-F238E27FC236}">
                <a16:creationId xmlns:a16="http://schemas.microsoft.com/office/drawing/2014/main" id="{A8BAC7CD-5CE1-7F4F-B4B3-D464767E3281}"/>
              </a:ext>
            </a:extLst>
          </p:cNvPr>
          <p:cNvCxnSpPr>
            <a:cxnSpLocks/>
          </p:cNvCxnSpPr>
          <p:nvPr/>
        </p:nvCxnSpPr>
        <p:spPr>
          <a:xfrm flipH="1">
            <a:off x="5774827" y="1956677"/>
            <a:ext cx="1436340" cy="2283072"/>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8" name="Gerade Verbindung 87">
            <a:extLst>
              <a:ext uri="{FF2B5EF4-FFF2-40B4-BE49-F238E27FC236}">
                <a16:creationId xmlns:a16="http://schemas.microsoft.com/office/drawing/2014/main" id="{16CFD584-D023-B24B-952C-B8705C9F8C8B}"/>
              </a:ext>
            </a:extLst>
          </p:cNvPr>
          <p:cNvCxnSpPr>
            <a:cxnSpLocks/>
          </p:cNvCxnSpPr>
          <p:nvPr/>
        </p:nvCxnSpPr>
        <p:spPr>
          <a:xfrm>
            <a:off x="7169414" y="1940024"/>
            <a:ext cx="346416" cy="2277331"/>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9" name="Gerade Verbindung 88">
            <a:extLst>
              <a:ext uri="{FF2B5EF4-FFF2-40B4-BE49-F238E27FC236}">
                <a16:creationId xmlns:a16="http://schemas.microsoft.com/office/drawing/2014/main" id="{EC510A11-DAEC-404E-8C21-E3F6FE0C1313}"/>
              </a:ext>
            </a:extLst>
          </p:cNvPr>
          <p:cNvCxnSpPr>
            <a:cxnSpLocks/>
          </p:cNvCxnSpPr>
          <p:nvPr/>
        </p:nvCxnSpPr>
        <p:spPr>
          <a:xfrm>
            <a:off x="7193758" y="1952276"/>
            <a:ext cx="3027657" cy="232469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90" name="Gerade Verbindung 89">
            <a:extLst>
              <a:ext uri="{FF2B5EF4-FFF2-40B4-BE49-F238E27FC236}">
                <a16:creationId xmlns:a16="http://schemas.microsoft.com/office/drawing/2014/main" id="{EF8B49A9-337C-7E4F-99D1-117B80572A96}"/>
              </a:ext>
            </a:extLst>
          </p:cNvPr>
          <p:cNvCxnSpPr>
            <a:cxnSpLocks/>
          </p:cNvCxnSpPr>
          <p:nvPr/>
        </p:nvCxnSpPr>
        <p:spPr>
          <a:xfrm flipH="1">
            <a:off x="1970584" y="1984242"/>
            <a:ext cx="5259542" cy="2361757"/>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117" name="Gerade Verbindung 116">
            <a:extLst>
              <a:ext uri="{FF2B5EF4-FFF2-40B4-BE49-F238E27FC236}">
                <a16:creationId xmlns:a16="http://schemas.microsoft.com/office/drawing/2014/main" id="{262EC420-1A37-B04D-A649-03B78F2097C8}"/>
              </a:ext>
            </a:extLst>
          </p:cNvPr>
          <p:cNvCxnSpPr>
            <a:cxnSpLocks/>
          </p:cNvCxnSpPr>
          <p:nvPr/>
        </p:nvCxnSpPr>
        <p:spPr>
          <a:xfrm flipH="1">
            <a:off x="5297142" y="1964055"/>
            <a:ext cx="3534526" cy="230312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Gerade Verbindung 117">
            <a:extLst>
              <a:ext uri="{FF2B5EF4-FFF2-40B4-BE49-F238E27FC236}">
                <a16:creationId xmlns:a16="http://schemas.microsoft.com/office/drawing/2014/main" id="{16C1A9E5-C124-1842-BF88-D25725F7A08A}"/>
              </a:ext>
            </a:extLst>
          </p:cNvPr>
          <p:cNvCxnSpPr>
            <a:cxnSpLocks/>
          </p:cNvCxnSpPr>
          <p:nvPr/>
        </p:nvCxnSpPr>
        <p:spPr>
          <a:xfrm flipH="1">
            <a:off x="6504654" y="1951579"/>
            <a:ext cx="2327014" cy="245552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a:extLst>
              <a:ext uri="{FF2B5EF4-FFF2-40B4-BE49-F238E27FC236}">
                <a16:creationId xmlns:a16="http://schemas.microsoft.com/office/drawing/2014/main" id="{03C932E7-74A5-C14A-B478-5983229DB1A1}"/>
              </a:ext>
            </a:extLst>
          </p:cNvPr>
          <p:cNvCxnSpPr>
            <a:cxnSpLocks/>
          </p:cNvCxnSpPr>
          <p:nvPr/>
        </p:nvCxnSpPr>
        <p:spPr>
          <a:xfrm>
            <a:off x="8853807" y="1951579"/>
            <a:ext cx="1310902" cy="2274195"/>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Gerade Verbindung 125">
            <a:extLst>
              <a:ext uri="{FF2B5EF4-FFF2-40B4-BE49-F238E27FC236}">
                <a16:creationId xmlns:a16="http://schemas.microsoft.com/office/drawing/2014/main" id="{83227F75-3F4D-E84E-9875-61268CF1AC64}"/>
              </a:ext>
            </a:extLst>
          </p:cNvPr>
          <p:cNvCxnSpPr>
            <a:cxnSpLocks/>
          </p:cNvCxnSpPr>
          <p:nvPr/>
        </p:nvCxnSpPr>
        <p:spPr>
          <a:xfrm flipH="1">
            <a:off x="5294417" y="1937011"/>
            <a:ext cx="4676416" cy="2328247"/>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a:extLst>
              <a:ext uri="{FF2B5EF4-FFF2-40B4-BE49-F238E27FC236}">
                <a16:creationId xmlns:a16="http://schemas.microsoft.com/office/drawing/2014/main" id="{F78A3924-F613-8E45-96BE-C85D09F2E03A}"/>
              </a:ext>
            </a:extLst>
          </p:cNvPr>
          <p:cNvCxnSpPr>
            <a:cxnSpLocks/>
          </p:cNvCxnSpPr>
          <p:nvPr/>
        </p:nvCxnSpPr>
        <p:spPr>
          <a:xfrm flipH="1">
            <a:off x="6491703" y="1924535"/>
            <a:ext cx="3479130" cy="2482570"/>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a:extLst>
              <a:ext uri="{FF2B5EF4-FFF2-40B4-BE49-F238E27FC236}">
                <a16:creationId xmlns:a16="http://schemas.microsoft.com/office/drawing/2014/main" id="{0B9C4985-C8B3-BB43-8B37-7DE0763D10FC}"/>
              </a:ext>
            </a:extLst>
          </p:cNvPr>
          <p:cNvCxnSpPr>
            <a:cxnSpLocks/>
          </p:cNvCxnSpPr>
          <p:nvPr/>
        </p:nvCxnSpPr>
        <p:spPr>
          <a:xfrm>
            <a:off x="9992972" y="1924535"/>
            <a:ext cx="171737" cy="2279441"/>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1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CCC88D-B6B3-934E-89D7-B2C0DBE8C034}"/>
              </a:ext>
            </a:extLst>
          </p:cNvPr>
          <p:cNvSpPr>
            <a:spLocks noGrp="1"/>
          </p:cNvSpPr>
          <p:nvPr>
            <p:ph type="title"/>
          </p:nvPr>
        </p:nvSpPr>
        <p:spPr/>
        <p:txBody>
          <a:bodyPr/>
          <a:lstStyle/>
          <a:p>
            <a:r>
              <a:rPr lang="en-US" b="1" dirty="0"/>
              <a:t>Quorum Systems</a:t>
            </a:r>
          </a:p>
        </p:txBody>
      </p:sp>
      <p:sp>
        <p:nvSpPr>
          <p:cNvPr id="3" name="Inhaltsplatzhalter 2">
            <a:extLst>
              <a:ext uri="{FF2B5EF4-FFF2-40B4-BE49-F238E27FC236}">
                <a16:creationId xmlns:a16="http://schemas.microsoft.com/office/drawing/2014/main" id="{5B983CBE-1B1F-F548-B64F-582F7579FDD5}"/>
              </a:ext>
            </a:extLst>
          </p:cNvPr>
          <p:cNvSpPr>
            <a:spLocks noGrp="1"/>
          </p:cNvSpPr>
          <p:nvPr>
            <p:ph idx="1"/>
          </p:nvPr>
        </p:nvSpPr>
        <p:spPr/>
        <p:txBody>
          <a:bodyPr/>
          <a:lstStyle/>
          <a:p>
            <a:r>
              <a:rPr lang="en-US" dirty="0"/>
              <a:t>Load ~ probability</a:t>
            </a:r>
          </a:p>
          <a:p>
            <a:pPr lvl="1"/>
            <a:r>
              <a:rPr lang="en-US" dirty="0"/>
              <a:t>Load of access strategy on node:  Probability it gets accessed</a:t>
            </a:r>
          </a:p>
          <a:p>
            <a:pPr lvl="1"/>
            <a:r>
              <a:rPr lang="en-US" dirty="0"/>
              <a:t>Load on quorum system induced by access strategy: load of node with maximal load</a:t>
            </a:r>
          </a:p>
          <a:p>
            <a:pPr lvl="1"/>
            <a:r>
              <a:rPr lang="en-US" dirty="0"/>
              <a:t>Load of quorum system: load induced by access strategy with best access strategy</a:t>
            </a:r>
          </a:p>
          <a:p>
            <a:r>
              <a:rPr lang="en-US" dirty="0"/>
              <a:t>Work ~ count</a:t>
            </a:r>
          </a:p>
          <a:p>
            <a:pPr lvl="1"/>
            <a:r>
              <a:rPr lang="en-US" dirty="0"/>
              <a:t>Work of quorum: number of nodes</a:t>
            </a:r>
          </a:p>
          <a:p>
            <a:pPr lvl="1"/>
            <a:r>
              <a:rPr lang="en-US" dirty="0"/>
              <a:t>Work induced by access strategy: expected number of nodes accessed</a:t>
            </a:r>
          </a:p>
          <a:p>
            <a:pPr lvl="1"/>
            <a:r>
              <a:rPr lang="en-US" dirty="0"/>
              <a:t>Work of quorum system: work induced by access strategy with best access strategy</a:t>
            </a:r>
          </a:p>
        </p:txBody>
      </p:sp>
    </p:spTree>
    <p:extLst>
      <p:ext uri="{BB962C8B-B14F-4D97-AF65-F5344CB8AC3E}">
        <p14:creationId xmlns:p14="http://schemas.microsoft.com/office/powerpoint/2010/main" val="129985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04576-518A-8E45-92DC-78B08DD0424F}"/>
              </a:ext>
            </a:extLst>
          </p:cNvPr>
          <p:cNvSpPr>
            <a:spLocks noGrp="1"/>
          </p:cNvSpPr>
          <p:nvPr>
            <p:ph type="title"/>
          </p:nvPr>
        </p:nvSpPr>
        <p:spPr/>
        <p:txBody>
          <a:bodyPr/>
          <a:lstStyle/>
          <a:p>
            <a:r>
              <a:rPr lang="en-US" b="1" dirty="0"/>
              <a:t>Grid quorum system – Basic Grid</a:t>
            </a:r>
          </a:p>
        </p:txBody>
      </p:sp>
      <p:pic>
        <p:nvPicPr>
          <p:cNvPr id="6" name="Inhaltsplatzhalter 5">
            <a:extLst>
              <a:ext uri="{FF2B5EF4-FFF2-40B4-BE49-F238E27FC236}">
                <a16:creationId xmlns:a16="http://schemas.microsoft.com/office/drawing/2014/main" id="{60140A8D-2A5D-B14D-9CDD-9F16D8C0A7B5}"/>
              </a:ext>
            </a:extLst>
          </p:cNvPr>
          <p:cNvPicPr>
            <a:picLocks noGrp="1" noChangeAspect="1"/>
          </p:cNvPicPr>
          <p:nvPr>
            <p:ph idx="1"/>
          </p:nvPr>
        </p:nvPicPr>
        <p:blipFill>
          <a:blip r:embed="rId2"/>
          <a:stretch>
            <a:fillRect/>
          </a:stretch>
        </p:blipFill>
        <p:spPr>
          <a:xfrm>
            <a:off x="5206999" y="2356247"/>
            <a:ext cx="6654801" cy="3250019"/>
          </a:xfrm>
        </p:spPr>
      </p:pic>
      <p:sp>
        <p:nvSpPr>
          <p:cNvPr id="7" name="Textfeld 6">
            <a:extLst>
              <a:ext uri="{FF2B5EF4-FFF2-40B4-BE49-F238E27FC236}">
                <a16:creationId xmlns:a16="http://schemas.microsoft.com/office/drawing/2014/main" id="{D8E230E3-E7BD-BD47-BF7E-69A708C7BD1F}"/>
              </a:ext>
            </a:extLst>
          </p:cNvPr>
          <p:cNvSpPr txBox="1"/>
          <p:nvPr/>
        </p:nvSpPr>
        <p:spPr>
          <a:xfrm>
            <a:off x="1028700" y="2356247"/>
            <a:ext cx="3378169" cy="1200329"/>
          </a:xfrm>
          <a:prstGeom prst="rect">
            <a:avLst/>
          </a:prstGeom>
          <a:noFill/>
        </p:spPr>
        <p:txBody>
          <a:bodyPr wrap="none" rtlCol="0">
            <a:spAutoFit/>
          </a:bodyPr>
          <a:lstStyle/>
          <a:p>
            <a:r>
              <a:rPr lang="en-US" sz="2400" dirty="0"/>
              <a:t>Problem: </a:t>
            </a:r>
          </a:p>
          <a:p>
            <a:pPr marL="342900" indent="-342900">
              <a:buFont typeface="Arial" panose="020B0604020202020204" pitchFamily="34" charset="0"/>
              <a:buChar char="•"/>
            </a:pPr>
            <a:r>
              <a:rPr lang="en-US" sz="2400" dirty="0">
                <a:solidFill>
                  <a:srgbClr val="FF0000"/>
                </a:solidFill>
              </a:rPr>
              <a:t>2 quorums intersect</a:t>
            </a:r>
          </a:p>
          <a:p>
            <a:r>
              <a:rPr lang="en-US" sz="2400" dirty="0">
                <a:solidFill>
                  <a:srgbClr val="FF0000"/>
                </a:solidFill>
              </a:rPr>
              <a:t> in two nodes -&gt; deadlock</a:t>
            </a:r>
          </a:p>
        </p:txBody>
      </p:sp>
    </p:spTree>
    <p:extLst>
      <p:ext uri="{BB962C8B-B14F-4D97-AF65-F5344CB8AC3E}">
        <p14:creationId xmlns:p14="http://schemas.microsoft.com/office/powerpoint/2010/main" val="418660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04576-518A-8E45-92DC-78B08DD0424F}"/>
              </a:ext>
            </a:extLst>
          </p:cNvPr>
          <p:cNvSpPr>
            <a:spLocks noGrp="1"/>
          </p:cNvSpPr>
          <p:nvPr>
            <p:ph type="title"/>
          </p:nvPr>
        </p:nvSpPr>
        <p:spPr/>
        <p:txBody>
          <a:bodyPr/>
          <a:lstStyle/>
          <a:p>
            <a:r>
              <a:rPr lang="en-US" b="1" dirty="0"/>
              <a:t>Grid quorum system – Another Grid</a:t>
            </a:r>
          </a:p>
        </p:txBody>
      </p:sp>
      <p:sp>
        <p:nvSpPr>
          <p:cNvPr id="7" name="Textfeld 6">
            <a:extLst>
              <a:ext uri="{FF2B5EF4-FFF2-40B4-BE49-F238E27FC236}">
                <a16:creationId xmlns:a16="http://schemas.microsoft.com/office/drawing/2014/main" id="{D8E230E3-E7BD-BD47-BF7E-69A708C7BD1F}"/>
              </a:ext>
            </a:extLst>
          </p:cNvPr>
          <p:cNvSpPr txBox="1"/>
          <p:nvPr/>
        </p:nvSpPr>
        <p:spPr>
          <a:xfrm>
            <a:off x="1028700" y="1911747"/>
            <a:ext cx="4371133" cy="2308324"/>
          </a:xfrm>
          <a:prstGeom prst="rect">
            <a:avLst/>
          </a:prstGeom>
          <a:noFill/>
        </p:spPr>
        <p:txBody>
          <a:bodyPr wrap="none" rtlCol="0">
            <a:spAutoFit/>
          </a:bodyPr>
          <a:lstStyle/>
          <a:p>
            <a:r>
              <a:rPr lang="en-US" sz="2400" dirty="0">
                <a:solidFill>
                  <a:srgbClr val="00B050"/>
                </a:solidFill>
              </a:rPr>
              <a:t>Better: </a:t>
            </a:r>
          </a:p>
          <a:p>
            <a:pPr marL="342900" indent="-342900">
              <a:buFont typeface="Arial" panose="020B0604020202020204" pitchFamily="34" charset="0"/>
              <a:buChar char="•"/>
            </a:pPr>
            <a:r>
              <a:rPr lang="en-US" sz="2400" dirty="0">
                <a:solidFill>
                  <a:srgbClr val="00B050"/>
                </a:solidFill>
              </a:rPr>
              <a:t>Two quorums won’t run into a </a:t>
            </a:r>
          </a:p>
          <a:p>
            <a:r>
              <a:rPr lang="en-US" sz="2400" dirty="0">
                <a:solidFill>
                  <a:srgbClr val="00B050"/>
                </a:solidFill>
              </a:rPr>
              <a:t>deadlock anymore</a:t>
            </a:r>
          </a:p>
          <a:p>
            <a:r>
              <a:rPr lang="en-US" sz="2400" dirty="0">
                <a:solidFill>
                  <a:srgbClr val="FF0000"/>
                </a:solidFill>
              </a:rPr>
              <a:t>Problem: </a:t>
            </a:r>
          </a:p>
          <a:p>
            <a:pPr marL="342900" indent="-342900">
              <a:buFont typeface="Arial" panose="020B0604020202020204" pitchFamily="34" charset="0"/>
              <a:buChar char="•"/>
            </a:pPr>
            <a:r>
              <a:rPr lang="en-US" sz="2400" dirty="0">
                <a:solidFill>
                  <a:srgbClr val="FF0000"/>
                </a:solidFill>
              </a:rPr>
              <a:t>It can still happen with three</a:t>
            </a:r>
          </a:p>
          <a:p>
            <a:r>
              <a:rPr lang="en-US" sz="2400" dirty="0">
                <a:solidFill>
                  <a:srgbClr val="FF0000"/>
                </a:solidFill>
              </a:rPr>
              <a:t>or more threads</a:t>
            </a:r>
          </a:p>
        </p:txBody>
      </p:sp>
      <p:pic>
        <p:nvPicPr>
          <p:cNvPr id="3" name="Grafik 2">
            <a:extLst>
              <a:ext uri="{FF2B5EF4-FFF2-40B4-BE49-F238E27FC236}">
                <a16:creationId xmlns:a16="http://schemas.microsoft.com/office/drawing/2014/main" id="{70F42382-AB40-F244-A870-667CD52C2595}"/>
              </a:ext>
            </a:extLst>
          </p:cNvPr>
          <p:cNvPicPr>
            <a:picLocks noChangeAspect="1"/>
          </p:cNvPicPr>
          <p:nvPr/>
        </p:nvPicPr>
        <p:blipFill>
          <a:blip r:embed="rId2"/>
          <a:stretch>
            <a:fillRect/>
          </a:stretch>
        </p:blipFill>
        <p:spPr>
          <a:xfrm>
            <a:off x="5740400" y="1751499"/>
            <a:ext cx="5613400" cy="4216400"/>
          </a:xfrm>
          <a:prstGeom prst="rect">
            <a:avLst/>
          </a:prstGeom>
        </p:spPr>
      </p:pic>
    </p:spTree>
    <p:extLst>
      <p:ext uri="{BB962C8B-B14F-4D97-AF65-F5344CB8AC3E}">
        <p14:creationId xmlns:p14="http://schemas.microsoft.com/office/powerpoint/2010/main" val="429370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04576-518A-8E45-92DC-78B08DD0424F}"/>
              </a:ext>
            </a:extLst>
          </p:cNvPr>
          <p:cNvSpPr>
            <a:spLocks noGrp="1"/>
          </p:cNvSpPr>
          <p:nvPr>
            <p:ph type="title"/>
          </p:nvPr>
        </p:nvSpPr>
        <p:spPr/>
        <p:txBody>
          <a:bodyPr/>
          <a:lstStyle/>
          <a:p>
            <a:r>
              <a:rPr lang="en-US" b="1" dirty="0"/>
              <a:t>Grid quorum system – Another Grid</a:t>
            </a:r>
          </a:p>
        </p:txBody>
      </p:sp>
      <p:sp>
        <p:nvSpPr>
          <p:cNvPr id="7" name="Textfeld 6">
            <a:extLst>
              <a:ext uri="{FF2B5EF4-FFF2-40B4-BE49-F238E27FC236}">
                <a16:creationId xmlns:a16="http://schemas.microsoft.com/office/drawing/2014/main" id="{D8E230E3-E7BD-BD47-BF7E-69A708C7BD1F}"/>
              </a:ext>
            </a:extLst>
          </p:cNvPr>
          <p:cNvSpPr txBox="1"/>
          <p:nvPr/>
        </p:nvSpPr>
        <p:spPr>
          <a:xfrm>
            <a:off x="1028700" y="1911747"/>
            <a:ext cx="4729243" cy="2677656"/>
          </a:xfrm>
          <a:prstGeom prst="rect">
            <a:avLst/>
          </a:prstGeom>
          <a:noFill/>
        </p:spPr>
        <p:txBody>
          <a:bodyPr wrap="none" rtlCol="0">
            <a:spAutoFit/>
          </a:bodyPr>
          <a:lstStyle/>
          <a:p>
            <a:r>
              <a:rPr lang="en-US" sz="2400" dirty="0">
                <a:solidFill>
                  <a:srgbClr val="00B050"/>
                </a:solidFill>
              </a:rPr>
              <a:t>Solution:</a:t>
            </a:r>
          </a:p>
          <a:p>
            <a:r>
              <a:rPr lang="en-US" sz="2400" dirty="0">
                <a:solidFill>
                  <a:srgbClr val="00B050"/>
                </a:solidFill>
              </a:rPr>
              <a:t>Try to get all locks in order (by id), if</a:t>
            </a:r>
          </a:p>
          <a:p>
            <a:r>
              <a:rPr lang="en-US" sz="2400" dirty="0">
                <a:solidFill>
                  <a:srgbClr val="00B050"/>
                </a:solidFill>
              </a:rPr>
              <a:t>one is locked release all and start</a:t>
            </a:r>
          </a:p>
          <a:p>
            <a:r>
              <a:rPr lang="en-US" sz="2400" dirty="0">
                <a:solidFill>
                  <a:srgbClr val="00B050"/>
                </a:solidFill>
              </a:rPr>
              <a:t>over.</a:t>
            </a:r>
          </a:p>
          <a:p>
            <a:r>
              <a:rPr lang="en-US" sz="2400" dirty="0"/>
              <a:t>-&gt; at least one quorum will always</a:t>
            </a:r>
          </a:p>
          <a:p>
            <a:r>
              <a:rPr lang="en-US" sz="2400" dirty="0"/>
              <a:t>make progress (the one with highest</a:t>
            </a:r>
          </a:p>
          <a:p>
            <a:r>
              <a:rPr lang="en-US" sz="2400" dirty="0"/>
              <a:t>identifier locked currently)</a:t>
            </a:r>
          </a:p>
        </p:txBody>
      </p:sp>
      <p:pic>
        <p:nvPicPr>
          <p:cNvPr id="3" name="Grafik 2">
            <a:extLst>
              <a:ext uri="{FF2B5EF4-FFF2-40B4-BE49-F238E27FC236}">
                <a16:creationId xmlns:a16="http://schemas.microsoft.com/office/drawing/2014/main" id="{70F42382-AB40-F244-A870-667CD52C2595}"/>
              </a:ext>
            </a:extLst>
          </p:cNvPr>
          <p:cNvPicPr>
            <a:picLocks noChangeAspect="1"/>
          </p:cNvPicPr>
          <p:nvPr/>
        </p:nvPicPr>
        <p:blipFill>
          <a:blip r:embed="rId2"/>
          <a:stretch>
            <a:fillRect/>
          </a:stretch>
        </p:blipFill>
        <p:spPr>
          <a:xfrm>
            <a:off x="5740400" y="1751499"/>
            <a:ext cx="5613400" cy="4216400"/>
          </a:xfrm>
          <a:prstGeom prst="rect">
            <a:avLst/>
          </a:prstGeom>
        </p:spPr>
      </p:pic>
    </p:spTree>
    <p:extLst>
      <p:ext uri="{BB962C8B-B14F-4D97-AF65-F5344CB8AC3E}">
        <p14:creationId xmlns:p14="http://schemas.microsoft.com/office/powerpoint/2010/main" val="74397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D7364-8E89-3C4E-9A27-2176A0C3C415}"/>
              </a:ext>
            </a:extLst>
          </p:cNvPr>
          <p:cNvSpPr>
            <a:spLocks noGrp="1"/>
          </p:cNvSpPr>
          <p:nvPr>
            <p:ph type="title"/>
          </p:nvPr>
        </p:nvSpPr>
        <p:spPr/>
        <p:txBody>
          <a:bodyPr/>
          <a:lstStyle/>
          <a:p>
            <a:r>
              <a:rPr lang="en-US" b="1" dirty="0"/>
              <a:t>Fault tolerance</a:t>
            </a:r>
          </a:p>
        </p:txBody>
      </p:sp>
      <p:sp>
        <p:nvSpPr>
          <p:cNvPr id="3" name="Inhaltsplatzhalter 2">
            <a:extLst>
              <a:ext uri="{FF2B5EF4-FFF2-40B4-BE49-F238E27FC236}">
                <a16:creationId xmlns:a16="http://schemas.microsoft.com/office/drawing/2014/main" id="{584631E1-AB44-F944-A9C2-B54AB428029B}"/>
              </a:ext>
            </a:extLst>
          </p:cNvPr>
          <p:cNvSpPr>
            <a:spLocks noGrp="1"/>
          </p:cNvSpPr>
          <p:nvPr>
            <p:ph idx="1"/>
          </p:nvPr>
        </p:nvSpPr>
        <p:spPr/>
        <p:txBody>
          <a:bodyPr/>
          <a:lstStyle/>
          <a:p>
            <a:r>
              <a:rPr lang="en-US" dirty="0"/>
              <a:t>f-resilient</a:t>
            </a:r>
          </a:p>
          <a:p>
            <a:pPr lvl="1"/>
            <a:r>
              <a:rPr lang="en-US" dirty="0"/>
              <a:t>any f nodes can fail and at least one quorum still exists</a:t>
            </a:r>
          </a:p>
          <a:p>
            <a:pPr lvl="1"/>
            <a:r>
              <a:rPr lang="en-US" dirty="0"/>
              <a:t>resilience: largest such f</a:t>
            </a:r>
          </a:p>
        </p:txBody>
      </p:sp>
    </p:spTree>
    <p:extLst>
      <p:ext uri="{BB962C8B-B14F-4D97-AF65-F5344CB8AC3E}">
        <p14:creationId xmlns:p14="http://schemas.microsoft.com/office/powerpoint/2010/main" val="214377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5F6DF-4E8D-C04A-A956-93B77B7C98FF}"/>
              </a:ext>
            </a:extLst>
          </p:cNvPr>
          <p:cNvSpPr>
            <a:spLocks noGrp="1"/>
          </p:cNvSpPr>
          <p:nvPr>
            <p:ph type="title"/>
          </p:nvPr>
        </p:nvSpPr>
        <p:spPr/>
        <p:txBody>
          <a:bodyPr/>
          <a:lstStyle/>
          <a:p>
            <a:r>
              <a:rPr lang="en-US" b="1" dirty="0"/>
              <a:t>B-grid quorum system</a:t>
            </a:r>
          </a:p>
        </p:txBody>
      </p:sp>
      <p:pic>
        <p:nvPicPr>
          <p:cNvPr id="4" name="Inhaltsplatzhalter 3">
            <a:extLst>
              <a:ext uri="{FF2B5EF4-FFF2-40B4-BE49-F238E27FC236}">
                <a16:creationId xmlns:a16="http://schemas.microsoft.com/office/drawing/2014/main" id="{26194231-1777-7E44-A423-7BAD9A9F30B2}"/>
              </a:ext>
            </a:extLst>
          </p:cNvPr>
          <p:cNvPicPr>
            <a:picLocks noGrp="1" noChangeAspect="1"/>
          </p:cNvPicPr>
          <p:nvPr>
            <p:ph idx="1"/>
          </p:nvPr>
        </p:nvPicPr>
        <p:blipFill>
          <a:blip r:embed="rId2"/>
          <a:stretch>
            <a:fillRect/>
          </a:stretch>
        </p:blipFill>
        <p:spPr>
          <a:xfrm>
            <a:off x="5727700" y="1828763"/>
            <a:ext cx="5626100" cy="4242632"/>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BB97CA8-B370-3E42-B3DB-4F291D587F19}"/>
                  </a:ext>
                </a:extLst>
              </p:cNvPr>
              <p:cNvSpPr txBox="1"/>
              <p:nvPr/>
            </p:nvSpPr>
            <p:spPr>
              <a:xfrm>
                <a:off x="635000" y="2044700"/>
                <a:ext cx="6221447" cy="4315412"/>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rgbClr val="0070C0"/>
                    </a:solidFill>
                  </a:rPr>
                  <a:t>Mini columns: one mini column in every band</a:t>
                </a:r>
              </a:p>
              <a:p>
                <a:pPr marL="342900" indent="-342900">
                  <a:buFont typeface="Arial" panose="020B0604020202020204" pitchFamily="34" charset="0"/>
                  <a:buChar char="•"/>
                </a:pPr>
                <a:r>
                  <a:rPr lang="en-US" sz="2400" dirty="0">
                    <a:solidFill>
                      <a:schemeClr val="accent2">
                        <a:lumMod val="75000"/>
                      </a:schemeClr>
                    </a:solidFill>
                  </a:rPr>
                  <a:t>One band with at least one element per</a:t>
                </a:r>
              </a:p>
              <a:p>
                <a:r>
                  <a:rPr lang="en-US" sz="2400" dirty="0">
                    <a:solidFill>
                      <a:schemeClr val="accent2">
                        <a:lumMod val="75000"/>
                      </a:schemeClr>
                    </a:solidFill>
                  </a:rPr>
                  <a:t>mini-column</a:t>
                </a:r>
              </a:p>
              <a:p>
                <a:pPr marL="342900" indent="-342900">
                  <a:buFont typeface="Arial" panose="020B0604020202020204" pitchFamily="34" charset="0"/>
                  <a:buChar char="•"/>
                </a:pPr>
                <a:r>
                  <a:rPr lang="en-US" sz="2400" dirty="0"/>
                  <a:t>r =  rows in a band, h = number of bands, </a:t>
                </a:r>
              </a:p>
              <a:p>
                <a:r>
                  <a:rPr lang="en-US" sz="2400" dirty="0"/>
                  <a:t>d = count columns</a:t>
                </a:r>
              </a:p>
              <a:p>
                <a:pPr marL="342900" indent="-342900">
                  <a:buFont typeface="Arial" panose="020B0604020202020204" pitchFamily="34" charset="0"/>
                  <a:buChar char="•"/>
                </a:pPr>
                <a:r>
                  <a:rPr lang="en-US" sz="2400" dirty="0"/>
                  <a:t>size of each quorum: </a:t>
                </a:r>
                <a:r>
                  <a:rPr lang="en-US" sz="2400" dirty="0">
                    <a:solidFill>
                      <a:schemeClr val="accent1"/>
                    </a:solidFill>
                  </a:rPr>
                  <a:t>h*r </a:t>
                </a:r>
                <a:r>
                  <a:rPr lang="en-US" sz="2400" dirty="0"/>
                  <a:t>+ </a:t>
                </a:r>
                <a:r>
                  <a:rPr lang="en-US" sz="2400" dirty="0">
                    <a:solidFill>
                      <a:schemeClr val="accent2">
                        <a:lumMod val="75000"/>
                      </a:schemeClr>
                    </a:solidFill>
                  </a:rPr>
                  <a:t>d -1</a:t>
                </a:r>
              </a:p>
              <a:p>
                <a:pPr marL="342900" indent="-342900">
                  <a:buFont typeface="Arial" panose="020B0604020202020204" pitchFamily="34" charset="0"/>
                  <a:buChar char="•"/>
                </a:pPr>
                <a:r>
                  <a:rPr lang="en-US" sz="2400" dirty="0"/>
                  <a:t>Has ideal properties:</a:t>
                </a:r>
              </a:p>
              <a:p>
                <a:pPr marL="800100" lvl="1" indent="-342900">
                  <a:buFont typeface="Arial" panose="020B0604020202020204" pitchFamily="34" charset="0"/>
                  <a:buChar char="•"/>
                </a:pPr>
                <a:r>
                  <a:rPr lang="en-US" sz="2400" dirty="0"/>
                  <a:t>work: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de-CH" sz="2400" b="0" i="1" smtClean="0">
                        <a:latin typeface="Cambria Math" panose="02040503050406030204" pitchFamily="18" charset="0"/>
                        <a:ea typeface="Cambria Math" panose="02040503050406030204" pitchFamily="18" charset="0"/>
                      </a:rPr>
                      <m:t>(</m:t>
                    </m:r>
                    <m:rad>
                      <m:radPr>
                        <m:degHide m:val="on"/>
                        <m:ctrlPr>
                          <a:rPr lang="de-CH" sz="2400" b="0" i="1" smtClean="0">
                            <a:latin typeface="Cambria Math" panose="02040503050406030204" pitchFamily="18" charset="0"/>
                            <a:ea typeface="Cambria Math" panose="02040503050406030204" pitchFamily="18" charset="0"/>
                          </a:rPr>
                        </m:ctrlPr>
                      </m:radPr>
                      <m:deg/>
                      <m:e>
                        <m:r>
                          <a:rPr lang="de-CH" sz="2400" b="0" i="1" smtClean="0">
                            <a:latin typeface="Cambria Math" panose="02040503050406030204" pitchFamily="18" charset="0"/>
                            <a:ea typeface="Cambria Math" panose="02040503050406030204" pitchFamily="18" charset="0"/>
                          </a:rPr>
                          <m:t>𝑛</m:t>
                        </m:r>
                      </m:e>
                    </m:rad>
                    <m:r>
                      <a:rPr lang="de-CH" sz="2400" b="0" i="1" smtClean="0">
                        <a:latin typeface="Cambria Math" panose="02040503050406030204" pitchFamily="18" charset="0"/>
                        <a:ea typeface="Cambria Math" panose="02040503050406030204" pitchFamily="18" charset="0"/>
                      </a:rPr>
                      <m:t>)</m:t>
                    </m:r>
                  </m:oMath>
                </a14:m>
                <a:endParaRPr lang="en-US" sz="2400" dirty="0"/>
              </a:p>
              <a:p>
                <a:pPr marL="800100" lvl="1" indent="-342900">
                  <a:buFont typeface="Arial" panose="020B0604020202020204" pitchFamily="34" charset="0"/>
                  <a:buChar char="•"/>
                </a:pPr>
                <a:r>
                  <a:rPr lang="en-US" sz="2400" dirty="0"/>
                  <a:t>load: </a:t>
                </a:r>
                <a14:m>
                  <m:oMath xmlns:m="http://schemas.openxmlformats.org/officeDocument/2006/math">
                    <m:r>
                      <a:rPr lang="en-US" sz="2400" i="1">
                        <a:latin typeface="Cambria Math" panose="02040503050406030204" pitchFamily="18" charset="0"/>
                        <a:ea typeface="Cambria Math" panose="02040503050406030204" pitchFamily="18" charset="0"/>
                      </a:rPr>
                      <m:t>𝜃</m:t>
                    </m:r>
                    <m:r>
                      <a:rPr lang="de-CH" sz="2400" i="1">
                        <a:latin typeface="Cambria Math" panose="02040503050406030204" pitchFamily="18" charset="0"/>
                        <a:ea typeface="Cambria Math" panose="02040503050406030204" pitchFamily="18" charset="0"/>
                      </a:rPr>
                      <m:t>(</m:t>
                    </m:r>
                    <m:f>
                      <m:fPr>
                        <m:ctrlPr>
                          <a:rPr lang="de-CH" sz="2400" b="0" i="1" smtClean="0">
                            <a:latin typeface="Cambria Math" panose="02040503050406030204" pitchFamily="18" charset="0"/>
                            <a:ea typeface="Cambria Math" panose="02040503050406030204" pitchFamily="18" charset="0"/>
                          </a:rPr>
                        </m:ctrlPr>
                      </m:fPr>
                      <m:num>
                        <m:r>
                          <a:rPr lang="de-CH" sz="2400" b="0" i="1" smtClean="0">
                            <a:latin typeface="Cambria Math" panose="02040503050406030204" pitchFamily="18" charset="0"/>
                            <a:ea typeface="Cambria Math" panose="02040503050406030204" pitchFamily="18" charset="0"/>
                          </a:rPr>
                          <m:t>1</m:t>
                        </m:r>
                      </m:num>
                      <m:den>
                        <m:rad>
                          <m:radPr>
                            <m:degHide m:val="on"/>
                            <m:ctrlPr>
                              <a:rPr lang="de-CH" sz="2400" i="1">
                                <a:latin typeface="Cambria Math" panose="02040503050406030204" pitchFamily="18" charset="0"/>
                                <a:ea typeface="Cambria Math" panose="02040503050406030204" pitchFamily="18" charset="0"/>
                              </a:rPr>
                            </m:ctrlPr>
                          </m:radPr>
                          <m:deg/>
                          <m:e>
                            <m:r>
                              <a:rPr lang="de-CH" sz="2400" i="1">
                                <a:latin typeface="Cambria Math" panose="02040503050406030204" pitchFamily="18" charset="0"/>
                                <a:ea typeface="Cambria Math" panose="02040503050406030204" pitchFamily="18" charset="0"/>
                              </a:rPr>
                              <m:t>𝑛</m:t>
                            </m:r>
                          </m:e>
                        </m:rad>
                      </m:den>
                    </m:f>
                    <m:r>
                      <a:rPr lang="de-CH" sz="2400" b="0" i="1" smtClean="0">
                        <a:latin typeface="Cambria Math" panose="02040503050406030204" pitchFamily="18" charset="0"/>
                        <a:ea typeface="Cambria Math" panose="02040503050406030204" pitchFamily="18" charset="0"/>
                      </a:rPr>
                      <m:t>)</m:t>
                    </m:r>
                  </m:oMath>
                </a14:m>
                <a:endParaRPr lang="de-CH" sz="2400" b="0" i="1" dirty="0">
                  <a:latin typeface="Cambria Math" panose="02040503050406030204" pitchFamily="18" charset="0"/>
                  <a:ea typeface="Cambria Math" panose="02040503050406030204" pitchFamily="18" charset="0"/>
                </a:endParaRPr>
              </a:p>
              <a:p>
                <a:pPr marL="800100" lvl="1" indent="-342900">
                  <a:buFont typeface="Arial" panose="020B0604020202020204" pitchFamily="34" charset="0"/>
                  <a:buChar char="•"/>
                </a:pPr>
                <a:r>
                  <a:rPr lang="en-US" sz="2400" dirty="0"/>
                  <a:t>asymptotic failure probability: 0</a:t>
                </a:r>
              </a:p>
              <a:p>
                <a:pPr marL="800100" lvl="1" indent="-342900">
                  <a:buFont typeface="Arial" panose="020B0604020202020204" pitchFamily="34" charset="0"/>
                  <a:buChar char="•"/>
                </a:pPr>
                <a:endParaRPr lang="en-US" sz="2400" dirty="0"/>
              </a:p>
            </p:txBody>
          </p:sp>
        </mc:Choice>
        <mc:Fallback xmlns="">
          <p:sp>
            <p:nvSpPr>
              <p:cNvPr id="5" name="Textfeld 4">
                <a:extLst>
                  <a:ext uri="{FF2B5EF4-FFF2-40B4-BE49-F238E27FC236}">
                    <a16:creationId xmlns:a16="http://schemas.microsoft.com/office/drawing/2014/main" id="{DBB97CA8-B370-3E42-B3DB-4F291D587F19}"/>
                  </a:ext>
                </a:extLst>
              </p:cNvPr>
              <p:cNvSpPr txBox="1">
                <a:spLocks noRot="1" noChangeAspect="1" noMove="1" noResize="1" noEditPoints="1" noAdjustHandles="1" noChangeArrowheads="1" noChangeShapeType="1" noTextEdit="1"/>
              </p:cNvSpPr>
              <p:nvPr/>
            </p:nvSpPr>
            <p:spPr>
              <a:xfrm>
                <a:off x="635000" y="2044700"/>
                <a:ext cx="6221447" cy="4315412"/>
              </a:xfrm>
              <a:prstGeom prst="rect">
                <a:avLst/>
              </a:prstGeom>
              <a:blipFill>
                <a:blip r:embed="rId3"/>
                <a:stretch>
                  <a:fillRect l="-1426" t="-1173" r="-407"/>
                </a:stretch>
              </a:blipFill>
            </p:spPr>
            <p:txBody>
              <a:bodyPr/>
              <a:lstStyle/>
              <a:p>
                <a:r>
                  <a:rPr lang="en-US">
                    <a:noFill/>
                  </a:rPr>
                  <a:t> </a:t>
                </a:r>
              </a:p>
            </p:txBody>
          </p:sp>
        </mc:Fallback>
      </mc:AlternateContent>
      <p:sp>
        <p:nvSpPr>
          <p:cNvPr id="6" name="Rechteck 5">
            <a:extLst>
              <a:ext uri="{FF2B5EF4-FFF2-40B4-BE49-F238E27FC236}">
                <a16:creationId xmlns:a16="http://schemas.microsoft.com/office/drawing/2014/main" id="{540B9359-E5E3-D842-9A82-8EAE5381EAB8}"/>
              </a:ext>
            </a:extLst>
          </p:cNvPr>
          <p:cNvSpPr/>
          <p:nvPr/>
        </p:nvSpPr>
        <p:spPr>
          <a:xfrm>
            <a:off x="7416800" y="2641599"/>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44DE9664-F6E6-5740-93E2-E6F340551DAA}"/>
              </a:ext>
            </a:extLst>
          </p:cNvPr>
          <p:cNvSpPr/>
          <p:nvPr/>
        </p:nvSpPr>
        <p:spPr>
          <a:xfrm>
            <a:off x="8750300" y="3340478"/>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DB00FB15-3BF2-3A40-89B0-87689F4A4A0D}"/>
              </a:ext>
            </a:extLst>
          </p:cNvPr>
          <p:cNvSpPr/>
          <p:nvPr/>
        </p:nvSpPr>
        <p:spPr>
          <a:xfrm>
            <a:off x="9740900" y="4014314"/>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9B1E24E2-C1E2-1248-AD37-5623086A30F6}"/>
              </a:ext>
            </a:extLst>
          </p:cNvPr>
          <p:cNvSpPr/>
          <p:nvPr/>
        </p:nvSpPr>
        <p:spPr>
          <a:xfrm>
            <a:off x="8407400" y="4688886"/>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CC3E7B86-022C-4A49-87EF-64B4D4ABCF4D}"/>
              </a:ext>
            </a:extLst>
          </p:cNvPr>
          <p:cNvSpPr/>
          <p:nvPr/>
        </p:nvSpPr>
        <p:spPr>
          <a:xfrm>
            <a:off x="9082809" y="5332199"/>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35975422-9436-3B42-8F2C-5D02AE87BCA8}"/>
              </a:ext>
            </a:extLst>
          </p:cNvPr>
          <p:cNvSpPr/>
          <p:nvPr/>
        </p:nvSpPr>
        <p:spPr>
          <a:xfrm>
            <a:off x="7100888" y="4943476"/>
            <a:ext cx="620712" cy="3488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53A41AC8-4DEC-A849-B232-12C627C4A970}"/>
              </a:ext>
            </a:extLst>
          </p:cNvPr>
          <p:cNvSpPr/>
          <p:nvPr/>
        </p:nvSpPr>
        <p:spPr>
          <a:xfrm>
            <a:off x="7754144" y="4637970"/>
            <a:ext cx="620712" cy="3488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51A1A070-9385-B44E-AA55-FD39CDACC77D}"/>
              </a:ext>
            </a:extLst>
          </p:cNvPr>
          <p:cNvSpPr/>
          <p:nvPr/>
        </p:nvSpPr>
        <p:spPr>
          <a:xfrm>
            <a:off x="9087644" y="4611490"/>
            <a:ext cx="620712" cy="3488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CAAE4CE5-75E5-814D-BD5C-DCD072025C9C}"/>
              </a:ext>
            </a:extLst>
          </p:cNvPr>
          <p:cNvSpPr/>
          <p:nvPr/>
        </p:nvSpPr>
        <p:spPr>
          <a:xfrm>
            <a:off x="9715500" y="4915371"/>
            <a:ext cx="330200" cy="3769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B024DD57-8BAD-5C4C-A712-1319FC780B0F}"/>
              </a:ext>
            </a:extLst>
          </p:cNvPr>
          <p:cNvSpPr/>
          <p:nvPr/>
        </p:nvSpPr>
        <p:spPr>
          <a:xfrm>
            <a:off x="10045700" y="4617743"/>
            <a:ext cx="330200" cy="3769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7924E134-0861-6C49-B674-F795471A3FBD}"/>
              </a:ext>
            </a:extLst>
          </p:cNvPr>
          <p:cNvSpPr/>
          <p:nvPr/>
        </p:nvSpPr>
        <p:spPr>
          <a:xfrm>
            <a:off x="8744744" y="4941023"/>
            <a:ext cx="330200" cy="3769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66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BE640-1F38-9A4A-9366-C250E4BB3D8D}"/>
              </a:ext>
            </a:extLst>
          </p:cNvPr>
          <p:cNvSpPr>
            <a:spLocks noGrp="1"/>
          </p:cNvSpPr>
          <p:nvPr>
            <p:ph type="title"/>
          </p:nvPr>
        </p:nvSpPr>
        <p:spPr/>
        <p:txBody>
          <a:bodyPr/>
          <a:lstStyle/>
          <a:p>
            <a:r>
              <a:rPr lang="en-US" b="1" dirty="0"/>
              <a:t>Byzantine quorum systems</a:t>
            </a:r>
          </a:p>
        </p:txBody>
      </p:sp>
      <p:sp>
        <p:nvSpPr>
          <p:cNvPr id="3" name="Inhaltsplatzhalter 2">
            <a:extLst>
              <a:ext uri="{FF2B5EF4-FFF2-40B4-BE49-F238E27FC236}">
                <a16:creationId xmlns:a16="http://schemas.microsoft.com/office/drawing/2014/main" id="{F32BD2A3-8D31-DA45-BF14-D191AA3AB632}"/>
              </a:ext>
            </a:extLst>
          </p:cNvPr>
          <p:cNvSpPr>
            <a:spLocks noGrp="1"/>
          </p:cNvSpPr>
          <p:nvPr>
            <p:ph idx="1"/>
          </p:nvPr>
        </p:nvSpPr>
        <p:spPr/>
        <p:txBody>
          <a:bodyPr/>
          <a:lstStyle/>
          <a:p>
            <a:r>
              <a:rPr lang="en-US" b="1" dirty="0"/>
              <a:t>f-disseminating</a:t>
            </a:r>
          </a:p>
          <a:p>
            <a:pPr lvl="1"/>
            <a:r>
              <a:rPr lang="en-US" dirty="0"/>
              <a:t>if the intersection of two quorums always contains f+1 nodes</a:t>
            </a:r>
          </a:p>
          <a:p>
            <a:pPr lvl="1"/>
            <a:r>
              <a:rPr lang="en-US" dirty="0"/>
              <a:t>for any set of f byzantine nodes, there always is a quorum without byzantine nodes</a:t>
            </a:r>
          </a:p>
          <a:p>
            <a:pPr lvl="1"/>
            <a:r>
              <a:rPr lang="en-US" sz="2200" i="1" dirty="0"/>
              <a:t>good model if data is self-authenticating, if not we need a stronger one</a:t>
            </a:r>
          </a:p>
          <a:p>
            <a:r>
              <a:rPr lang="en-US" b="1" dirty="0"/>
              <a:t>f-masking</a:t>
            </a:r>
          </a:p>
          <a:p>
            <a:pPr lvl="1"/>
            <a:r>
              <a:rPr lang="en-US" dirty="0"/>
              <a:t>if the intersection of two quorums always contains 2f+1 nodes</a:t>
            </a:r>
          </a:p>
          <a:p>
            <a:pPr lvl="1"/>
            <a:r>
              <a:rPr lang="en-US" dirty="0"/>
              <a:t>for any set of f byzantine nodes, there always is a quorum without byzantine nodes</a:t>
            </a:r>
          </a:p>
          <a:p>
            <a:pPr lvl="1"/>
            <a:r>
              <a:rPr lang="en-US" sz="2200" i="1" dirty="0"/>
              <a:t>correct nodes will always be in majority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3758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6" name="Rechteck 5"/>
          <p:cNvSpPr/>
          <p:nvPr/>
        </p:nvSpPr>
        <p:spPr>
          <a:xfrm>
            <a:off x="996961" y="4202046"/>
            <a:ext cx="8327274" cy="16966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8" name="Bild 7" descr="Screenshot 2018-11-04 at 16.4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4" y="1690688"/>
            <a:ext cx="11393506" cy="4248150"/>
          </a:xfrm>
          <a:prstGeom prst="rect">
            <a:avLst/>
          </a:prstGeom>
        </p:spPr>
      </p:pic>
      <p:sp>
        <p:nvSpPr>
          <p:cNvPr id="10" name="Rechteck 9"/>
          <p:cNvSpPr/>
          <p:nvPr/>
        </p:nvSpPr>
        <p:spPr>
          <a:xfrm>
            <a:off x="599679" y="4674907"/>
            <a:ext cx="8724556" cy="1005546"/>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9071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A895D6-718B-A24C-91B8-3A381B144D31}"/>
              </a:ext>
            </a:extLst>
          </p:cNvPr>
          <p:cNvSpPr>
            <a:spLocks noGrp="1"/>
          </p:cNvSpPr>
          <p:nvPr>
            <p:ph type="title"/>
          </p:nvPr>
        </p:nvSpPr>
        <p:spPr/>
        <p:txBody>
          <a:bodyPr/>
          <a:lstStyle/>
          <a:p>
            <a:r>
              <a:rPr lang="en-US" b="1" dirty="0"/>
              <a:t>Byzantine quorum systems – M grid</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25F7D08-0EC9-4B48-A861-786E769A3D4D}"/>
                  </a:ext>
                </a:extLst>
              </p:cNvPr>
              <p:cNvSpPr>
                <a:spLocks noGrp="1"/>
              </p:cNvSpPr>
              <p:nvPr>
                <p:ph idx="1"/>
              </p:nvPr>
            </p:nvSpPr>
            <p:spPr/>
            <p:txBody>
              <a:bodyPr/>
              <a:lstStyle/>
              <a:p>
                <a14:m>
                  <m:oMath xmlns:m="http://schemas.openxmlformats.org/officeDocument/2006/math">
                    <m:rad>
                      <m:radPr>
                        <m:degHide m:val="on"/>
                        <m:ctrlPr>
                          <a:rPr lang="de-CH" i="1" smtClean="0">
                            <a:latin typeface="Cambria Math" panose="02040503050406030204" pitchFamily="18" charset="0"/>
                            <a:ea typeface="Cambria Math" panose="02040503050406030204" pitchFamily="18" charset="0"/>
                          </a:rPr>
                        </m:ctrlPr>
                      </m:radPr>
                      <m:deg/>
                      <m:e>
                        <m:r>
                          <a:rPr lang="de-CH" b="0" i="1" smtClean="0">
                            <a:latin typeface="Cambria Math" panose="02040503050406030204" pitchFamily="18" charset="0"/>
                            <a:ea typeface="Cambria Math" panose="02040503050406030204" pitchFamily="18" charset="0"/>
                          </a:rPr>
                          <m:t>𝑓</m:t>
                        </m:r>
                        <m:r>
                          <a:rPr lang="de-CH" b="0" i="1" smtClean="0">
                            <a:latin typeface="Cambria Math" panose="02040503050406030204" pitchFamily="18" charset="0"/>
                            <a:ea typeface="Cambria Math" panose="02040503050406030204" pitchFamily="18" charset="0"/>
                          </a:rPr>
                          <m:t>+1</m:t>
                        </m:r>
                      </m:e>
                    </m:rad>
                  </m:oMath>
                </a14:m>
                <a:r>
                  <a:rPr lang="en-US" dirty="0"/>
                  <a:t> rows and </a:t>
                </a:r>
                <a14:m>
                  <m:oMath xmlns:m="http://schemas.openxmlformats.org/officeDocument/2006/math">
                    <m:rad>
                      <m:radPr>
                        <m:degHide m:val="on"/>
                        <m:ctrlPr>
                          <a:rPr lang="de-CH" i="1">
                            <a:latin typeface="Cambria Math" panose="02040503050406030204" pitchFamily="18" charset="0"/>
                            <a:ea typeface="Cambria Math" panose="02040503050406030204" pitchFamily="18" charset="0"/>
                          </a:rPr>
                        </m:ctrlPr>
                      </m:radPr>
                      <m:deg/>
                      <m:e>
                        <m:r>
                          <a:rPr lang="de-CH" b="0" i="1" smtClean="0">
                            <a:latin typeface="Cambria Math" panose="02040503050406030204" pitchFamily="18" charset="0"/>
                            <a:ea typeface="Cambria Math" panose="02040503050406030204" pitchFamily="18" charset="0"/>
                          </a:rPr>
                          <m:t>𝑓</m:t>
                        </m:r>
                        <m:r>
                          <a:rPr lang="de-CH" b="0" i="1" smtClean="0">
                            <a:latin typeface="Cambria Math" panose="02040503050406030204" pitchFamily="18" charset="0"/>
                            <a:ea typeface="Cambria Math" panose="02040503050406030204" pitchFamily="18" charset="0"/>
                          </a:rPr>
                          <m:t>+1</m:t>
                        </m:r>
                      </m:e>
                    </m:rad>
                  </m:oMath>
                </a14:m>
                <a:r>
                  <a:rPr lang="en-US" dirty="0"/>
                  <a:t> columns</a:t>
                </a:r>
              </a:p>
              <a:p>
                <a:pPr lvl="1"/>
                <a14:m>
                  <m:oMath xmlns:m="http://schemas.openxmlformats.org/officeDocument/2006/math">
                    <m:rad>
                      <m:radPr>
                        <m:degHide m:val="on"/>
                        <m:ctrlPr>
                          <a:rPr lang="de-CH" i="1">
                            <a:latin typeface="Cambria Math" panose="02040503050406030204" pitchFamily="18" charset="0"/>
                            <a:ea typeface="Cambria Math" panose="02040503050406030204" pitchFamily="18" charset="0"/>
                          </a:rPr>
                        </m:ctrlPr>
                      </m:radPr>
                      <m:deg/>
                      <m:e>
                        <m:r>
                          <a:rPr lang="de-CH" i="1">
                            <a:latin typeface="Cambria Math" panose="02040503050406030204" pitchFamily="18" charset="0"/>
                            <a:ea typeface="Cambria Math" panose="02040503050406030204" pitchFamily="18" charset="0"/>
                          </a:rPr>
                          <m:t>𝑓</m:t>
                        </m:r>
                        <m:r>
                          <a:rPr lang="de-CH" i="1">
                            <a:latin typeface="Cambria Math" panose="02040503050406030204" pitchFamily="18" charset="0"/>
                            <a:ea typeface="Cambria Math" panose="02040503050406030204" pitchFamily="18" charset="0"/>
                          </a:rPr>
                          <m:t>+1</m:t>
                        </m:r>
                      </m:e>
                    </m:rad>
                  </m:oMath>
                </a14:m>
                <a:r>
                  <a:rPr lang="en-US" dirty="0"/>
                  <a:t>*</a:t>
                </a:r>
                <a:r>
                  <a:rPr lang="de-CH" dirty="0">
                    <a:ea typeface="Cambria Math" panose="02040503050406030204" pitchFamily="18" charset="0"/>
                  </a:rPr>
                  <a:t> </a:t>
                </a:r>
                <a14:m>
                  <m:oMath xmlns:m="http://schemas.openxmlformats.org/officeDocument/2006/math">
                    <m:rad>
                      <m:radPr>
                        <m:degHide m:val="on"/>
                        <m:ctrlPr>
                          <a:rPr lang="de-CH" i="1">
                            <a:latin typeface="Cambria Math" panose="02040503050406030204" pitchFamily="18" charset="0"/>
                            <a:ea typeface="Cambria Math" panose="02040503050406030204" pitchFamily="18" charset="0"/>
                          </a:rPr>
                        </m:ctrlPr>
                      </m:radPr>
                      <m:deg/>
                      <m:e>
                        <m:r>
                          <a:rPr lang="de-CH" i="1">
                            <a:latin typeface="Cambria Math" panose="02040503050406030204" pitchFamily="18" charset="0"/>
                            <a:ea typeface="Cambria Math" panose="02040503050406030204" pitchFamily="18" charset="0"/>
                          </a:rPr>
                          <m:t>𝑓</m:t>
                        </m:r>
                        <m:r>
                          <a:rPr lang="de-CH" i="1">
                            <a:latin typeface="Cambria Math" panose="02040503050406030204" pitchFamily="18" charset="0"/>
                            <a:ea typeface="Cambria Math" panose="02040503050406030204" pitchFamily="18" charset="0"/>
                          </a:rPr>
                          <m:t>+1</m:t>
                        </m:r>
                      </m:e>
                    </m:rad>
                    <m:r>
                      <a:rPr lang="de-CH" b="0" i="0"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f</m:t>
                    </m:r>
                    <m:r>
                      <a:rPr lang="de-CH" b="0" i="0" smtClean="0">
                        <a:latin typeface="Cambria Math" panose="02040503050406030204" pitchFamily="18" charset="0"/>
                        <a:ea typeface="Cambria Math" panose="02040503050406030204" pitchFamily="18" charset="0"/>
                      </a:rPr>
                      <m:t>+1 </m:t>
                    </m:r>
                  </m:oMath>
                </a14:m>
                <a:r>
                  <a:rPr lang="en-US" dirty="0"/>
                  <a:t>intersections</a:t>
                </a:r>
              </a:p>
              <a:p>
                <a:pPr lvl="1"/>
                <a:r>
                  <a:rPr lang="en-US" dirty="0"/>
                  <a:t>-&gt; f disseminating</a:t>
                </a:r>
              </a:p>
            </p:txBody>
          </p:sp>
        </mc:Choice>
        <mc:Fallback xmlns="">
          <p:sp>
            <p:nvSpPr>
              <p:cNvPr id="3" name="Inhaltsplatzhalter 2">
                <a:extLst>
                  <a:ext uri="{FF2B5EF4-FFF2-40B4-BE49-F238E27FC236}">
                    <a16:creationId xmlns:a16="http://schemas.microsoft.com/office/drawing/2014/main" id="{125F7D08-0EC9-4B48-A861-786E769A3D4D}"/>
                  </a:ext>
                </a:extLst>
              </p:cNvPr>
              <p:cNvSpPr>
                <a:spLocks noGrp="1" noRot="1" noChangeAspect="1" noMove="1" noResize="1" noEditPoints="1" noAdjustHandles="1" noChangeArrowheads="1" noChangeShapeType="1" noTextEdit="1"/>
              </p:cNvSpPr>
              <p:nvPr>
                <p:ph idx="1"/>
              </p:nvPr>
            </p:nvSpPr>
            <p:spPr>
              <a:blipFill>
                <a:blip r:embed="rId2"/>
                <a:stretch>
                  <a:fillRect l="-965" t="-1170"/>
                </a:stretch>
              </a:blipFill>
            </p:spPr>
            <p:txBody>
              <a:bodyPr/>
              <a:lstStyle/>
              <a:p>
                <a:r>
                  <a:rPr lang="en-US">
                    <a:noFill/>
                  </a:rPr>
                  <a:t> </a:t>
                </a:r>
              </a:p>
            </p:txBody>
          </p:sp>
        </mc:Fallback>
      </mc:AlternateContent>
      <p:pic>
        <p:nvPicPr>
          <p:cNvPr id="4" name="Grafik 3">
            <a:extLst>
              <a:ext uri="{FF2B5EF4-FFF2-40B4-BE49-F238E27FC236}">
                <a16:creationId xmlns:a16="http://schemas.microsoft.com/office/drawing/2014/main" id="{7BF79B83-1307-6D48-B37E-9D2B52B328BC}"/>
              </a:ext>
            </a:extLst>
          </p:cNvPr>
          <p:cNvPicPr>
            <a:picLocks noChangeAspect="1"/>
          </p:cNvPicPr>
          <p:nvPr/>
        </p:nvPicPr>
        <p:blipFill rotWithShape="1">
          <a:blip r:embed="rId3"/>
          <a:srcRect t="8316"/>
          <a:stretch/>
        </p:blipFill>
        <p:spPr>
          <a:xfrm>
            <a:off x="6930887" y="2252301"/>
            <a:ext cx="5261113" cy="3252702"/>
          </a:xfrm>
          <a:prstGeom prst="rect">
            <a:avLst/>
          </a:prstGeom>
        </p:spPr>
      </p:pic>
    </p:spTree>
    <p:extLst>
      <p:ext uri="{BB962C8B-B14F-4D97-AF65-F5344CB8AC3E}">
        <p14:creationId xmlns:p14="http://schemas.microsoft.com/office/powerpoint/2010/main" val="310359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777B4-6C09-7C4F-9DE1-E69139B2B757}"/>
              </a:ext>
            </a:extLst>
          </p:cNvPr>
          <p:cNvSpPr>
            <a:spLocks noGrp="1"/>
          </p:cNvSpPr>
          <p:nvPr>
            <p:ph type="title"/>
          </p:nvPr>
        </p:nvSpPr>
        <p:spPr/>
        <p:txBody>
          <a:bodyPr/>
          <a:lstStyle/>
          <a:p>
            <a:r>
              <a:rPr lang="en-US" b="1" dirty="0"/>
              <a:t>Opaque quorum systems</a:t>
            </a:r>
          </a:p>
        </p:txBody>
      </p:sp>
      <p:pic>
        <p:nvPicPr>
          <p:cNvPr id="7" name="Bild 6" descr="Screenshot 2018-11-07 at 08.37.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341" y="1449602"/>
            <a:ext cx="8169889" cy="5408397"/>
          </a:xfrm>
          <a:prstGeom prst="rect">
            <a:avLst/>
          </a:prstGeom>
        </p:spPr>
      </p:pic>
      <p:grpSp>
        <p:nvGrpSpPr>
          <p:cNvPr id="13" name="Gruppierung 12"/>
          <p:cNvGrpSpPr/>
          <p:nvPr/>
        </p:nvGrpSpPr>
        <p:grpSpPr>
          <a:xfrm>
            <a:off x="2222374" y="2562483"/>
            <a:ext cx="7799015" cy="3553459"/>
            <a:chOff x="2222374" y="2562483"/>
            <a:chExt cx="7799015" cy="3553459"/>
          </a:xfrm>
          <a:solidFill>
            <a:srgbClr val="008000">
              <a:alpha val="32000"/>
            </a:srgbClr>
          </a:solidFill>
        </p:grpSpPr>
        <p:grpSp>
          <p:nvGrpSpPr>
            <p:cNvPr id="10" name="Gruppierung 9"/>
            <p:cNvGrpSpPr/>
            <p:nvPr/>
          </p:nvGrpSpPr>
          <p:grpSpPr>
            <a:xfrm>
              <a:off x="2222374" y="5618935"/>
              <a:ext cx="7799015" cy="497007"/>
              <a:chOff x="2222374" y="5618935"/>
              <a:chExt cx="7799015" cy="497007"/>
            </a:xfrm>
            <a:grpFill/>
          </p:grpSpPr>
          <p:sp>
            <p:nvSpPr>
              <p:cNvPr id="8" name="Rechteck 7"/>
              <p:cNvSpPr/>
              <p:nvPr/>
            </p:nvSpPr>
            <p:spPr>
              <a:xfrm>
                <a:off x="4996891" y="5618935"/>
                <a:ext cx="5024498" cy="234698"/>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Rechteck 8"/>
              <p:cNvSpPr/>
              <p:nvPr/>
            </p:nvSpPr>
            <p:spPr>
              <a:xfrm>
                <a:off x="2222374" y="5853633"/>
                <a:ext cx="800607" cy="26230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sp>
          <p:nvSpPr>
            <p:cNvPr id="11" name="Rechteck 10"/>
            <p:cNvSpPr/>
            <p:nvPr/>
          </p:nvSpPr>
          <p:spPr>
            <a:xfrm>
              <a:off x="5309261" y="2562483"/>
              <a:ext cx="1980484" cy="1158153"/>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Rechteck 11"/>
            <p:cNvSpPr/>
            <p:nvPr/>
          </p:nvSpPr>
          <p:spPr>
            <a:xfrm>
              <a:off x="5644937" y="3720636"/>
              <a:ext cx="1644808" cy="414026"/>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sp>
        <p:nvSpPr>
          <p:cNvPr id="15" name="Rechteck 14"/>
          <p:cNvSpPr/>
          <p:nvPr/>
        </p:nvSpPr>
        <p:spPr>
          <a:xfrm>
            <a:off x="4412056" y="5853633"/>
            <a:ext cx="5609333" cy="262309"/>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 name="Rechteck 15"/>
          <p:cNvSpPr/>
          <p:nvPr/>
        </p:nvSpPr>
        <p:spPr>
          <a:xfrm>
            <a:off x="2222374" y="6115942"/>
            <a:ext cx="2868460" cy="256209"/>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7" name="Rechteck 16"/>
          <p:cNvSpPr/>
          <p:nvPr/>
        </p:nvSpPr>
        <p:spPr>
          <a:xfrm>
            <a:off x="4996891" y="1817486"/>
            <a:ext cx="2292854" cy="744997"/>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8" name="Rechteck 17"/>
          <p:cNvSpPr/>
          <p:nvPr/>
        </p:nvSpPr>
        <p:spPr>
          <a:xfrm>
            <a:off x="4996891" y="2562483"/>
            <a:ext cx="312370" cy="1572179"/>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9" name="Rechteck 18"/>
          <p:cNvSpPr/>
          <p:nvPr/>
        </p:nvSpPr>
        <p:spPr>
          <a:xfrm>
            <a:off x="5309261" y="3720636"/>
            <a:ext cx="335676" cy="414026"/>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0" name="Textfeld 19"/>
          <p:cNvSpPr txBox="1"/>
          <p:nvPr/>
        </p:nvSpPr>
        <p:spPr>
          <a:xfrm>
            <a:off x="8606118" y="2880417"/>
            <a:ext cx="2747682" cy="923330"/>
          </a:xfrm>
          <a:prstGeom prst="rect">
            <a:avLst/>
          </a:prstGeom>
          <a:noFill/>
        </p:spPr>
        <p:txBody>
          <a:bodyPr wrap="square" rtlCol="0">
            <a:spAutoFit/>
          </a:bodyPr>
          <a:lstStyle/>
          <a:p>
            <a:r>
              <a:rPr lang="de-DE" dirty="0"/>
              <a:t>Also </a:t>
            </a:r>
            <a:r>
              <a:rPr lang="de-DE" dirty="0" err="1"/>
              <a:t>we</a:t>
            </a:r>
            <a:r>
              <a:rPr lang="de-DE" dirty="0"/>
              <a:t> </a:t>
            </a:r>
            <a:r>
              <a:rPr lang="de-DE" dirty="0" err="1"/>
              <a:t>want</a:t>
            </a:r>
            <a:r>
              <a:rPr lang="de-DE" dirty="0"/>
              <a:t> </a:t>
            </a:r>
            <a:r>
              <a:rPr lang="de-DE" dirty="0" err="1"/>
              <a:t>at</a:t>
            </a:r>
            <a:r>
              <a:rPr lang="de-DE" dirty="0"/>
              <a:t> least </a:t>
            </a:r>
            <a:r>
              <a:rPr lang="de-DE" dirty="0" err="1"/>
              <a:t>one</a:t>
            </a:r>
            <a:r>
              <a:rPr lang="de-DE" dirty="0"/>
              <a:t> Quorum </a:t>
            </a:r>
            <a:r>
              <a:rPr lang="de-DE" dirty="0" err="1"/>
              <a:t>that</a:t>
            </a:r>
            <a:r>
              <a:rPr lang="de-DE" dirty="0"/>
              <a:t> </a:t>
            </a:r>
            <a:r>
              <a:rPr lang="de-DE" dirty="0" err="1"/>
              <a:t>contains</a:t>
            </a:r>
            <a:r>
              <a:rPr lang="de-DE" dirty="0"/>
              <a:t> </a:t>
            </a:r>
            <a:r>
              <a:rPr lang="de-DE" dirty="0" err="1"/>
              <a:t>no</a:t>
            </a:r>
            <a:r>
              <a:rPr lang="de-DE" dirty="0"/>
              <a:t> </a:t>
            </a:r>
            <a:r>
              <a:rPr lang="de-DE" dirty="0" err="1"/>
              <a:t>byzantine</a:t>
            </a:r>
            <a:r>
              <a:rPr lang="de-DE" dirty="0"/>
              <a:t> </a:t>
            </a:r>
            <a:r>
              <a:rPr lang="de-DE" dirty="0" err="1"/>
              <a:t>nodes</a:t>
            </a:r>
            <a:endParaRPr lang="de-DE" dirty="0"/>
          </a:p>
        </p:txBody>
      </p:sp>
    </p:spTree>
    <p:extLst>
      <p:ext uri="{BB962C8B-B14F-4D97-AF65-F5344CB8AC3E}">
        <p14:creationId xmlns:p14="http://schemas.microsoft.com/office/powerpoint/2010/main" val="31737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93AD0-3F81-F443-9485-7D200FFD8DDD}"/>
              </a:ext>
            </a:extLst>
          </p:cNvPr>
          <p:cNvSpPr>
            <a:spLocks noGrp="1"/>
          </p:cNvSpPr>
          <p:nvPr>
            <p:ph type="title"/>
          </p:nvPr>
        </p:nvSpPr>
        <p:spPr/>
        <p:txBody>
          <a:bodyPr/>
          <a:lstStyle/>
          <a:p>
            <a:r>
              <a:rPr lang="en-US" b="1" dirty="0"/>
              <a:t>Consistency, Availability and Partition tolerance</a:t>
            </a:r>
          </a:p>
        </p:txBody>
      </p:sp>
      <p:sp>
        <p:nvSpPr>
          <p:cNvPr id="3" name="Inhaltsplatzhalter 2">
            <a:extLst>
              <a:ext uri="{FF2B5EF4-FFF2-40B4-BE49-F238E27FC236}">
                <a16:creationId xmlns:a16="http://schemas.microsoft.com/office/drawing/2014/main" id="{C8FAA5AB-F19F-F44D-B716-7E43EBC98DA8}"/>
              </a:ext>
            </a:extLst>
          </p:cNvPr>
          <p:cNvSpPr>
            <a:spLocks noGrp="1"/>
          </p:cNvSpPr>
          <p:nvPr>
            <p:ph idx="1"/>
          </p:nvPr>
        </p:nvSpPr>
        <p:spPr/>
        <p:txBody>
          <a:bodyPr>
            <a:normAutofit lnSpcReduction="10000"/>
          </a:bodyPr>
          <a:lstStyle/>
          <a:p>
            <a:r>
              <a:rPr lang="en-US" dirty="0"/>
              <a:t>Consistency: </a:t>
            </a:r>
          </a:p>
          <a:p>
            <a:pPr lvl="1"/>
            <a:r>
              <a:rPr lang="en-US" dirty="0"/>
              <a:t>All nodes agree on the current state of the system</a:t>
            </a:r>
          </a:p>
          <a:p>
            <a:r>
              <a:rPr lang="en-US" dirty="0"/>
              <a:t>Availability:</a:t>
            </a:r>
          </a:p>
          <a:p>
            <a:pPr lvl="1"/>
            <a:r>
              <a:rPr lang="en-US" dirty="0"/>
              <a:t>The system is operational and instantly processing incoming requests</a:t>
            </a:r>
          </a:p>
          <a:p>
            <a:r>
              <a:rPr lang="en-US" dirty="0"/>
              <a:t>Partition tolerance:</a:t>
            </a:r>
          </a:p>
          <a:p>
            <a:pPr lvl="1"/>
            <a:r>
              <a:rPr lang="en-US" dirty="0"/>
              <a:t>Still works correctly if a network partition happens</a:t>
            </a:r>
          </a:p>
          <a:p>
            <a:r>
              <a:rPr lang="en-US" dirty="0">
                <a:solidFill>
                  <a:srgbClr val="00B050"/>
                </a:solidFill>
              </a:rPr>
              <a:t>Good news: </a:t>
            </a:r>
          </a:p>
          <a:p>
            <a:pPr lvl="1"/>
            <a:r>
              <a:rPr lang="en-US" dirty="0">
                <a:solidFill>
                  <a:srgbClr val="00B050"/>
                </a:solidFill>
              </a:rPr>
              <a:t>achieving any two is very easy</a:t>
            </a:r>
          </a:p>
          <a:p>
            <a:r>
              <a:rPr lang="en-US" dirty="0">
                <a:solidFill>
                  <a:srgbClr val="FF0000"/>
                </a:solidFill>
              </a:rPr>
              <a:t>Bad news: </a:t>
            </a:r>
          </a:p>
          <a:p>
            <a:pPr lvl="1"/>
            <a:r>
              <a:rPr lang="en-US" dirty="0">
                <a:solidFill>
                  <a:srgbClr val="FF0000"/>
                </a:solidFill>
              </a:rPr>
              <a:t>achieving three is impossible (CAP theorem)</a:t>
            </a:r>
          </a:p>
          <a:p>
            <a:pPr marL="0" indent="0">
              <a:buNone/>
            </a:pPr>
            <a:endParaRPr lang="en-US" dirty="0"/>
          </a:p>
        </p:txBody>
      </p:sp>
      <p:pic>
        <p:nvPicPr>
          <p:cNvPr id="4" name="Grafik 3">
            <a:extLst>
              <a:ext uri="{FF2B5EF4-FFF2-40B4-BE49-F238E27FC236}">
                <a16:creationId xmlns:a16="http://schemas.microsoft.com/office/drawing/2014/main" id="{5B7D2527-816B-1C4F-B1CA-7CF2BE9E2734}"/>
              </a:ext>
            </a:extLst>
          </p:cNvPr>
          <p:cNvPicPr>
            <a:picLocks noChangeAspect="1"/>
          </p:cNvPicPr>
          <p:nvPr/>
        </p:nvPicPr>
        <p:blipFill rotWithShape="1">
          <a:blip r:embed="rId2"/>
          <a:srcRect t="4780"/>
          <a:stretch/>
        </p:blipFill>
        <p:spPr>
          <a:xfrm>
            <a:off x="9316278" y="4001294"/>
            <a:ext cx="1941278" cy="2310606"/>
          </a:xfrm>
          <a:prstGeom prst="rect">
            <a:avLst/>
          </a:prstGeom>
        </p:spPr>
      </p:pic>
      <p:pic>
        <p:nvPicPr>
          <p:cNvPr id="5" name="Grafik 4">
            <a:extLst>
              <a:ext uri="{FF2B5EF4-FFF2-40B4-BE49-F238E27FC236}">
                <a16:creationId xmlns:a16="http://schemas.microsoft.com/office/drawing/2014/main" id="{3EB105A4-1F15-6C4D-B306-96ED3E07C060}"/>
              </a:ext>
            </a:extLst>
          </p:cNvPr>
          <p:cNvPicPr>
            <a:picLocks noChangeAspect="1"/>
          </p:cNvPicPr>
          <p:nvPr/>
        </p:nvPicPr>
        <p:blipFill>
          <a:blip r:embed="rId3">
            <a:clrChange>
              <a:clrFrom>
                <a:srgbClr val="B3B3B3"/>
              </a:clrFrom>
              <a:clrTo>
                <a:srgbClr val="B3B3B3">
                  <a:alpha val="0"/>
                </a:srgbClr>
              </a:clrTo>
            </a:clrChange>
          </a:blip>
          <a:stretch>
            <a:fillRect/>
          </a:stretch>
        </p:blipFill>
        <p:spPr>
          <a:xfrm>
            <a:off x="9316278" y="4001294"/>
            <a:ext cx="1941278" cy="2426598"/>
          </a:xfrm>
          <a:prstGeom prst="rect">
            <a:avLst/>
          </a:prstGeom>
        </p:spPr>
      </p:pic>
    </p:spTree>
    <p:extLst>
      <p:ext uri="{BB962C8B-B14F-4D97-AF65-F5344CB8AC3E}">
        <p14:creationId xmlns:p14="http://schemas.microsoft.com/office/powerpoint/2010/main" val="221749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F35EC-D169-C24E-BED6-A6FEE3101798}"/>
              </a:ext>
            </a:extLst>
          </p:cNvPr>
          <p:cNvSpPr>
            <a:spLocks noGrp="1"/>
          </p:cNvSpPr>
          <p:nvPr>
            <p:ph type="title"/>
          </p:nvPr>
        </p:nvSpPr>
        <p:spPr/>
        <p:txBody>
          <a:bodyPr/>
          <a:lstStyle/>
          <a:p>
            <a:r>
              <a:rPr lang="en-US" b="1" dirty="0"/>
              <a:t>Bitcoin</a:t>
            </a:r>
          </a:p>
        </p:txBody>
      </p:sp>
      <p:sp>
        <p:nvSpPr>
          <p:cNvPr id="3" name="Inhaltsplatzhalter 2">
            <a:extLst>
              <a:ext uri="{FF2B5EF4-FFF2-40B4-BE49-F238E27FC236}">
                <a16:creationId xmlns:a16="http://schemas.microsoft.com/office/drawing/2014/main" id="{7E6AA435-3451-FF4D-A1D1-A73B967E53A6}"/>
              </a:ext>
            </a:extLst>
          </p:cNvPr>
          <p:cNvSpPr>
            <a:spLocks noGrp="1"/>
          </p:cNvSpPr>
          <p:nvPr>
            <p:ph idx="1"/>
          </p:nvPr>
        </p:nvSpPr>
        <p:spPr/>
        <p:txBody>
          <a:bodyPr/>
          <a:lstStyle/>
          <a:p>
            <a:r>
              <a:rPr lang="en-US" dirty="0"/>
              <a:t>decentralized network consisting of nodes</a:t>
            </a:r>
          </a:p>
          <a:p>
            <a:r>
              <a:rPr lang="en-US" dirty="0"/>
              <a:t>users generate private/public key pair</a:t>
            </a:r>
          </a:p>
          <a:p>
            <a:pPr lvl="1"/>
            <a:r>
              <a:rPr lang="en-US" dirty="0"/>
              <a:t>address is generated from public key</a:t>
            </a:r>
          </a:p>
          <a:p>
            <a:pPr lvl="1"/>
            <a:r>
              <a:rPr lang="en-US" dirty="0"/>
              <a:t>it is difficult to get users “real” identity from public key</a:t>
            </a:r>
          </a:p>
          <a:p>
            <a:endParaRPr lang="en-US" dirty="0"/>
          </a:p>
        </p:txBody>
      </p:sp>
      <p:sp>
        <p:nvSpPr>
          <p:cNvPr id="4" name="Rechteck 3">
            <a:extLst>
              <a:ext uri="{FF2B5EF4-FFF2-40B4-BE49-F238E27FC236}">
                <a16:creationId xmlns:a16="http://schemas.microsoft.com/office/drawing/2014/main" id="{4D14AF2E-9D1A-2A4F-BB03-860FEA9215A3}"/>
              </a:ext>
            </a:extLst>
          </p:cNvPr>
          <p:cNvSpPr/>
          <p:nvPr/>
        </p:nvSpPr>
        <p:spPr>
          <a:xfrm>
            <a:off x="4108174" y="4187687"/>
            <a:ext cx="2213113" cy="1192696"/>
          </a:xfrm>
          <a:prstGeom prst="rect">
            <a:avLst/>
          </a:prstGeom>
          <a:solidFill>
            <a:srgbClr val="F7C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C3C5B54-F35B-854F-A325-C2A650D49851}"/>
              </a:ext>
            </a:extLst>
          </p:cNvPr>
          <p:cNvSpPr/>
          <p:nvPr/>
        </p:nvSpPr>
        <p:spPr>
          <a:xfrm>
            <a:off x="2530335" y="5845659"/>
            <a:ext cx="397566" cy="331304"/>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1signature a</a:t>
            </a:r>
          </a:p>
        </p:txBody>
      </p:sp>
      <p:cxnSp>
        <p:nvCxnSpPr>
          <p:cNvPr id="10" name="Gerade Verbindung mit Pfeil 9">
            <a:extLst>
              <a:ext uri="{FF2B5EF4-FFF2-40B4-BE49-F238E27FC236}">
                <a16:creationId xmlns:a16="http://schemas.microsoft.com/office/drawing/2014/main" id="{23859287-F949-5947-9CA8-1835FE55F56B}"/>
              </a:ext>
            </a:extLst>
          </p:cNvPr>
          <p:cNvCxnSpPr>
            <a:cxnSpLocks/>
            <a:endCxn id="4" idx="1"/>
          </p:cNvCxnSpPr>
          <p:nvPr/>
        </p:nvCxnSpPr>
        <p:spPr>
          <a:xfrm>
            <a:off x="2796209" y="3914811"/>
            <a:ext cx="1311965" cy="869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EFCBEB9D-10F0-514A-B58B-8EEDBBDFB0ED}"/>
              </a:ext>
            </a:extLst>
          </p:cNvPr>
          <p:cNvCxnSpPr>
            <a:cxnSpLocks/>
            <a:endCxn id="4" idx="1"/>
          </p:cNvCxnSpPr>
          <p:nvPr/>
        </p:nvCxnSpPr>
        <p:spPr>
          <a:xfrm flipV="1">
            <a:off x="2449167" y="4784035"/>
            <a:ext cx="1659007" cy="485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B87AA87C-61BB-0D4E-A70D-AF52D31848C4}"/>
              </a:ext>
            </a:extLst>
          </p:cNvPr>
          <p:cNvCxnSpPr>
            <a:cxnSpLocks/>
          </p:cNvCxnSpPr>
          <p:nvPr/>
        </p:nvCxnSpPr>
        <p:spPr>
          <a:xfrm flipV="1">
            <a:off x="2927901" y="4853160"/>
            <a:ext cx="1110699" cy="1102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9DA9D85F-B039-E048-B1D1-DEDF552EAF5D}"/>
              </a:ext>
            </a:extLst>
          </p:cNvPr>
          <p:cNvSpPr txBox="1"/>
          <p:nvPr/>
        </p:nvSpPr>
        <p:spPr>
          <a:xfrm>
            <a:off x="3064905" y="3614604"/>
            <a:ext cx="774571" cy="369332"/>
          </a:xfrm>
          <a:prstGeom prst="rect">
            <a:avLst/>
          </a:prstGeom>
          <a:noFill/>
        </p:spPr>
        <p:txBody>
          <a:bodyPr wrap="none" rtlCol="0">
            <a:spAutoFit/>
          </a:bodyPr>
          <a:lstStyle/>
          <a:p>
            <a:r>
              <a:rPr lang="en-US" dirty="0"/>
              <a:t>Inputs</a:t>
            </a:r>
          </a:p>
        </p:txBody>
      </p:sp>
      <p:cxnSp>
        <p:nvCxnSpPr>
          <p:cNvPr id="18" name="Gerade Verbindung mit Pfeil 17">
            <a:extLst>
              <a:ext uri="{FF2B5EF4-FFF2-40B4-BE49-F238E27FC236}">
                <a16:creationId xmlns:a16="http://schemas.microsoft.com/office/drawing/2014/main" id="{AC368714-CB2D-8547-93A6-71E6794ECF60}"/>
              </a:ext>
            </a:extLst>
          </p:cNvPr>
          <p:cNvCxnSpPr>
            <a:cxnSpLocks/>
            <a:stCxn id="4" idx="3"/>
          </p:cNvCxnSpPr>
          <p:nvPr/>
        </p:nvCxnSpPr>
        <p:spPr>
          <a:xfrm flipV="1">
            <a:off x="6321287" y="4052750"/>
            <a:ext cx="834887" cy="73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A1A6442-DF3E-9548-9FB2-BAE19E94FA6C}"/>
              </a:ext>
            </a:extLst>
          </p:cNvPr>
          <p:cNvCxnSpPr>
            <a:cxnSpLocks/>
            <a:stCxn id="4" idx="3"/>
          </p:cNvCxnSpPr>
          <p:nvPr/>
        </p:nvCxnSpPr>
        <p:spPr>
          <a:xfrm>
            <a:off x="6321287" y="4784035"/>
            <a:ext cx="916056" cy="458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B0668610-BBF8-014C-988C-18889ED0A3D4}"/>
              </a:ext>
            </a:extLst>
          </p:cNvPr>
          <p:cNvSpPr/>
          <p:nvPr/>
        </p:nvSpPr>
        <p:spPr>
          <a:xfrm>
            <a:off x="7156174" y="3477039"/>
            <a:ext cx="1484243" cy="1169503"/>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a:p>
            <a:pPr algn="ctr"/>
            <a:r>
              <a:rPr lang="en-US" sz="1400" dirty="0"/>
              <a:t>signature a</a:t>
            </a:r>
          </a:p>
        </p:txBody>
      </p:sp>
      <p:sp>
        <p:nvSpPr>
          <p:cNvPr id="26" name="Oval 25">
            <a:extLst>
              <a:ext uri="{FF2B5EF4-FFF2-40B4-BE49-F238E27FC236}">
                <a16:creationId xmlns:a16="http://schemas.microsoft.com/office/drawing/2014/main" id="{FA70A4A0-F075-9A48-AD72-F2AB43A71CE8}"/>
              </a:ext>
            </a:extLst>
          </p:cNvPr>
          <p:cNvSpPr/>
          <p:nvPr/>
        </p:nvSpPr>
        <p:spPr>
          <a:xfrm>
            <a:off x="7237343" y="5015947"/>
            <a:ext cx="1230796" cy="1109040"/>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a:p>
            <a:pPr algn="ctr"/>
            <a:r>
              <a:rPr lang="en-US" sz="1400" dirty="0"/>
              <a:t>signature b</a:t>
            </a:r>
          </a:p>
        </p:txBody>
      </p:sp>
      <p:sp>
        <p:nvSpPr>
          <p:cNvPr id="27" name="Textfeld 26">
            <a:extLst>
              <a:ext uri="{FF2B5EF4-FFF2-40B4-BE49-F238E27FC236}">
                <a16:creationId xmlns:a16="http://schemas.microsoft.com/office/drawing/2014/main" id="{4EE319E9-2005-8D46-858B-FA51B837A74E}"/>
              </a:ext>
            </a:extLst>
          </p:cNvPr>
          <p:cNvSpPr txBox="1"/>
          <p:nvPr/>
        </p:nvSpPr>
        <p:spPr>
          <a:xfrm>
            <a:off x="6306268" y="3614604"/>
            <a:ext cx="946093" cy="369332"/>
          </a:xfrm>
          <a:prstGeom prst="rect">
            <a:avLst/>
          </a:prstGeom>
          <a:noFill/>
        </p:spPr>
        <p:txBody>
          <a:bodyPr wrap="none" rtlCol="0">
            <a:spAutoFit/>
          </a:bodyPr>
          <a:lstStyle/>
          <a:p>
            <a:r>
              <a:rPr lang="en-US" dirty="0"/>
              <a:t>Outputs</a:t>
            </a:r>
          </a:p>
        </p:txBody>
      </p:sp>
      <p:sp>
        <p:nvSpPr>
          <p:cNvPr id="30" name="Oval 29">
            <a:extLst>
              <a:ext uri="{FF2B5EF4-FFF2-40B4-BE49-F238E27FC236}">
                <a16:creationId xmlns:a16="http://schemas.microsoft.com/office/drawing/2014/main" id="{103F5E8F-1801-9D4A-BE76-47A5C3E6EF04}"/>
              </a:ext>
            </a:extLst>
          </p:cNvPr>
          <p:cNvSpPr/>
          <p:nvPr/>
        </p:nvSpPr>
        <p:spPr>
          <a:xfrm>
            <a:off x="1311966" y="3547786"/>
            <a:ext cx="1590259" cy="1315453"/>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a:p>
            <a:pPr algn="ctr"/>
            <a:r>
              <a:rPr lang="en-US" sz="1400" dirty="0"/>
              <a:t>signature a</a:t>
            </a:r>
          </a:p>
        </p:txBody>
      </p:sp>
      <p:sp>
        <p:nvSpPr>
          <p:cNvPr id="33" name="Oval 32">
            <a:extLst>
              <a:ext uri="{FF2B5EF4-FFF2-40B4-BE49-F238E27FC236}">
                <a16:creationId xmlns:a16="http://schemas.microsoft.com/office/drawing/2014/main" id="{24FFDD93-84D5-7549-AF12-18DEA7CD52B0}"/>
              </a:ext>
            </a:extLst>
          </p:cNvPr>
          <p:cNvSpPr/>
          <p:nvPr/>
        </p:nvSpPr>
        <p:spPr>
          <a:xfrm>
            <a:off x="1079223" y="4887945"/>
            <a:ext cx="1484243" cy="1169503"/>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a:p>
            <a:pPr algn="ctr"/>
            <a:r>
              <a:rPr lang="en-US" sz="1400" dirty="0"/>
              <a:t>signature b</a:t>
            </a:r>
          </a:p>
        </p:txBody>
      </p:sp>
      <p:sp>
        <p:nvSpPr>
          <p:cNvPr id="34" name="Geschweifte Klammer rechts 33">
            <a:extLst>
              <a:ext uri="{FF2B5EF4-FFF2-40B4-BE49-F238E27FC236}">
                <a16:creationId xmlns:a16="http://schemas.microsoft.com/office/drawing/2014/main" id="{9F896ECA-618A-DB42-A3FC-3BFDEC9CD116}"/>
              </a:ext>
            </a:extLst>
          </p:cNvPr>
          <p:cNvSpPr/>
          <p:nvPr/>
        </p:nvSpPr>
        <p:spPr>
          <a:xfrm rot="5400000">
            <a:off x="4298664" y="2237375"/>
            <a:ext cx="1027062" cy="7947991"/>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feld 34">
            <a:extLst>
              <a:ext uri="{FF2B5EF4-FFF2-40B4-BE49-F238E27FC236}">
                <a16:creationId xmlns:a16="http://schemas.microsoft.com/office/drawing/2014/main" id="{A6F192C2-DF02-4D42-971D-B47A04547997}"/>
              </a:ext>
            </a:extLst>
          </p:cNvPr>
          <p:cNvSpPr txBox="1"/>
          <p:nvPr/>
        </p:nvSpPr>
        <p:spPr>
          <a:xfrm>
            <a:off x="4906810" y="6380714"/>
            <a:ext cx="1262077" cy="369332"/>
          </a:xfrm>
          <a:prstGeom prst="rect">
            <a:avLst/>
          </a:prstGeom>
          <a:noFill/>
        </p:spPr>
        <p:txBody>
          <a:bodyPr wrap="none" rtlCol="0">
            <a:spAutoFit/>
          </a:bodyPr>
          <a:lstStyle/>
          <a:p>
            <a:r>
              <a:rPr lang="en-US" dirty="0"/>
              <a:t>Transaction</a:t>
            </a:r>
          </a:p>
        </p:txBody>
      </p:sp>
    </p:spTree>
    <p:extLst>
      <p:ext uri="{BB962C8B-B14F-4D97-AF65-F5344CB8AC3E}">
        <p14:creationId xmlns:p14="http://schemas.microsoft.com/office/powerpoint/2010/main" val="42047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5" grpId="0" animBg="1"/>
      <p:bldP spid="26" grpId="0" animBg="1"/>
      <p:bldP spid="27" grpId="0"/>
      <p:bldP spid="30" grpId="0" animBg="1"/>
      <p:bldP spid="33" grpId="0" animBg="1"/>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D90C4-B228-D343-82BB-29C92E9F8FB0}"/>
              </a:ext>
            </a:extLst>
          </p:cNvPr>
          <p:cNvSpPr>
            <a:spLocks noGrp="1"/>
          </p:cNvSpPr>
          <p:nvPr>
            <p:ph type="title"/>
          </p:nvPr>
        </p:nvSpPr>
        <p:spPr/>
        <p:txBody>
          <a:bodyPr/>
          <a:lstStyle/>
          <a:p>
            <a:r>
              <a:rPr lang="en-US" b="1" dirty="0"/>
              <a:t>Bitcoin transactions</a:t>
            </a:r>
          </a:p>
        </p:txBody>
      </p:sp>
      <p:sp>
        <p:nvSpPr>
          <p:cNvPr id="3" name="Inhaltsplatzhalter 2">
            <a:extLst>
              <a:ext uri="{FF2B5EF4-FFF2-40B4-BE49-F238E27FC236}">
                <a16:creationId xmlns:a16="http://schemas.microsoft.com/office/drawing/2014/main" id="{269F1031-CDF4-0F40-A7D7-0C279D056E15}"/>
              </a:ext>
            </a:extLst>
          </p:cNvPr>
          <p:cNvSpPr>
            <a:spLocks noGrp="1"/>
          </p:cNvSpPr>
          <p:nvPr>
            <p:ph idx="1"/>
          </p:nvPr>
        </p:nvSpPr>
        <p:spPr/>
        <p:txBody>
          <a:bodyPr/>
          <a:lstStyle/>
          <a:p>
            <a:r>
              <a:rPr lang="en-US" dirty="0"/>
              <a:t>Conditions:</a:t>
            </a:r>
          </a:p>
          <a:p>
            <a:pPr lvl="1"/>
            <a:r>
              <a:rPr lang="en-US" dirty="0"/>
              <a:t>Sum of inputs must always be at least the sum of outputs</a:t>
            </a:r>
          </a:p>
          <a:p>
            <a:pPr lvl="2"/>
            <a:r>
              <a:rPr lang="en-US" dirty="0"/>
              <a:t>unused part is used as transaction fee, gets paid to miner of block</a:t>
            </a:r>
          </a:p>
          <a:p>
            <a:pPr lvl="1"/>
            <a:r>
              <a:rPr lang="en-US" dirty="0"/>
              <a:t>An input must always be some whole output, no splitting allowed!</a:t>
            </a:r>
          </a:p>
          <a:p>
            <a:pPr lvl="1"/>
            <a:r>
              <a:rPr lang="en-US" dirty="0"/>
              <a:t>Money that a user “has” is defined as sum of unspent outputs</a:t>
            </a:r>
          </a:p>
        </p:txBody>
      </p:sp>
    </p:spTree>
    <p:extLst>
      <p:ext uri="{BB962C8B-B14F-4D97-AF65-F5344CB8AC3E}">
        <p14:creationId xmlns:p14="http://schemas.microsoft.com/office/powerpoint/2010/main" val="1429188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8663C-F1FE-2545-B3DE-9D61055922C5}"/>
              </a:ext>
            </a:extLst>
          </p:cNvPr>
          <p:cNvSpPr>
            <a:spLocks noGrp="1"/>
          </p:cNvSpPr>
          <p:nvPr>
            <p:ph type="title"/>
          </p:nvPr>
        </p:nvSpPr>
        <p:spPr/>
        <p:txBody>
          <a:bodyPr/>
          <a:lstStyle/>
          <a:p>
            <a:r>
              <a:rPr lang="en-US" b="1" dirty="0"/>
              <a:t>Blockchain</a:t>
            </a:r>
          </a:p>
        </p:txBody>
      </p:sp>
      <p:pic>
        <p:nvPicPr>
          <p:cNvPr id="5" name="Inhaltsplatzhalter 4" descr="Monitor">
            <a:extLst>
              <a:ext uri="{FF2B5EF4-FFF2-40B4-BE49-F238E27FC236}">
                <a16:creationId xmlns:a16="http://schemas.microsoft.com/office/drawing/2014/main" id="{A758F9B7-07EB-3440-8729-7B5FBB9F7AD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490869" y="2006841"/>
            <a:ext cx="914400" cy="914400"/>
          </a:xfrm>
        </p:spPr>
      </p:pic>
      <p:sp>
        <p:nvSpPr>
          <p:cNvPr id="6" name="Textfeld 5">
            <a:extLst>
              <a:ext uri="{FF2B5EF4-FFF2-40B4-BE49-F238E27FC236}">
                <a16:creationId xmlns:a16="http://schemas.microsoft.com/office/drawing/2014/main" id="{9174D830-A429-2E47-BA65-3B61CAC6B1DA}"/>
              </a:ext>
            </a:extLst>
          </p:cNvPr>
          <p:cNvSpPr txBox="1"/>
          <p:nvPr/>
        </p:nvSpPr>
        <p:spPr>
          <a:xfrm>
            <a:off x="1086677" y="1359584"/>
            <a:ext cx="2044214" cy="369332"/>
          </a:xfrm>
          <a:prstGeom prst="rect">
            <a:avLst/>
          </a:prstGeom>
          <a:noFill/>
        </p:spPr>
        <p:txBody>
          <a:bodyPr wrap="none" rtlCol="0">
            <a:spAutoFit/>
          </a:bodyPr>
          <a:lstStyle/>
          <a:p>
            <a:r>
              <a:rPr lang="en-US" dirty="0"/>
              <a:t>1. issue transaction </a:t>
            </a:r>
          </a:p>
        </p:txBody>
      </p:sp>
      <p:cxnSp>
        <p:nvCxnSpPr>
          <p:cNvPr id="8" name="Gerade Verbindung mit Pfeil 7">
            <a:extLst>
              <a:ext uri="{FF2B5EF4-FFF2-40B4-BE49-F238E27FC236}">
                <a16:creationId xmlns:a16="http://schemas.microsoft.com/office/drawing/2014/main" id="{E7D4249E-A59E-724E-B5A1-C00F246531CA}"/>
              </a:ext>
            </a:extLst>
          </p:cNvPr>
          <p:cNvCxnSpPr/>
          <p:nvPr/>
        </p:nvCxnSpPr>
        <p:spPr>
          <a:xfrm>
            <a:off x="2835965" y="2464041"/>
            <a:ext cx="20275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42382A92-7A5F-7A4A-A711-E7E67C5CEDEA}"/>
              </a:ext>
            </a:extLst>
          </p:cNvPr>
          <p:cNvCxnSpPr>
            <a:cxnSpLocks/>
          </p:cNvCxnSpPr>
          <p:nvPr/>
        </p:nvCxnSpPr>
        <p:spPr>
          <a:xfrm>
            <a:off x="2835965" y="2831532"/>
            <a:ext cx="1716157" cy="895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1BCCF844-87EB-3A41-AFC5-AD01498E77C3}"/>
              </a:ext>
            </a:extLst>
          </p:cNvPr>
          <p:cNvCxnSpPr>
            <a:cxnSpLocks/>
          </p:cNvCxnSpPr>
          <p:nvPr/>
        </p:nvCxnSpPr>
        <p:spPr>
          <a:xfrm>
            <a:off x="2408648" y="3160938"/>
            <a:ext cx="427317" cy="1359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feld 12">
            <a:extLst>
              <a:ext uri="{FF2B5EF4-FFF2-40B4-BE49-F238E27FC236}">
                <a16:creationId xmlns:a16="http://schemas.microsoft.com/office/drawing/2014/main" id="{0D24F06C-0572-714B-AD08-61B2EB45F244}"/>
              </a:ext>
            </a:extLst>
          </p:cNvPr>
          <p:cNvSpPr txBox="1"/>
          <p:nvPr/>
        </p:nvSpPr>
        <p:spPr>
          <a:xfrm>
            <a:off x="1086677" y="1627586"/>
            <a:ext cx="3309176" cy="369332"/>
          </a:xfrm>
          <a:prstGeom prst="rect">
            <a:avLst/>
          </a:prstGeom>
          <a:noFill/>
        </p:spPr>
        <p:txBody>
          <a:bodyPr wrap="none" rtlCol="0">
            <a:spAutoFit/>
          </a:bodyPr>
          <a:lstStyle/>
          <a:p>
            <a:r>
              <a:rPr lang="en-US" dirty="0"/>
              <a:t>2. add transaction to local history</a:t>
            </a:r>
          </a:p>
        </p:txBody>
      </p:sp>
      <p:pic>
        <p:nvPicPr>
          <p:cNvPr id="15" name="Grafik 14" descr="Umschlag">
            <a:extLst>
              <a:ext uri="{FF2B5EF4-FFF2-40B4-BE49-F238E27FC236}">
                <a16:creationId xmlns:a16="http://schemas.microsoft.com/office/drawing/2014/main" id="{3CF91935-50BE-9148-BC61-9B478010F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4043" y="2863284"/>
            <a:ext cx="457200" cy="457200"/>
          </a:xfrm>
          <a:prstGeom prst="rect">
            <a:avLst/>
          </a:prstGeom>
        </p:spPr>
      </p:pic>
      <p:pic>
        <p:nvPicPr>
          <p:cNvPr id="16" name="Grafik 15" descr="Umschlag">
            <a:extLst>
              <a:ext uri="{FF2B5EF4-FFF2-40B4-BE49-F238E27FC236}">
                <a16:creationId xmlns:a16="http://schemas.microsoft.com/office/drawing/2014/main" id="{1115430E-321E-1646-9BA0-BD9D58046A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4043" y="2058178"/>
            <a:ext cx="457200" cy="457200"/>
          </a:xfrm>
          <a:prstGeom prst="rect">
            <a:avLst/>
          </a:prstGeom>
        </p:spPr>
      </p:pic>
      <p:pic>
        <p:nvPicPr>
          <p:cNvPr id="17" name="Grafik 16" descr="Umschlag">
            <a:extLst>
              <a:ext uri="{FF2B5EF4-FFF2-40B4-BE49-F238E27FC236}">
                <a16:creationId xmlns:a16="http://schemas.microsoft.com/office/drawing/2014/main" id="{FD2148D1-1BAE-A14E-B191-8943824782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63719" y="3509415"/>
            <a:ext cx="457200" cy="457200"/>
          </a:xfrm>
          <a:prstGeom prst="rect">
            <a:avLst/>
          </a:prstGeom>
        </p:spPr>
      </p:pic>
      <p:pic>
        <p:nvPicPr>
          <p:cNvPr id="19" name="Inhaltsplatzhalter 4" descr="Monitor">
            <a:extLst>
              <a:ext uri="{FF2B5EF4-FFF2-40B4-BE49-F238E27FC236}">
                <a16:creationId xmlns:a16="http://schemas.microsoft.com/office/drawing/2014/main" id="{6FA8A100-485C-3A4A-A0B5-5B68851262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35794" y="1917132"/>
            <a:ext cx="914400" cy="914400"/>
          </a:xfrm>
          <a:prstGeom prst="rect">
            <a:avLst/>
          </a:prstGeom>
        </p:spPr>
      </p:pic>
      <p:pic>
        <p:nvPicPr>
          <p:cNvPr id="20" name="Inhaltsplatzhalter 4" descr="Monitor">
            <a:extLst>
              <a:ext uri="{FF2B5EF4-FFF2-40B4-BE49-F238E27FC236}">
                <a16:creationId xmlns:a16="http://schemas.microsoft.com/office/drawing/2014/main" id="{CB5E95FC-EC1A-9540-A4E4-94207B5F2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1160" y="3423618"/>
            <a:ext cx="914400" cy="914400"/>
          </a:xfrm>
          <a:prstGeom prst="rect">
            <a:avLst/>
          </a:prstGeom>
        </p:spPr>
      </p:pic>
      <p:pic>
        <p:nvPicPr>
          <p:cNvPr id="21" name="Inhaltsplatzhalter 4" descr="Monitor">
            <a:extLst>
              <a:ext uri="{FF2B5EF4-FFF2-40B4-BE49-F238E27FC236}">
                <a16:creationId xmlns:a16="http://schemas.microsoft.com/office/drawing/2014/main" id="{7911FB4B-7DFD-B848-8147-E86D5C864C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73691" y="4519865"/>
            <a:ext cx="914400" cy="914400"/>
          </a:xfrm>
          <a:prstGeom prst="rect">
            <a:avLst/>
          </a:prstGeom>
        </p:spPr>
      </p:pic>
      <p:sp>
        <p:nvSpPr>
          <p:cNvPr id="22" name="Textfeld 21">
            <a:extLst>
              <a:ext uri="{FF2B5EF4-FFF2-40B4-BE49-F238E27FC236}">
                <a16:creationId xmlns:a16="http://schemas.microsoft.com/office/drawing/2014/main" id="{FDEE57F3-D33A-244D-92AD-0EE1B2853F9B}"/>
              </a:ext>
            </a:extLst>
          </p:cNvPr>
          <p:cNvSpPr txBox="1"/>
          <p:nvPr/>
        </p:nvSpPr>
        <p:spPr>
          <a:xfrm>
            <a:off x="4552122" y="1325046"/>
            <a:ext cx="4475199" cy="369332"/>
          </a:xfrm>
          <a:prstGeom prst="rect">
            <a:avLst/>
          </a:prstGeom>
          <a:noFill/>
        </p:spPr>
        <p:txBody>
          <a:bodyPr wrap="none" rtlCol="0">
            <a:spAutoFit/>
          </a:bodyPr>
          <a:lstStyle/>
          <a:p>
            <a:r>
              <a:rPr lang="en-US" dirty="0"/>
              <a:t>3. send transaction to other nodes in network</a:t>
            </a:r>
          </a:p>
        </p:txBody>
      </p:sp>
      <p:sp>
        <p:nvSpPr>
          <p:cNvPr id="23" name="Textfeld 22">
            <a:extLst>
              <a:ext uri="{FF2B5EF4-FFF2-40B4-BE49-F238E27FC236}">
                <a16:creationId xmlns:a16="http://schemas.microsoft.com/office/drawing/2014/main" id="{6D57C6B6-6EB9-7345-B583-86B4BF1367DA}"/>
              </a:ext>
            </a:extLst>
          </p:cNvPr>
          <p:cNvSpPr txBox="1"/>
          <p:nvPr/>
        </p:nvSpPr>
        <p:spPr>
          <a:xfrm>
            <a:off x="6294783" y="1917132"/>
            <a:ext cx="4429802" cy="1200329"/>
          </a:xfrm>
          <a:prstGeom prst="rect">
            <a:avLst/>
          </a:prstGeom>
          <a:noFill/>
        </p:spPr>
        <p:txBody>
          <a:bodyPr wrap="none" rtlCol="0">
            <a:spAutoFit/>
          </a:bodyPr>
          <a:lstStyle/>
          <a:p>
            <a:r>
              <a:rPr lang="en-US" dirty="0"/>
              <a:t>4. check whether transaction is valid</a:t>
            </a:r>
          </a:p>
          <a:p>
            <a:pPr marL="285750" indent="-285750">
              <a:buFont typeface="Arial" panose="020B0604020202020204" pitchFamily="34" charset="0"/>
              <a:buChar char="•"/>
            </a:pPr>
            <a:r>
              <a:rPr lang="en-US" dirty="0"/>
              <a:t>input of transaction must be in local UTXO</a:t>
            </a:r>
          </a:p>
          <a:p>
            <a:pPr marL="285750" indent="-285750">
              <a:buFont typeface="Arial" panose="020B0604020202020204" pitchFamily="34" charset="0"/>
              <a:buChar char="•"/>
            </a:pPr>
            <a:r>
              <a:rPr lang="en-US" dirty="0"/>
              <a:t>must have valid signature</a:t>
            </a:r>
          </a:p>
          <a:p>
            <a:pPr marL="285750" indent="-285750">
              <a:buFont typeface="Arial" panose="020B0604020202020204" pitchFamily="34" charset="0"/>
              <a:buChar char="•"/>
            </a:pPr>
            <a:r>
              <a:rPr lang="en-US" dirty="0"/>
              <a:t>sum of inputs &gt;= sum of outputs</a:t>
            </a:r>
          </a:p>
        </p:txBody>
      </p:sp>
      <p:sp>
        <p:nvSpPr>
          <p:cNvPr id="24" name="Textfeld 23">
            <a:extLst>
              <a:ext uri="{FF2B5EF4-FFF2-40B4-BE49-F238E27FC236}">
                <a16:creationId xmlns:a16="http://schemas.microsoft.com/office/drawing/2014/main" id="{39DB2E55-C2DB-224C-BA3E-4C752125DEAF}"/>
              </a:ext>
            </a:extLst>
          </p:cNvPr>
          <p:cNvSpPr txBox="1"/>
          <p:nvPr/>
        </p:nvSpPr>
        <p:spPr>
          <a:xfrm>
            <a:off x="6294783" y="3411268"/>
            <a:ext cx="3309176" cy="369332"/>
          </a:xfrm>
          <a:prstGeom prst="rect">
            <a:avLst/>
          </a:prstGeom>
          <a:noFill/>
        </p:spPr>
        <p:txBody>
          <a:bodyPr wrap="none" rtlCol="0">
            <a:spAutoFit/>
          </a:bodyPr>
          <a:lstStyle/>
          <a:p>
            <a:r>
              <a:rPr lang="en-US" dirty="0"/>
              <a:t>6. add transaction to local history</a:t>
            </a:r>
          </a:p>
        </p:txBody>
      </p:sp>
      <p:sp>
        <p:nvSpPr>
          <p:cNvPr id="25" name="Textfeld 24">
            <a:extLst>
              <a:ext uri="{FF2B5EF4-FFF2-40B4-BE49-F238E27FC236}">
                <a16:creationId xmlns:a16="http://schemas.microsoft.com/office/drawing/2014/main" id="{7A2389DD-B770-E943-97EA-B91969F24817}"/>
              </a:ext>
            </a:extLst>
          </p:cNvPr>
          <p:cNvSpPr txBox="1"/>
          <p:nvPr/>
        </p:nvSpPr>
        <p:spPr>
          <a:xfrm>
            <a:off x="6294783" y="3751550"/>
            <a:ext cx="3249864" cy="369332"/>
          </a:xfrm>
          <a:prstGeom prst="rect">
            <a:avLst/>
          </a:prstGeom>
          <a:noFill/>
        </p:spPr>
        <p:txBody>
          <a:bodyPr wrap="none" rtlCol="0">
            <a:spAutoFit/>
          </a:bodyPr>
          <a:lstStyle/>
          <a:p>
            <a:r>
              <a:rPr lang="en-US" dirty="0"/>
              <a:t>7. propagate transaction further </a:t>
            </a:r>
          </a:p>
        </p:txBody>
      </p:sp>
      <p:sp>
        <p:nvSpPr>
          <p:cNvPr id="26" name="Textfeld 25">
            <a:extLst>
              <a:ext uri="{FF2B5EF4-FFF2-40B4-BE49-F238E27FC236}">
                <a16:creationId xmlns:a16="http://schemas.microsoft.com/office/drawing/2014/main" id="{E1FCAFF8-04A6-3F45-9DBE-DB5CA4BB5D6A}"/>
              </a:ext>
            </a:extLst>
          </p:cNvPr>
          <p:cNvSpPr txBox="1"/>
          <p:nvPr/>
        </p:nvSpPr>
        <p:spPr>
          <a:xfrm>
            <a:off x="6294783" y="3068412"/>
            <a:ext cx="4987134" cy="369332"/>
          </a:xfrm>
          <a:prstGeom prst="rect">
            <a:avLst/>
          </a:prstGeom>
          <a:noFill/>
        </p:spPr>
        <p:txBody>
          <a:bodyPr wrap="none" rtlCol="0">
            <a:spAutoFit/>
          </a:bodyPr>
          <a:lstStyle/>
          <a:p>
            <a:r>
              <a:rPr lang="en-US" dirty="0"/>
              <a:t>5. remove any input of transaction from local UTXO</a:t>
            </a:r>
          </a:p>
        </p:txBody>
      </p:sp>
      <p:cxnSp>
        <p:nvCxnSpPr>
          <p:cNvPr id="27" name="Gerade Verbindung mit Pfeil 26">
            <a:extLst>
              <a:ext uri="{FF2B5EF4-FFF2-40B4-BE49-F238E27FC236}">
                <a16:creationId xmlns:a16="http://schemas.microsoft.com/office/drawing/2014/main" id="{93E385F3-6C50-C74A-9BE6-EE87C73E6879}"/>
              </a:ext>
            </a:extLst>
          </p:cNvPr>
          <p:cNvCxnSpPr>
            <a:cxnSpLocks/>
          </p:cNvCxnSpPr>
          <p:nvPr/>
        </p:nvCxnSpPr>
        <p:spPr>
          <a:xfrm>
            <a:off x="5436705" y="4275258"/>
            <a:ext cx="1716157" cy="895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Grafik 27" descr="Umschlag">
            <a:extLst>
              <a:ext uri="{FF2B5EF4-FFF2-40B4-BE49-F238E27FC236}">
                <a16:creationId xmlns:a16="http://schemas.microsoft.com/office/drawing/2014/main" id="{57748079-2CE2-8F47-83E2-9AFF7F1593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4783" y="4307010"/>
            <a:ext cx="457200" cy="457200"/>
          </a:xfrm>
          <a:prstGeom prst="rect">
            <a:avLst/>
          </a:prstGeom>
        </p:spPr>
      </p:pic>
      <p:cxnSp>
        <p:nvCxnSpPr>
          <p:cNvPr id="29" name="Gerade Verbindung mit Pfeil 28">
            <a:extLst>
              <a:ext uri="{FF2B5EF4-FFF2-40B4-BE49-F238E27FC236}">
                <a16:creationId xmlns:a16="http://schemas.microsoft.com/office/drawing/2014/main" id="{43441F94-BF62-974B-A6DE-7E11D8CB4A0D}"/>
              </a:ext>
            </a:extLst>
          </p:cNvPr>
          <p:cNvCxnSpPr>
            <a:cxnSpLocks/>
          </p:cNvCxnSpPr>
          <p:nvPr/>
        </p:nvCxnSpPr>
        <p:spPr>
          <a:xfrm>
            <a:off x="5396868" y="4307010"/>
            <a:ext cx="705678" cy="158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Grafik 29" descr="Umschlag">
            <a:extLst>
              <a:ext uri="{FF2B5EF4-FFF2-40B4-BE49-F238E27FC236}">
                <a16:creationId xmlns:a16="http://schemas.microsoft.com/office/drawing/2014/main" id="{2EC02A51-B60D-9645-8D5D-B4ECE366C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4282" y="4768441"/>
            <a:ext cx="457200" cy="457200"/>
          </a:xfrm>
          <a:prstGeom prst="rect">
            <a:avLst/>
          </a:prstGeom>
        </p:spPr>
      </p:pic>
      <p:cxnSp>
        <p:nvCxnSpPr>
          <p:cNvPr id="32" name="Gerade Verbindung mit Pfeil 31">
            <a:extLst>
              <a:ext uri="{FF2B5EF4-FFF2-40B4-BE49-F238E27FC236}">
                <a16:creationId xmlns:a16="http://schemas.microsoft.com/office/drawing/2014/main" id="{565EE9FE-B856-0D40-ABF5-843121AE1A1E}"/>
              </a:ext>
            </a:extLst>
          </p:cNvPr>
          <p:cNvCxnSpPr>
            <a:cxnSpLocks/>
          </p:cNvCxnSpPr>
          <p:nvPr/>
        </p:nvCxnSpPr>
        <p:spPr>
          <a:xfrm>
            <a:off x="3548270" y="5291021"/>
            <a:ext cx="1716157" cy="895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3" name="Grafik 32" descr="Umschlag">
            <a:extLst>
              <a:ext uri="{FF2B5EF4-FFF2-40B4-BE49-F238E27FC236}">
                <a16:creationId xmlns:a16="http://schemas.microsoft.com/office/drawing/2014/main" id="{8A812945-7B1F-8A48-9B8E-D29381CE98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6348" y="5322773"/>
            <a:ext cx="457200" cy="457200"/>
          </a:xfrm>
          <a:prstGeom prst="rect">
            <a:avLst/>
          </a:prstGeom>
        </p:spPr>
      </p:pic>
      <p:cxnSp>
        <p:nvCxnSpPr>
          <p:cNvPr id="34" name="Gerade Verbindung mit Pfeil 33">
            <a:extLst>
              <a:ext uri="{FF2B5EF4-FFF2-40B4-BE49-F238E27FC236}">
                <a16:creationId xmlns:a16="http://schemas.microsoft.com/office/drawing/2014/main" id="{27FABDE1-805C-074D-B108-1BDB37C8BAEC}"/>
              </a:ext>
            </a:extLst>
          </p:cNvPr>
          <p:cNvCxnSpPr>
            <a:cxnSpLocks/>
          </p:cNvCxnSpPr>
          <p:nvPr/>
        </p:nvCxnSpPr>
        <p:spPr>
          <a:xfrm>
            <a:off x="3508433" y="5322773"/>
            <a:ext cx="705678" cy="158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5" name="Grafik 34" descr="Umschlag">
            <a:extLst>
              <a:ext uri="{FF2B5EF4-FFF2-40B4-BE49-F238E27FC236}">
                <a16:creationId xmlns:a16="http://schemas.microsoft.com/office/drawing/2014/main" id="{780D86EB-7668-3747-A78E-C8FC3D1D7A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5847" y="5784204"/>
            <a:ext cx="457200" cy="457200"/>
          </a:xfrm>
          <a:prstGeom prst="rect">
            <a:avLst/>
          </a:prstGeom>
        </p:spPr>
      </p:pic>
    </p:spTree>
    <p:extLst>
      <p:ext uri="{BB962C8B-B14F-4D97-AF65-F5344CB8AC3E}">
        <p14:creationId xmlns:p14="http://schemas.microsoft.com/office/powerpoint/2010/main" val="40116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22" grpId="0"/>
      <p:bldP spid="23" grpId="0"/>
      <p:bldP spid="24"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AF6F7-389F-684B-92F0-F976C6BB6108}"/>
              </a:ext>
            </a:extLst>
          </p:cNvPr>
          <p:cNvSpPr>
            <a:spLocks noGrp="1"/>
          </p:cNvSpPr>
          <p:nvPr>
            <p:ph type="title"/>
          </p:nvPr>
        </p:nvSpPr>
        <p:spPr/>
        <p:txBody>
          <a:bodyPr/>
          <a:lstStyle/>
          <a:p>
            <a:r>
              <a:rPr lang="en-US" b="1" dirty="0"/>
              <a:t>Blockchain</a:t>
            </a:r>
          </a:p>
        </p:txBody>
      </p:sp>
      <p:sp>
        <p:nvSpPr>
          <p:cNvPr id="3" name="Inhaltsplatzhalter 2">
            <a:extLst>
              <a:ext uri="{FF2B5EF4-FFF2-40B4-BE49-F238E27FC236}">
                <a16:creationId xmlns:a16="http://schemas.microsoft.com/office/drawing/2014/main" id="{8AE9C942-1B23-F644-8EE1-D0692588ABFD}"/>
              </a:ext>
            </a:extLst>
          </p:cNvPr>
          <p:cNvSpPr>
            <a:spLocks noGrp="1"/>
          </p:cNvSpPr>
          <p:nvPr>
            <p:ph idx="1"/>
          </p:nvPr>
        </p:nvSpPr>
        <p:spPr/>
        <p:txBody>
          <a:bodyPr/>
          <a:lstStyle/>
          <a:p>
            <a:r>
              <a:rPr lang="en-US" dirty="0"/>
              <a:t>Right now we have infinitely growing memory pool and we can’t be sure that other nodes have the same pool</a:t>
            </a:r>
          </a:p>
          <a:p>
            <a:r>
              <a:rPr lang="en-US" dirty="0">
                <a:solidFill>
                  <a:srgbClr val="00B050"/>
                </a:solidFill>
              </a:rPr>
              <a:t>Solution: Propagate memory pool through network and make sure everybody else will have same state</a:t>
            </a:r>
          </a:p>
          <a:p>
            <a:r>
              <a:rPr lang="en-US" dirty="0">
                <a:solidFill>
                  <a:srgbClr val="FF0000"/>
                </a:solidFill>
              </a:rPr>
              <a:t>Problem: How to avoid that everybody wants to propagate it’s own memory pool?</a:t>
            </a:r>
          </a:p>
          <a:p>
            <a:r>
              <a:rPr lang="en-US" dirty="0">
                <a:solidFill>
                  <a:srgbClr val="00B050"/>
                </a:solidFill>
              </a:rPr>
              <a:t>Solution: Proof-of-Work</a:t>
            </a:r>
          </a:p>
          <a:p>
            <a:pPr lvl="1"/>
            <a:r>
              <a:rPr lang="en-US" dirty="0">
                <a:solidFill>
                  <a:srgbClr val="00B050"/>
                </a:solidFill>
              </a:rPr>
              <a:t>proof that you put a certain amount of work into propagating your memory pool</a:t>
            </a:r>
          </a:p>
        </p:txBody>
      </p:sp>
    </p:spTree>
    <p:extLst>
      <p:ext uri="{BB962C8B-B14F-4D97-AF65-F5344CB8AC3E}">
        <p14:creationId xmlns:p14="http://schemas.microsoft.com/office/powerpoint/2010/main" val="29744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7A6E2-436D-3847-9094-B6E94D726210}"/>
              </a:ext>
            </a:extLst>
          </p:cNvPr>
          <p:cNvSpPr>
            <a:spLocks noGrp="1"/>
          </p:cNvSpPr>
          <p:nvPr>
            <p:ph type="title"/>
          </p:nvPr>
        </p:nvSpPr>
        <p:spPr/>
        <p:txBody>
          <a:bodyPr/>
          <a:lstStyle/>
          <a:p>
            <a:r>
              <a:rPr lang="en-US" b="1" dirty="0"/>
              <a:t>In Bitcoin</a:t>
            </a:r>
          </a:p>
        </p:txBody>
      </p:sp>
      <p:sp>
        <p:nvSpPr>
          <p:cNvPr id="3" name="Inhaltsplatzhalter 2">
            <a:extLst>
              <a:ext uri="{FF2B5EF4-FFF2-40B4-BE49-F238E27FC236}">
                <a16:creationId xmlns:a16="http://schemas.microsoft.com/office/drawing/2014/main" id="{008542CA-F345-6446-A74D-73592D24E525}"/>
              </a:ext>
            </a:extLst>
          </p:cNvPr>
          <p:cNvSpPr>
            <a:spLocks noGrp="1"/>
          </p:cNvSpPr>
          <p:nvPr>
            <p:ph idx="1"/>
          </p:nvPr>
        </p:nvSpPr>
        <p:spPr/>
        <p:txBody>
          <a:bodyPr/>
          <a:lstStyle/>
          <a:p>
            <a:r>
              <a:rPr lang="en-US" dirty="0"/>
              <a:t>A node is allowed to propagate block as soon as it has calculated a hash with some special property</a:t>
            </a:r>
          </a:p>
          <a:p>
            <a:pPr lvl="1"/>
            <a:r>
              <a:rPr lang="en-US" dirty="0"/>
              <a:t>no better method than iterating through different input values until the right hash appears</a:t>
            </a:r>
          </a:p>
          <a:p>
            <a:r>
              <a:rPr lang="en-US" dirty="0">
                <a:solidFill>
                  <a:srgbClr val="FF0000"/>
                </a:solidFill>
              </a:rPr>
              <a:t>Problem: What happens if two nodes calculate a correct hash at the same time? Some nodes will accept one block then, the other ones another block</a:t>
            </a:r>
          </a:p>
          <a:p>
            <a:r>
              <a:rPr lang="en-US" dirty="0">
                <a:solidFill>
                  <a:srgbClr val="00B050"/>
                </a:solidFill>
              </a:rPr>
              <a:t>Solution: Nodes will always accept the block with the longest chain, so in order to keep up the split, the nodes would have to always calculate two hashes at the same time -&gt; probability goes to 0</a:t>
            </a:r>
          </a:p>
        </p:txBody>
      </p:sp>
    </p:spTree>
    <p:extLst>
      <p:ext uri="{BB962C8B-B14F-4D97-AF65-F5344CB8AC3E}">
        <p14:creationId xmlns:p14="http://schemas.microsoft.com/office/powerpoint/2010/main" val="214208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898FD-B1B1-6C40-A51A-1B62D7D0C5C2}"/>
              </a:ext>
            </a:extLst>
          </p:cNvPr>
          <p:cNvSpPr>
            <a:spLocks noGrp="1"/>
          </p:cNvSpPr>
          <p:nvPr>
            <p:ph type="title"/>
          </p:nvPr>
        </p:nvSpPr>
        <p:spPr/>
        <p:txBody>
          <a:bodyPr/>
          <a:lstStyle/>
          <a:p>
            <a:r>
              <a:rPr lang="en-US" b="1" dirty="0"/>
              <a:t>Bitcoin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7856DA4-59AC-D545-A37E-341FFEE269F4}"/>
                  </a:ext>
                </a:extLst>
              </p:cNvPr>
              <p:cNvSpPr>
                <a:spLocks noGrp="1"/>
              </p:cNvSpPr>
              <p:nvPr>
                <p:ph idx="1"/>
              </p:nvPr>
            </p:nvSpPr>
            <p:spPr/>
            <p:txBody>
              <a:bodyPr/>
              <a:lstStyle/>
              <a:p>
                <a:r>
                  <a:rPr lang="en-US" dirty="0"/>
                  <a:t>What does a node actually do when it receives a block:</a:t>
                </a:r>
              </a:p>
              <a:p>
                <a:pPr lvl="1"/>
                <a:r>
                  <a:rPr lang="en-US" dirty="0"/>
                  <a:t>node has current block </a:t>
                </a:r>
                <a14:m>
                  <m:oMath xmlns:m="http://schemas.openxmlformats.org/officeDocument/2006/math">
                    <m:sSub>
                      <m:sSubPr>
                        <m:ctrlPr>
                          <a:rPr lang="en-US" i="1" smtClean="0">
                            <a:latin typeface="Cambria Math" panose="02040503050406030204" pitchFamily="18" charset="0"/>
                          </a:rPr>
                        </m:ctrlPr>
                      </m:sSubPr>
                      <m:e>
                        <m:r>
                          <a:rPr lang="de-CH" b="0" i="1" smtClean="0">
                            <a:latin typeface="Cambria Math" panose="02040503050406030204" pitchFamily="18" charset="0"/>
                          </a:rPr>
                          <m:t>𝐵</m:t>
                        </m:r>
                      </m:e>
                      <m:sub>
                        <m:r>
                          <a:rPr lang="de-CH" b="0" i="1" smtClean="0">
                            <a:latin typeface="Cambria Math" panose="02040503050406030204" pitchFamily="18" charset="0"/>
                          </a:rPr>
                          <m:t>𝑚𝑎𝑥</m:t>
                        </m:r>
                      </m:sub>
                    </m:sSub>
                  </m:oMath>
                </a14:m>
                <a:r>
                  <a:rPr lang="en-US" dirty="0"/>
                  <a:t>with height </a:t>
                </a:r>
                <a14:m>
                  <m:oMath xmlns:m="http://schemas.openxmlformats.org/officeDocument/2006/math">
                    <m:sSub>
                      <m:sSubPr>
                        <m:ctrlPr>
                          <a:rPr lang="en-US" i="1">
                            <a:latin typeface="Cambria Math" panose="02040503050406030204" pitchFamily="18" charset="0"/>
                          </a:rPr>
                        </m:ctrlPr>
                      </m:sSubPr>
                      <m:e>
                        <m:r>
                          <a:rPr lang="de-CH" b="0" i="1" smtClean="0">
                            <a:latin typeface="Cambria Math" panose="02040503050406030204" pitchFamily="18" charset="0"/>
                          </a:rPr>
                          <m:t>h</m:t>
                        </m:r>
                      </m:e>
                      <m:sub>
                        <m:r>
                          <a:rPr lang="de-CH" i="1">
                            <a:latin typeface="Cambria Math" panose="02040503050406030204" pitchFamily="18" charset="0"/>
                          </a:rPr>
                          <m:t>𝑚𝑎𝑥</m:t>
                        </m:r>
                      </m:sub>
                    </m:sSub>
                  </m:oMath>
                </a14:m>
                <a:endParaRPr lang="en-US" dirty="0"/>
              </a:p>
              <a:p>
                <a:pPr lvl="1"/>
                <a:r>
                  <a:rPr lang="en-US" dirty="0"/>
                  <a:t>it connects received block in tree as child of its parent</a:t>
                </a:r>
              </a:p>
              <a:p>
                <a:pPr lvl="1"/>
                <a:r>
                  <a:rPr lang="en-US" dirty="0"/>
                  <a:t>if height of new block is bigger than </a:t>
                </a:r>
                <a14:m>
                  <m:oMath xmlns:m="http://schemas.openxmlformats.org/officeDocument/2006/math">
                    <m:sSub>
                      <m:sSubPr>
                        <m:ctrlPr>
                          <a:rPr lang="en-US" i="1">
                            <a:latin typeface="Cambria Math" panose="02040503050406030204" pitchFamily="18" charset="0"/>
                          </a:rPr>
                        </m:ctrlPr>
                      </m:sSubPr>
                      <m:e>
                        <m:r>
                          <a:rPr lang="de-CH" b="0" i="1" smtClean="0">
                            <a:latin typeface="Cambria Math" panose="02040503050406030204" pitchFamily="18" charset="0"/>
                          </a:rPr>
                          <m:t>h</m:t>
                        </m:r>
                      </m:e>
                      <m:sub>
                        <m:r>
                          <a:rPr lang="de-CH" i="1">
                            <a:latin typeface="Cambria Math" panose="02040503050406030204" pitchFamily="18" charset="0"/>
                          </a:rPr>
                          <m:t>𝑚𝑎𝑥</m:t>
                        </m:r>
                      </m:sub>
                    </m:sSub>
                  </m:oMath>
                </a14:m>
                <a:r>
                  <a:rPr lang="en-US" dirty="0"/>
                  <a:t> then</a:t>
                </a:r>
              </a:p>
              <a:p>
                <a:pPr lvl="2"/>
                <a:r>
                  <a:rPr lang="en-US" dirty="0"/>
                  <a:t>set </a:t>
                </a:r>
                <a14:m>
                  <m:oMath xmlns:m="http://schemas.openxmlformats.org/officeDocument/2006/math">
                    <m:sSub>
                      <m:sSubPr>
                        <m:ctrlPr>
                          <a:rPr lang="en-US" i="1">
                            <a:latin typeface="Cambria Math" panose="02040503050406030204" pitchFamily="18" charset="0"/>
                          </a:rPr>
                        </m:ctrlPr>
                      </m:sSubPr>
                      <m:e>
                        <m:r>
                          <a:rPr lang="de-CH" i="1">
                            <a:latin typeface="Cambria Math" panose="02040503050406030204" pitchFamily="18" charset="0"/>
                          </a:rPr>
                          <m:t>𝐵</m:t>
                        </m:r>
                      </m:e>
                      <m:sub>
                        <m:r>
                          <a:rPr lang="de-CH" i="1">
                            <a:latin typeface="Cambria Math" panose="02040503050406030204" pitchFamily="18" charset="0"/>
                          </a:rPr>
                          <m:t>𝑚𝑎𝑥</m:t>
                        </m:r>
                      </m:sub>
                    </m:sSub>
                  </m:oMath>
                </a14:m>
                <a:r>
                  <a:rPr lang="en-US" dirty="0"/>
                  <a:t>a</a:t>
                </a:r>
                <a14:m>
                  <m:oMath xmlns:m="http://schemas.openxmlformats.org/officeDocument/2006/math">
                    <m:r>
                      <m:rPr>
                        <m:sty m:val="p"/>
                      </m:rPr>
                      <a:rPr lang="de-CH" b="0" i="0" smtClean="0">
                        <a:latin typeface="Cambria Math" panose="02040503050406030204" pitchFamily="18" charset="0"/>
                      </a:rPr>
                      <m:t>nd</m:t>
                    </m:r>
                    <m:r>
                      <a:rPr lang="de-CH" b="0" i="0" smtClean="0">
                        <a:latin typeface="Cambria Math" panose="02040503050406030204" pitchFamily="18" charset="0"/>
                      </a:rPr>
                      <m:t> </m:t>
                    </m:r>
                    <m:sSub>
                      <m:sSubPr>
                        <m:ctrlPr>
                          <a:rPr lang="en-US" i="1">
                            <a:latin typeface="Cambria Math" panose="02040503050406030204" pitchFamily="18" charset="0"/>
                          </a:rPr>
                        </m:ctrlPr>
                      </m:sSubPr>
                      <m:e>
                        <m:r>
                          <a:rPr lang="de-CH" i="1">
                            <a:latin typeface="Cambria Math" panose="02040503050406030204" pitchFamily="18" charset="0"/>
                          </a:rPr>
                          <m:t>h</m:t>
                        </m:r>
                      </m:e>
                      <m:sub>
                        <m:r>
                          <a:rPr lang="de-CH" i="1">
                            <a:latin typeface="Cambria Math" panose="02040503050406030204" pitchFamily="18" charset="0"/>
                          </a:rPr>
                          <m:t>𝑚𝑎𝑥</m:t>
                        </m:r>
                      </m:sub>
                    </m:sSub>
                  </m:oMath>
                </a14:m>
                <a:endParaRPr lang="en-US" dirty="0"/>
              </a:p>
              <a:p>
                <a:pPr lvl="2"/>
                <a:r>
                  <a:rPr lang="en-US" dirty="0"/>
                  <a:t>compute new UTXO</a:t>
                </a:r>
              </a:p>
              <a:p>
                <a:pPr lvl="2"/>
                <a:r>
                  <a:rPr lang="en-US" dirty="0"/>
                  <a:t>clean up memory pool</a:t>
                </a:r>
              </a:p>
              <a:p>
                <a:r>
                  <a:rPr lang="en-US" dirty="0"/>
                  <a:t>Result: all nodes that accept block will see same history of transactions</a:t>
                </a:r>
              </a:p>
              <a:p>
                <a:endParaRPr lang="en-US" dirty="0"/>
              </a:p>
            </p:txBody>
          </p:sp>
        </mc:Choice>
        <mc:Fallback xmlns="">
          <p:sp>
            <p:nvSpPr>
              <p:cNvPr id="3" name="Inhaltsplatzhalter 2">
                <a:extLst>
                  <a:ext uri="{FF2B5EF4-FFF2-40B4-BE49-F238E27FC236}">
                    <a16:creationId xmlns:a16="http://schemas.microsoft.com/office/drawing/2014/main" id="{F7856DA4-59AC-D545-A37E-341FFEE269F4}"/>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75299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A1FEE-BBAD-1C4B-94DF-7E40B9D58BF7}"/>
              </a:ext>
            </a:extLst>
          </p:cNvPr>
          <p:cNvSpPr>
            <a:spLocks noGrp="1"/>
          </p:cNvSpPr>
          <p:nvPr>
            <p:ph type="title"/>
          </p:nvPr>
        </p:nvSpPr>
        <p:spPr/>
        <p:txBody>
          <a:bodyPr/>
          <a:lstStyle/>
          <a:p>
            <a:r>
              <a:rPr lang="en-US" b="1" dirty="0"/>
              <a:t>Smart Contracts</a:t>
            </a:r>
          </a:p>
        </p:txBody>
      </p:sp>
      <p:sp>
        <p:nvSpPr>
          <p:cNvPr id="3" name="Inhaltsplatzhalter 2">
            <a:extLst>
              <a:ext uri="{FF2B5EF4-FFF2-40B4-BE49-F238E27FC236}">
                <a16:creationId xmlns:a16="http://schemas.microsoft.com/office/drawing/2014/main" id="{E9EFEBD2-7BD8-B44A-A72D-A31EA0550E3B}"/>
              </a:ext>
            </a:extLst>
          </p:cNvPr>
          <p:cNvSpPr>
            <a:spLocks noGrp="1"/>
          </p:cNvSpPr>
          <p:nvPr>
            <p:ph idx="1"/>
          </p:nvPr>
        </p:nvSpPr>
        <p:spPr/>
        <p:txBody>
          <a:bodyPr/>
          <a:lstStyle/>
          <a:p>
            <a:r>
              <a:rPr lang="en-US" dirty="0"/>
              <a:t>Contract between two or more parties, encoded in such a way that correct execution is guaranteed by blockchain</a:t>
            </a:r>
          </a:p>
          <a:p>
            <a:pPr lvl="1"/>
            <a:r>
              <a:rPr lang="en-US" dirty="0" err="1"/>
              <a:t>Timelock</a:t>
            </a:r>
            <a:r>
              <a:rPr lang="en-US" dirty="0"/>
              <a:t>: transaction will only get added to memory pool after some time has expired</a:t>
            </a:r>
          </a:p>
          <a:p>
            <a:pPr lvl="2"/>
            <a:r>
              <a:rPr lang="en-US" dirty="0"/>
              <a:t>Micropayment channel:</a:t>
            </a:r>
          </a:p>
          <a:p>
            <a:pPr lvl="3"/>
            <a:r>
              <a:rPr lang="en-US" dirty="0"/>
              <a:t>Idea: Two parties want to do multiple small transactions, but want to avoid fees. So they only submit first and last transaction to blockchain and privately do everything </a:t>
            </a:r>
            <a:r>
              <a:rPr lang="en-US" dirty="0" err="1"/>
              <a:t>inbetween</a:t>
            </a:r>
            <a:endParaRPr lang="en-US" dirty="0"/>
          </a:p>
          <a:p>
            <a:pPr marL="457200" lvl="1" indent="0">
              <a:buNone/>
            </a:pPr>
            <a:endParaRPr lang="en-US" dirty="0"/>
          </a:p>
        </p:txBody>
      </p:sp>
    </p:spTree>
    <p:extLst>
      <p:ext uri="{BB962C8B-B14F-4D97-AF65-F5344CB8AC3E}">
        <p14:creationId xmlns:p14="http://schemas.microsoft.com/office/powerpoint/2010/main" val="401884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9E13B-915D-2447-A399-499737BA13CD}"/>
              </a:ext>
            </a:extLst>
          </p:cNvPr>
          <p:cNvSpPr>
            <a:spLocks noGrp="1"/>
          </p:cNvSpPr>
          <p:nvPr>
            <p:ph type="title"/>
          </p:nvPr>
        </p:nvSpPr>
        <p:spPr/>
        <p:txBody>
          <a:bodyPr/>
          <a:lstStyle/>
          <a:p>
            <a:r>
              <a:rPr lang="en-US" b="1" dirty="0"/>
              <a:t>Last Exercise 1.2</a:t>
            </a:r>
          </a:p>
        </p:txBody>
      </p:sp>
      <p:cxnSp>
        <p:nvCxnSpPr>
          <p:cNvPr id="5" name="Gerade Verbindung 4">
            <a:extLst>
              <a:ext uri="{FF2B5EF4-FFF2-40B4-BE49-F238E27FC236}">
                <a16:creationId xmlns:a16="http://schemas.microsoft.com/office/drawing/2014/main" id="{3F6C0526-306E-2443-89AB-796F9D2F06FE}"/>
              </a:ext>
            </a:extLst>
          </p:cNvPr>
          <p:cNvCxnSpPr>
            <a:cxnSpLocks/>
          </p:cNvCxnSpPr>
          <p:nvPr/>
        </p:nvCxnSpPr>
        <p:spPr>
          <a:xfrm>
            <a:off x="5560540" y="1161535"/>
            <a:ext cx="0" cy="5313406"/>
          </a:xfrm>
          <a:prstGeom prst="line">
            <a:avLst/>
          </a:prstGeom>
        </p:spPr>
        <p:style>
          <a:lnRef idx="1">
            <a:schemeClr val="dk1"/>
          </a:lnRef>
          <a:fillRef idx="0">
            <a:schemeClr val="dk1"/>
          </a:fillRef>
          <a:effectRef idx="0">
            <a:schemeClr val="dk1"/>
          </a:effectRef>
          <a:fontRef idx="minor">
            <a:schemeClr val="tx1"/>
          </a:fontRef>
        </p:style>
      </p:cxnSp>
      <p:cxnSp>
        <p:nvCxnSpPr>
          <p:cNvPr id="8" name="Gerade Verbindung 7">
            <a:extLst>
              <a:ext uri="{FF2B5EF4-FFF2-40B4-BE49-F238E27FC236}">
                <a16:creationId xmlns:a16="http://schemas.microsoft.com/office/drawing/2014/main" id="{D93E86DB-FC29-BD4E-AF8E-B7F3847D12C6}"/>
              </a:ext>
            </a:extLst>
          </p:cNvPr>
          <p:cNvCxnSpPr>
            <a:cxnSpLocks/>
          </p:cNvCxnSpPr>
          <p:nvPr/>
        </p:nvCxnSpPr>
        <p:spPr>
          <a:xfrm>
            <a:off x="1573619" y="3934047"/>
            <a:ext cx="8527311" cy="1"/>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82F33723-EB0B-5D4F-B6FB-A2925BCFB748}"/>
              </a:ext>
            </a:extLst>
          </p:cNvPr>
          <p:cNvCxnSpPr>
            <a:cxnSpLocks/>
          </p:cNvCxnSpPr>
          <p:nvPr/>
        </p:nvCxnSpPr>
        <p:spPr>
          <a:xfrm>
            <a:off x="4869712" y="1307805"/>
            <a:ext cx="3880883" cy="3466214"/>
          </a:xfrm>
          <a:prstGeom prst="line">
            <a:avLst/>
          </a:prstGeom>
        </p:spPr>
        <p:style>
          <a:lnRef idx="2">
            <a:schemeClr val="accent6"/>
          </a:lnRef>
          <a:fillRef idx="0">
            <a:schemeClr val="accent6"/>
          </a:fillRef>
          <a:effectRef idx="1">
            <a:schemeClr val="accent6"/>
          </a:effectRef>
          <a:fontRef idx="minor">
            <a:schemeClr val="tx1"/>
          </a:fontRef>
        </p:style>
      </p:cxnSp>
      <p:sp>
        <p:nvSpPr>
          <p:cNvPr id="17" name="Oval 16">
            <a:extLst>
              <a:ext uri="{FF2B5EF4-FFF2-40B4-BE49-F238E27FC236}">
                <a16:creationId xmlns:a16="http://schemas.microsoft.com/office/drawing/2014/main" id="{676DA566-50E2-D446-8987-998D7840FA0C}"/>
              </a:ext>
            </a:extLst>
          </p:cNvPr>
          <p:cNvSpPr/>
          <p:nvPr/>
        </p:nvSpPr>
        <p:spPr>
          <a:xfrm>
            <a:off x="6039076" y="3597829"/>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CC0D545-B8A1-E54F-8D24-9C56447CBABA}"/>
              </a:ext>
            </a:extLst>
          </p:cNvPr>
          <p:cNvSpPr/>
          <p:nvPr/>
        </p:nvSpPr>
        <p:spPr>
          <a:xfrm>
            <a:off x="6765090" y="2294030"/>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D1477A33-BDC0-1F45-94D0-501D8C7A8A0E}"/>
              </a:ext>
            </a:extLst>
          </p:cNvPr>
          <p:cNvSpPr txBox="1"/>
          <p:nvPr/>
        </p:nvSpPr>
        <p:spPr>
          <a:xfrm>
            <a:off x="6893156" y="2296116"/>
            <a:ext cx="439544" cy="369332"/>
          </a:xfrm>
          <a:prstGeom prst="rect">
            <a:avLst/>
          </a:prstGeom>
          <a:noFill/>
        </p:spPr>
        <p:txBody>
          <a:bodyPr wrap="none" rtlCol="0">
            <a:spAutoFit/>
          </a:bodyPr>
          <a:lstStyle/>
          <a:p>
            <a:r>
              <a:rPr lang="en-US" dirty="0" err="1"/>
              <a:t>pA</a:t>
            </a:r>
            <a:endParaRPr lang="en-US" dirty="0"/>
          </a:p>
        </p:txBody>
      </p:sp>
      <p:sp>
        <p:nvSpPr>
          <p:cNvPr id="20" name="Textfeld 19">
            <a:extLst>
              <a:ext uri="{FF2B5EF4-FFF2-40B4-BE49-F238E27FC236}">
                <a16:creationId xmlns:a16="http://schemas.microsoft.com/office/drawing/2014/main" id="{5788818F-C24D-E04D-ADBD-6A83E28B48FD}"/>
              </a:ext>
            </a:extLst>
          </p:cNvPr>
          <p:cNvSpPr txBox="1"/>
          <p:nvPr/>
        </p:nvSpPr>
        <p:spPr>
          <a:xfrm>
            <a:off x="6189264" y="3571246"/>
            <a:ext cx="431528" cy="369332"/>
          </a:xfrm>
          <a:prstGeom prst="rect">
            <a:avLst/>
          </a:prstGeom>
          <a:noFill/>
        </p:spPr>
        <p:txBody>
          <a:bodyPr wrap="none" rtlCol="0">
            <a:spAutoFit/>
          </a:bodyPr>
          <a:lstStyle/>
          <a:p>
            <a:r>
              <a:rPr lang="en-US" dirty="0" err="1"/>
              <a:t>pB</a:t>
            </a:r>
            <a:endParaRPr lang="en-US" dirty="0"/>
          </a:p>
        </p:txBody>
      </p:sp>
      <p:cxnSp>
        <p:nvCxnSpPr>
          <p:cNvPr id="22" name="Gerade Verbindung 21">
            <a:extLst>
              <a:ext uri="{FF2B5EF4-FFF2-40B4-BE49-F238E27FC236}">
                <a16:creationId xmlns:a16="http://schemas.microsoft.com/office/drawing/2014/main" id="{C8A2B7CA-8EA1-064A-8BA5-E4AD84E8F053}"/>
              </a:ext>
            </a:extLst>
          </p:cNvPr>
          <p:cNvCxnSpPr>
            <a:cxnSpLocks/>
            <a:stCxn id="17" idx="0"/>
          </p:cNvCxnSpPr>
          <p:nvPr/>
        </p:nvCxnSpPr>
        <p:spPr>
          <a:xfrm flipV="1">
            <a:off x="6118821" y="2663249"/>
            <a:ext cx="286207" cy="9345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7DA045E8-8A23-F94B-81C7-E3F25DE5D7A1}"/>
              </a:ext>
            </a:extLst>
          </p:cNvPr>
          <p:cNvCxnSpPr>
            <a:cxnSpLocks/>
            <a:endCxn id="18" idx="3"/>
          </p:cNvCxnSpPr>
          <p:nvPr/>
        </p:nvCxnSpPr>
        <p:spPr>
          <a:xfrm flipV="1">
            <a:off x="6405028" y="2407473"/>
            <a:ext cx="383419" cy="27101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BBB3602-8F68-9845-A64F-596ED105C783}"/>
              </a:ext>
            </a:extLst>
          </p:cNvPr>
          <p:cNvSpPr/>
          <p:nvPr/>
        </p:nvSpPr>
        <p:spPr>
          <a:xfrm>
            <a:off x="6317093" y="2604898"/>
            <a:ext cx="159489" cy="132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feld 30">
            <a:extLst>
              <a:ext uri="{FF2B5EF4-FFF2-40B4-BE49-F238E27FC236}">
                <a16:creationId xmlns:a16="http://schemas.microsoft.com/office/drawing/2014/main" id="{55BB061D-2608-6C4C-A738-95ED76607E24}"/>
              </a:ext>
            </a:extLst>
          </p:cNvPr>
          <p:cNvSpPr txBox="1"/>
          <p:nvPr/>
        </p:nvSpPr>
        <p:spPr>
          <a:xfrm>
            <a:off x="6096000" y="1851563"/>
            <a:ext cx="1205779" cy="369332"/>
          </a:xfrm>
          <a:prstGeom prst="rect">
            <a:avLst/>
          </a:prstGeom>
          <a:noFill/>
        </p:spPr>
        <p:txBody>
          <a:bodyPr wrap="none" rtlCol="0">
            <a:spAutoFit/>
          </a:bodyPr>
          <a:lstStyle/>
          <a:p>
            <a:r>
              <a:rPr lang="en-US" dirty="0"/>
              <a:t>||</a:t>
            </a:r>
            <a:r>
              <a:rPr lang="en-US" dirty="0" err="1"/>
              <a:t>pA</a:t>
            </a:r>
            <a:r>
              <a:rPr lang="en-US" dirty="0"/>
              <a:t> – p||</a:t>
            </a:r>
          </a:p>
        </p:txBody>
      </p:sp>
      <p:sp>
        <p:nvSpPr>
          <p:cNvPr id="32" name="Textfeld 31">
            <a:extLst>
              <a:ext uri="{FF2B5EF4-FFF2-40B4-BE49-F238E27FC236}">
                <a16:creationId xmlns:a16="http://schemas.microsoft.com/office/drawing/2014/main" id="{AA43936D-AF7E-B441-946E-452D69D62708}"/>
              </a:ext>
            </a:extLst>
          </p:cNvPr>
          <p:cNvSpPr txBox="1"/>
          <p:nvPr/>
        </p:nvSpPr>
        <p:spPr>
          <a:xfrm>
            <a:off x="6185557" y="3120731"/>
            <a:ext cx="1197764" cy="369332"/>
          </a:xfrm>
          <a:prstGeom prst="rect">
            <a:avLst/>
          </a:prstGeom>
          <a:noFill/>
        </p:spPr>
        <p:txBody>
          <a:bodyPr wrap="none" rtlCol="0">
            <a:spAutoFit/>
          </a:bodyPr>
          <a:lstStyle/>
          <a:p>
            <a:r>
              <a:rPr lang="en-US" dirty="0"/>
              <a:t>||</a:t>
            </a:r>
            <a:r>
              <a:rPr lang="en-US" dirty="0" err="1"/>
              <a:t>pB</a:t>
            </a:r>
            <a:r>
              <a:rPr lang="en-US" dirty="0"/>
              <a:t> – p||</a:t>
            </a:r>
          </a:p>
        </p:txBody>
      </p:sp>
      <p:sp>
        <p:nvSpPr>
          <p:cNvPr id="33" name="Textfeld 32">
            <a:extLst>
              <a:ext uri="{FF2B5EF4-FFF2-40B4-BE49-F238E27FC236}">
                <a16:creationId xmlns:a16="http://schemas.microsoft.com/office/drawing/2014/main" id="{376F10EA-9D6A-DE47-A60A-02D42E00C956}"/>
              </a:ext>
            </a:extLst>
          </p:cNvPr>
          <p:cNvSpPr txBox="1"/>
          <p:nvPr/>
        </p:nvSpPr>
        <p:spPr>
          <a:xfrm>
            <a:off x="6044150" y="2491512"/>
            <a:ext cx="306494"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12160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5799F-C65C-644B-A4AF-1C88F5C6B9C3}"/>
              </a:ext>
            </a:extLst>
          </p:cNvPr>
          <p:cNvSpPr>
            <a:spLocks noGrp="1"/>
          </p:cNvSpPr>
          <p:nvPr>
            <p:ph type="title"/>
          </p:nvPr>
        </p:nvSpPr>
        <p:spPr/>
        <p:txBody>
          <a:bodyPr/>
          <a:lstStyle/>
          <a:p>
            <a:r>
              <a:rPr lang="en-US" b="1" dirty="0"/>
              <a:t>Micropayment channel – setup transaction</a:t>
            </a:r>
          </a:p>
        </p:txBody>
      </p:sp>
      <p:pic>
        <p:nvPicPr>
          <p:cNvPr id="4" name="Inhaltsplatzhalter 3">
            <a:extLst>
              <a:ext uri="{FF2B5EF4-FFF2-40B4-BE49-F238E27FC236}">
                <a16:creationId xmlns:a16="http://schemas.microsoft.com/office/drawing/2014/main" id="{DF61DA7E-E9F8-834C-83A4-C3F44B83F330}"/>
              </a:ext>
            </a:extLst>
          </p:cNvPr>
          <p:cNvPicPr>
            <a:picLocks noGrp="1" noChangeAspect="1"/>
          </p:cNvPicPr>
          <p:nvPr>
            <p:ph idx="1"/>
          </p:nvPr>
        </p:nvPicPr>
        <p:blipFill>
          <a:blip r:embed="rId2"/>
          <a:stretch>
            <a:fillRect/>
          </a:stretch>
        </p:blipFill>
        <p:spPr>
          <a:xfrm>
            <a:off x="495086" y="1299335"/>
            <a:ext cx="9019807" cy="2943763"/>
          </a:xfrm>
          <a:prstGeom prst="rect">
            <a:avLst/>
          </a:prstGeom>
        </p:spPr>
      </p:pic>
      <p:cxnSp>
        <p:nvCxnSpPr>
          <p:cNvPr id="9" name="Gerade Verbindung mit Pfeil 8">
            <a:extLst>
              <a:ext uri="{FF2B5EF4-FFF2-40B4-BE49-F238E27FC236}">
                <a16:creationId xmlns:a16="http://schemas.microsoft.com/office/drawing/2014/main" id="{EB54A237-AF89-644F-82D1-4DE708C44BB8}"/>
              </a:ext>
            </a:extLst>
          </p:cNvPr>
          <p:cNvCxnSpPr/>
          <p:nvPr/>
        </p:nvCxnSpPr>
        <p:spPr>
          <a:xfrm>
            <a:off x="2835965" y="4558748"/>
            <a:ext cx="0" cy="1908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C4B87574-8770-3947-8750-7120BE39E900}"/>
              </a:ext>
            </a:extLst>
          </p:cNvPr>
          <p:cNvCxnSpPr/>
          <p:nvPr/>
        </p:nvCxnSpPr>
        <p:spPr>
          <a:xfrm>
            <a:off x="8392718" y="4558748"/>
            <a:ext cx="0" cy="1908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feld 10">
            <a:extLst>
              <a:ext uri="{FF2B5EF4-FFF2-40B4-BE49-F238E27FC236}">
                <a16:creationId xmlns:a16="http://schemas.microsoft.com/office/drawing/2014/main" id="{907BDD07-19A2-3F49-85D6-F813207E1860}"/>
              </a:ext>
            </a:extLst>
          </p:cNvPr>
          <p:cNvSpPr txBox="1"/>
          <p:nvPr/>
        </p:nvSpPr>
        <p:spPr>
          <a:xfrm>
            <a:off x="2677107" y="4058432"/>
            <a:ext cx="317716" cy="369332"/>
          </a:xfrm>
          <a:prstGeom prst="rect">
            <a:avLst/>
          </a:prstGeom>
          <a:noFill/>
        </p:spPr>
        <p:txBody>
          <a:bodyPr wrap="none" rtlCol="0">
            <a:spAutoFit/>
          </a:bodyPr>
          <a:lstStyle/>
          <a:p>
            <a:r>
              <a:rPr lang="en-US" dirty="0"/>
              <a:t>A</a:t>
            </a:r>
          </a:p>
        </p:txBody>
      </p:sp>
      <p:sp>
        <p:nvSpPr>
          <p:cNvPr id="12" name="Textfeld 11">
            <a:extLst>
              <a:ext uri="{FF2B5EF4-FFF2-40B4-BE49-F238E27FC236}">
                <a16:creationId xmlns:a16="http://schemas.microsoft.com/office/drawing/2014/main" id="{28FA9E9D-BD27-1F48-942B-D9CF82141211}"/>
              </a:ext>
            </a:extLst>
          </p:cNvPr>
          <p:cNvSpPr txBox="1"/>
          <p:nvPr/>
        </p:nvSpPr>
        <p:spPr>
          <a:xfrm>
            <a:off x="8233860" y="4058432"/>
            <a:ext cx="309700" cy="369332"/>
          </a:xfrm>
          <a:prstGeom prst="rect">
            <a:avLst/>
          </a:prstGeom>
          <a:noFill/>
        </p:spPr>
        <p:txBody>
          <a:bodyPr wrap="none" rtlCol="0">
            <a:spAutoFit/>
          </a:bodyPr>
          <a:lstStyle/>
          <a:p>
            <a:r>
              <a:rPr lang="en-US" dirty="0"/>
              <a:t>B</a:t>
            </a:r>
          </a:p>
        </p:txBody>
      </p:sp>
      <p:sp>
        <p:nvSpPr>
          <p:cNvPr id="13" name="Textfeld 12">
            <a:extLst>
              <a:ext uri="{FF2B5EF4-FFF2-40B4-BE49-F238E27FC236}">
                <a16:creationId xmlns:a16="http://schemas.microsoft.com/office/drawing/2014/main" id="{4BCBBDB1-5352-DA40-A300-D73717C6D783}"/>
              </a:ext>
            </a:extLst>
          </p:cNvPr>
          <p:cNvSpPr txBox="1"/>
          <p:nvPr/>
        </p:nvSpPr>
        <p:spPr>
          <a:xfrm>
            <a:off x="2994823" y="4558748"/>
            <a:ext cx="4482317" cy="1200329"/>
          </a:xfrm>
          <a:prstGeom prst="rect">
            <a:avLst/>
          </a:prstGeom>
          <a:noFill/>
        </p:spPr>
        <p:txBody>
          <a:bodyPr wrap="none" rtlCol="0">
            <a:spAutoFit/>
          </a:bodyPr>
          <a:lstStyle/>
          <a:p>
            <a:r>
              <a:rPr lang="en-US" dirty="0"/>
              <a:t>1) creates shared “account”, does not sign it</a:t>
            </a:r>
          </a:p>
          <a:p>
            <a:r>
              <a:rPr lang="en-US" dirty="0"/>
              <a:t>2) creates </a:t>
            </a:r>
            <a:r>
              <a:rPr lang="en-US" dirty="0" err="1"/>
              <a:t>timelocked</a:t>
            </a:r>
            <a:r>
              <a:rPr lang="en-US" dirty="0"/>
              <a:t> transaction that unrolls </a:t>
            </a:r>
          </a:p>
          <a:p>
            <a:r>
              <a:rPr lang="en-US" dirty="0"/>
              <a:t>shared account, signs it</a:t>
            </a:r>
          </a:p>
          <a:p>
            <a:r>
              <a:rPr lang="en-US" dirty="0"/>
              <a:t>3) sends them to B</a:t>
            </a:r>
          </a:p>
        </p:txBody>
      </p:sp>
      <p:sp>
        <p:nvSpPr>
          <p:cNvPr id="14" name="Geschweifte Klammer links 13">
            <a:extLst>
              <a:ext uri="{FF2B5EF4-FFF2-40B4-BE49-F238E27FC236}">
                <a16:creationId xmlns:a16="http://schemas.microsoft.com/office/drawing/2014/main" id="{09DA1548-9F27-774B-9C11-7DDF6E0547B8}"/>
              </a:ext>
            </a:extLst>
          </p:cNvPr>
          <p:cNvSpPr/>
          <p:nvPr/>
        </p:nvSpPr>
        <p:spPr>
          <a:xfrm>
            <a:off x="2538380" y="4558748"/>
            <a:ext cx="251960" cy="874643"/>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Textfeld 14">
            <a:extLst>
              <a:ext uri="{FF2B5EF4-FFF2-40B4-BE49-F238E27FC236}">
                <a16:creationId xmlns:a16="http://schemas.microsoft.com/office/drawing/2014/main" id="{F29CE143-B607-7347-8B99-189A2707D8B2}"/>
              </a:ext>
            </a:extLst>
          </p:cNvPr>
          <p:cNvSpPr txBox="1"/>
          <p:nvPr/>
        </p:nvSpPr>
        <p:spPr>
          <a:xfrm>
            <a:off x="302602" y="4558748"/>
            <a:ext cx="2354427" cy="738664"/>
          </a:xfrm>
          <a:prstGeom prst="rect">
            <a:avLst/>
          </a:prstGeom>
          <a:noFill/>
        </p:spPr>
        <p:txBody>
          <a:bodyPr wrap="none" rtlCol="0">
            <a:spAutoFit/>
          </a:bodyPr>
          <a:lstStyle/>
          <a:p>
            <a:r>
              <a:rPr lang="en-US" sz="1400" dirty="0"/>
              <a:t>cannot do anything with this, </a:t>
            </a:r>
          </a:p>
          <a:p>
            <a:r>
              <a:rPr lang="en-US" sz="1400" dirty="0"/>
              <a:t>since no transaction has </a:t>
            </a:r>
          </a:p>
          <a:p>
            <a:r>
              <a:rPr lang="en-US" sz="1400" dirty="0"/>
              <a:t>all required signatures</a:t>
            </a:r>
          </a:p>
        </p:txBody>
      </p:sp>
      <p:sp>
        <p:nvSpPr>
          <p:cNvPr id="16" name="Textfeld 15">
            <a:extLst>
              <a:ext uri="{FF2B5EF4-FFF2-40B4-BE49-F238E27FC236}">
                <a16:creationId xmlns:a16="http://schemas.microsoft.com/office/drawing/2014/main" id="{51B5B212-265E-7B44-9D9A-B373D166588A}"/>
              </a:ext>
            </a:extLst>
          </p:cNvPr>
          <p:cNvSpPr txBox="1"/>
          <p:nvPr/>
        </p:nvSpPr>
        <p:spPr>
          <a:xfrm>
            <a:off x="5651037" y="5574411"/>
            <a:ext cx="2582823" cy="369332"/>
          </a:xfrm>
          <a:prstGeom prst="rect">
            <a:avLst/>
          </a:prstGeom>
          <a:noFill/>
        </p:spPr>
        <p:txBody>
          <a:bodyPr wrap="none" rtlCol="0">
            <a:spAutoFit/>
          </a:bodyPr>
          <a:lstStyle/>
          <a:p>
            <a:r>
              <a:rPr lang="en-US" dirty="0"/>
              <a:t>4) signs both transactions</a:t>
            </a:r>
          </a:p>
        </p:txBody>
      </p:sp>
      <p:sp>
        <p:nvSpPr>
          <p:cNvPr id="17" name="Geschweifte Klammer rechts 16">
            <a:extLst>
              <a:ext uri="{FF2B5EF4-FFF2-40B4-BE49-F238E27FC236}">
                <a16:creationId xmlns:a16="http://schemas.microsoft.com/office/drawing/2014/main" id="{5787E4B5-4507-B34D-A7CA-A7305F6B2386}"/>
              </a:ext>
            </a:extLst>
          </p:cNvPr>
          <p:cNvSpPr/>
          <p:nvPr/>
        </p:nvSpPr>
        <p:spPr>
          <a:xfrm>
            <a:off x="8551577" y="5512904"/>
            <a:ext cx="102093" cy="430839"/>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8" name="Textfeld 17">
            <a:extLst>
              <a:ext uri="{FF2B5EF4-FFF2-40B4-BE49-F238E27FC236}">
                <a16:creationId xmlns:a16="http://schemas.microsoft.com/office/drawing/2014/main" id="{E98ABFFB-C123-B141-8ABD-DA51C9B2A4FC}"/>
              </a:ext>
            </a:extLst>
          </p:cNvPr>
          <p:cNvSpPr txBox="1"/>
          <p:nvPr/>
        </p:nvSpPr>
        <p:spPr>
          <a:xfrm>
            <a:off x="8602623" y="5420522"/>
            <a:ext cx="3088923" cy="738664"/>
          </a:xfrm>
          <a:prstGeom prst="rect">
            <a:avLst/>
          </a:prstGeom>
          <a:noFill/>
        </p:spPr>
        <p:txBody>
          <a:bodyPr wrap="none" rtlCol="0">
            <a:spAutoFit/>
          </a:bodyPr>
          <a:lstStyle/>
          <a:p>
            <a:r>
              <a:rPr lang="en-US" sz="1400" dirty="0"/>
              <a:t>can’t do anything with this, since unroll </a:t>
            </a:r>
          </a:p>
          <a:p>
            <a:r>
              <a:rPr lang="en-US" sz="1400" dirty="0"/>
              <a:t>transaction is not valid without create</a:t>
            </a:r>
          </a:p>
          <a:p>
            <a:r>
              <a:rPr lang="en-US" sz="1400" dirty="0"/>
              <a:t>transaction</a:t>
            </a:r>
          </a:p>
        </p:txBody>
      </p:sp>
      <p:sp>
        <p:nvSpPr>
          <p:cNvPr id="19" name="Textfeld 18">
            <a:extLst>
              <a:ext uri="{FF2B5EF4-FFF2-40B4-BE49-F238E27FC236}">
                <a16:creationId xmlns:a16="http://schemas.microsoft.com/office/drawing/2014/main" id="{E266B97B-715F-B546-BA15-776721567B06}"/>
              </a:ext>
            </a:extLst>
          </p:cNvPr>
          <p:cNvSpPr txBox="1"/>
          <p:nvPr/>
        </p:nvSpPr>
        <p:spPr>
          <a:xfrm>
            <a:off x="2994823" y="5943743"/>
            <a:ext cx="3073918" cy="646331"/>
          </a:xfrm>
          <a:prstGeom prst="rect">
            <a:avLst/>
          </a:prstGeom>
          <a:noFill/>
        </p:spPr>
        <p:txBody>
          <a:bodyPr wrap="none" rtlCol="0">
            <a:spAutoFit/>
          </a:bodyPr>
          <a:lstStyle/>
          <a:p>
            <a:r>
              <a:rPr lang="en-US" dirty="0"/>
              <a:t>5) signs create transaction</a:t>
            </a:r>
          </a:p>
          <a:p>
            <a:r>
              <a:rPr lang="en-US" dirty="0"/>
              <a:t>6) broadcasts them to network</a:t>
            </a:r>
          </a:p>
        </p:txBody>
      </p:sp>
    </p:spTree>
    <p:extLst>
      <p:ext uri="{BB962C8B-B14F-4D97-AF65-F5344CB8AC3E}">
        <p14:creationId xmlns:p14="http://schemas.microsoft.com/office/powerpoint/2010/main" val="203920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B94A27-940E-DB40-8A87-CDE0B04E920F}"/>
              </a:ext>
            </a:extLst>
          </p:cNvPr>
          <p:cNvSpPr>
            <a:spLocks noGrp="1"/>
          </p:cNvSpPr>
          <p:nvPr>
            <p:ph type="title"/>
          </p:nvPr>
        </p:nvSpPr>
        <p:spPr/>
        <p:txBody>
          <a:bodyPr/>
          <a:lstStyle/>
          <a:p>
            <a:r>
              <a:rPr lang="en-US" b="1" dirty="0"/>
              <a:t>Micropayment channel</a:t>
            </a:r>
            <a:endParaRPr lang="en-US" dirty="0"/>
          </a:p>
        </p:txBody>
      </p:sp>
      <p:pic>
        <p:nvPicPr>
          <p:cNvPr id="4" name="Inhaltsplatzhalter 3">
            <a:extLst>
              <a:ext uri="{FF2B5EF4-FFF2-40B4-BE49-F238E27FC236}">
                <a16:creationId xmlns:a16="http://schemas.microsoft.com/office/drawing/2014/main" id="{5D25DFFA-85BC-AB4C-955F-39A2DA89284D}"/>
              </a:ext>
            </a:extLst>
          </p:cNvPr>
          <p:cNvPicPr>
            <a:picLocks noGrp="1" noChangeAspect="1"/>
          </p:cNvPicPr>
          <p:nvPr>
            <p:ph idx="1"/>
          </p:nvPr>
        </p:nvPicPr>
        <p:blipFill>
          <a:blip r:embed="rId2"/>
          <a:stretch>
            <a:fillRect/>
          </a:stretch>
        </p:blipFill>
        <p:spPr>
          <a:xfrm>
            <a:off x="0" y="1297021"/>
            <a:ext cx="8026400" cy="3314700"/>
          </a:xfrm>
          <a:prstGeom prst="rect">
            <a:avLst/>
          </a:prstGeom>
        </p:spPr>
      </p:pic>
      <p:sp>
        <p:nvSpPr>
          <p:cNvPr id="5" name="Rechteck 4">
            <a:extLst>
              <a:ext uri="{FF2B5EF4-FFF2-40B4-BE49-F238E27FC236}">
                <a16:creationId xmlns:a16="http://schemas.microsoft.com/office/drawing/2014/main" id="{772EC2D1-34F7-2444-B7BF-E339A5F58A2B}"/>
              </a:ext>
            </a:extLst>
          </p:cNvPr>
          <p:cNvSpPr/>
          <p:nvPr/>
        </p:nvSpPr>
        <p:spPr>
          <a:xfrm>
            <a:off x="993913" y="2040835"/>
            <a:ext cx="6453809" cy="225287"/>
          </a:xfrm>
          <a:prstGeom prst="rect">
            <a:avLst/>
          </a:prstGeom>
          <a:solidFill>
            <a:srgbClr val="F7CBA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a:extLst>
              <a:ext uri="{FF2B5EF4-FFF2-40B4-BE49-F238E27FC236}">
                <a16:creationId xmlns:a16="http://schemas.microsoft.com/office/drawing/2014/main" id="{7E681921-EC88-064D-93D0-39776332267E}"/>
              </a:ext>
            </a:extLst>
          </p:cNvPr>
          <p:cNvSpPr txBox="1"/>
          <p:nvPr/>
        </p:nvSpPr>
        <p:spPr>
          <a:xfrm>
            <a:off x="7513983" y="1923295"/>
            <a:ext cx="3540585" cy="369332"/>
          </a:xfrm>
          <a:prstGeom prst="rect">
            <a:avLst/>
          </a:prstGeom>
          <a:noFill/>
        </p:spPr>
        <p:txBody>
          <a:bodyPr wrap="none" rtlCol="0">
            <a:spAutoFit/>
          </a:bodyPr>
          <a:lstStyle/>
          <a:p>
            <a:r>
              <a:rPr lang="en-US" dirty="0"/>
              <a:t>set up shared account and unrolling</a:t>
            </a:r>
          </a:p>
        </p:txBody>
      </p:sp>
      <p:sp>
        <p:nvSpPr>
          <p:cNvPr id="7" name="Rechteck 6">
            <a:extLst>
              <a:ext uri="{FF2B5EF4-FFF2-40B4-BE49-F238E27FC236}">
                <a16:creationId xmlns:a16="http://schemas.microsoft.com/office/drawing/2014/main" id="{C4FFBC36-6196-5B49-B5BC-C91E8624E322}"/>
              </a:ext>
            </a:extLst>
          </p:cNvPr>
          <p:cNvSpPr/>
          <p:nvPr/>
        </p:nvSpPr>
        <p:spPr>
          <a:xfrm>
            <a:off x="993913" y="2266122"/>
            <a:ext cx="6453809" cy="225287"/>
          </a:xfrm>
          <a:prstGeom prst="rect">
            <a:avLst/>
          </a:prstGeom>
          <a:solidFill>
            <a:srgbClr val="F5999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a:extLst>
              <a:ext uri="{FF2B5EF4-FFF2-40B4-BE49-F238E27FC236}">
                <a16:creationId xmlns:a16="http://schemas.microsoft.com/office/drawing/2014/main" id="{72C8A670-D270-0745-B20D-D75830D53F03}"/>
              </a:ext>
            </a:extLst>
          </p:cNvPr>
          <p:cNvSpPr txBox="1"/>
          <p:nvPr/>
        </p:nvSpPr>
        <p:spPr>
          <a:xfrm>
            <a:off x="7518850" y="2194099"/>
            <a:ext cx="2954911" cy="369332"/>
          </a:xfrm>
          <a:prstGeom prst="rect">
            <a:avLst/>
          </a:prstGeom>
          <a:noFill/>
        </p:spPr>
        <p:txBody>
          <a:bodyPr wrap="none" rtlCol="0">
            <a:spAutoFit/>
          </a:bodyPr>
          <a:lstStyle/>
          <a:p>
            <a:r>
              <a:rPr lang="en-US" dirty="0"/>
              <a:t>create settlement transaction</a:t>
            </a:r>
          </a:p>
        </p:txBody>
      </p:sp>
      <p:sp>
        <p:nvSpPr>
          <p:cNvPr id="9" name="Rechteck 8">
            <a:extLst>
              <a:ext uri="{FF2B5EF4-FFF2-40B4-BE49-F238E27FC236}">
                <a16:creationId xmlns:a16="http://schemas.microsoft.com/office/drawing/2014/main" id="{2C15B2A6-BC66-BE4B-BDAD-7C72002A778C}"/>
              </a:ext>
            </a:extLst>
          </p:cNvPr>
          <p:cNvSpPr/>
          <p:nvPr/>
        </p:nvSpPr>
        <p:spPr>
          <a:xfrm>
            <a:off x="993913" y="2491409"/>
            <a:ext cx="6453809" cy="225287"/>
          </a:xfrm>
          <a:prstGeom prst="rect">
            <a:avLst/>
          </a:prstGeom>
          <a:solidFill>
            <a:srgbClr val="E594B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5870BF52-DDC7-974E-9499-C8E906611999}"/>
              </a:ext>
            </a:extLst>
          </p:cNvPr>
          <p:cNvSpPr txBox="1"/>
          <p:nvPr/>
        </p:nvSpPr>
        <p:spPr>
          <a:xfrm>
            <a:off x="7536098" y="2453307"/>
            <a:ext cx="4568238" cy="338554"/>
          </a:xfrm>
          <a:prstGeom prst="rect">
            <a:avLst/>
          </a:prstGeom>
          <a:noFill/>
        </p:spPr>
        <p:txBody>
          <a:bodyPr wrap="none" rtlCol="0">
            <a:spAutoFit/>
          </a:bodyPr>
          <a:lstStyle/>
          <a:p>
            <a:r>
              <a:rPr lang="en-US" sz="1600" dirty="0"/>
              <a:t>while buyer still has money and </a:t>
            </a:r>
            <a:r>
              <a:rPr lang="en-US" sz="1600" dirty="0" err="1"/>
              <a:t>timelock</a:t>
            </a:r>
            <a:r>
              <a:rPr lang="en-US" sz="1600" dirty="0"/>
              <a:t> not expired</a:t>
            </a:r>
          </a:p>
        </p:txBody>
      </p:sp>
      <p:sp>
        <p:nvSpPr>
          <p:cNvPr id="11" name="Rechteck 10">
            <a:extLst>
              <a:ext uri="{FF2B5EF4-FFF2-40B4-BE49-F238E27FC236}">
                <a16:creationId xmlns:a16="http://schemas.microsoft.com/office/drawing/2014/main" id="{5CF4322C-258B-7049-9CA4-5635CC32D900}"/>
              </a:ext>
            </a:extLst>
          </p:cNvPr>
          <p:cNvSpPr/>
          <p:nvPr/>
        </p:nvSpPr>
        <p:spPr>
          <a:xfrm>
            <a:off x="993913" y="2709939"/>
            <a:ext cx="6453809" cy="713366"/>
          </a:xfrm>
          <a:prstGeom prst="rect">
            <a:avLst/>
          </a:prstGeom>
          <a:solidFill>
            <a:srgbClr val="E2A8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feld 11">
            <a:extLst>
              <a:ext uri="{FF2B5EF4-FFF2-40B4-BE49-F238E27FC236}">
                <a16:creationId xmlns:a16="http://schemas.microsoft.com/office/drawing/2014/main" id="{8663A0CC-8696-AE4B-A886-14565180F9D2}"/>
              </a:ext>
            </a:extLst>
          </p:cNvPr>
          <p:cNvSpPr txBox="1"/>
          <p:nvPr/>
        </p:nvSpPr>
        <p:spPr>
          <a:xfrm>
            <a:off x="7536098" y="2863945"/>
            <a:ext cx="3380797" cy="369332"/>
          </a:xfrm>
          <a:prstGeom prst="rect">
            <a:avLst/>
          </a:prstGeom>
          <a:noFill/>
        </p:spPr>
        <p:txBody>
          <a:bodyPr wrap="none" rtlCol="0">
            <a:spAutoFit/>
          </a:bodyPr>
          <a:lstStyle/>
          <a:p>
            <a:r>
              <a:rPr lang="en-US" dirty="0"/>
              <a:t>exchange goods and adapt money</a:t>
            </a:r>
          </a:p>
        </p:txBody>
      </p:sp>
      <p:sp>
        <p:nvSpPr>
          <p:cNvPr id="13" name="Rechteck 12">
            <a:extLst>
              <a:ext uri="{FF2B5EF4-FFF2-40B4-BE49-F238E27FC236}">
                <a16:creationId xmlns:a16="http://schemas.microsoft.com/office/drawing/2014/main" id="{0510FCDD-5505-F44F-8AA5-62C1DB7C1CC8}"/>
              </a:ext>
            </a:extLst>
          </p:cNvPr>
          <p:cNvSpPr/>
          <p:nvPr/>
        </p:nvSpPr>
        <p:spPr>
          <a:xfrm>
            <a:off x="993913" y="3416548"/>
            <a:ext cx="6453809" cy="225287"/>
          </a:xfrm>
          <a:prstGeom prst="rect">
            <a:avLst/>
          </a:prstGeom>
          <a:solidFill>
            <a:srgbClr val="B2A9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a:extLst>
              <a:ext uri="{FF2B5EF4-FFF2-40B4-BE49-F238E27FC236}">
                <a16:creationId xmlns:a16="http://schemas.microsoft.com/office/drawing/2014/main" id="{7E184EAF-4AE0-A941-9DD2-155A71C36375}"/>
              </a:ext>
            </a:extLst>
          </p:cNvPr>
          <p:cNvSpPr txBox="1"/>
          <p:nvPr/>
        </p:nvSpPr>
        <p:spPr>
          <a:xfrm>
            <a:off x="7536098" y="3310661"/>
            <a:ext cx="4687822" cy="369332"/>
          </a:xfrm>
          <a:prstGeom prst="rect">
            <a:avLst/>
          </a:prstGeom>
          <a:noFill/>
        </p:spPr>
        <p:txBody>
          <a:bodyPr wrap="none" rtlCol="0">
            <a:spAutoFit/>
          </a:bodyPr>
          <a:lstStyle/>
          <a:p>
            <a:r>
              <a:rPr lang="en-US" dirty="0"/>
              <a:t>update settlement transactions with new values</a:t>
            </a:r>
          </a:p>
        </p:txBody>
      </p:sp>
      <p:sp>
        <p:nvSpPr>
          <p:cNvPr id="15" name="Rechteck 14">
            <a:extLst>
              <a:ext uri="{FF2B5EF4-FFF2-40B4-BE49-F238E27FC236}">
                <a16:creationId xmlns:a16="http://schemas.microsoft.com/office/drawing/2014/main" id="{22BCC751-5C93-6C45-BF41-904C212BD800}"/>
              </a:ext>
            </a:extLst>
          </p:cNvPr>
          <p:cNvSpPr/>
          <p:nvPr/>
        </p:nvSpPr>
        <p:spPr>
          <a:xfrm>
            <a:off x="993913" y="3641835"/>
            <a:ext cx="6453809" cy="225287"/>
          </a:xfrm>
          <a:prstGeom prst="rect">
            <a:avLst/>
          </a:prstGeom>
          <a:solidFill>
            <a:srgbClr val="90D1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feld 15">
            <a:extLst>
              <a:ext uri="{FF2B5EF4-FFF2-40B4-BE49-F238E27FC236}">
                <a16:creationId xmlns:a16="http://schemas.microsoft.com/office/drawing/2014/main" id="{DBE45A2D-0BCE-134A-84B3-F0446CF3650A}"/>
              </a:ext>
            </a:extLst>
          </p:cNvPr>
          <p:cNvSpPr txBox="1"/>
          <p:nvPr/>
        </p:nvSpPr>
        <p:spPr>
          <a:xfrm>
            <a:off x="7536098" y="3567411"/>
            <a:ext cx="3524747" cy="369332"/>
          </a:xfrm>
          <a:prstGeom prst="rect">
            <a:avLst/>
          </a:prstGeom>
          <a:noFill/>
        </p:spPr>
        <p:txBody>
          <a:bodyPr wrap="none" rtlCol="0">
            <a:spAutoFit/>
          </a:bodyPr>
          <a:lstStyle/>
          <a:p>
            <a:r>
              <a:rPr lang="en-US" dirty="0"/>
              <a:t>S signs transaction and sends it to R</a:t>
            </a:r>
          </a:p>
        </p:txBody>
      </p:sp>
      <p:sp>
        <p:nvSpPr>
          <p:cNvPr id="17" name="Textfeld 16">
            <a:extLst>
              <a:ext uri="{FF2B5EF4-FFF2-40B4-BE49-F238E27FC236}">
                <a16:creationId xmlns:a16="http://schemas.microsoft.com/office/drawing/2014/main" id="{B1B9E0A0-603A-2F4F-A836-D0CECB04A8CC}"/>
              </a:ext>
            </a:extLst>
          </p:cNvPr>
          <p:cNvSpPr txBox="1"/>
          <p:nvPr/>
        </p:nvSpPr>
        <p:spPr>
          <a:xfrm>
            <a:off x="1094509" y="4844328"/>
            <a:ext cx="11025198" cy="1200329"/>
          </a:xfrm>
          <a:prstGeom prst="rect">
            <a:avLst/>
          </a:prstGeom>
          <a:noFill/>
        </p:spPr>
        <p:txBody>
          <a:bodyPr wrap="none" rtlCol="0">
            <a:spAutoFit/>
          </a:bodyPr>
          <a:lstStyle/>
          <a:p>
            <a:r>
              <a:rPr lang="en-US" dirty="0"/>
              <a:t>Why does s sign it?</a:t>
            </a:r>
          </a:p>
          <a:p>
            <a:pPr marL="285750" indent="-285750">
              <a:buFont typeface="Arial" panose="020B0604020202020204" pitchFamily="34" charset="0"/>
              <a:buChar char="•"/>
            </a:pPr>
            <a:r>
              <a:rPr lang="en-US" dirty="0"/>
              <a:t>like this, R always holds all fully signed transactions and can choose the last one (where he gets the most money)</a:t>
            </a:r>
          </a:p>
          <a:p>
            <a:pPr marL="285750" indent="-285750">
              <a:buFont typeface="Arial" panose="020B0604020202020204" pitchFamily="34" charset="0"/>
              <a:buChar char="•"/>
            </a:pPr>
            <a:r>
              <a:rPr lang="en-US" dirty="0"/>
              <a:t>S cannot submit any transaction, so S cannot get the goods and later submit a transaction where S did not pay</a:t>
            </a:r>
          </a:p>
          <a:p>
            <a:r>
              <a:rPr lang="en-US" dirty="0"/>
              <a:t>the money for it </a:t>
            </a:r>
          </a:p>
        </p:txBody>
      </p:sp>
      <p:sp>
        <p:nvSpPr>
          <p:cNvPr id="18" name="Rechteck 17">
            <a:extLst>
              <a:ext uri="{FF2B5EF4-FFF2-40B4-BE49-F238E27FC236}">
                <a16:creationId xmlns:a16="http://schemas.microsoft.com/office/drawing/2014/main" id="{40D53FEA-1107-1343-8D31-D7A9DB8F690C}"/>
              </a:ext>
            </a:extLst>
          </p:cNvPr>
          <p:cNvSpPr/>
          <p:nvPr/>
        </p:nvSpPr>
        <p:spPr>
          <a:xfrm>
            <a:off x="993912" y="4085652"/>
            <a:ext cx="6453809" cy="225287"/>
          </a:xfrm>
          <a:prstGeom prst="rect">
            <a:avLst/>
          </a:prstGeom>
          <a:solidFill>
            <a:srgbClr val="82E5DA">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59B66585-3997-4D4D-9DF0-F40B095F07B7}"/>
              </a:ext>
            </a:extLst>
          </p:cNvPr>
          <p:cNvSpPr txBox="1"/>
          <p:nvPr/>
        </p:nvSpPr>
        <p:spPr>
          <a:xfrm>
            <a:off x="7536098" y="3936743"/>
            <a:ext cx="4024371" cy="646331"/>
          </a:xfrm>
          <a:prstGeom prst="rect">
            <a:avLst/>
          </a:prstGeom>
          <a:noFill/>
        </p:spPr>
        <p:txBody>
          <a:bodyPr wrap="none" rtlCol="0">
            <a:spAutoFit/>
          </a:bodyPr>
          <a:lstStyle/>
          <a:p>
            <a:r>
              <a:rPr lang="en-US" dirty="0"/>
              <a:t>R signs last transaction and broadcasts it </a:t>
            </a:r>
          </a:p>
          <a:p>
            <a:r>
              <a:rPr lang="en-US" dirty="0"/>
              <a:t>before </a:t>
            </a:r>
            <a:r>
              <a:rPr lang="en-US" dirty="0" err="1"/>
              <a:t>timelock</a:t>
            </a:r>
            <a:r>
              <a:rPr lang="en-US" dirty="0"/>
              <a:t> expires</a:t>
            </a:r>
          </a:p>
        </p:txBody>
      </p:sp>
    </p:spTree>
    <p:extLst>
      <p:ext uri="{BB962C8B-B14F-4D97-AF65-F5344CB8AC3E}">
        <p14:creationId xmlns:p14="http://schemas.microsoft.com/office/powerpoint/2010/main" val="5894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p:bldP spid="15" grpId="0" animBg="1"/>
      <p:bldP spid="16" grpId="0"/>
      <p:bldP spid="17" grpId="0"/>
      <p:bldP spid="18" grpId="0" animBg="1"/>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52BF9-49F7-CC46-8D64-F645D58DFC95}"/>
              </a:ext>
            </a:extLst>
          </p:cNvPr>
          <p:cNvSpPr>
            <a:spLocks noGrp="1"/>
          </p:cNvSpPr>
          <p:nvPr>
            <p:ph type="title"/>
          </p:nvPr>
        </p:nvSpPr>
        <p:spPr/>
        <p:txBody>
          <a:bodyPr/>
          <a:lstStyle/>
          <a:p>
            <a:r>
              <a:rPr lang="en-US" b="1" dirty="0"/>
              <a:t>Quiz</a:t>
            </a:r>
          </a:p>
        </p:txBody>
      </p:sp>
      <p:sp>
        <p:nvSpPr>
          <p:cNvPr id="3" name="Inhaltsplatzhalter 2">
            <a:extLst>
              <a:ext uri="{FF2B5EF4-FFF2-40B4-BE49-F238E27FC236}">
                <a16:creationId xmlns:a16="http://schemas.microsoft.com/office/drawing/2014/main" id="{928A8098-02DC-CC45-B032-930A7F7CB3A3}"/>
              </a:ext>
            </a:extLst>
          </p:cNvPr>
          <p:cNvSpPr>
            <a:spLocks noGrp="1"/>
          </p:cNvSpPr>
          <p:nvPr>
            <p:ph idx="1"/>
          </p:nvPr>
        </p:nvSpPr>
        <p:spPr/>
        <p:txBody>
          <a:bodyPr/>
          <a:lstStyle/>
          <a:p>
            <a:pPr lvl="1"/>
            <a:r>
              <a:rPr lang="en-US" dirty="0"/>
              <a:t>What is the biggest number of nodes that can fail so that the majority quorum system still works?</a:t>
            </a:r>
          </a:p>
          <a:p>
            <a:pPr lvl="2"/>
            <a:r>
              <a:rPr lang="en-US" dirty="0"/>
              <a:t>n/2-1</a:t>
            </a:r>
          </a:p>
          <a:p>
            <a:pPr lvl="1"/>
            <a:r>
              <a:rPr lang="en-US" dirty="0"/>
              <a:t>Are effects of blockchain transactions on a node deterministic?	</a:t>
            </a:r>
          </a:p>
          <a:p>
            <a:pPr lvl="2"/>
            <a:r>
              <a:rPr lang="en-US" dirty="0"/>
              <a:t>yes</a:t>
            </a:r>
          </a:p>
          <a:p>
            <a:pPr lvl="1"/>
            <a:r>
              <a:rPr lang="en-US" dirty="0"/>
              <a:t>Can a micropayment channel be used bidirectionally?</a:t>
            </a:r>
          </a:p>
          <a:p>
            <a:pPr lvl="2"/>
            <a:r>
              <a:rPr lang="en-US" dirty="0"/>
              <a:t>No, because then both parties would hold fully signed transactions and then submit the ones that are best for them</a:t>
            </a:r>
          </a:p>
          <a:p>
            <a:pPr lvl="2"/>
            <a:endParaRPr lang="en-US" dirty="0"/>
          </a:p>
        </p:txBody>
      </p:sp>
    </p:spTree>
    <p:extLst>
      <p:ext uri="{BB962C8B-B14F-4D97-AF65-F5344CB8AC3E}">
        <p14:creationId xmlns:p14="http://schemas.microsoft.com/office/powerpoint/2010/main" val="421124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EA8DE833-EDD6-8648-82E8-6E680D73EA75}"/>
              </a:ext>
            </a:extLst>
          </p:cNvPr>
          <p:cNvPicPr>
            <a:picLocks noGrp="1" noChangeAspect="1"/>
          </p:cNvPicPr>
          <p:nvPr>
            <p:ph idx="1"/>
          </p:nvPr>
        </p:nvPicPr>
        <p:blipFill>
          <a:blip r:embed="rId3"/>
          <a:stretch>
            <a:fillRect/>
          </a:stretch>
        </p:blipFill>
        <p:spPr>
          <a:xfrm>
            <a:off x="612453" y="1419694"/>
            <a:ext cx="11245883" cy="4018612"/>
          </a:xfrm>
          <a:prstGeom prst="rect">
            <a:avLst/>
          </a:prstGeom>
        </p:spPr>
      </p:pic>
    </p:spTree>
    <p:extLst>
      <p:ext uri="{BB962C8B-B14F-4D97-AF65-F5344CB8AC3E}">
        <p14:creationId xmlns:p14="http://schemas.microsoft.com/office/powerpoint/2010/main" val="3767148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E104A-308E-3F47-9B40-67F48A05B58A}"/>
              </a:ext>
            </a:extLst>
          </p:cNvPr>
          <p:cNvPicPr>
            <a:picLocks noChangeAspect="1"/>
          </p:cNvPicPr>
          <p:nvPr/>
        </p:nvPicPr>
        <p:blipFill>
          <a:blip r:embed="rId2"/>
          <a:stretch>
            <a:fillRect/>
          </a:stretch>
        </p:blipFill>
        <p:spPr>
          <a:xfrm>
            <a:off x="452040" y="1080506"/>
            <a:ext cx="11287920" cy="4696987"/>
          </a:xfrm>
          <a:prstGeom prst="rect">
            <a:avLst/>
          </a:prstGeom>
        </p:spPr>
      </p:pic>
    </p:spTree>
    <p:extLst>
      <p:ext uri="{BB962C8B-B14F-4D97-AF65-F5344CB8AC3E}">
        <p14:creationId xmlns:p14="http://schemas.microsoft.com/office/powerpoint/2010/main" val="2877528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90000-7640-3049-B249-9DF4979C8386}"/>
              </a:ext>
            </a:extLst>
          </p:cNvPr>
          <p:cNvPicPr>
            <a:picLocks noChangeAspect="1"/>
          </p:cNvPicPr>
          <p:nvPr/>
        </p:nvPicPr>
        <p:blipFill>
          <a:blip r:embed="rId2"/>
          <a:stretch>
            <a:fillRect/>
          </a:stretch>
        </p:blipFill>
        <p:spPr>
          <a:xfrm>
            <a:off x="419773" y="1180522"/>
            <a:ext cx="11352453" cy="4496955"/>
          </a:xfrm>
          <a:prstGeom prst="rect">
            <a:avLst/>
          </a:prstGeom>
        </p:spPr>
      </p:pic>
    </p:spTree>
    <p:extLst>
      <p:ext uri="{BB962C8B-B14F-4D97-AF65-F5344CB8AC3E}">
        <p14:creationId xmlns:p14="http://schemas.microsoft.com/office/powerpoint/2010/main" val="2202720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596532-D81C-6447-B43F-78AB7DF32282}"/>
              </a:ext>
            </a:extLst>
          </p:cNvPr>
          <p:cNvPicPr>
            <a:picLocks noChangeAspect="1"/>
          </p:cNvPicPr>
          <p:nvPr/>
        </p:nvPicPr>
        <p:blipFill>
          <a:blip r:embed="rId3"/>
          <a:stretch>
            <a:fillRect/>
          </a:stretch>
        </p:blipFill>
        <p:spPr>
          <a:xfrm>
            <a:off x="2296612" y="2344574"/>
            <a:ext cx="7598776" cy="4513426"/>
          </a:xfrm>
          <a:prstGeom prst="rect">
            <a:avLst/>
          </a:prstGeom>
        </p:spPr>
      </p:pic>
      <p:pic>
        <p:nvPicPr>
          <p:cNvPr id="5" name="Picture 4">
            <a:extLst>
              <a:ext uri="{FF2B5EF4-FFF2-40B4-BE49-F238E27FC236}">
                <a16:creationId xmlns:a16="http://schemas.microsoft.com/office/drawing/2014/main" id="{E2623516-047A-A141-9FF4-131CADF7B24D}"/>
              </a:ext>
            </a:extLst>
          </p:cNvPr>
          <p:cNvPicPr>
            <a:picLocks noChangeAspect="1"/>
          </p:cNvPicPr>
          <p:nvPr/>
        </p:nvPicPr>
        <p:blipFill>
          <a:blip r:embed="rId4"/>
          <a:stretch>
            <a:fillRect/>
          </a:stretch>
        </p:blipFill>
        <p:spPr>
          <a:xfrm>
            <a:off x="2296612" y="270446"/>
            <a:ext cx="7598776" cy="2227823"/>
          </a:xfrm>
          <a:prstGeom prst="rect">
            <a:avLst/>
          </a:prstGeom>
        </p:spPr>
      </p:pic>
    </p:spTree>
    <p:extLst>
      <p:ext uri="{BB962C8B-B14F-4D97-AF65-F5344CB8AC3E}">
        <p14:creationId xmlns:p14="http://schemas.microsoft.com/office/powerpoint/2010/main" val="82037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9E13B-915D-2447-A399-499737BA13CD}"/>
              </a:ext>
            </a:extLst>
          </p:cNvPr>
          <p:cNvSpPr>
            <a:spLocks noGrp="1"/>
          </p:cNvSpPr>
          <p:nvPr>
            <p:ph type="title"/>
          </p:nvPr>
        </p:nvSpPr>
        <p:spPr/>
        <p:txBody>
          <a:bodyPr/>
          <a:lstStyle/>
          <a:p>
            <a:r>
              <a:rPr lang="en-US" b="1" dirty="0"/>
              <a:t>Last Exercise 1.2</a:t>
            </a:r>
          </a:p>
        </p:txBody>
      </p:sp>
      <p:cxnSp>
        <p:nvCxnSpPr>
          <p:cNvPr id="5" name="Gerade Verbindung 4">
            <a:extLst>
              <a:ext uri="{FF2B5EF4-FFF2-40B4-BE49-F238E27FC236}">
                <a16:creationId xmlns:a16="http://schemas.microsoft.com/office/drawing/2014/main" id="{3F6C0526-306E-2443-89AB-796F9D2F06FE}"/>
              </a:ext>
            </a:extLst>
          </p:cNvPr>
          <p:cNvCxnSpPr>
            <a:cxnSpLocks/>
          </p:cNvCxnSpPr>
          <p:nvPr/>
        </p:nvCxnSpPr>
        <p:spPr>
          <a:xfrm>
            <a:off x="5560540" y="1161535"/>
            <a:ext cx="0" cy="5313406"/>
          </a:xfrm>
          <a:prstGeom prst="line">
            <a:avLst/>
          </a:prstGeom>
        </p:spPr>
        <p:style>
          <a:lnRef idx="1">
            <a:schemeClr val="dk1"/>
          </a:lnRef>
          <a:fillRef idx="0">
            <a:schemeClr val="dk1"/>
          </a:fillRef>
          <a:effectRef idx="0">
            <a:schemeClr val="dk1"/>
          </a:effectRef>
          <a:fontRef idx="minor">
            <a:schemeClr val="tx1"/>
          </a:fontRef>
        </p:style>
      </p:cxnSp>
      <p:cxnSp>
        <p:nvCxnSpPr>
          <p:cNvPr id="8" name="Gerade Verbindung 7">
            <a:extLst>
              <a:ext uri="{FF2B5EF4-FFF2-40B4-BE49-F238E27FC236}">
                <a16:creationId xmlns:a16="http://schemas.microsoft.com/office/drawing/2014/main" id="{D93E86DB-FC29-BD4E-AF8E-B7F3847D12C6}"/>
              </a:ext>
            </a:extLst>
          </p:cNvPr>
          <p:cNvCxnSpPr>
            <a:cxnSpLocks/>
          </p:cNvCxnSpPr>
          <p:nvPr/>
        </p:nvCxnSpPr>
        <p:spPr>
          <a:xfrm>
            <a:off x="1573619" y="3934047"/>
            <a:ext cx="8527311" cy="1"/>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82F33723-EB0B-5D4F-B6FB-A2925BCFB748}"/>
              </a:ext>
            </a:extLst>
          </p:cNvPr>
          <p:cNvCxnSpPr>
            <a:cxnSpLocks/>
          </p:cNvCxnSpPr>
          <p:nvPr/>
        </p:nvCxnSpPr>
        <p:spPr>
          <a:xfrm>
            <a:off x="4869712" y="1307805"/>
            <a:ext cx="3880883" cy="3466214"/>
          </a:xfrm>
          <a:prstGeom prst="line">
            <a:avLst/>
          </a:prstGeom>
        </p:spPr>
        <p:style>
          <a:lnRef idx="2">
            <a:schemeClr val="accent6"/>
          </a:lnRef>
          <a:fillRef idx="0">
            <a:schemeClr val="accent6"/>
          </a:fillRef>
          <a:effectRef idx="1">
            <a:schemeClr val="accent6"/>
          </a:effectRef>
          <a:fontRef idx="minor">
            <a:schemeClr val="tx1"/>
          </a:fontRef>
        </p:style>
      </p:cxnSp>
      <p:sp>
        <p:nvSpPr>
          <p:cNvPr id="17" name="Oval 16">
            <a:extLst>
              <a:ext uri="{FF2B5EF4-FFF2-40B4-BE49-F238E27FC236}">
                <a16:creationId xmlns:a16="http://schemas.microsoft.com/office/drawing/2014/main" id="{676DA566-50E2-D446-8987-998D7840FA0C}"/>
              </a:ext>
            </a:extLst>
          </p:cNvPr>
          <p:cNvSpPr/>
          <p:nvPr/>
        </p:nvSpPr>
        <p:spPr>
          <a:xfrm>
            <a:off x="6039076" y="3597829"/>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CC0D545-B8A1-E54F-8D24-9C56447CBABA}"/>
              </a:ext>
            </a:extLst>
          </p:cNvPr>
          <p:cNvSpPr/>
          <p:nvPr/>
        </p:nvSpPr>
        <p:spPr>
          <a:xfrm>
            <a:off x="6765090" y="2294030"/>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5788818F-C24D-E04D-ADBD-6A83E28B48FD}"/>
              </a:ext>
            </a:extLst>
          </p:cNvPr>
          <p:cNvSpPr txBox="1"/>
          <p:nvPr/>
        </p:nvSpPr>
        <p:spPr>
          <a:xfrm>
            <a:off x="6189264" y="3571246"/>
            <a:ext cx="431528" cy="369332"/>
          </a:xfrm>
          <a:prstGeom prst="rect">
            <a:avLst/>
          </a:prstGeom>
          <a:noFill/>
        </p:spPr>
        <p:txBody>
          <a:bodyPr wrap="none" rtlCol="0">
            <a:spAutoFit/>
          </a:bodyPr>
          <a:lstStyle/>
          <a:p>
            <a:r>
              <a:rPr lang="en-US" dirty="0" err="1"/>
              <a:t>pB</a:t>
            </a:r>
            <a:endParaRPr lang="en-US" dirty="0"/>
          </a:p>
        </p:txBody>
      </p:sp>
      <p:cxnSp>
        <p:nvCxnSpPr>
          <p:cNvPr id="22" name="Gerade Verbindung 21">
            <a:extLst>
              <a:ext uri="{FF2B5EF4-FFF2-40B4-BE49-F238E27FC236}">
                <a16:creationId xmlns:a16="http://schemas.microsoft.com/office/drawing/2014/main" id="{C8A2B7CA-8EA1-064A-8BA5-E4AD84E8F053}"/>
              </a:ext>
            </a:extLst>
          </p:cNvPr>
          <p:cNvCxnSpPr>
            <a:cxnSpLocks/>
          </p:cNvCxnSpPr>
          <p:nvPr/>
        </p:nvCxnSpPr>
        <p:spPr>
          <a:xfrm flipH="1">
            <a:off x="7979828" y="1634568"/>
            <a:ext cx="134543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7DA045E8-8A23-F94B-81C7-E3F25DE5D7A1}"/>
              </a:ext>
            </a:extLst>
          </p:cNvPr>
          <p:cNvCxnSpPr>
            <a:cxnSpLocks/>
          </p:cNvCxnSpPr>
          <p:nvPr/>
        </p:nvCxnSpPr>
        <p:spPr>
          <a:xfrm>
            <a:off x="7979828" y="1503860"/>
            <a:ext cx="60537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 name="Gerade Verbindung 6">
            <a:extLst>
              <a:ext uri="{FF2B5EF4-FFF2-40B4-BE49-F238E27FC236}">
                <a16:creationId xmlns:a16="http://schemas.microsoft.com/office/drawing/2014/main" id="{58B35D10-0842-654D-8CA2-21C567AE90DC}"/>
              </a:ext>
            </a:extLst>
          </p:cNvPr>
          <p:cNvCxnSpPr/>
          <p:nvPr/>
        </p:nvCxnSpPr>
        <p:spPr>
          <a:xfrm>
            <a:off x="8585200" y="1503860"/>
            <a:ext cx="74006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9E9B06D7-815E-0F4D-B88B-B8A88EE6E5E4}"/>
              </a:ext>
            </a:extLst>
          </p:cNvPr>
          <p:cNvSpPr txBox="1"/>
          <p:nvPr/>
        </p:nvSpPr>
        <p:spPr>
          <a:xfrm>
            <a:off x="8560178" y="1717292"/>
            <a:ext cx="2613151" cy="369332"/>
          </a:xfrm>
          <a:prstGeom prst="rect">
            <a:avLst/>
          </a:prstGeom>
          <a:noFill/>
        </p:spPr>
        <p:txBody>
          <a:bodyPr wrap="none" rtlCol="0">
            <a:spAutoFit/>
          </a:bodyPr>
          <a:lstStyle/>
          <a:p>
            <a:r>
              <a:rPr lang="en-US" dirty="0">
                <a:solidFill>
                  <a:srgbClr val="FF0000"/>
                </a:solidFill>
              </a:rPr>
              <a:t>||</a:t>
            </a:r>
            <a:r>
              <a:rPr lang="en-US" dirty="0" err="1">
                <a:solidFill>
                  <a:srgbClr val="FF0000"/>
                </a:solidFill>
              </a:rPr>
              <a:t>pB</a:t>
            </a:r>
            <a:r>
              <a:rPr lang="en-US" dirty="0">
                <a:solidFill>
                  <a:srgbClr val="FF0000"/>
                </a:solidFill>
              </a:rPr>
              <a:t>-p||-||</a:t>
            </a:r>
            <a:r>
              <a:rPr lang="en-US" dirty="0" err="1">
                <a:solidFill>
                  <a:srgbClr val="FF0000"/>
                </a:solidFill>
              </a:rPr>
              <a:t>pA</a:t>
            </a:r>
            <a:r>
              <a:rPr lang="en-US" dirty="0">
                <a:solidFill>
                  <a:srgbClr val="FF0000"/>
                </a:solidFill>
              </a:rPr>
              <a:t>-p|| = 1km</a:t>
            </a:r>
          </a:p>
        </p:txBody>
      </p:sp>
      <p:sp>
        <p:nvSpPr>
          <p:cNvPr id="21" name="Oval 20">
            <a:extLst>
              <a:ext uri="{FF2B5EF4-FFF2-40B4-BE49-F238E27FC236}">
                <a16:creationId xmlns:a16="http://schemas.microsoft.com/office/drawing/2014/main" id="{35D09F84-7381-6842-A21A-F67B19D23D0F}"/>
              </a:ext>
            </a:extLst>
          </p:cNvPr>
          <p:cNvSpPr/>
          <p:nvPr/>
        </p:nvSpPr>
        <p:spPr>
          <a:xfrm>
            <a:off x="6317093" y="2604898"/>
            <a:ext cx="159489" cy="132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1F4A7DD3-3FD7-334A-95DA-EB94AB18BEB2}"/>
              </a:ext>
            </a:extLst>
          </p:cNvPr>
          <p:cNvSpPr txBox="1"/>
          <p:nvPr/>
        </p:nvSpPr>
        <p:spPr>
          <a:xfrm>
            <a:off x="8257194" y="2105974"/>
            <a:ext cx="2768980" cy="923330"/>
          </a:xfrm>
          <a:prstGeom prst="rect">
            <a:avLst/>
          </a:prstGeom>
          <a:noFill/>
        </p:spPr>
        <p:txBody>
          <a:bodyPr wrap="square" rtlCol="0">
            <a:spAutoFit/>
          </a:bodyPr>
          <a:lstStyle/>
          <a:p>
            <a:r>
              <a:rPr lang="en-US" dirty="0"/>
              <a:t>so we want to minimize:</a:t>
            </a:r>
          </a:p>
          <a:p>
            <a:r>
              <a:rPr lang="en-US" dirty="0"/>
              <a:t>abs(||</a:t>
            </a:r>
            <a:r>
              <a:rPr lang="en-US" dirty="0" err="1"/>
              <a:t>pB</a:t>
            </a:r>
            <a:r>
              <a:rPr lang="en-US" dirty="0"/>
              <a:t>-p||-||</a:t>
            </a:r>
            <a:r>
              <a:rPr lang="en-US" dirty="0" err="1"/>
              <a:t>pA</a:t>
            </a:r>
            <a:r>
              <a:rPr lang="en-US" dirty="0"/>
              <a:t>-p|| - 1)</a:t>
            </a:r>
          </a:p>
          <a:p>
            <a:endParaRPr lang="en-US" dirty="0"/>
          </a:p>
        </p:txBody>
      </p:sp>
      <p:sp>
        <p:nvSpPr>
          <p:cNvPr id="23" name="Textfeld 22">
            <a:extLst>
              <a:ext uri="{FF2B5EF4-FFF2-40B4-BE49-F238E27FC236}">
                <a16:creationId xmlns:a16="http://schemas.microsoft.com/office/drawing/2014/main" id="{96905070-53DB-4C45-A759-DD273449D16F}"/>
              </a:ext>
            </a:extLst>
          </p:cNvPr>
          <p:cNvSpPr txBox="1"/>
          <p:nvPr/>
        </p:nvSpPr>
        <p:spPr>
          <a:xfrm>
            <a:off x="6044150" y="2491512"/>
            <a:ext cx="306494" cy="369332"/>
          </a:xfrm>
          <a:prstGeom prst="rect">
            <a:avLst/>
          </a:prstGeom>
          <a:noFill/>
        </p:spPr>
        <p:txBody>
          <a:bodyPr wrap="none" rtlCol="0">
            <a:spAutoFit/>
          </a:bodyPr>
          <a:lstStyle/>
          <a:p>
            <a:r>
              <a:rPr lang="en-US" dirty="0"/>
              <a:t>p</a:t>
            </a:r>
          </a:p>
        </p:txBody>
      </p:sp>
      <p:sp>
        <p:nvSpPr>
          <p:cNvPr id="24" name="Textfeld 23">
            <a:extLst>
              <a:ext uri="{FF2B5EF4-FFF2-40B4-BE49-F238E27FC236}">
                <a16:creationId xmlns:a16="http://schemas.microsoft.com/office/drawing/2014/main" id="{3E48CD22-922A-C84C-BB05-2EDD5B6A3F47}"/>
              </a:ext>
            </a:extLst>
          </p:cNvPr>
          <p:cNvSpPr txBox="1"/>
          <p:nvPr/>
        </p:nvSpPr>
        <p:spPr>
          <a:xfrm>
            <a:off x="6893156" y="2296116"/>
            <a:ext cx="439544" cy="369332"/>
          </a:xfrm>
          <a:prstGeom prst="rect">
            <a:avLst/>
          </a:prstGeom>
          <a:noFill/>
        </p:spPr>
        <p:txBody>
          <a:bodyPr wrap="none" rtlCol="0">
            <a:spAutoFit/>
          </a:bodyPr>
          <a:lstStyle/>
          <a:p>
            <a:r>
              <a:rPr lang="en-US" dirty="0" err="1"/>
              <a:t>pA</a:t>
            </a:r>
            <a:endParaRPr lang="en-US" dirty="0"/>
          </a:p>
        </p:txBody>
      </p:sp>
    </p:spTree>
    <p:extLst>
      <p:ext uri="{BB962C8B-B14F-4D97-AF65-F5344CB8AC3E}">
        <p14:creationId xmlns:p14="http://schemas.microsoft.com/office/powerpoint/2010/main" val="371562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6" name="Rechteck 5"/>
          <p:cNvSpPr/>
          <p:nvPr/>
        </p:nvSpPr>
        <p:spPr>
          <a:xfrm>
            <a:off x="996961" y="4202046"/>
            <a:ext cx="8327274" cy="16966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8" name="Bild 7" descr="Screenshot 2018-11-04 at 16.4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4" y="1690688"/>
            <a:ext cx="11393506" cy="4248150"/>
          </a:xfrm>
          <a:prstGeom prst="rect">
            <a:avLst/>
          </a:prstGeom>
        </p:spPr>
      </p:pic>
      <p:sp>
        <p:nvSpPr>
          <p:cNvPr id="3" name="Rechteck 2"/>
          <p:cNvSpPr/>
          <p:nvPr/>
        </p:nvSpPr>
        <p:spPr>
          <a:xfrm>
            <a:off x="617316" y="5168859"/>
            <a:ext cx="8025114" cy="5998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lang="de-DE" dirty="0">
                <a:solidFill>
                  <a:schemeClr val="tx1"/>
                </a:solidFill>
              </a:rPr>
              <a:t>Residual at (2,6): </a:t>
            </a:r>
            <a:r>
              <a:rPr lang="de-DE" dirty="0" err="1">
                <a:solidFill>
                  <a:schemeClr val="tx1"/>
                </a:solidFill>
              </a:rPr>
              <a:t>abs</a:t>
            </a:r>
            <a:r>
              <a:rPr lang="de-DE" dirty="0">
                <a:solidFill>
                  <a:schemeClr val="tx1"/>
                </a:solidFill>
              </a:rPr>
              <a:t>(||(2,1)-(2,6)||-||(6,6)-(2,6)||-1) = 5 – 4 – 1 = 0</a:t>
            </a:r>
          </a:p>
          <a:p>
            <a:r>
              <a:rPr lang="de-DE" dirty="0">
                <a:solidFill>
                  <a:schemeClr val="tx1"/>
                </a:solidFill>
              </a:rPr>
              <a:t>Residual at (4,4): </a:t>
            </a:r>
            <a:r>
              <a:rPr lang="de-DE" dirty="0" err="1">
                <a:solidFill>
                  <a:schemeClr val="tx1"/>
                </a:solidFill>
              </a:rPr>
              <a:t>abs</a:t>
            </a:r>
            <a:r>
              <a:rPr lang="de-DE" dirty="0">
                <a:solidFill>
                  <a:schemeClr val="tx1"/>
                </a:solidFill>
              </a:rPr>
              <a:t>(||(2,1)-(4,4)||-||(6,6)-(4,4)||-1) = 3.6 – 2.8 – 1 = -0.2</a:t>
            </a:r>
          </a:p>
        </p:txBody>
      </p:sp>
    </p:spTree>
    <p:extLst>
      <p:ext uri="{BB962C8B-B14F-4D97-AF65-F5344CB8AC3E}">
        <p14:creationId xmlns:p14="http://schemas.microsoft.com/office/powerpoint/2010/main" val="174037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6" name="Rechteck 5"/>
          <p:cNvSpPr/>
          <p:nvPr/>
        </p:nvSpPr>
        <p:spPr>
          <a:xfrm>
            <a:off x="996961" y="4202046"/>
            <a:ext cx="8327274" cy="16966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8" name="Bild 7" descr="Screenshot 2018-11-04 at 16.4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4" y="1690688"/>
            <a:ext cx="11393506" cy="4248150"/>
          </a:xfrm>
          <a:prstGeom prst="rect">
            <a:avLst/>
          </a:prstGeom>
        </p:spPr>
      </p:pic>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BD7866E2-8E5D-EB46-A74B-055A0FEF0FBD}"/>
                  </a:ext>
                </a:extLst>
              </p:cNvPr>
              <p:cNvSpPr txBox="1"/>
              <p:nvPr/>
            </p:nvSpPr>
            <p:spPr>
              <a:xfrm>
                <a:off x="838200" y="5589583"/>
                <a:ext cx="5503814" cy="1079206"/>
              </a:xfrm>
              <a:prstGeom prst="rect">
                <a:avLst/>
              </a:prstGeom>
              <a:noFill/>
            </p:spPr>
            <p:txBody>
              <a:bodyPr wrap="none" rtlCol="0">
                <a:spAutoFit/>
              </a:bodyPr>
              <a:lstStyle/>
              <a:p>
                <a:r>
                  <a:rPr lang="en-US" dirty="0"/>
                  <a:t>Distance from (2,6) to (2,1) is: 5</a:t>
                </a:r>
              </a:p>
              <a:p>
                <a:r>
                  <a:rPr lang="en-US" dirty="0"/>
                  <a:t>Divide by speed of light: </a:t>
                </a:r>
                <a14:m>
                  <m:oMath xmlns:m="http://schemas.openxmlformats.org/officeDocument/2006/math">
                    <m:f>
                      <m:fPr>
                        <m:ctrlPr>
                          <a:rPr lang="en-US" i="1" smtClean="0">
                            <a:latin typeface="Cambria Math" panose="02040503050406030204" pitchFamily="18" charset="0"/>
                          </a:rPr>
                        </m:ctrlPr>
                      </m:fPr>
                      <m:num>
                        <m:r>
                          <a:rPr lang="de-CH" b="0" i="1" smtClean="0">
                            <a:latin typeface="Cambria Math" panose="02040503050406030204" pitchFamily="18" charset="0"/>
                          </a:rPr>
                          <m:t>5</m:t>
                        </m:r>
                        <m:r>
                          <a:rPr lang="de-CH" b="0" i="1" smtClean="0">
                            <a:latin typeface="Cambria Math" panose="02040503050406030204" pitchFamily="18" charset="0"/>
                          </a:rPr>
                          <m:t>𝑘𝑚</m:t>
                        </m:r>
                      </m:num>
                      <m:den>
                        <m:r>
                          <a:rPr lang="de-CH" b="0" i="1" smtClean="0">
                            <a:latin typeface="Cambria Math" panose="02040503050406030204" pitchFamily="18" charset="0"/>
                          </a:rPr>
                          <m:t>3∗</m:t>
                        </m:r>
                        <m:sSup>
                          <m:sSupPr>
                            <m:ctrlPr>
                              <a:rPr lang="de-CH" b="0" i="1" smtClean="0">
                                <a:latin typeface="Cambria Math" panose="02040503050406030204" pitchFamily="18" charset="0"/>
                              </a:rPr>
                            </m:ctrlPr>
                          </m:sSupPr>
                          <m:e>
                            <m:r>
                              <a:rPr lang="de-CH" b="0" i="1" smtClean="0">
                                <a:latin typeface="Cambria Math" panose="02040503050406030204" pitchFamily="18" charset="0"/>
                              </a:rPr>
                              <m:t>10</m:t>
                            </m:r>
                          </m:e>
                          <m:sup>
                            <m:r>
                              <a:rPr lang="de-CH" b="0" i="1" smtClean="0">
                                <a:latin typeface="Cambria Math" panose="02040503050406030204" pitchFamily="18" charset="0"/>
                              </a:rPr>
                              <m:t>8</m:t>
                            </m:r>
                          </m:sup>
                        </m:sSup>
                        <m:r>
                          <a:rPr lang="de-CH" b="0" i="1" smtClean="0">
                            <a:latin typeface="Cambria Math" panose="02040503050406030204" pitchFamily="18" charset="0"/>
                          </a:rPr>
                          <m:t>𝑚</m:t>
                        </m:r>
                        <m:r>
                          <a:rPr lang="de-CH" b="0" i="1" smtClean="0">
                            <a:latin typeface="Cambria Math" panose="02040503050406030204" pitchFamily="18" charset="0"/>
                          </a:rPr>
                          <m:t>/</m:t>
                        </m:r>
                        <m:r>
                          <a:rPr lang="de-CH" b="0" i="1" smtClean="0">
                            <a:latin typeface="Cambria Math" panose="02040503050406030204" pitchFamily="18" charset="0"/>
                          </a:rPr>
                          <m:t>𝑠</m:t>
                        </m:r>
                      </m:den>
                    </m:f>
                    <m:r>
                      <a:rPr lang="de-CH" b="0" i="1" smtClean="0">
                        <a:latin typeface="Cambria Math" panose="02040503050406030204" pitchFamily="18" charset="0"/>
                      </a:rPr>
                      <m:t>=16.7 </m:t>
                    </m:r>
                    <m:r>
                      <a:rPr lang="de-CH" b="0" i="1" smtClean="0">
                        <a:latin typeface="Cambria Math" panose="02040503050406030204" pitchFamily="18" charset="0"/>
                      </a:rPr>
                      <m:t>𝑚𝑖𝑐𝑟𝑜𝑠𝑒𝑐𝑜𝑛𝑑𝑠</m:t>
                    </m:r>
                  </m:oMath>
                </a14:m>
                <a:endParaRPr lang="de-CH" b="0" dirty="0"/>
              </a:p>
              <a:p>
                <a:r>
                  <a:rPr lang="en-US" dirty="0"/>
                  <a:t>Time message is received: t + 16.7 microseconds</a:t>
                </a:r>
              </a:p>
            </p:txBody>
          </p:sp>
        </mc:Choice>
        <mc:Fallback xmlns="">
          <p:sp>
            <p:nvSpPr>
              <p:cNvPr id="3" name="Textfeld 2">
                <a:extLst>
                  <a:ext uri="{FF2B5EF4-FFF2-40B4-BE49-F238E27FC236}">
                    <a16:creationId xmlns:a16="http://schemas.microsoft.com/office/drawing/2014/main" id="{BD7866E2-8E5D-EB46-A74B-055A0FEF0FBD}"/>
                  </a:ext>
                </a:extLst>
              </p:cNvPr>
              <p:cNvSpPr txBox="1">
                <a:spLocks noRot="1" noChangeAspect="1" noMove="1" noResize="1" noEditPoints="1" noAdjustHandles="1" noChangeArrowheads="1" noChangeShapeType="1" noTextEdit="1"/>
              </p:cNvSpPr>
              <p:nvPr/>
            </p:nvSpPr>
            <p:spPr>
              <a:xfrm>
                <a:off x="838200" y="5589583"/>
                <a:ext cx="5503814" cy="1079206"/>
              </a:xfrm>
              <a:prstGeom prst="rect">
                <a:avLst/>
              </a:prstGeom>
              <a:blipFill>
                <a:blip r:embed="rId3"/>
                <a:stretch>
                  <a:fillRect l="-922" t="-2326" b="-6977"/>
                </a:stretch>
              </a:blipFill>
            </p:spPr>
            <p:txBody>
              <a:bodyPr/>
              <a:lstStyle/>
              <a:p>
                <a:r>
                  <a:rPr lang="en-US">
                    <a:noFill/>
                  </a:rPr>
                  <a:t> </a:t>
                </a:r>
              </a:p>
            </p:txBody>
          </p:sp>
        </mc:Fallback>
      </mc:AlternateContent>
    </p:spTree>
    <p:extLst>
      <p:ext uri="{BB962C8B-B14F-4D97-AF65-F5344CB8AC3E}">
        <p14:creationId xmlns:p14="http://schemas.microsoft.com/office/powerpoint/2010/main" val="70643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11" name="Rechteck 10"/>
          <p:cNvSpPr/>
          <p:nvPr/>
        </p:nvSpPr>
        <p:spPr>
          <a:xfrm>
            <a:off x="838200" y="4836570"/>
            <a:ext cx="8486035" cy="106211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Screenshot 2018-11-04 at 16.47.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66" y="1637522"/>
            <a:ext cx="11099800" cy="2705100"/>
          </a:xfrm>
          <a:prstGeom prst="rect">
            <a:avLst/>
          </a:prstGeom>
        </p:spPr>
      </p:pic>
    </p:spTree>
    <p:extLst>
      <p:ext uri="{BB962C8B-B14F-4D97-AF65-F5344CB8AC3E}">
        <p14:creationId xmlns:p14="http://schemas.microsoft.com/office/powerpoint/2010/main" val="371526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78CCD-0067-364B-90AA-5BA76C075CD4}"/>
              </a:ext>
            </a:extLst>
          </p:cNvPr>
          <p:cNvSpPr>
            <a:spLocks noGrp="1"/>
          </p:cNvSpPr>
          <p:nvPr>
            <p:ph type="title"/>
          </p:nvPr>
        </p:nvSpPr>
        <p:spPr/>
        <p:txBody>
          <a:bodyPr/>
          <a:lstStyle/>
          <a:p>
            <a:r>
              <a:rPr lang="en-US" b="1" dirty="0"/>
              <a:t>Last exercise 1.3</a:t>
            </a:r>
          </a:p>
        </p:txBody>
      </p:sp>
      <p:pic>
        <p:nvPicPr>
          <p:cNvPr id="4" name="Inhaltsplatzhalter 3">
            <a:extLst>
              <a:ext uri="{FF2B5EF4-FFF2-40B4-BE49-F238E27FC236}">
                <a16:creationId xmlns:a16="http://schemas.microsoft.com/office/drawing/2014/main" id="{569B7289-0175-C34F-BE27-0398AF832F3B}"/>
              </a:ext>
            </a:extLst>
          </p:cNvPr>
          <p:cNvPicPr>
            <a:picLocks noGrp="1" noChangeAspect="1"/>
          </p:cNvPicPr>
          <p:nvPr>
            <p:ph idx="1"/>
          </p:nvPr>
        </p:nvPicPr>
        <p:blipFill>
          <a:blip r:embed="rId2"/>
          <a:stretch>
            <a:fillRect/>
          </a:stretch>
        </p:blipFill>
        <p:spPr>
          <a:xfrm>
            <a:off x="3714750" y="2362200"/>
            <a:ext cx="4762500" cy="3403600"/>
          </a:xfrm>
          <a:prstGeom prst="rect">
            <a:avLst/>
          </a:prstGeom>
        </p:spPr>
      </p:pic>
      <p:sp>
        <p:nvSpPr>
          <p:cNvPr id="5" name="Textfeld 4">
            <a:extLst>
              <a:ext uri="{FF2B5EF4-FFF2-40B4-BE49-F238E27FC236}">
                <a16:creationId xmlns:a16="http://schemas.microsoft.com/office/drawing/2014/main" id="{E6B11CCC-E138-4149-AFCE-ACC96E6AEF6D}"/>
              </a:ext>
            </a:extLst>
          </p:cNvPr>
          <p:cNvSpPr txBox="1"/>
          <p:nvPr/>
        </p:nvSpPr>
        <p:spPr>
          <a:xfrm>
            <a:off x="838200" y="1506022"/>
            <a:ext cx="3204403" cy="369332"/>
          </a:xfrm>
          <a:prstGeom prst="rect">
            <a:avLst/>
          </a:prstGeom>
          <a:noFill/>
        </p:spPr>
        <p:txBody>
          <a:bodyPr wrap="none" rtlCol="0">
            <a:spAutoFit/>
          </a:bodyPr>
          <a:lstStyle/>
          <a:p>
            <a:r>
              <a:rPr lang="en-US" dirty="0"/>
              <a:t>General layout of spanning tree:</a:t>
            </a:r>
          </a:p>
        </p:txBody>
      </p:sp>
      <p:sp>
        <p:nvSpPr>
          <p:cNvPr id="7" name="Freihandform 6">
            <a:extLst>
              <a:ext uri="{FF2B5EF4-FFF2-40B4-BE49-F238E27FC236}">
                <a16:creationId xmlns:a16="http://schemas.microsoft.com/office/drawing/2014/main" id="{BD916220-8430-2347-9BDB-3E96F341EC1F}"/>
              </a:ext>
            </a:extLst>
          </p:cNvPr>
          <p:cNvSpPr/>
          <p:nvPr/>
        </p:nvSpPr>
        <p:spPr>
          <a:xfrm>
            <a:off x="5562600" y="2997200"/>
            <a:ext cx="1714500" cy="2768600"/>
          </a:xfrm>
          <a:custGeom>
            <a:avLst/>
            <a:gdLst>
              <a:gd name="connsiteX0" fmla="*/ 0 w 1714500"/>
              <a:gd name="connsiteY0" fmla="*/ 0 h 2768600"/>
              <a:gd name="connsiteX1" fmla="*/ 711200 w 1714500"/>
              <a:gd name="connsiteY1" fmla="*/ 850900 h 2768600"/>
              <a:gd name="connsiteX2" fmla="*/ 787400 w 1714500"/>
              <a:gd name="connsiteY2" fmla="*/ 1422400 h 2768600"/>
              <a:gd name="connsiteX3" fmla="*/ 520700 w 1714500"/>
              <a:gd name="connsiteY3" fmla="*/ 2133600 h 2768600"/>
              <a:gd name="connsiteX4" fmla="*/ 1384300 w 1714500"/>
              <a:gd name="connsiteY4" fmla="*/ 2628900 h 2768600"/>
              <a:gd name="connsiteX5" fmla="*/ 1714500 w 1714500"/>
              <a:gd name="connsiteY5" fmla="*/ 2768600 h 27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0" h="2768600">
                <a:moveTo>
                  <a:pt x="0" y="0"/>
                </a:moveTo>
                <a:cubicBezTo>
                  <a:pt x="289983" y="306917"/>
                  <a:pt x="579967" y="613834"/>
                  <a:pt x="711200" y="850900"/>
                </a:cubicBezTo>
                <a:cubicBezTo>
                  <a:pt x="842433" y="1087966"/>
                  <a:pt x="819150" y="1208617"/>
                  <a:pt x="787400" y="1422400"/>
                </a:cubicBezTo>
                <a:cubicBezTo>
                  <a:pt x="755650" y="1636183"/>
                  <a:pt x="421217" y="1932517"/>
                  <a:pt x="520700" y="2133600"/>
                </a:cubicBezTo>
                <a:cubicBezTo>
                  <a:pt x="620183" y="2334683"/>
                  <a:pt x="1185334" y="2523067"/>
                  <a:pt x="1384300" y="2628900"/>
                </a:cubicBezTo>
                <a:cubicBezTo>
                  <a:pt x="1583266" y="2734733"/>
                  <a:pt x="1648883" y="2751666"/>
                  <a:pt x="1714500" y="2768600"/>
                </a:cubicBezTo>
              </a:path>
            </a:pathLst>
          </a:cu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Freihandform 7">
            <a:extLst>
              <a:ext uri="{FF2B5EF4-FFF2-40B4-BE49-F238E27FC236}">
                <a16:creationId xmlns:a16="http://schemas.microsoft.com/office/drawing/2014/main" id="{F0D8AFDB-15DF-D143-B64A-4B093C094456}"/>
              </a:ext>
            </a:extLst>
          </p:cNvPr>
          <p:cNvSpPr/>
          <p:nvPr/>
        </p:nvSpPr>
        <p:spPr>
          <a:xfrm>
            <a:off x="4744034" y="4445000"/>
            <a:ext cx="678866" cy="1487960"/>
          </a:xfrm>
          <a:custGeom>
            <a:avLst/>
            <a:gdLst>
              <a:gd name="connsiteX0" fmla="*/ 678866 w 678866"/>
              <a:gd name="connsiteY0" fmla="*/ 0 h 1487960"/>
              <a:gd name="connsiteX1" fmla="*/ 43866 w 678866"/>
              <a:gd name="connsiteY1" fmla="*/ 533400 h 1487960"/>
              <a:gd name="connsiteX2" fmla="*/ 56566 w 678866"/>
              <a:gd name="connsiteY2" fmla="*/ 1371600 h 1487960"/>
              <a:gd name="connsiteX3" fmla="*/ 69266 w 678866"/>
              <a:gd name="connsiteY3" fmla="*/ 1460500 h 1487960"/>
            </a:gdLst>
            <a:ahLst/>
            <a:cxnLst>
              <a:cxn ang="0">
                <a:pos x="connsiteX0" y="connsiteY0"/>
              </a:cxn>
              <a:cxn ang="0">
                <a:pos x="connsiteX1" y="connsiteY1"/>
              </a:cxn>
              <a:cxn ang="0">
                <a:pos x="connsiteX2" y="connsiteY2"/>
              </a:cxn>
              <a:cxn ang="0">
                <a:pos x="connsiteX3" y="connsiteY3"/>
              </a:cxn>
            </a:cxnLst>
            <a:rect l="l" t="t" r="r" b="b"/>
            <a:pathLst>
              <a:path w="678866" h="1487960">
                <a:moveTo>
                  <a:pt x="678866" y="0"/>
                </a:moveTo>
                <a:cubicBezTo>
                  <a:pt x="413224" y="152400"/>
                  <a:pt x="147583" y="304800"/>
                  <a:pt x="43866" y="533400"/>
                </a:cubicBezTo>
                <a:cubicBezTo>
                  <a:pt x="-59851" y="762000"/>
                  <a:pt x="52333" y="1217083"/>
                  <a:pt x="56566" y="1371600"/>
                </a:cubicBezTo>
                <a:cubicBezTo>
                  <a:pt x="60799" y="1526117"/>
                  <a:pt x="65032" y="1493308"/>
                  <a:pt x="69266" y="14605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8">
            <a:extLst>
              <a:ext uri="{FF2B5EF4-FFF2-40B4-BE49-F238E27FC236}">
                <a16:creationId xmlns:a16="http://schemas.microsoft.com/office/drawing/2014/main" id="{9C45DA22-BA70-8545-8693-43C96E2EA655}"/>
              </a:ext>
            </a:extLst>
          </p:cNvPr>
          <p:cNvSpPr/>
          <p:nvPr/>
        </p:nvSpPr>
        <p:spPr>
          <a:xfrm>
            <a:off x="2781300" y="2006600"/>
            <a:ext cx="2324100" cy="250597"/>
          </a:xfrm>
          <a:custGeom>
            <a:avLst/>
            <a:gdLst>
              <a:gd name="connsiteX0" fmla="*/ 2324100 w 2324100"/>
              <a:gd name="connsiteY0" fmla="*/ 228600 h 250597"/>
              <a:gd name="connsiteX1" fmla="*/ 800100 w 2324100"/>
              <a:gd name="connsiteY1" fmla="*/ 228600 h 250597"/>
              <a:gd name="connsiteX2" fmla="*/ 0 w 2324100"/>
              <a:gd name="connsiteY2" fmla="*/ 0 h 250597"/>
            </a:gdLst>
            <a:ahLst/>
            <a:cxnLst>
              <a:cxn ang="0">
                <a:pos x="connsiteX0" y="connsiteY0"/>
              </a:cxn>
              <a:cxn ang="0">
                <a:pos x="connsiteX1" y="connsiteY1"/>
              </a:cxn>
              <a:cxn ang="0">
                <a:pos x="connsiteX2" y="connsiteY2"/>
              </a:cxn>
            </a:cxnLst>
            <a:rect l="l" t="t" r="r" b="b"/>
            <a:pathLst>
              <a:path w="2324100" h="250597">
                <a:moveTo>
                  <a:pt x="2324100" y="228600"/>
                </a:moveTo>
                <a:cubicBezTo>
                  <a:pt x="1755775" y="247650"/>
                  <a:pt x="1187450" y="266700"/>
                  <a:pt x="800100" y="228600"/>
                </a:cubicBezTo>
                <a:cubicBezTo>
                  <a:pt x="412750" y="190500"/>
                  <a:pt x="206375" y="95250"/>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04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E51FF-F9A8-6F49-A7DF-1124751E6ADB}"/>
              </a:ext>
            </a:extLst>
          </p:cNvPr>
          <p:cNvSpPr>
            <a:spLocks noGrp="1"/>
          </p:cNvSpPr>
          <p:nvPr>
            <p:ph type="title"/>
          </p:nvPr>
        </p:nvSpPr>
        <p:spPr/>
        <p:txBody>
          <a:bodyPr/>
          <a:lstStyle/>
          <a:p>
            <a:r>
              <a:rPr lang="en-US" b="1" dirty="0"/>
              <a:t>Last Exercise 1.3</a:t>
            </a:r>
          </a:p>
        </p:txBody>
      </p:sp>
      <p:pic>
        <p:nvPicPr>
          <p:cNvPr id="4" name="Grafik 3">
            <a:extLst>
              <a:ext uri="{FF2B5EF4-FFF2-40B4-BE49-F238E27FC236}">
                <a16:creationId xmlns:a16="http://schemas.microsoft.com/office/drawing/2014/main" id="{20828B01-C425-5D43-A86F-92B4AF599EE9}"/>
              </a:ext>
            </a:extLst>
          </p:cNvPr>
          <p:cNvPicPr>
            <a:picLocks noChangeAspect="1"/>
          </p:cNvPicPr>
          <p:nvPr/>
        </p:nvPicPr>
        <p:blipFill>
          <a:blip r:embed="rId2"/>
          <a:stretch>
            <a:fillRect/>
          </a:stretch>
        </p:blipFill>
        <p:spPr>
          <a:xfrm>
            <a:off x="2508250" y="1543844"/>
            <a:ext cx="6819900" cy="4914900"/>
          </a:xfrm>
          <a:prstGeom prst="rect">
            <a:avLst/>
          </a:prstGeom>
        </p:spPr>
      </p:pic>
      <p:cxnSp>
        <p:nvCxnSpPr>
          <p:cNvPr id="6" name="Gerade Verbindung 5">
            <a:extLst>
              <a:ext uri="{FF2B5EF4-FFF2-40B4-BE49-F238E27FC236}">
                <a16:creationId xmlns:a16="http://schemas.microsoft.com/office/drawing/2014/main" id="{2189F049-31A8-0C42-BAC9-328799B0BC29}"/>
              </a:ext>
            </a:extLst>
          </p:cNvPr>
          <p:cNvCxnSpPr/>
          <p:nvPr/>
        </p:nvCxnSpPr>
        <p:spPr>
          <a:xfrm flipH="1">
            <a:off x="3898900" y="414020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7" name="Gerade Verbindung 6">
            <a:extLst>
              <a:ext uri="{FF2B5EF4-FFF2-40B4-BE49-F238E27FC236}">
                <a16:creationId xmlns:a16="http://schemas.microsoft.com/office/drawing/2014/main" id="{4E29FDC9-DFFB-E948-B808-5386EA318B9D}"/>
              </a:ext>
            </a:extLst>
          </p:cNvPr>
          <p:cNvCxnSpPr>
            <a:cxnSpLocks/>
          </p:cNvCxnSpPr>
          <p:nvPr/>
        </p:nvCxnSpPr>
        <p:spPr>
          <a:xfrm flipV="1">
            <a:off x="5918200" y="2070100"/>
            <a:ext cx="0" cy="2070100"/>
          </a:xfrm>
          <a:prstGeom prst="line">
            <a:avLst/>
          </a:prstGeom>
        </p:spPr>
        <p:style>
          <a:lnRef idx="1">
            <a:schemeClr val="dk1"/>
          </a:lnRef>
          <a:fillRef idx="0">
            <a:schemeClr val="dk1"/>
          </a:fillRef>
          <a:effectRef idx="0">
            <a:schemeClr val="dk1"/>
          </a:effectRef>
          <a:fontRef idx="minor">
            <a:schemeClr val="tx1"/>
          </a:fontRef>
        </p:style>
      </p:cxnSp>
      <p:cxnSp>
        <p:nvCxnSpPr>
          <p:cNvPr id="10" name="Gerade Verbindung 9">
            <a:extLst>
              <a:ext uri="{FF2B5EF4-FFF2-40B4-BE49-F238E27FC236}">
                <a16:creationId xmlns:a16="http://schemas.microsoft.com/office/drawing/2014/main" id="{0CEB27BF-F1A7-4F4F-BB93-0FFAC9C97DC5}"/>
              </a:ext>
            </a:extLst>
          </p:cNvPr>
          <p:cNvCxnSpPr/>
          <p:nvPr/>
        </p:nvCxnSpPr>
        <p:spPr>
          <a:xfrm flipH="1">
            <a:off x="4959350" y="3105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1" name="Gerade Verbindung 10">
            <a:extLst>
              <a:ext uri="{FF2B5EF4-FFF2-40B4-BE49-F238E27FC236}">
                <a16:creationId xmlns:a16="http://schemas.microsoft.com/office/drawing/2014/main" id="{2A8C0EA4-D9B1-1F46-B149-B6B68060988C}"/>
              </a:ext>
            </a:extLst>
          </p:cNvPr>
          <p:cNvCxnSpPr/>
          <p:nvPr/>
        </p:nvCxnSpPr>
        <p:spPr>
          <a:xfrm flipH="1">
            <a:off x="5918200" y="3613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a:extLst>
              <a:ext uri="{FF2B5EF4-FFF2-40B4-BE49-F238E27FC236}">
                <a16:creationId xmlns:a16="http://schemas.microsoft.com/office/drawing/2014/main" id="{23AD06E0-DF90-3144-BCC0-25357F160A63}"/>
              </a:ext>
            </a:extLst>
          </p:cNvPr>
          <p:cNvCxnSpPr/>
          <p:nvPr/>
        </p:nvCxnSpPr>
        <p:spPr>
          <a:xfrm flipH="1">
            <a:off x="5918200" y="2597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F873CC84-48CA-6043-9E78-079A0B589A36}"/>
              </a:ext>
            </a:extLst>
          </p:cNvPr>
          <p:cNvCxnSpPr/>
          <p:nvPr/>
        </p:nvCxnSpPr>
        <p:spPr>
          <a:xfrm flipH="1">
            <a:off x="5918200" y="21653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4" name="Gerade Verbindung 13">
            <a:extLst>
              <a:ext uri="{FF2B5EF4-FFF2-40B4-BE49-F238E27FC236}">
                <a16:creationId xmlns:a16="http://schemas.microsoft.com/office/drawing/2014/main" id="{2A5ED5F5-7DD8-A84E-94CF-8015F406141B}"/>
              </a:ext>
            </a:extLst>
          </p:cNvPr>
          <p:cNvCxnSpPr/>
          <p:nvPr/>
        </p:nvCxnSpPr>
        <p:spPr>
          <a:xfrm flipH="1">
            <a:off x="3898900" y="215900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5" name="Gerade Verbindung 14">
            <a:extLst>
              <a:ext uri="{FF2B5EF4-FFF2-40B4-BE49-F238E27FC236}">
                <a16:creationId xmlns:a16="http://schemas.microsoft.com/office/drawing/2014/main" id="{4211C413-6CB3-5248-866D-C7568A2649DE}"/>
              </a:ext>
            </a:extLst>
          </p:cNvPr>
          <p:cNvCxnSpPr>
            <a:cxnSpLocks/>
          </p:cNvCxnSpPr>
          <p:nvPr/>
        </p:nvCxnSpPr>
        <p:spPr>
          <a:xfrm flipH="1">
            <a:off x="4368800" y="2597150"/>
            <a:ext cx="1549400" cy="0"/>
          </a:xfrm>
          <a:prstGeom prst="line">
            <a:avLst/>
          </a:prstGeom>
        </p:spPr>
        <p:style>
          <a:lnRef idx="1">
            <a:schemeClr val="dk1"/>
          </a:lnRef>
          <a:fillRef idx="0">
            <a:schemeClr val="dk1"/>
          </a:fillRef>
          <a:effectRef idx="0">
            <a:schemeClr val="dk1"/>
          </a:effectRef>
          <a:fontRef idx="minor">
            <a:schemeClr val="tx1"/>
          </a:fontRef>
        </p:style>
      </p:cxnSp>
      <p:cxnSp>
        <p:nvCxnSpPr>
          <p:cNvPr id="16" name="Gerade Verbindung 15">
            <a:extLst>
              <a:ext uri="{FF2B5EF4-FFF2-40B4-BE49-F238E27FC236}">
                <a16:creationId xmlns:a16="http://schemas.microsoft.com/office/drawing/2014/main" id="{1E1D96DD-D9FA-C340-BCBE-B4D1DA78A5D1}"/>
              </a:ext>
            </a:extLst>
          </p:cNvPr>
          <p:cNvCxnSpPr>
            <a:cxnSpLocks/>
          </p:cNvCxnSpPr>
          <p:nvPr/>
        </p:nvCxnSpPr>
        <p:spPr>
          <a:xfrm flipH="1">
            <a:off x="4368800" y="3105150"/>
            <a:ext cx="1397000" cy="0"/>
          </a:xfrm>
          <a:prstGeom prst="line">
            <a:avLst/>
          </a:prstGeom>
        </p:spPr>
        <p:style>
          <a:lnRef idx="1">
            <a:schemeClr val="dk1"/>
          </a:lnRef>
          <a:fillRef idx="0">
            <a:schemeClr val="dk1"/>
          </a:fillRef>
          <a:effectRef idx="0">
            <a:schemeClr val="dk1"/>
          </a:effectRef>
          <a:fontRef idx="minor">
            <a:schemeClr val="tx1"/>
          </a:fontRef>
        </p:style>
      </p:cxnSp>
      <p:cxnSp>
        <p:nvCxnSpPr>
          <p:cNvPr id="17" name="Gerade Verbindung 16">
            <a:extLst>
              <a:ext uri="{FF2B5EF4-FFF2-40B4-BE49-F238E27FC236}">
                <a16:creationId xmlns:a16="http://schemas.microsoft.com/office/drawing/2014/main" id="{D340053E-9DC8-8741-9BD7-EB3F25F9578B}"/>
              </a:ext>
            </a:extLst>
          </p:cNvPr>
          <p:cNvCxnSpPr/>
          <p:nvPr/>
        </p:nvCxnSpPr>
        <p:spPr>
          <a:xfrm flipH="1">
            <a:off x="4368800" y="3613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8" name="Gerade Verbindung 17">
            <a:extLst>
              <a:ext uri="{FF2B5EF4-FFF2-40B4-BE49-F238E27FC236}">
                <a16:creationId xmlns:a16="http://schemas.microsoft.com/office/drawing/2014/main" id="{7D458371-901C-FC4F-AC7B-52DC59042984}"/>
              </a:ext>
            </a:extLst>
          </p:cNvPr>
          <p:cNvCxnSpPr/>
          <p:nvPr/>
        </p:nvCxnSpPr>
        <p:spPr>
          <a:xfrm flipH="1">
            <a:off x="3898900" y="46037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9" name="Gerade Verbindung 18">
            <a:extLst>
              <a:ext uri="{FF2B5EF4-FFF2-40B4-BE49-F238E27FC236}">
                <a16:creationId xmlns:a16="http://schemas.microsoft.com/office/drawing/2014/main" id="{4DAC6F86-CCEA-7D49-8075-212540A9D28F}"/>
              </a:ext>
            </a:extLst>
          </p:cNvPr>
          <p:cNvCxnSpPr>
            <a:cxnSpLocks/>
          </p:cNvCxnSpPr>
          <p:nvPr/>
        </p:nvCxnSpPr>
        <p:spPr>
          <a:xfrm flipH="1">
            <a:off x="4368800" y="5124450"/>
            <a:ext cx="1549400" cy="0"/>
          </a:xfrm>
          <a:prstGeom prst="line">
            <a:avLst/>
          </a:prstGeom>
        </p:spPr>
        <p:style>
          <a:lnRef idx="1">
            <a:schemeClr val="dk1"/>
          </a:lnRef>
          <a:fillRef idx="0">
            <a:schemeClr val="dk1"/>
          </a:fillRef>
          <a:effectRef idx="0">
            <a:schemeClr val="dk1"/>
          </a:effectRef>
          <a:fontRef idx="minor">
            <a:schemeClr val="tx1"/>
          </a:fontRef>
        </p:style>
      </p:cxnSp>
      <p:cxnSp>
        <p:nvCxnSpPr>
          <p:cNvPr id="20" name="Gerade Verbindung 19">
            <a:extLst>
              <a:ext uri="{FF2B5EF4-FFF2-40B4-BE49-F238E27FC236}">
                <a16:creationId xmlns:a16="http://schemas.microsoft.com/office/drawing/2014/main" id="{7D6DC2E1-00B2-934A-BA30-C90A23A93321}"/>
              </a:ext>
            </a:extLst>
          </p:cNvPr>
          <p:cNvCxnSpPr>
            <a:cxnSpLocks/>
          </p:cNvCxnSpPr>
          <p:nvPr/>
        </p:nvCxnSpPr>
        <p:spPr>
          <a:xfrm flipH="1">
            <a:off x="4870450" y="5632450"/>
            <a:ext cx="1047750" cy="0"/>
          </a:xfrm>
          <a:prstGeom prst="line">
            <a:avLst/>
          </a:prstGeom>
        </p:spPr>
        <p:style>
          <a:lnRef idx="1">
            <a:schemeClr val="dk1"/>
          </a:lnRef>
          <a:fillRef idx="0">
            <a:schemeClr val="dk1"/>
          </a:fillRef>
          <a:effectRef idx="0">
            <a:schemeClr val="dk1"/>
          </a:effectRef>
          <a:fontRef idx="minor">
            <a:schemeClr val="tx1"/>
          </a:fontRef>
        </p:style>
      </p:cxnSp>
      <p:cxnSp>
        <p:nvCxnSpPr>
          <p:cNvPr id="21" name="Gerade Verbindung 20">
            <a:extLst>
              <a:ext uri="{FF2B5EF4-FFF2-40B4-BE49-F238E27FC236}">
                <a16:creationId xmlns:a16="http://schemas.microsoft.com/office/drawing/2014/main" id="{B60138C3-2D68-B449-AA67-34B46BB41B4E}"/>
              </a:ext>
            </a:extLst>
          </p:cNvPr>
          <p:cNvCxnSpPr/>
          <p:nvPr/>
        </p:nvCxnSpPr>
        <p:spPr>
          <a:xfrm flipH="1">
            <a:off x="3898900" y="61277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22" name="Gerade Verbindung 21">
            <a:extLst>
              <a:ext uri="{FF2B5EF4-FFF2-40B4-BE49-F238E27FC236}">
                <a16:creationId xmlns:a16="http://schemas.microsoft.com/office/drawing/2014/main" id="{23B188B5-67B3-0D4A-8251-4B37576A67DB}"/>
              </a:ext>
            </a:extLst>
          </p:cNvPr>
          <p:cNvCxnSpPr>
            <a:cxnSpLocks/>
          </p:cNvCxnSpPr>
          <p:nvPr/>
        </p:nvCxnSpPr>
        <p:spPr>
          <a:xfrm flipH="1">
            <a:off x="6388100" y="6127750"/>
            <a:ext cx="1549400" cy="0"/>
          </a:xfrm>
          <a:prstGeom prst="line">
            <a:avLst/>
          </a:prstGeom>
        </p:spPr>
        <p:style>
          <a:lnRef idx="1">
            <a:schemeClr val="dk1"/>
          </a:lnRef>
          <a:fillRef idx="0">
            <a:schemeClr val="dk1"/>
          </a:fillRef>
          <a:effectRef idx="0">
            <a:schemeClr val="dk1"/>
          </a:effectRef>
          <a:fontRef idx="minor">
            <a:schemeClr val="tx1"/>
          </a:fontRef>
        </p:style>
      </p:cxnSp>
      <p:cxnSp>
        <p:nvCxnSpPr>
          <p:cNvPr id="24" name="Gerade Verbindung 23">
            <a:extLst>
              <a:ext uri="{FF2B5EF4-FFF2-40B4-BE49-F238E27FC236}">
                <a16:creationId xmlns:a16="http://schemas.microsoft.com/office/drawing/2014/main" id="{B2738031-24E3-F147-BDE3-388D02B9FDB1}"/>
              </a:ext>
            </a:extLst>
          </p:cNvPr>
          <p:cNvCxnSpPr>
            <a:cxnSpLocks/>
          </p:cNvCxnSpPr>
          <p:nvPr/>
        </p:nvCxnSpPr>
        <p:spPr>
          <a:xfrm flipH="1">
            <a:off x="6927850" y="414020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a:extLst>
              <a:ext uri="{FF2B5EF4-FFF2-40B4-BE49-F238E27FC236}">
                <a16:creationId xmlns:a16="http://schemas.microsoft.com/office/drawing/2014/main" id="{3505AD69-6E52-C840-9D5C-53FD2790EC86}"/>
              </a:ext>
            </a:extLst>
          </p:cNvPr>
          <p:cNvCxnSpPr>
            <a:cxnSpLocks/>
          </p:cNvCxnSpPr>
          <p:nvPr/>
        </p:nvCxnSpPr>
        <p:spPr>
          <a:xfrm flipH="1">
            <a:off x="6927850" y="460375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28" name="Gerade Verbindung 27">
            <a:extLst>
              <a:ext uri="{FF2B5EF4-FFF2-40B4-BE49-F238E27FC236}">
                <a16:creationId xmlns:a16="http://schemas.microsoft.com/office/drawing/2014/main" id="{0534CADB-ADE1-8445-91F9-C6A889FE0042}"/>
              </a:ext>
            </a:extLst>
          </p:cNvPr>
          <p:cNvCxnSpPr>
            <a:cxnSpLocks/>
          </p:cNvCxnSpPr>
          <p:nvPr/>
        </p:nvCxnSpPr>
        <p:spPr>
          <a:xfrm flipH="1">
            <a:off x="6927850" y="512445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30" name="Gerade Verbindung 29">
            <a:extLst>
              <a:ext uri="{FF2B5EF4-FFF2-40B4-BE49-F238E27FC236}">
                <a16:creationId xmlns:a16="http://schemas.microsoft.com/office/drawing/2014/main" id="{2383D2BE-EF5C-8C4A-A440-5F0A2D9A0BA0}"/>
              </a:ext>
            </a:extLst>
          </p:cNvPr>
          <p:cNvCxnSpPr>
            <a:cxnSpLocks/>
          </p:cNvCxnSpPr>
          <p:nvPr/>
        </p:nvCxnSpPr>
        <p:spPr>
          <a:xfrm flipH="1">
            <a:off x="6927850" y="563245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32" name="Gerade Verbindung 31">
            <a:extLst>
              <a:ext uri="{FF2B5EF4-FFF2-40B4-BE49-F238E27FC236}">
                <a16:creationId xmlns:a16="http://schemas.microsoft.com/office/drawing/2014/main" id="{25755D33-6055-FB4B-826C-3312E3E46615}"/>
              </a:ext>
            </a:extLst>
          </p:cNvPr>
          <p:cNvCxnSpPr>
            <a:cxnSpLocks/>
          </p:cNvCxnSpPr>
          <p:nvPr/>
        </p:nvCxnSpPr>
        <p:spPr>
          <a:xfrm>
            <a:off x="7432675" y="3105150"/>
            <a:ext cx="0" cy="508000"/>
          </a:xfrm>
          <a:prstGeom prst="line">
            <a:avLst/>
          </a:prstGeom>
        </p:spPr>
        <p:style>
          <a:lnRef idx="1">
            <a:schemeClr val="dk1"/>
          </a:lnRef>
          <a:fillRef idx="0">
            <a:schemeClr val="dk1"/>
          </a:fillRef>
          <a:effectRef idx="0">
            <a:schemeClr val="dk1"/>
          </a:effectRef>
          <a:fontRef idx="minor">
            <a:schemeClr val="tx1"/>
          </a:fontRef>
        </p:style>
      </p:cxnSp>
      <p:cxnSp>
        <p:nvCxnSpPr>
          <p:cNvPr id="34" name="Gerade Verbindung 33">
            <a:extLst>
              <a:ext uri="{FF2B5EF4-FFF2-40B4-BE49-F238E27FC236}">
                <a16:creationId xmlns:a16="http://schemas.microsoft.com/office/drawing/2014/main" id="{3085FECA-909F-1242-B192-2100A5743164}"/>
              </a:ext>
            </a:extLst>
          </p:cNvPr>
          <p:cNvCxnSpPr>
            <a:cxnSpLocks/>
          </p:cNvCxnSpPr>
          <p:nvPr/>
        </p:nvCxnSpPr>
        <p:spPr>
          <a:xfrm flipH="1">
            <a:off x="7432675" y="3136900"/>
            <a:ext cx="504825" cy="0"/>
          </a:xfrm>
          <a:prstGeom prst="line">
            <a:avLst/>
          </a:prstGeom>
        </p:spPr>
        <p:style>
          <a:lnRef idx="1">
            <a:schemeClr val="dk1"/>
          </a:lnRef>
          <a:fillRef idx="0">
            <a:schemeClr val="dk1"/>
          </a:fillRef>
          <a:effectRef idx="0">
            <a:schemeClr val="dk1"/>
          </a:effectRef>
          <a:fontRef idx="minor">
            <a:schemeClr val="tx1"/>
          </a:fontRef>
        </p:style>
      </p:cxnSp>
      <p:cxnSp>
        <p:nvCxnSpPr>
          <p:cNvPr id="39" name="Gerade Verbindung 38">
            <a:extLst>
              <a:ext uri="{FF2B5EF4-FFF2-40B4-BE49-F238E27FC236}">
                <a16:creationId xmlns:a16="http://schemas.microsoft.com/office/drawing/2014/main" id="{DD1ABD66-10AA-2F45-B87C-7C6A15666D47}"/>
              </a:ext>
            </a:extLst>
          </p:cNvPr>
          <p:cNvCxnSpPr>
            <a:cxnSpLocks/>
          </p:cNvCxnSpPr>
          <p:nvPr/>
        </p:nvCxnSpPr>
        <p:spPr>
          <a:xfrm flipV="1">
            <a:off x="3898900" y="2597150"/>
            <a:ext cx="0" cy="1543050"/>
          </a:xfrm>
          <a:prstGeom prst="line">
            <a:avLst/>
          </a:prstGeom>
        </p:spPr>
        <p:style>
          <a:lnRef idx="1">
            <a:schemeClr val="dk1"/>
          </a:lnRef>
          <a:fillRef idx="0">
            <a:schemeClr val="dk1"/>
          </a:fillRef>
          <a:effectRef idx="0">
            <a:schemeClr val="dk1"/>
          </a:effectRef>
          <a:fontRef idx="minor">
            <a:schemeClr val="tx1"/>
          </a:fontRef>
        </p:style>
      </p:cxnSp>
      <p:cxnSp>
        <p:nvCxnSpPr>
          <p:cNvPr id="43" name="Gerade Verbindung 42">
            <a:extLst>
              <a:ext uri="{FF2B5EF4-FFF2-40B4-BE49-F238E27FC236}">
                <a16:creationId xmlns:a16="http://schemas.microsoft.com/office/drawing/2014/main" id="{51FA9B27-100A-474D-9DC8-BA912AB6C09D}"/>
              </a:ext>
            </a:extLst>
          </p:cNvPr>
          <p:cNvCxnSpPr>
            <a:cxnSpLocks/>
          </p:cNvCxnSpPr>
          <p:nvPr/>
        </p:nvCxnSpPr>
        <p:spPr>
          <a:xfrm>
            <a:off x="3898900" y="5124450"/>
            <a:ext cx="0" cy="508000"/>
          </a:xfrm>
          <a:prstGeom prst="line">
            <a:avLst/>
          </a:prstGeom>
        </p:spPr>
        <p:style>
          <a:lnRef idx="1">
            <a:schemeClr val="dk1"/>
          </a:lnRef>
          <a:fillRef idx="0">
            <a:schemeClr val="dk1"/>
          </a:fillRef>
          <a:effectRef idx="0">
            <a:schemeClr val="dk1"/>
          </a:effectRef>
          <a:fontRef idx="minor">
            <a:schemeClr val="tx1"/>
          </a:fontRef>
        </p:style>
      </p:cxnSp>
      <p:cxnSp>
        <p:nvCxnSpPr>
          <p:cNvPr id="47" name="Gerade Verbindung 46">
            <a:extLst>
              <a:ext uri="{FF2B5EF4-FFF2-40B4-BE49-F238E27FC236}">
                <a16:creationId xmlns:a16="http://schemas.microsoft.com/office/drawing/2014/main" id="{1B52C93D-EF53-CA49-8812-480B04E8468D}"/>
              </a:ext>
            </a:extLst>
          </p:cNvPr>
          <p:cNvCxnSpPr>
            <a:cxnSpLocks/>
          </p:cNvCxnSpPr>
          <p:nvPr/>
        </p:nvCxnSpPr>
        <p:spPr>
          <a:xfrm>
            <a:off x="4394200" y="5124450"/>
            <a:ext cx="0" cy="508000"/>
          </a:xfrm>
          <a:prstGeom prst="line">
            <a:avLst/>
          </a:prstGeom>
        </p:spPr>
        <p:style>
          <a:lnRef idx="1">
            <a:schemeClr val="dk1"/>
          </a:lnRef>
          <a:fillRef idx="0">
            <a:schemeClr val="dk1"/>
          </a:fillRef>
          <a:effectRef idx="0">
            <a:schemeClr val="dk1"/>
          </a:effectRef>
          <a:fontRef idx="minor">
            <a:schemeClr val="tx1"/>
          </a:fontRef>
        </p:style>
      </p:cxnSp>
      <p:cxnSp>
        <p:nvCxnSpPr>
          <p:cNvPr id="48" name="Gerade Verbindung 47">
            <a:extLst>
              <a:ext uri="{FF2B5EF4-FFF2-40B4-BE49-F238E27FC236}">
                <a16:creationId xmlns:a16="http://schemas.microsoft.com/office/drawing/2014/main" id="{E803208A-2AD1-5A45-8A6E-EA17001072E5}"/>
              </a:ext>
            </a:extLst>
          </p:cNvPr>
          <p:cNvCxnSpPr>
            <a:cxnSpLocks/>
          </p:cNvCxnSpPr>
          <p:nvPr/>
        </p:nvCxnSpPr>
        <p:spPr>
          <a:xfrm>
            <a:off x="3924301" y="5626100"/>
            <a:ext cx="457199" cy="6350"/>
          </a:xfrm>
          <a:prstGeom prst="line">
            <a:avLst/>
          </a:prstGeom>
        </p:spPr>
        <p:style>
          <a:lnRef idx="1">
            <a:schemeClr val="dk1"/>
          </a:lnRef>
          <a:fillRef idx="0">
            <a:schemeClr val="dk1"/>
          </a:fillRef>
          <a:effectRef idx="0">
            <a:schemeClr val="dk1"/>
          </a:effectRef>
          <a:fontRef idx="minor">
            <a:schemeClr val="tx1"/>
          </a:fontRef>
        </p:style>
      </p:cxnSp>
      <p:sp>
        <p:nvSpPr>
          <p:cNvPr id="52" name="Freihandform 51">
            <a:extLst>
              <a:ext uri="{FF2B5EF4-FFF2-40B4-BE49-F238E27FC236}">
                <a16:creationId xmlns:a16="http://schemas.microsoft.com/office/drawing/2014/main" id="{1CB02B50-FDCA-9147-BF77-EDE132689A37}"/>
              </a:ext>
            </a:extLst>
          </p:cNvPr>
          <p:cNvSpPr/>
          <p:nvPr/>
        </p:nvSpPr>
        <p:spPr>
          <a:xfrm>
            <a:off x="6056026" y="3822492"/>
            <a:ext cx="2293495" cy="179882"/>
          </a:xfrm>
          <a:custGeom>
            <a:avLst/>
            <a:gdLst>
              <a:gd name="connsiteX0" fmla="*/ 0 w 2293495"/>
              <a:gd name="connsiteY0" fmla="*/ 179882 h 179882"/>
              <a:gd name="connsiteX1" fmla="*/ 2293495 w 2293495"/>
              <a:gd name="connsiteY1" fmla="*/ 0 h 179882"/>
              <a:gd name="connsiteX2" fmla="*/ 2293495 w 2293495"/>
              <a:gd name="connsiteY2" fmla="*/ 0 h 179882"/>
            </a:gdLst>
            <a:ahLst/>
            <a:cxnLst>
              <a:cxn ang="0">
                <a:pos x="connsiteX0" y="connsiteY0"/>
              </a:cxn>
              <a:cxn ang="0">
                <a:pos x="connsiteX1" y="connsiteY1"/>
              </a:cxn>
              <a:cxn ang="0">
                <a:pos x="connsiteX2" y="connsiteY2"/>
              </a:cxn>
            </a:cxnLst>
            <a:rect l="l" t="t" r="r" b="b"/>
            <a:pathLst>
              <a:path w="2293495" h="179882">
                <a:moveTo>
                  <a:pt x="0" y="179882"/>
                </a:moveTo>
                <a:lnTo>
                  <a:pt x="2293495" y="0"/>
                </a:lnTo>
                <a:lnTo>
                  <a:pt x="2293495"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358</TotalTime>
  <Words>1407</Words>
  <Application>Microsoft Macintosh PowerPoint</Application>
  <PresentationFormat>Widescreen</PresentationFormat>
  <Paragraphs>215</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vt:lpstr>
      <vt:lpstr>Computer Systems</vt:lpstr>
      <vt:lpstr>Last Exercise</vt:lpstr>
      <vt:lpstr>Last Exercise 1.2</vt:lpstr>
      <vt:lpstr>Last Exercise 1.2</vt:lpstr>
      <vt:lpstr>Last Exercise</vt:lpstr>
      <vt:lpstr>Last Exercise</vt:lpstr>
      <vt:lpstr>Last Exercise</vt:lpstr>
      <vt:lpstr>Last exercise 1.3</vt:lpstr>
      <vt:lpstr>Last Exercise 1.3</vt:lpstr>
      <vt:lpstr>Last Exercise</vt:lpstr>
      <vt:lpstr>PowerPoint Presentation</vt:lpstr>
      <vt:lpstr>PowerPoint Presentation</vt:lpstr>
      <vt:lpstr>Quorum Systems</vt:lpstr>
      <vt:lpstr>Grid quorum system – Basic Grid</vt:lpstr>
      <vt:lpstr>Grid quorum system – Another Grid</vt:lpstr>
      <vt:lpstr>Grid quorum system – Another Grid</vt:lpstr>
      <vt:lpstr>Fault tolerance</vt:lpstr>
      <vt:lpstr>B-grid quorum system</vt:lpstr>
      <vt:lpstr>Byzantine quorum systems</vt:lpstr>
      <vt:lpstr>Byzantine quorum systems – M grid</vt:lpstr>
      <vt:lpstr>Opaque quorum systems</vt:lpstr>
      <vt:lpstr>Consistency, Availability and Partition tolerance</vt:lpstr>
      <vt:lpstr>Bitcoin</vt:lpstr>
      <vt:lpstr>Bitcoin transactions</vt:lpstr>
      <vt:lpstr>Blockchain</vt:lpstr>
      <vt:lpstr>Blockchain</vt:lpstr>
      <vt:lpstr>In Bitcoin</vt:lpstr>
      <vt:lpstr>Bitcoin</vt:lpstr>
      <vt:lpstr>Smart Contracts</vt:lpstr>
      <vt:lpstr>Micropayment channel – setup transaction</vt:lpstr>
      <vt:lpstr>Micropayment channel</vt:lpstr>
      <vt:lpstr>Quiz</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creator>Microsoft Office-Benutzer</dc:creator>
  <cp:lastModifiedBy>kr2gt216gk@student.ethz.ch</cp:lastModifiedBy>
  <cp:revision>148</cp:revision>
  <dcterms:created xsi:type="dcterms:W3CDTF">2018-10-22T11:15:14Z</dcterms:created>
  <dcterms:modified xsi:type="dcterms:W3CDTF">2018-11-09T12:04:21Z</dcterms:modified>
</cp:coreProperties>
</file>