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7" r:id="rId6"/>
    <p:sldId id="263" r:id="rId7"/>
    <p:sldId id="264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B809F0-79BA-420B-B2DA-069D9C767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2C818B-5181-47E6-8F4B-7C3507EA1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79CC2E-6115-4E9D-AF30-BEDA6B08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4D99FA-3272-4E07-A1F5-21D72B24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441A24-A014-42F3-9249-96F1A323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6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AF7B00-F104-4184-9D5A-106D7C70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E9EE36-9016-4660-B3CD-BF4275D47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95FD02-D6B1-499E-8E17-91DFF836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F72A6A-F585-42AC-BD36-18EE0D23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D5CF7B-0EC6-4C3A-8C20-9876299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4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0CFBA2-FA26-4D49-8604-990C9FAFD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3EA624-4062-4660-B361-E63A2F66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1B87ED-09FE-481A-9DAB-7952EF1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6AE04F-EB2C-4A41-A4CE-7700EE32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3AC1F1-B8F0-4AB3-8478-29135B8A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7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02912-A16B-4DA1-96AF-B7FAFB0F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709204-7B5E-413A-A11D-03A556E4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BCA1C0-DEA8-4B23-97E4-9BCE44DC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5227B7-6E9A-4EB0-B636-15613E6C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9EB0FF-DA17-4764-AC0A-EF0A9E23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A50B5-FECE-49E5-90A0-1097702E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395568-E305-4228-AF0C-EAC594E1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345FEF-511D-44CD-89CE-037D435D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1A2932-F850-4462-AD68-6CBD52CF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0106C6-D262-46BA-80FF-6F156FF6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29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9A0649-CB1C-40D1-B981-85623229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35B19F-D3E2-4807-8994-6AE24C6BE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BA7B77-DF0E-4A9A-B302-3B39C7584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92129F6-5823-4F0C-B5F2-9850DC47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A29628-029A-46EE-BAF8-B914DBF4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98CEE5-DE7D-485E-9152-0A8A5D75F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6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EB8C2-399D-4E40-A223-7F981331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375894-AEF7-4A8D-84B1-81425892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F34F5D-C9A8-4ED7-95AF-F201AF1C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B6BF6A-C26B-457F-9EA7-362F6A3EA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D7AFD1-A890-4233-8F87-459D8E6A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5DA0C4-0BF7-4C90-A6F1-3EE8D8F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67FA6F6-57CA-4FDC-8070-A4A8B13B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5D3D16-9321-4C4C-8E91-D869FA3E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62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90A9E0-7B03-4641-B9E1-F0B58422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85744-75DD-4E92-AD37-3B864479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A78D6A-A30F-40CE-AD30-93A9E9C5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3FD205-ACEA-4BF4-A6E1-4045D321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1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E74280C-0DD7-40E4-8FCF-2240B1D0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66F08A-464D-452D-8A2C-44208F94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EA3C87-2283-4250-AF66-19843EC8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0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797BFC-A6E8-4334-ABF1-DD0D51A3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BA0FEC-5943-472D-999C-AF1A3313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CE57B6-B17D-4E91-A608-EC009878C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DC9144-0C10-4551-9764-0D083FB6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E30234-62A2-43BC-A568-F4C4A48C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58F727-6D76-482B-B493-EADD23EE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57EC3-6CB4-40FC-9476-2EC7176A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A70E5A2-7744-474E-A5AE-96529EBCE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13EE86-42FA-4793-AB4A-E5AF1095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CFD133-656E-4F3B-BD1F-48C4151C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8F6F69-1B89-4F73-996D-7C878C8B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C4E1CE-CF35-4B6E-A9E3-CFAA8434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0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BCE2170-65F2-47A2-B4D7-ABBEB6F5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DC86B4-9533-454F-AACF-7F2AB3B2B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67BEE8-C8C6-4D4F-A7BE-C7F37C411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63B-DEC2-4CC8-945F-AFC8BF84C295}" type="datetimeFigureOut">
              <a:rPr lang="en-GB" smtClean="0"/>
              <a:t>28.09.18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115772-70E6-4F65-BF21-0E87EEFFA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C93238-D349-4429-A6DC-6ACB684BC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76D9-9E99-4451-89E5-19E402A504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38D0F-2CEE-4477-B8A6-16C0748A7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Systems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DE53F87-62EB-4D25-A18A-3F5E10A05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Session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8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pros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cons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microkernel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monolithic</a:t>
            </a:r>
            <a:r>
              <a:rPr lang="de-DE" b="1" dirty="0"/>
              <a:t> </a:t>
            </a:r>
            <a:r>
              <a:rPr lang="de-DE" b="1" dirty="0" err="1"/>
              <a:t>kernel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microkernel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/</a:t>
            </a:r>
            <a:r>
              <a:rPr lang="de-DE" dirty="0" err="1"/>
              <a:t>exiting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,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 smtClean="0"/>
              <a:t>smaller</a:t>
            </a:r>
            <a:endParaRPr lang="de-DE" dirty="0"/>
          </a:p>
          <a:p>
            <a:pPr lvl="1"/>
            <a:r>
              <a:rPr lang="de-DE" dirty="0" err="1" smtClean="0"/>
              <a:t>monolithic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entering</a:t>
            </a:r>
            <a:r>
              <a:rPr lang="de-DE" dirty="0"/>
              <a:t>/</a:t>
            </a:r>
            <a:r>
              <a:rPr lang="de-DE" dirty="0" err="1"/>
              <a:t>exiting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advantage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running</a:t>
            </a:r>
            <a:r>
              <a:rPr lang="de-DE" b="1" dirty="0"/>
              <a:t> a </a:t>
            </a:r>
            <a:r>
              <a:rPr lang="de-DE" b="1" dirty="0" err="1"/>
              <a:t>process</a:t>
            </a:r>
            <a:r>
              <a:rPr lang="de-DE" b="1" dirty="0"/>
              <a:t> in </a:t>
            </a:r>
            <a:r>
              <a:rPr lang="de-DE" b="1" dirty="0" err="1"/>
              <a:t>userspace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failing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in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than</a:t>
            </a:r>
            <a:r>
              <a:rPr lang="de-DE" dirty="0"/>
              <a:t> in </a:t>
            </a:r>
            <a:r>
              <a:rPr lang="de-DE" dirty="0" err="1"/>
              <a:t>kernel</a:t>
            </a:r>
            <a:r>
              <a:rPr lang="de-DE" dirty="0"/>
              <a:t> </a:t>
            </a:r>
            <a:endParaRPr lang="de-DE" dirty="0"/>
          </a:p>
          <a:p>
            <a:r>
              <a:rPr lang="de-DE" b="1" dirty="0"/>
              <a:t>Look </a:t>
            </a:r>
            <a:r>
              <a:rPr lang="de-DE" b="1" dirty="0" err="1"/>
              <a:t>at</a:t>
            </a:r>
            <a:r>
              <a:rPr lang="de-DE" b="1" dirty="0"/>
              <a:t> </a:t>
            </a:r>
            <a:r>
              <a:rPr lang="de-DE" b="1" dirty="0" err="1"/>
              <a:t>algorithm</a:t>
            </a:r>
            <a:r>
              <a:rPr lang="de-DE" b="1" dirty="0"/>
              <a:t> 3.15, </a:t>
            </a:r>
            <a:r>
              <a:rPr lang="de-DE" b="1" dirty="0" err="1"/>
              <a:t>write</a:t>
            </a:r>
            <a:r>
              <a:rPr lang="de-DE" b="1" dirty="0"/>
              <a:t> down in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order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individual </a:t>
            </a:r>
            <a:r>
              <a:rPr lang="de-DE" b="1" dirty="0" err="1"/>
              <a:t>steps</a:t>
            </a:r>
            <a:r>
              <a:rPr lang="de-DE" b="1" dirty="0"/>
              <a:t> will happen </a:t>
            </a:r>
            <a:endParaRPr lang="de-DE" dirty="0"/>
          </a:p>
          <a:p>
            <a:pPr lvl="1"/>
            <a:r>
              <a:rPr lang="cs-CZ" dirty="0"/>
              <a:t>1,2,3,6-14,4,5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353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D5333-6A96-416C-BEA4-5BA7FE84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Basics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7CAC7A2-4320-4FA0-8C97-DEAD4765DC97}"/>
              </a:ext>
            </a:extLst>
          </p:cNvPr>
          <p:cNvSpPr txBox="1"/>
          <p:nvPr/>
        </p:nvSpPr>
        <p:spPr>
          <a:xfrm>
            <a:off x="838200" y="3453414"/>
            <a:ext cx="355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</a:t>
            </a:r>
            <a:r>
              <a:rPr lang="en-US" dirty="0" err="1"/>
              <a:t>my_object</a:t>
            </a:r>
            <a:r>
              <a:rPr lang="en-US" dirty="0"/>
              <a:t> = new Object();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FEF09965-13C8-449C-83E1-13A40BA3AFEA}"/>
              </a:ext>
            </a:extLst>
          </p:cNvPr>
          <p:cNvSpPr/>
          <p:nvPr/>
        </p:nvSpPr>
        <p:spPr>
          <a:xfrm rot="5400000">
            <a:off x="1948337" y="2956695"/>
            <a:ext cx="177554" cy="993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xmlns="" id="{C845F43C-4858-49A4-82FE-E597AC2159D8}"/>
              </a:ext>
            </a:extLst>
          </p:cNvPr>
          <p:cNvSpPr/>
          <p:nvPr/>
        </p:nvSpPr>
        <p:spPr>
          <a:xfrm rot="5400000">
            <a:off x="3328349" y="2854135"/>
            <a:ext cx="177554" cy="11985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39437C65-0AC4-4958-B735-821D75A4E91A}"/>
              </a:ext>
            </a:extLst>
          </p:cNvPr>
          <p:cNvSpPr/>
          <p:nvPr/>
        </p:nvSpPr>
        <p:spPr>
          <a:xfrm rot="16200000">
            <a:off x="2445057" y="2390310"/>
            <a:ext cx="177555" cy="31782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8E4169B-223B-43B6-B1A2-BDCED83A3234}"/>
              </a:ext>
            </a:extLst>
          </p:cNvPr>
          <p:cNvSpPr txBox="1"/>
          <p:nvPr/>
        </p:nvSpPr>
        <p:spPr>
          <a:xfrm>
            <a:off x="1727574" y="2957804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BA80AE-A1D9-4409-87D8-D25FE8A3354A}"/>
              </a:ext>
            </a:extLst>
          </p:cNvPr>
          <p:cNvSpPr txBox="1"/>
          <p:nvPr/>
        </p:nvSpPr>
        <p:spPr>
          <a:xfrm>
            <a:off x="3083541" y="295780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B821922-E468-4C04-BB0D-BD5E9FA8AA42}"/>
              </a:ext>
            </a:extLst>
          </p:cNvPr>
          <p:cNvSpPr txBox="1"/>
          <p:nvPr/>
        </p:nvSpPr>
        <p:spPr>
          <a:xfrm>
            <a:off x="2166586" y="415627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Binding</a:t>
            </a:r>
            <a:endParaRPr lang="en-GB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DF1BC57-8EF1-4F7A-A969-7F2C5811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080742"/>
            <a:ext cx="5572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88FB66-C760-47A8-B841-79C84133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Naming Networks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B65F51C1-15E5-4D2D-921E-6440E006508A}"/>
              </a:ext>
            </a:extLst>
          </p:cNvPr>
          <p:cNvSpPr/>
          <p:nvPr/>
        </p:nvSpPr>
        <p:spPr>
          <a:xfrm>
            <a:off x="3977196" y="2627788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1F3940C-F12F-441A-BF3C-697994FD0471}"/>
              </a:ext>
            </a:extLst>
          </p:cNvPr>
          <p:cNvSpPr/>
          <p:nvPr/>
        </p:nvSpPr>
        <p:spPr>
          <a:xfrm>
            <a:off x="6215106" y="2627788"/>
            <a:ext cx="1553592" cy="7013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compSys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3EB2895-C5AC-48BF-B575-319E8CCD3EBA}"/>
              </a:ext>
            </a:extLst>
          </p:cNvPr>
          <p:cNvSpPr/>
          <p:nvPr/>
        </p:nvSpPr>
        <p:spPr>
          <a:xfrm>
            <a:off x="8515167" y="1668683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BB553ED-0EC1-4887-AA59-232C65638A91}"/>
              </a:ext>
            </a:extLst>
          </p:cNvPr>
          <p:cNvSpPr/>
          <p:nvPr/>
        </p:nvSpPr>
        <p:spPr>
          <a:xfrm>
            <a:off x="8515167" y="2618910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82601BC2-E593-4769-B7D5-2EBA9CDFD0BD}"/>
              </a:ext>
            </a:extLst>
          </p:cNvPr>
          <p:cNvSpPr/>
          <p:nvPr/>
        </p:nvSpPr>
        <p:spPr>
          <a:xfrm>
            <a:off x="8515167" y="3569454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Downloads/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D588912-96FA-453E-83F8-2DCC600955BA}"/>
              </a:ext>
            </a:extLst>
          </p:cNvPr>
          <p:cNvSpPr/>
          <p:nvPr/>
        </p:nvSpPr>
        <p:spPr>
          <a:xfrm>
            <a:off x="3977196" y="1677561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E351C21E-209A-4998-A5EE-FE1AE19131DA}"/>
              </a:ext>
            </a:extLst>
          </p:cNvPr>
          <p:cNvSpPr/>
          <p:nvPr/>
        </p:nvSpPr>
        <p:spPr>
          <a:xfrm>
            <a:off x="3977196" y="3578015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usr</a:t>
            </a:r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3A712FED-D948-4C82-9A54-C516640D9E64}"/>
              </a:ext>
            </a:extLst>
          </p:cNvPr>
          <p:cNvSpPr/>
          <p:nvPr/>
        </p:nvSpPr>
        <p:spPr>
          <a:xfrm>
            <a:off x="1333500" y="2627788"/>
            <a:ext cx="1553592" cy="70133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AA2BC32-D0CC-4835-9B53-A6133F695D26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887092" y="2978456"/>
            <a:ext cx="1090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EA6F49BD-3ECB-4CA8-B089-B2D08A75941F}"/>
              </a:ext>
            </a:extLst>
          </p:cNvPr>
          <p:cNvSpPr/>
          <p:nvPr/>
        </p:nvSpPr>
        <p:spPr>
          <a:xfrm rot="1100156">
            <a:off x="7691655" y="2306429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E891E174-12DA-4547-8693-E30B534D5C26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887092" y="2028229"/>
            <a:ext cx="1090104" cy="95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8E639CD-13E5-481C-A180-FC29EF4B5C34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887092" y="2978456"/>
            <a:ext cx="1090104" cy="950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C330457-D010-40B8-816C-CA7ACCF8890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30788" y="2978456"/>
            <a:ext cx="68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78275CB-CA08-472F-91FC-2E1D4830D31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768698" y="2019351"/>
            <a:ext cx="746469" cy="95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495F612-ADEB-4075-899E-E47926E3A8F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768698" y="2969578"/>
            <a:ext cx="746469" cy="8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CEF2D090-74EA-4A6B-BD20-18834E3CD2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7768698" y="2978456"/>
            <a:ext cx="746469" cy="941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8D573028-D454-4635-BF21-DCA3E1CF987F}"/>
              </a:ext>
            </a:extLst>
          </p:cNvPr>
          <p:cNvCxnSpPr>
            <a:cxnSpLocks/>
          </p:cNvCxnSpPr>
          <p:nvPr/>
        </p:nvCxnSpPr>
        <p:spPr>
          <a:xfrm flipH="1">
            <a:off x="5530788" y="2870997"/>
            <a:ext cx="68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9F41A8-50FC-431E-9C72-3A738317EA2C}"/>
              </a:ext>
            </a:extLst>
          </p:cNvPr>
          <p:cNvSpPr/>
          <p:nvPr/>
        </p:nvSpPr>
        <p:spPr>
          <a:xfrm rot="1100156">
            <a:off x="5488492" y="1367865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xmlns="" id="{89B9840F-9A57-4B20-BAB1-BE5DABEF3FA5}"/>
              </a:ext>
            </a:extLst>
          </p:cNvPr>
          <p:cNvSpPr/>
          <p:nvPr/>
        </p:nvSpPr>
        <p:spPr>
          <a:xfrm rot="1100156">
            <a:off x="5488492" y="2346222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0F9854C4-C0D8-4D34-8540-4878427E3EA6}"/>
              </a:ext>
            </a:extLst>
          </p:cNvPr>
          <p:cNvSpPr/>
          <p:nvPr/>
        </p:nvSpPr>
        <p:spPr>
          <a:xfrm rot="1100156">
            <a:off x="5501019" y="3293913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7E7AA14C-2913-4C2F-AB62-EA220EABC1E6}"/>
              </a:ext>
            </a:extLst>
          </p:cNvPr>
          <p:cNvSpPr/>
          <p:nvPr/>
        </p:nvSpPr>
        <p:spPr>
          <a:xfrm rot="1100156">
            <a:off x="10044216" y="1367865"/>
            <a:ext cx="323485" cy="390432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16747F1F-52B2-47AC-9BE6-E2F6AD651181}"/>
              </a:ext>
            </a:extLst>
          </p:cNvPr>
          <p:cNvSpPr/>
          <p:nvPr/>
        </p:nvSpPr>
        <p:spPr>
          <a:xfrm rot="1100156">
            <a:off x="10055977" y="2336021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842C8FE9-5DC0-4B45-B46F-459577F2BE13}"/>
              </a:ext>
            </a:extLst>
          </p:cNvPr>
          <p:cNvSpPr/>
          <p:nvPr/>
        </p:nvSpPr>
        <p:spPr>
          <a:xfrm rot="1100156">
            <a:off x="10075213" y="3287467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xmlns="" id="{26EFD2EE-5DC5-469C-AAE9-0515255AF64F}"/>
              </a:ext>
            </a:extLst>
          </p:cNvPr>
          <p:cNvSpPr/>
          <p:nvPr/>
        </p:nvSpPr>
        <p:spPr>
          <a:xfrm rot="1100156">
            <a:off x="2881343" y="2308863"/>
            <a:ext cx="261491" cy="408177"/>
          </a:xfrm>
          <a:custGeom>
            <a:avLst/>
            <a:gdLst>
              <a:gd name="connsiteX0" fmla="*/ 170 w 412318"/>
              <a:gd name="connsiteY0" fmla="*/ 439820 h 484208"/>
              <a:gd name="connsiteX1" fmla="*/ 53436 w 412318"/>
              <a:gd name="connsiteY1" fmla="*/ 58080 h 484208"/>
              <a:gd name="connsiteX2" fmla="*/ 328643 w 412318"/>
              <a:gd name="connsiteY2" fmla="*/ 31447 h 484208"/>
              <a:gd name="connsiteX3" fmla="*/ 399665 w 412318"/>
              <a:gd name="connsiteY3" fmla="*/ 351043 h 484208"/>
              <a:gd name="connsiteX4" fmla="*/ 106702 w 412318"/>
              <a:gd name="connsiteY4" fmla="*/ 484208 h 48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318" h="484208">
                <a:moveTo>
                  <a:pt x="170" y="439820"/>
                </a:moveTo>
                <a:cubicBezTo>
                  <a:pt x="-570" y="282981"/>
                  <a:pt x="-1309" y="126142"/>
                  <a:pt x="53436" y="58080"/>
                </a:cubicBezTo>
                <a:cubicBezTo>
                  <a:pt x="108181" y="-9982"/>
                  <a:pt x="270938" y="-17380"/>
                  <a:pt x="328643" y="31447"/>
                </a:cubicBezTo>
                <a:cubicBezTo>
                  <a:pt x="386348" y="80274"/>
                  <a:pt x="436655" y="275583"/>
                  <a:pt x="399665" y="351043"/>
                </a:cubicBezTo>
                <a:cubicBezTo>
                  <a:pt x="362675" y="426503"/>
                  <a:pt x="96345" y="444259"/>
                  <a:pt x="106702" y="48420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xmlns="" id="{6ADE3715-9C67-48F5-AE88-3759A9B473BF}"/>
              </a:ext>
            </a:extLst>
          </p:cNvPr>
          <p:cNvSpPr/>
          <p:nvPr/>
        </p:nvSpPr>
        <p:spPr>
          <a:xfrm>
            <a:off x="3977196" y="4501695"/>
            <a:ext cx="1553592" cy="7013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FEDBDDCA-0BCA-4872-809D-EA12AEB5CD13}"/>
              </a:ext>
            </a:extLst>
          </p:cNvPr>
          <p:cNvCxnSpPr>
            <a:cxnSpLocks/>
            <a:stCxn id="55" idx="3"/>
            <a:endCxn id="5" idx="1"/>
          </p:cNvCxnSpPr>
          <p:nvPr/>
        </p:nvCxnSpPr>
        <p:spPr>
          <a:xfrm flipV="1">
            <a:off x="5530788" y="2978456"/>
            <a:ext cx="684318" cy="187390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22115735-E42C-4123-98F0-6C519CC89DBF}"/>
              </a:ext>
            </a:extLst>
          </p:cNvPr>
          <p:cNvCxnSpPr>
            <a:cxnSpLocks/>
            <a:stCxn id="11" idx="3"/>
            <a:endCxn id="55" idx="1"/>
          </p:cNvCxnSpPr>
          <p:nvPr/>
        </p:nvCxnSpPr>
        <p:spPr>
          <a:xfrm>
            <a:off x="2887092" y="2978456"/>
            <a:ext cx="1090104" cy="187390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1788756-E4C2-4A1F-A0E5-EBA6FF8A2687}"/>
              </a:ext>
            </a:extLst>
          </p:cNvPr>
          <p:cNvSpPr txBox="1"/>
          <p:nvPr/>
        </p:nvSpPr>
        <p:spPr>
          <a:xfrm>
            <a:off x="2579751" y="5632184"/>
            <a:ext cx="44816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SymLink</a:t>
            </a:r>
            <a:r>
              <a:rPr lang="en-US" dirty="0"/>
              <a:t>:  ln –s  /home/</a:t>
            </a:r>
            <a:r>
              <a:rPr lang="en-US" dirty="0" err="1"/>
              <a:t>compSys</a:t>
            </a:r>
            <a:r>
              <a:rPr lang="en-US" dirty="0"/>
              <a:t>  /link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051060F5-0628-4468-8915-DF58E2652E25}"/>
              </a:ext>
            </a:extLst>
          </p:cNvPr>
          <p:cNvSpPr txBox="1"/>
          <p:nvPr/>
        </p:nvSpPr>
        <p:spPr>
          <a:xfrm>
            <a:off x="7998781" y="4870666"/>
            <a:ext cx="36482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cd Desktop</a:t>
            </a:r>
          </a:p>
          <a:p>
            <a:r>
              <a:rPr lang="en-US" dirty="0"/>
              <a:t>          cd home</a:t>
            </a:r>
          </a:p>
          <a:p>
            <a:r>
              <a:rPr lang="en-US" dirty="0"/>
              <a:t>          cd /home/</a:t>
            </a:r>
            <a:r>
              <a:rPr lang="en-US" dirty="0" err="1"/>
              <a:t>compSys</a:t>
            </a:r>
            <a:r>
              <a:rPr lang="en-US" dirty="0"/>
              <a:t>/Downloads</a:t>
            </a:r>
          </a:p>
          <a:p>
            <a:r>
              <a:rPr lang="en-US" dirty="0"/>
              <a:t>          cd /link/Downloads</a:t>
            </a:r>
          </a:p>
          <a:p>
            <a:r>
              <a:rPr lang="en-US" dirty="0"/>
              <a:t>          cd Desktop/../Downloads</a:t>
            </a:r>
            <a:endParaRPr lang="en-GB" dirty="0"/>
          </a:p>
        </p:txBody>
      </p:sp>
      <p:pic>
        <p:nvPicPr>
          <p:cNvPr id="73" name="Graphic 72" descr="Close">
            <a:extLst>
              <a:ext uri="{FF2B5EF4-FFF2-40B4-BE49-F238E27FC236}">
                <a16:creationId xmlns:a16="http://schemas.microsoft.com/office/drawing/2014/main" xmlns="" id="{CEC952F1-B020-4B53-92D2-ECDDE3CA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0152" y="5222124"/>
            <a:ext cx="248706" cy="248706"/>
          </a:xfrm>
          <a:prstGeom prst="rect">
            <a:avLst/>
          </a:prstGeom>
        </p:spPr>
      </p:pic>
      <p:pic>
        <p:nvPicPr>
          <p:cNvPr id="75" name="Graphic 74" descr="Checkmark">
            <a:extLst>
              <a:ext uri="{FF2B5EF4-FFF2-40B4-BE49-F238E27FC236}">
                <a16:creationId xmlns:a16="http://schemas.microsoft.com/office/drawing/2014/main" xmlns="" id="{6B01718E-6056-4546-AF21-01EE9707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20152" y="4973418"/>
            <a:ext cx="248706" cy="248706"/>
          </a:xfrm>
          <a:prstGeom prst="rect">
            <a:avLst/>
          </a:prstGeom>
        </p:spPr>
      </p:pic>
      <p:pic>
        <p:nvPicPr>
          <p:cNvPr id="76" name="Graphic 75" descr="Checkmark">
            <a:extLst>
              <a:ext uri="{FF2B5EF4-FFF2-40B4-BE49-F238E27FC236}">
                <a16:creationId xmlns:a16="http://schemas.microsoft.com/office/drawing/2014/main" xmlns="" id="{D78D88D5-B8C4-4726-8A0C-B94C661A3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20152" y="5776085"/>
            <a:ext cx="248706" cy="248706"/>
          </a:xfrm>
          <a:prstGeom prst="rect">
            <a:avLst/>
          </a:prstGeom>
        </p:spPr>
      </p:pic>
      <p:pic>
        <p:nvPicPr>
          <p:cNvPr id="77" name="Graphic 76" descr="Checkmark">
            <a:extLst>
              <a:ext uri="{FF2B5EF4-FFF2-40B4-BE49-F238E27FC236}">
                <a16:creationId xmlns:a16="http://schemas.microsoft.com/office/drawing/2014/main" xmlns="" id="{661B0028-6092-4A7E-AD3D-89E38EA80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20152" y="5507831"/>
            <a:ext cx="248706" cy="248706"/>
          </a:xfrm>
          <a:prstGeom prst="rect">
            <a:avLst/>
          </a:prstGeom>
        </p:spPr>
      </p:pic>
      <p:pic>
        <p:nvPicPr>
          <p:cNvPr id="78" name="Graphic 77" descr="Checkmark">
            <a:extLst>
              <a:ext uri="{FF2B5EF4-FFF2-40B4-BE49-F238E27FC236}">
                <a16:creationId xmlns:a16="http://schemas.microsoft.com/office/drawing/2014/main" xmlns="" id="{D1D5446F-DC6D-4ECE-9783-4B9D0213A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20152" y="6048315"/>
            <a:ext cx="248706" cy="24870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44CA45B-F585-4528-AE6C-8D4F72D492DD}"/>
              </a:ext>
            </a:extLst>
          </p:cNvPr>
          <p:cNvSpPr txBox="1"/>
          <p:nvPr/>
        </p:nvSpPr>
        <p:spPr>
          <a:xfrm>
            <a:off x="7973630" y="4554025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Context matters: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5B3BF0-BD8D-4937-BD99-FF4009E5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OS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31B7774-D280-4364-964C-E78A4993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88" y="1690688"/>
            <a:ext cx="566251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6A1048-BA9D-4436-9364-FE617667FAD9}"/>
              </a:ext>
            </a:extLst>
          </p:cNvPr>
          <p:cNvSpPr txBox="1"/>
          <p:nvPr/>
        </p:nvSpPr>
        <p:spPr>
          <a:xfrm>
            <a:off x="6500712" y="1027906"/>
            <a:ext cx="5167212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Referee: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resource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 protection (mem protection, process isolation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b="1" dirty="0" smtClean="0"/>
              <a:t>Illusionist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virtual resources to user-space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Virtual Memory (full address space)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network interface</a:t>
            </a:r>
          </a:p>
          <a:p>
            <a:endParaRPr lang="en-US" sz="2400" dirty="0"/>
          </a:p>
          <a:p>
            <a:r>
              <a:rPr lang="en-US" sz="2400" b="1" dirty="0"/>
              <a:t>Glue: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high-level abstraction to user-space applications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94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66193-4BE9-4D5E-A452-93546A62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OS Structure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C5CFD23-31E7-4352-8688-D5B2D1424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61" y="1861558"/>
            <a:ext cx="6288428" cy="3662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A55A0C-B5A9-4819-8620-8446C89C04D5}"/>
              </a:ext>
            </a:extLst>
          </p:cNvPr>
          <p:cNvSpPr txBox="1"/>
          <p:nvPr/>
        </p:nvSpPr>
        <p:spPr>
          <a:xfrm>
            <a:off x="6731427" y="1267325"/>
            <a:ext cx="51672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Kernel: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Special process that runs in privileged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Typically event driven server</a:t>
            </a:r>
          </a:p>
          <a:p>
            <a:endParaRPr lang="en-US" sz="2400" dirty="0"/>
          </a:p>
          <a:p>
            <a:r>
              <a:rPr lang="en-US" sz="2400" b="1" dirty="0" err="1"/>
              <a:t>SysLib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convenience functions and </a:t>
            </a:r>
            <a:r>
              <a:rPr lang="en-US" sz="2400" dirty="0" err="1"/>
              <a:t>sysCall</a:t>
            </a:r>
            <a:r>
              <a:rPr lang="en-US" sz="2400" dirty="0"/>
              <a:t> wrappers</a:t>
            </a:r>
            <a:r>
              <a:rPr lang="en-US" sz="2400" b="1" dirty="0"/>
              <a:t> </a:t>
            </a:r>
          </a:p>
          <a:p>
            <a:endParaRPr lang="en-US" sz="2400" dirty="0"/>
          </a:p>
          <a:p>
            <a:r>
              <a:rPr lang="en-US" sz="2400" b="1" dirty="0" err="1"/>
              <a:t>Deamon</a:t>
            </a:r>
            <a:r>
              <a:rPr lang="en-US" sz="2400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Processes which are part of the kernel but live in user-space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modularity, fault-tolerance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191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398171-8C67-4772-87E5-2BB176C4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vs. Microkernel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067ED59-1282-4ABE-9361-15B44E730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070" y="1472264"/>
            <a:ext cx="7443859" cy="39134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F3B6F0-2B08-43E1-A67D-A0709D283386}"/>
              </a:ext>
            </a:extLst>
          </p:cNvPr>
          <p:cNvSpPr txBox="1"/>
          <p:nvPr/>
        </p:nvSpPr>
        <p:spPr>
          <a:xfrm>
            <a:off x="1437407" y="5385736"/>
            <a:ext cx="9171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Exokernel</a:t>
            </a:r>
            <a:r>
              <a:rPr lang="en-US" sz="2400" dirty="0"/>
              <a:t>: move functionality into system libraries instead of user-</a:t>
            </a:r>
            <a:r>
              <a:rPr lang="en-US" sz="2400" dirty="0" smtClean="0"/>
              <a:t>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66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185FB-C763-44AC-8690-E0CB8A23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xmlns="" id="{33A2061A-A44E-4F09-9CE6-209BA36926C0}"/>
              </a:ext>
            </a:extLst>
          </p:cNvPr>
          <p:cNvSpPr/>
          <p:nvPr/>
        </p:nvSpPr>
        <p:spPr>
          <a:xfrm>
            <a:off x="8940277" y="3249690"/>
            <a:ext cx="2419350" cy="3080089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xmlns="" id="{44444D73-FBAC-42DC-833C-C835EED74E97}"/>
              </a:ext>
            </a:extLst>
          </p:cNvPr>
          <p:cNvSpPr/>
          <p:nvPr/>
        </p:nvSpPr>
        <p:spPr>
          <a:xfrm>
            <a:off x="8940277" y="3249691"/>
            <a:ext cx="2419350" cy="1109246"/>
          </a:xfrm>
          <a:prstGeom prst="can">
            <a:avLst>
              <a:gd name="adj" fmla="val 17254"/>
            </a:avLst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784E22DC-07C1-49D7-A3E0-62F028260EF4}"/>
              </a:ext>
            </a:extLst>
          </p:cNvPr>
          <p:cNvSpPr/>
          <p:nvPr/>
        </p:nvSpPr>
        <p:spPr>
          <a:xfrm>
            <a:off x="8940277" y="3178253"/>
            <a:ext cx="2419350" cy="550370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33ACF6-D47E-49DC-8F8E-42983C1273F8}"/>
              </a:ext>
            </a:extLst>
          </p:cNvPr>
          <p:cNvSpPr/>
          <p:nvPr/>
        </p:nvSpPr>
        <p:spPr>
          <a:xfrm>
            <a:off x="4150905" y="3925828"/>
            <a:ext cx="1944210" cy="24483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A10414C-4783-42A9-AFD7-BEEEAFB50143}"/>
              </a:ext>
            </a:extLst>
          </p:cNvPr>
          <p:cNvSpPr/>
          <p:nvPr/>
        </p:nvSpPr>
        <p:spPr>
          <a:xfrm>
            <a:off x="6938492" y="2167740"/>
            <a:ext cx="1104391" cy="16053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2E77260-ED8B-4940-B396-88EA8C8D4357}"/>
              </a:ext>
            </a:extLst>
          </p:cNvPr>
          <p:cNvSpPr txBox="1"/>
          <p:nvPr/>
        </p:nvSpPr>
        <p:spPr>
          <a:xfrm>
            <a:off x="7162231" y="1798408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8EC6A0-6362-48B3-9B2D-56D793EF9395}"/>
              </a:ext>
            </a:extLst>
          </p:cNvPr>
          <p:cNvSpPr txBox="1"/>
          <p:nvPr/>
        </p:nvSpPr>
        <p:spPr>
          <a:xfrm>
            <a:off x="4634959" y="357568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2A1305-E724-4298-B071-C8F45A18C47A}"/>
              </a:ext>
            </a:extLst>
          </p:cNvPr>
          <p:cNvSpPr txBox="1"/>
          <p:nvPr/>
        </p:nvSpPr>
        <p:spPr>
          <a:xfrm>
            <a:off x="9862854" y="269569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696DF5-6232-49B2-B5EA-E3BD25FEA4E8}"/>
              </a:ext>
            </a:extLst>
          </p:cNvPr>
          <p:cNvSpPr txBox="1"/>
          <p:nvPr/>
        </p:nvSpPr>
        <p:spPr>
          <a:xfrm>
            <a:off x="581672" y="1537425"/>
            <a:ext cx="53330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Power 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Load </a:t>
            </a:r>
            <a:r>
              <a:rPr lang="en-US" sz="2400" dirty="0">
                <a:solidFill>
                  <a:schemeClr val="accent1"/>
                </a:solidFill>
              </a:rPr>
              <a:t>BIOS</a:t>
            </a:r>
            <a:r>
              <a:rPr lang="en-US" sz="2400" dirty="0"/>
              <a:t> from ROM 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/>
                </a:solidFill>
              </a:rPr>
              <a:t>BIOS</a:t>
            </a:r>
            <a:r>
              <a:rPr lang="en-US" sz="2400" dirty="0"/>
              <a:t> loads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boot loader </a:t>
            </a:r>
            <a:r>
              <a:rPr lang="en-US" sz="2400" dirty="0"/>
              <a:t>into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boot loader</a:t>
            </a:r>
            <a:r>
              <a:rPr lang="en-US" sz="2400" dirty="0"/>
              <a:t> loads </a:t>
            </a:r>
            <a:r>
              <a:rPr lang="en-US" sz="2400" dirty="0">
                <a:solidFill>
                  <a:srgbClr val="7030A0"/>
                </a:solidFill>
              </a:rPr>
              <a:t>OS</a:t>
            </a:r>
            <a:r>
              <a:rPr lang="en-US" sz="2400" dirty="0"/>
              <a:t> (kernel)from 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Transfer control to </a:t>
            </a:r>
            <a:r>
              <a:rPr lang="en-US" sz="2400" dirty="0">
                <a:solidFill>
                  <a:srgbClr val="7030A0"/>
                </a:solidFill>
              </a:rPr>
              <a:t>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5D98CDE-7CF9-4E91-AA33-1AC06ED31B38}"/>
              </a:ext>
            </a:extLst>
          </p:cNvPr>
          <p:cNvSpPr/>
          <p:nvPr/>
        </p:nvSpPr>
        <p:spPr>
          <a:xfrm>
            <a:off x="6938492" y="2167740"/>
            <a:ext cx="1095798" cy="40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397C70-5689-47B3-935C-8647953EEFC5}"/>
              </a:ext>
            </a:extLst>
          </p:cNvPr>
          <p:cNvSpPr/>
          <p:nvPr/>
        </p:nvSpPr>
        <p:spPr>
          <a:xfrm>
            <a:off x="4150905" y="3925828"/>
            <a:ext cx="1944210" cy="67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5459270-2A61-46A8-A9AE-EC176F4E0A87}"/>
              </a:ext>
            </a:extLst>
          </p:cNvPr>
          <p:cNvSpPr/>
          <p:nvPr/>
        </p:nvSpPr>
        <p:spPr>
          <a:xfrm>
            <a:off x="4150905" y="3999914"/>
            <a:ext cx="1944210" cy="259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EC0C08-7FF0-45A9-9FE1-63AF2D5A1C17}"/>
              </a:ext>
            </a:extLst>
          </p:cNvPr>
          <p:cNvSpPr/>
          <p:nvPr/>
        </p:nvSpPr>
        <p:spPr>
          <a:xfrm>
            <a:off x="4150905" y="4259442"/>
            <a:ext cx="1944210" cy="50951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  <a:endParaRPr lang="en-GB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DA335AF5-A9B4-4FAC-AC91-84DDDC8FB587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rot="10800000" flipV="1">
            <a:off x="6095116" y="2370251"/>
            <a:ext cx="843377" cy="158950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xmlns="" id="{E732420A-789B-4513-A43F-80F6ABDD714F}"/>
              </a:ext>
            </a:extLst>
          </p:cNvPr>
          <p:cNvCxnSpPr>
            <a:stCxn id="8" idx="3"/>
            <a:endCxn id="17" idx="2"/>
          </p:cNvCxnSpPr>
          <p:nvPr/>
        </p:nvCxnSpPr>
        <p:spPr>
          <a:xfrm rot="5400000">
            <a:off x="7371072" y="1480561"/>
            <a:ext cx="530819" cy="5026942"/>
          </a:xfrm>
          <a:prstGeom prst="bentConnector3">
            <a:avLst>
              <a:gd name="adj1" fmla="val 1430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E09BCF18-75C9-43E7-AA12-4187A45D4A05}"/>
              </a:ext>
            </a:extLst>
          </p:cNvPr>
          <p:cNvCxnSpPr>
            <a:endCxn id="18" idx="2"/>
          </p:cNvCxnSpPr>
          <p:nvPr/>
        </p:nvCxnSpPr>
        <p:spPr>
          <a:xfrm rot="10800000" flipV="1">
            <a:off x="5123010" y="4358936"/>
            <a:ext cx="5095188" cy="410019"/>
          </a:xfrm>
          <a:prstGeom prst="bentConnector4">
            <a:avLst>
              <a:gd name="adj1" fmla="val -2575"/>
              <a:gd name="adj2" fmla="val 1557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637A425-B0BC-4AC2-BAEA-ADC8E5F7E80B}"/>
              </a:ext>
            </a:extLst>
          </p:cNvPr>
          <p:cNvSpPr txBox="1"/>
          <p:nvPr/>
        </p:nvSpPr>
        <p:spPr>
          <a:xfrm>
            <a:off x="6215117" y="2980338"/>
            <a:ext cx="4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4DFAFBC-215C-4FC5-AEB8-54F56F4AB221}"/>
              </a:ext>
            </a:extLst>
          </p:cNvPr>
          <p:cNvSpPr txBox="1"/>
          <p:nvPr/>
        </p:nvSpPr>
        <p:spPr>
          <a:xfrm>
            <a:off x="6647521" y="4130963"/>
            <a:ext cx="4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D31A3B0-9909-4E9E-8C55-73A3749EF792}"/>
              </a:ext>
            </a:extLst>
          </p:cNvPr>
          <p:cNvSpPr txBox="1"/>
          <p:nvPr/>
        </p:nvSpPr>
        <p:spPr>
          <a:xfrm>
            <a:off x="7162231" y="4683784"/>
            <a:ext cx="41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A1B382E-EE7C-434B-98FD-611F7EFB5F74}"/>
              </a:ext>
            </a:extLst>
          </p:cNvPr>
          <p:cNvSpPr txBox="1"/>
          <p:nvPr/>
        </p:nvSpPr>
        <p:spPr>
          <a:xfrm>
            <a:off x="8549289" y="6581984"/>
            <a:ext cx="3201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Illustration adapted from Maegan Pitman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0873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D2A691-45EF-4FAF-AD0C-9D538ADF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and Leaving the Kernel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FDEEC3-8EFE-450D-9D41-17018425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10934700" cy="2847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DE1FE6-BD26-41A3-9214-8D8EA4E63424}"/>
              </a:ext>
            </a:extLst>
          </p:cNvPr>
          <p:cNvSpPr txBox="1"/>
          <p:nvPr/>
        </p:nvSpPr>
        <p:spPr>
          <a:xfrm>
            <a:off x="838200" y="1859340"/>
            <a:ext cx="60517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 Start-Up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Exception occurs(caused by program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Interrupt occurs (caused by “something else)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upon a System Call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105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Quiz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difference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synonym </a:t>
            </a:r>
            <a:r>
              <a:rPr lang="de-DE" b="1" dirty="0" err="1"/>
              <a:t>and</a:t>
            </a:r>
            <a:r>
              <a:rPr lang="de-DE" b="1" dirty="0"/>
              <a:t> homonym? </a:t>
            </a:r>
            <a:endParaRPr lang="de-DE" dirty="0"/>
          </a:p>
          <a:p>
            <a:pPr lvl="1"/>
            <a:r>
              <a:rPr lang="de-DE" dirty="0"/>
              <a:t>synonym different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 smtClean="0"/>
              <a:t>object</a:t>
            </a:r>
            <a:endParaRPr lang="de-DE" dirty="0"/>
          </a:p>
          <a:p>
            <a:pPr lvl="1"/>
            <a:r>
              <a:rPr lang="de-DE" dirty="0" smtClean="0"/>
              <a:t>homonym </a:t>
            </a:r>
            <a:r>
              <a:rPr lang="de-DE" dirty="0"/>
              <a:t>same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objects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b="1" dirty="0" err="1"/>
              <a:t>Is</a:t>
            </a:r>
            <a:r>
              <a:rPr lang="de-DE" b="1" dirty="0"/>
              <a:t> an IP </a:t>
            </a:r>
            <a:r>
              <a:rPr lang="de-DE" b="1" dirty="0" err="1"/>
              <a:t>address</a:t>
            </a:r>
            <a:r>
              <a:rPr lang="de-DE" b="1" dirty="0"/>
              <a:t> a pure </a:t>
            </a:r>
            <a:r>
              <a:rPr lang="de-DE" b="1" dirty="0" err="1"/>
              <a:t>name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no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endParaRPr lang="de-DE" dirty="0"/>
          </a:p>
          <a:p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a </a:t>
            </a:r>
            <a:r>
              <a:rPr lang="de-DE" b="1" dirty="0" err="1"/>
              <a:t>symbolic</a:t>
            </a:r>
            <a:r>
              <a:rPr lang="de-DE" b="1" dirty="0"/>
              <a:t> link </a:t>
            </a:r>
            <a:r>
              <a:rPr lang="de-DE" b="1" dirty="0" err="1"/>
              <a:t>point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/>
              <a:t>a </a:t>
            </a:r>
            <a:r>
              <a:rPr lang="de-DE" dirty="0" err="1"/>
              <a:t>name</a:t>
            </a:r>
            <a:r>
              <a:rPr lang="de-DE" dirty="0"/>
              <a:t>/</a:t>
            </a:r>
            <a:r>
              <a:rPr lang="de-DE" dirty="0" err="1"/>
              <a:t>another</a:t>
            </a:r>
            <a:r>
              <a:rPr lang="de-DE" dirty="0"/>
              <a:t> link </a:t>
            </a:r>
            <a:endParaRPr lang="de-DE" dirty="0" smtClean="0"/>
          </a:p>
          <a:p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difference</a:t>
            </a:r>
            <a:r>
              <a:rPr lang="de-DE" b="1" dirty="0"/>
              <a:t> </a:t>
            </a:r>
            <a:r>
              <a:rPr lang="de-DE" b="1" dirty="0" err="1"/>
              <a:t>between</a:t>
            </a:r>
            <a:r>
              <a:rPr lang="de-DE" b="1" dirty="0"/>
              <a:t> </a:t>
            </a:r>
            <a:r>
              <a:rPr lang="de-DE" b="1" dirty="0" err="1"/>
              <a:t>monolithic</a:t>
            </a:r>
            <a:r>
              <a:rPr lang="de-DE" b="1" dirty="0"/>
              <a:t> </a:t>
            </a:r>
            <a:r>
              <a:rPr lang="de-DE" b="1" dirty="0" err="1"/>
              <a:t>kernel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microkernel</a:t>
            </a:r>
            <a:r>
              <a:rPr lang="de-DE" b="1" dirty="0"/>
              <a:t>? </a:t>
            </a:r>
            <a:endParaRPr lang="de-DE" dirty="0"/>
          </a:p>
          <a:p>
            <a:pPr lvl="1"/>
            <a:r>
              <a:rPr lang="de-DE" dirty="0" err="1"/>
              <a:t>monolithic</a:t>
            </a:r>
            <a:r>
              <a:rPr lang="de-DE" dirty="0"/>
              <a:t>: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 smtClean="0"/>
              <a:t>kernel</a:t>
            </a:r>
            <a:endParaRPr lang="de-DE" dirty="0"/>
          </a:p>
          <a:p>
            <a:pPr lvl="1"/>
            <a:r>
              <a:rPr lang="de-DE" dirty="0" err="1" smtClean="0"/>
              <a:t>micro</a:t>
            </a:r>
            <a:r>
              <a:rPr lang="de-DE" dirty="0"/>
              <a:t>: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in </a:t>
            </a:r>
            <a:r>
              <a:rPr lang="de-DE" dirty="0" err="1"/>
              <a:t>kernel</a:t>
            </a:r>
            <a:r>
              <a:rPr lang="de-DE" dirty="0"/>
              <a:t> (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functionalities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)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3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Macintosh PowerPoint</Application>
  <PresentationFormat>Benutzerdefiniert</PresentationFormat>
  <Paragraphs>90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 Theme</vt:lpstr>
      <vt:lpstr>Computer Systems</vt:lpstr>
      <vt:lpstr>Naming Basics</vt:lpstr>
      <vt:lpstr>Naming Networks</vt:lpstr>
      <vt:lpstr>The Role of the OS</vt:lpstr>
      <vt:lpstr>General OS Structure</vt:lpstr>
      <vt:lpstr>Monolithic vs. Microkernel</vt:lpstr>
      <vt:lpstr>Bootstrapping</vt:lpstr>
      <vt:lpstr>Entering and Leaving the Kernel</vt:lpstr>
      <vt:lpstr>Quiz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dc:creator>Jonas Gude</dc:creator>
  <cp:lastModifiedBy>Claudio Ferrari</cp:lastModifiedBy>
  <cp:revision>30</cp:revision>
  <dcterms:created xsi:type="dcterms:W3CDTF">2018-09-27T08:23:04Z</dcterms:created>
  <dcterms:modified xsi:type="dcterms:W3CDTF">2018-09-28T12:03:38Z</dcterms:modified>
</cp:coreProperties>
</file>