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68" r:id="rId4"/>
    <p:sldId id="269" r:id="rId5"/>
    <p:sldId id="270" r:id="rId6"/>
    <p:sldId id="271" r:id="rId7"/>
    <p:sldId id="272" r:id="rId8"/>
    <p:sldId id="257" r:id="rId9"/>
    <p:sldId id="258" r:id="rId10"/>
    <p:sldId id="259" r:id="rId11"/>
    <p:sldId id="275" r:id="rId12"/>
    <p:sldId id="276" r:id="rId13"/>
    <p:sldId id="262" r:id="rId14"/>
    <p:sldId id="267" r:id="rId15"/>
    <p:sldId id="264" r:id="rId16"/>
    <p:sldId id="273" r:id="rId17"/>
    <p:sldId id="274" r:id="rId18"/>
  </p:sldIdLst>
  <p:sldSz cx="12192000" cy="6858000"/>
  <p:notesSz cx="7772400" cy="100584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152" y="-11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D88B3613-18C3-5E41-8E7C-6A685FA081D5}" type="datetimeFigureOut">
              <a:rPr lang="de-DE" smtClean="0"/>
              <a:t>10.10.18</a:t>
            </a:fld>
            <a:endParaRPr lang="de-DE"/>
          </a:p>
        </p:txBody>
      </p:sp>
      <p:sp>
        <p:nvSpPr>
          <p:cNvPr id="4" name="Folienbildplatzhalt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a:p>
        </p:txBody>
      </p:sp>
      <p:sp>
        <p:nvSpPr>
          <p:cNvPr id="6" name="Fußzeilenplatzhalt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6B8C76D-C538-FA40-AF99-AAECBB5FD5DC}" type="slidenum">
              <a:rPr lang="de-DE" smtClean="0"/>
              <a:t>‹Nr.›</a:t>
            </a:fld>
            <a:endParaRPr lang="de-DE"/>
          </a:p>
        </p:txBody>
      </p:sp>
    </p:spTree>
    <p:extLst>
      <p:ext uri="{BB962C8B-B14F-4D97-AF65-F5344CB8AC3E}">
        <p14:creationId xmlns:p14="http://schemas.microsoft.com/office/powerpoint/2010/main" val="2588488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D94B309-A806-E84C-8BE2-EA478B539981}" type="slidenum">
              <a:rPr lang="en-US" smtClean="0"/>
              <a:t>4</a:t>
            </a:fld>
            <a:endParaRPr lang="en-US"/>
          </a:p>
        </p:txBody>
      </p:sp>
    </p:spTree>
    <p:extLst>
      <p:ext uri="{BB962C8B-B14F-4D97-AF65-F5344CB8AC3E}">
        <p14:creationId xmlns:p14="http://schemas.microsoft.com/office/powerpoint/2010/main" val="395736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youtube.com/watch?v=d7nAGI_NZP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6000" b="0" strike="noStrike" spc="-1">
                <a:solidFill>
                  <a:srgbClr val="000000"/>
                </a:solidFill>
                <a:latin typeface="Calibri Light"/>
              </a:rPr>
              <a:t>Computer Systems</a:t>
            </a:r>
            <a:endParaRPr lang="en-US" sz="6000" b="0" strike="noStrike" spc="-1">
              <a:latin typeface="Arial"/>
            </a:endParaRPr>
          </a:p>
        </p:txBody>
      </p:sp>
      <p:sp>
        <p:nvSpPr>
          <p:cNvPr id="77"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spcBef>
                <a:spcPts val="1001"/>
              </a:spcBef>
            </a:pPr>
            <a:r>
              <a:rPr lang="en-US" sz="2400" b="0" strike="noStrike" spc="-1">
                <a:solidFill>
                  <a:srgbClr val="000000"/>
                </a:solidFill>
                <a:latin typeface="Calibri"/>
              </a:rPr>
              <a:t>Exercise Session 3</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xmlns="" id="{BA842965-4E12-AD48-BB61-0F5896F1AB77}"/>
              </a:ext>
            </a:extLst>
          </p:cNvPr>
          <p:cNvPicPr>
            <a:picLocks noChangeAspect="1"/>
          </p:cNvPicPr>
          <p:nvPr/>
        </p:nvPicPr>
        <p:blipFill>
          <a:blip r:embed="rId2"/>
          <a:stretch>
            <a:fillRect/>
          </a:stretch>
        </p:blipFill>
        <p:spPr>
          <a:xfrm>
            <a:off x="3365942" y="0"/>
            <a:ext cx="5460115" cy="6858000"/>
          </a:xfrm>
          <a:prstGeom prst="rect">
            <a:avLst/>
          </a:prstGeom>
        </p:spPr>
      </p:pic>
      <p:sp>
        <p:nvSpPr>
          <p:cNvPr id="5" name="Textfeld 4">
            <a:extLst>
              <a:ext uri="{FF2B5EF4-FFF2-40B4-BE49-F238E27FC236}">
                <a16:creationId xmlns:a16="http://schemas.microsoft.com/office/drawing/2014/main" xmlns="" id="{E269F77B-1676-3145-82DA-C68D056A6AD5}"/>
              </a:ext>
            </a:extLst>
          </p:cNvPr>
          <p:cNvSpPr txBox="1"/>
          <p:nvPr/>
        </p:nvSpPr>
        <p:spPr>
          <a:xfrm>
            <a:off x="1487038" y="1703540"/>
            <a:ext cx="1878904" cy="646331"/>
          </a:xfrm>
          <a:prstGeom prst="rect">
            <a:avLst/>
          </a:prstGeom>
          <a:solidFill>
            <a:schemeClr val="accent4">
              <a:lumMod val="40000"/>
              <a:lumOff val="60000"/>
            </a:schemeClr>
          </a:solidFill>
        </p:spPr>
        <p:txBody>
          <a:bodyPr wrap="square" rtlCol="0">
            <a:spAutoFit/>
          </a:bodyPr>
          <a:lstStyle/>
          <a:p>
            <a:r>
              <a:rPr lang="en-US" spc="-1" dirty="0">
                <a:solidFill>
                  <a:srgbClr val="000000"/>
                </a:solidFill>
                <a:latin typeface="Calibri"/>
              </a:rPr>
              <a:t>Clients asks for a specific ticket </a:t>
            </a:r>
            <a:r>
              <a:rPr lang="en-US" i="1" spc="-1" dirty="0">
                <a:solidFill>
                  <a:srgbClr val="000000"/>
                </a:solidFill>
                <a:latin typeface="Calibri"/>
              </a:rPr>
              <a:t>t</a:t>
            </a:r>
            <a:endParaRPr lang="en-US" spc="-1" dirty="0"/>
          </a:p>
        </p:txBody>
      </p:sp>
      <p:sp>
        <p:nvSpPr>
          <p:cNvPr id="6" name="Textfeld 5">
            <a:extLst>
              <a:ext uri="{FF2B5EF4-FFF2-40B4-BE49-F238E27FC236}">
                <a16:creationId xmlns:a16="http://schemas.microsoft.com/office/drawing/2014/main" xmlns="" id="{8151F997-CBE5-134B-AFB7-A05392DC5FDA}"/>
              </a:ext>
            </a:extLst>
          </p:cNvPr>
          <p:cNvSpPr txBox="1"/>
          <p:nvPr/>
        </p:nvSpPr>
        <p:spPr>
          <a:xfrm>
            <a:off x="3582444" y="1816274"/>
            <a:ext cx="2267211" cy="438411"/>
          </a:xfrm>
          <a:prstGeom prst="rect">
            <a:avLst/>
          </a:prstGeom>
          <a:solidFill>
            <a:schemeClr val="accent4">
              <a:lumMod val="40000"/>
              <a:lumOff val="60000"/>
              <a:alpha val="42000"/>
            </a:scheme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xmlns="" id="{D21B8072-A21D-A340-B325-BEFF4C2024E1}"/>
              </a:ext>
            </a:extLst>
          </p:cNvPr>
          <p:cNvSpPr txBox="1"/>
          <p:nvPr/>
        </p:nvSpPr>
        <p:spPr>
          <a:xfrm>
            <a:off x="8542751" y="1816274"/>
            <a:ext cx="2029216" cy="1200329"/>
          </a:xfrm>
          <a:prstGeom prst="rect">
            <a:avLst/>
          </a:prstGeom>
          <a:solidFill>
            <a:schemeClr val="accent2">
              <a:lumMod val="40000"/>
              <a:lumOff val="60000"/>
            </a:schemeClr>
          </a:solidFill>
        </p:spPr>
        <p:txBody>
          <a:bodyPr wrap="square" rtlCol="0">
            <a:spAutoFit/>
          </a:bodyPr>
          <a:lstStyle/>
          <a:p>
            <a:r>
              <a:rPr lang="en-US" spc="-1" dirty="0">
                <a:solidFill>
                  <a:srgbClr val="000000"/>
                </a:solidFill>
                <a:latin typeface="Calibri"/>
              </a:rPr>
              <a:t>Server only issues ticket </a:t>
            </a:r>
            <a:r>
              <a:rPr lang="en-US" i="1" spc="-1" dirty="0">
                <a:solidFill>
                  <a:srgbClr val="000000"/>
                </a:solidFill>
                <a:latin typeface="Calibri"/>
              </a:rPr>
              <a:t>t</a:t>
            </a:r>
            <a:r>
              <a:rPr lang="en-US" spc="-1" dirty="0">
                <a:solidFill>
                  <a:srgbClr val="000000"/>
                </a:solidFill>
                <a:latin typeface="Calibri"/>
              </a:rPr>
              <a:t> if </a:t>
            </a:r>
            <a:r>
              <a:rPr lang="en-US" i="1" spc="-1" dirty="0">
                <a:solidFill>
                  <a:srgbClr val="000000"/>
                </a:solidFill>
                <a:latin typeface="Calibri"/>
              </a:rPr>
              <a:t>t</a:t>
            </a:r>
            <a:r>
              <a:rPr lang="en-US" spc="-1" dirty="0">
                <a:solidFill>
                  <a:srgbClr val="000000"/>
                </a:solidFill>
                <a:latin typeface="Calibri"/>
              </a:rPr>
              <a:t> is the largest ticket requested so far</a:t>
            </a:r>
            <a:endParaRPr lang="en-US" spc="-1" dirty="0"/>
          </a:p>
        </p:txBody>
      </p:sp>
      <p:sp>
        <p:nvSpPr>
          <p:cNvPr id="8" name="Textfeld 7">
            <a:extLst>
              <a:ext uri="{FF2B5EF4-FFF2-40B4-BE49-F238E27FC236}">
                <a16:creationId xmlns:a16="http://schemas.microsoft.com/office/drawing/2014/main" xmlns="" id="{D742C497-8D96-8B4C-B009-BE2ACCC759E3}"/>
              </a:ext>
            </a:extLst>
          </p:cNvPr>
          <p:cNvSpPr txBox="1"/>
          <p:nvPr/>
        </p:nvSpPr>
        <p:spPr>
          <a:xfrm>
            <a:off x="5937337" y="2167003"/>
            <a:ext cx="2229633" cy="726509"/>
          </a:xfrm>
          <a:prstGeom prst="rect">
            <a:avLst/>
          </a:prstGeom>
          <a:solidFill>
            <a:schemeClr val="accent2">
              <a:lumMod val="40000"/>
              <a:lumOff val="60000"/>
              <a:alpha val="48000"/>
            </a:scheme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xmlns="" id="{64E885AD-A3AD-1C42-B82D-E7457E259D1B}"/>
              </a:ext>
            </a:extLst>
          </p:cNvPr>
          <p:cNvSpPr txBox="1"/>
          <p:nvPr/>
        </p:nvSpPr>
        <p:spPr>
          <a:xfrm>
            <a:off x="751562" y="3306871"/>
            <a:ext cx="2367420" cy="923330"/>
          </a:xfrm>
          <a:prstGeom prst="rect">
            <a:avLst/>
          </a:prstGeom>
          <a:solidFill>
            <a:srgbClr val="EA0000">
              <a:alpha val="41961"/>
            </a:srgbClr>
          </a:solidFill>
        </p:spPr>
        <p:txBody>
          <a:bodyPr wrap="square" rtlCol="0">
            <a:spAutoFit/>
          </a:bodyPr>
          <a:lstStyle/>
          <a:p>
            <a:r>
              <a:rPr lang="en-US" spc="-1" dirty="0">
                <a:solidFill>
                  <a:srgbClr val="000000"/>
                </a:solidFill>
                <a:latin typeface="Calibri"/>
              </a:rPr>
              <a:t>If client receives majority of tickets, it proposes a command</a:t>
            </a:r>
            <a:endParaRPr lang="en-US" spc="-1" dirty="0"/>
          </a:p>
        </p:txBody>
      </p:sp>
      <p:sp>
        <p:nvSpPr>
          <p:cNvPr id="12" name="Textfeld 11">
            <a:extLst>
              <a:ext uri="{FF2B5EF4-FFF2-40B4-BE49-F238E27FC236}">
                <a16:creationId xmlns:a16="http://schemas.microsoft.com/office/drawing/2014/main" xmlns="" id="{A51B6425-C077-C14C-8863-4ABFCCDD6939}"/>
              </a:ext>
            </a:extLst>
          </p:cNvPr>
          <p:cNvSpPr txBox="1"/>
          <p:nvPr/>
        </p:nvSpPr>
        <p:spPr>
          <a:xfrm>
            <a:off x="3494762" y="3194137"/>
            <a:ext cx="2442575" cy="1590805"/>
          </a:xfrm>
          <a:prstGeom prst="rect">
            <a:avLst/>
          </a:prstGeom>
          <a:solidFill>
            <a:srgbClr val="F5999E">
              <a:alpha val="48000"/>
            </a:srgbClr>
          </a:solidFill>
        </p:spPr>
        <p:txBody>
          <a:bodyPr wrap="square" rtlCol="0">
            <a:spAutoFit/>
          </a:bodyPr>
          <a:lstStyle/>
          <a:p>
            <a:endParaRPr lang="en-US" dirty="0"/>
          </a:p>
        </p:txBody>
      </p:sp>
      <p:sp>
        <p:nvSpPr>
          <p:cNvPr id="13" name="Textfeld 12">
            <a:extLst>
              <a:ext uri="{FF2B5EF4-FFF2-40B4-BE49-F238E27FC236}">
                <a16:creationId xmlns:a16="http://schemas.microsoft.com/office/drawing/2014/main" xmlns="" id="{6E74F40F-7EC0-9D49-B9E1-296AEF03E5E4}"/>
              </a:ext>
            </a:extLst>
          </p:cNvPr>
          <p:cNvSpPr txBox="1"/>
          <p:nvPr/>
        </p:nvSpPr>
        <p:spPr>
          <a:xfrm>
            <a:off x="8392439" y="4493712"/>
            <a:ext cx="3056350" cy="1477328"/>
          </a:xfrm>
          <a:prstGeom prst="rect">
            <a:avLst/>
          </a:prstGeom>
          <a:solidFill>
            <a:srgbClr val="80006E">
              <a:alpha val="38431"/>
            </a:srgbClr>
          </a:solidFill>
        </p:spPr>
        <p:txBody>
          <a:bodyPr wrap="square" rtlCol="0">
            <a:spAutoFit/>
          </a:bodyPr>
          <a:lstStyle/>
          <a:p>
            <a:r>
              <a:rPr lang="en-US" spc="-1" dirty="0">
                <a:solidFill>
                  <a:srgbClr val="000000"/>
                </a:solidFill>
                <a:latin typeface="Calibri"/>
              </a:rPr>
              <a:t>When a server receives a proposal, if the ticket of the client is still valid, the server stores the command and notifies the client </a:t>
            </a:r>
            <a:endParaRPr lang="en-US" spc="-1" dirty="0"/>
          </a:p>
        </p:txBody>
      </p:sp>
      <p:sp>
        <p:nvSpPr>
          <p:cNvPr id="14" name="Textfeld 13">
            <a:extLst>
              <a:ext uri="{FF2B5EF4-FFF2-40B4-BE49-F238E27FC236}">
                <a16:creationId xmlns:a16="http://schemas.microsoft.com/office/drawing/2014/main" xmlns="" id="{2BE0C00B-2303-4741-BAF4-41857231D098}"/>
              </a:ext>
            </a:extLst>
          </p:cNvPr>
          <p:cNvSpPr txBox="1"/>
          <p:nvPr/>
        </p:nvSpPr>
        <p:spPr>
          <a:xfrm>
            <a:off x="5849655" y="4784942"/>
            <a:ext cx="1753644" cy="914400"/>
          </a:xfrm>
          <a:prstGeom prst="rect">
            <a:avLst/>
          </a:prstGeom>
          <a:solidFill>
            <a:srgbClr val="CDA1C7">
              <a:alpha val="54000"/>
            </a:srgbClr>
          </a:solidFill>
        </p:spPr>
        <p:txBody>
          <a:bodyPr wrap="square" rtlCol="0">
            <a:spAutoFit/>
          </a:bodyPr>
          <a:lstStyle/>
          <a:p>
            <a:endParaRPr lang="en-US" dirty="0"/>
          </a:p>
        </p:txBody>
      </p:sp>
      <p:sp>
        <p:nvSpPr>
          <p:cNvPr id="15" name="Textfeld 14">
            <a:extLst>
              <a:ext uri="{FF2B5EF4-FFF2-40B4-BE49-F238E27FC236}">
                <a16:creationId xmlns:a16="http://schemas.microsoft.com/office/drawing/2014/main" xmlns="" id="{3A203B5E-2312-DE44-B879-8FBF4E6DDBA5}"/>
              </a:ext>
            </a:extLst>
          </p:cNvPr>
          <p:cNvSpPr txBox="1"/>
          <p:nvPr/>
        </p:nvSpPr>
        <p:spPr>
          <a:xfrm>
            <a:off x="743210" y="5299252"/>
            <a:ext cx="2367419" cy="1477328"/>
          </a:xfrm>
          <a:prstGeom prst="rect">
            <a:avLst/>
          </a:prstGeom>
          <a:solidFill>
            <a:srgbClr val="3200B2">
              <a:alpha val="27059"/>
            </a:srgbClr>
          </a:solidFill>
        </p:spPr>
        <p:txBody>
          <a:bodyPr wrap="square" rtlCol="0">
            <a:spAutoFit/>
          </a:bodyPr>
          <a:lstStyle/>
          <a:p>
            <a:r>
              <a:rPr lang="en-US" spc="-1" dirty="0">
                <a:solidFill>
                  <a:srgbClr val="000000"/>
                </a:solidFill>
                <a:latin typeface="Calibri"/>
              </a:rPr>
              <a:t>If a majority of servers store the command, the client notifies all servers to execute the command</a:t>
            </a:r>
            <a:endParaRPr lang="en-US" spc="-1" dirty="0"/>
          </a:p>
        </p:txBody>
      </p:sp>
      <p:sp>
        <p:nvSpPr>
          <p:cNvPr id="16" name="Textfeld 15">
            <a:extLst>
              <a:ext uri="{FF2B5EF4-FFF2-40B4-BE49-F238E27FC236}">
                <a16:creationId xmlns:a16="http://schemas.microsoft.com/office/drawing/2014/main" xmlns="" id="{AA2EF259-6D3C-314A-9286-439A757A68C1}"/>
              </a:ext>
            </a:extLst>
          </p:cNvPr>
          <p:cNvSpPr txBox="1"/>
          <p:nvPr/>
        </p:nvSpPr>
        <p:spPr>
          <a:xfrm>
            <a:off x="3488499" y="5971040"/>
            <a:ext cx="2492680" cy="755437"/>
          </a:xfrm>
          <a:prstGeom prst="rect">
            <a:avLst/>
          </a:prstGeom>
          <a:solidFill>
            <a:srgbClr val="C8C0E9">
              <a:alpha val="39000"/>
            </a:srgbClr>
          </a:solidFill>
        </p:spPr>
        <p:txBody>
          <a:bodyPr wrap="square" rtlCol="0">
            <a:spAutoFit/>
          </a:bodyPr>
          <a:lstStyle/>
          <a:p>
            <a:endParaRPr lang="en-US" dirty="0"/>
          </a:p>
        </p:txBody>
      </p:sp>
    </p:spTree>
    <p:extLst>
      <p:ext uri="{BB962C8B-B14F-4D97-AF65-F5344CB8AC3E}">
        <p14:creationId xmlns:p14="http://schemas.microsoft.com/office/powerpoint/2010/main" val="38328278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Consensus</a:t>
            </a:r>
            <a:endParaRPr lang="en-US" sz="4400" b="1" strike="noStrike" spc="-1" dirty="0">
              <a:latin typeface="Arial"/>
            </a:endParaRPr>
          </a:p>
        </p:txBody>
      </p:sp>
      <p:sp>
        <p:nvSpPr>
          <p:cNvPr id="8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spcAft>
                <a:spcPts val="1199"/>
              </a:spcAft>
            </a:pPr>
            <a:r>
              <a:rPr lang="en-US" sz="2400" b="1" strike="noStrike" spc="-1" dirty="0">
                <a:solidFill>
                  <a:schemeClr val="accent6">
                    <a:lumMod val="75000"/>
                  </a:schemeClr>
                </a:solidFill>
                <a:latin typeface="Calibri"/>
                <a:ea typeface="Source Han Sans CN Regular"/>
              </a:rPr>
              <a:t>We want:</a:t>
            </a:r>
            <a:endParaRPr lang="en-US" sz="2400" b="1" strike="noStrike" spc="-1" dirty="0">
              <a:solidFill>
                <a:schemeClr val="accent6">
                  <a:lumMod val="75000"/>
                </a:schemeClr>
              </a:solidFill>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Agreement:</a:t>
            </a:r>
            <a:r>
              <a:rPr lang="en-US" sz="2400" b="0" strike="noStrike" spc="-1" dirty="0">
                <a:solidFill>
                  <a:srgbClr val="000000"/>
                </a:solidFill>
                <a:latin typeface="Calibri"/>
                <a:ea typeface="Source Han Sans CN Regular"/>
              </a:rPr>
              <a:t> all (correct) nodes decide for the same value</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Termination:</a:t>
            </a:r>
            <a:r>
              <a:rPr lang="en-US" sz="2400" b="0" strike="noStrike" spc="-1" dirty="0">
                <a:solidFill>
                  <a:srgbClr val="000000"/>
                </a:solidFill>
                <a:latin typeface="Calibri"/>
                <a:ea typeface="Source Han Sans CN Regular"/>
              </a:rPr>
              <a:t> all (correct) nodes terminate</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Validity:</a:t>
            </a:r>
            <a:r>
              <a:rPr lang="en-US" sz="2400" b="0" strike="noStrike" spc="-1" dirty="0">
                <a:solidFill>
                  <a:srgbClr val="000000"/>
                </a:solidFill>
                <a:latin typeface="Calibri"/>
                <a:ea typeface="Source Han Sans CN Regular"/>
              </a:rPr>
              <a:t> the decision value is the input value of at least one node</a:t>
            </a:r>
            <a:endParaRPr lang="en-US" sz="2400" b="0" strike="noStrike" spc="-1" dirty="0">
              <a:latin typeface="Arial"/>
            </a:endParaRPr>
          </a:p>
          <a:p>
            <a:pPr>
              <a:lnSpc>
                <a:spcPct val="90000"/>
              </a:lnSpc>
              <a:spcBef>
                <a:spcPts val="1001"/>
              </a:spcBef>
              <a:spcAft>
                <a:spcPts val="1199"/>
              </a:spcAft>
            </a:pPr>
            <a:r>
              <a:rPr dirty="0"/>
              <a:t/>
            </a:r>
            <a:br>
              <a:rPr dirty="0"/>
            </a:br>
            <a:r>
              <a:rPr lang="en-US" sz="2400" b="1" strike="noStrike" spc="-1" dirty="0">
                <a:solidFill>
                  <a:srgbClr val="FF0000"/>
                </a:solidFill>
                <a:latin typeface="Calibri"/>
                <a:ea typeface="Source Han Sans CN Regular"/>
              </a:rPr>
              <a:t>Impossibility:</a:t>
            </a:r>
            <a:endParaRPr lang="en-US" sz="2400" b="1" strike="noStrike" spc="-1" dirty="0">
              <a:solidFill>
                <a:srgbClr val="FF0000"/>
              </a:solidFill>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dirty="0">
                <a:solidFill>
                  <a:srgbClr val="000000"/>
                </a:solidFill>
                <a:latin typeface="Calibri"/>
                <a:ea typeface="Source Han Sans CN Regular"/>
              </a:rPr>
              <a:t>Consensus cannot be solved </a:t>
            </a:r>
            <a:r>
              <a:rPr lang="en-US" sz="2400" b="1" i="1" strike="noStrike" spc="-1" dirty="0">
                <a:solidFill>
                  <a:srgbClr val="000000"/>
                </a:solidFill>
                <a:latin typeface="Calibri"/>
                <a:ea typeface="Source Han Sans CN Regular"/>
              </a:rPr>
              <a:t>deterministically</a:t>
            </a:r>
            <a:r>
              <a:rPr lang="en-US" sz="2400" b="0" strike="noStrike" spc="-1" dirty="0">
                <a:solidFill>
                  <a:srgbClr val="000000"/>
                </a:solidFill>
                <a:latin typeface="Calibri"/>
                <a:ea typeface="Source Han Sans CN Regular"/>
              </a:rPr>
              <a:t> in the asynchronous model.</a:t>
            </a:r>
            <a:endParaRPr lang="en-US" sz="2400" b="0" strike="noStrike" spc="-1" dirty="0">
              <a:latin typeface="Arial"/>
            </a:endParaRPr>
          </a:p>
        </p:txBody>
      </p:sp>
    </p:spTree>
    <p:extLst>
      <p:ext uri="{BB962C8B-B14F-4D97-AF65-F5344CB8AC3E}">
        <p14:creationId xmlns:p14="http://schemas.microsoft.com/office/powerpoint/2010/main" val="1976387040"/>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rPr>
              <a:t>Randomized Consensus</a:t>
            </a:r>
            <a:endParaRPr lang="en-US" sz="4400" b="0" strike="noStrike" spc="-1">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spcAft>
                <a:spcPts val="1199"/>
              </a:spcAft>
            </a:pPr>
            <a:r>
              <a:rPr lang="en-US" sz="2400" b="0" strike="noStrike" spc="-1" dirty="0">
                <a:solidFill>
                  <a:srgbClr val="000000"/>
                </a:solidFill>
                <a:latin typeface="Calibri"/>
                <a:ea typeface="Source Han Sans CN Regular"/>
              </a:rPr>
              <a:t>Easy cases:</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dirty="0">
                <a:solidFill>
                  <a:srgbClr val="000000"/>
                </a:solidFill>
                <a:latin typeface="Calibri"/>
                <a:ea typeface="Source Han Sans CN Regular"/>
              </a:rPr>
              <a:t>All inputs are equal (all 0 or 1)</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dirty="0">
                <a:solidFill>
                  <a:srgbClr val="000000"/>
                </a:solidFill>
                <a:latin typeface="Calibri"/>
                <a:ea typeface="Source Han Sans CN Regular"/>
              </a:rPr>
              <a:t>Almost all input values equal</a:t>
            </a:r>
            <a:endParaRPr lang="en-US" sz="2400" b="0" strike="noStrike" spc="-1" dirty="0">
              <a:latin typeface="Arial"/>
            </a:endParaRPr>
          </a:p>
          <a:p>
            <a:pPr>
              <a:lnSpc>
                <a:spcPct val="90000"/>
              </a:lnSpc>
              <a:spcBef>
                <a:spcPts val="1001"/>
              </a:spcBef>
              <a:spcAft>
                <a:spcPts val="1199"/>
              </a:spcAft>
            </a:pPr>
            <a:r>
              <a:rPr dirty="0"/>
              <a:t/>
            </a:r>
            <a:br>
              <a:rPr dirty="0"/>
            </a:br>
            <a:r>
              <a:rPr lang="en-US" sz="2400" b="0" strike="noStrike" spc="-1" dirty="0">
                <a:solidFill>
                  <a:srgbClr val="000000"/>
                </a:solidFill>
                <a:latin typeface="Calibri"/>
                <a:ea typeface="Source Han Sans CN Regular"/>
              </a:rPr>
              <a:t>Otherwise:</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dirty="0">
                <a:solidFill>
                  <a:srgbClr val="000000"/>
                </a:solidFill>
                <a:latin typeface="Calibri"/>
                <a:ea typeface="Source Han Sans CN Regular"/>
              </a:rPr>
              <a:t>Choose a </a:t>
            </a:r>
            <a:r>
              <a:rPr lang="en-US" sz="2400" b="1" i="1" strike="noStrike" spc="-1" dirty="0">
                <a:solidFill>
                  <a:srgbClr val="000000"/>
                </a:solidFill>
                <a:latin typeface="Calibri"/>
                <a:ea typeface="Source Han Sans CN Regular"/>
              </a:rPr>
              <a:t>random</a:t>
            </a:r>
            <a:r>
              <a:rPr lang="en-US" sz="2400" b="0" strike="noStrike" spc="-1" dirty="0">
                <a:solidFill>
                  <a:srgbClr val="000000"/>
                </a:solidFill>
                <a:latin typeface="Calibri"/>
                <a:ea typeface="Source Han Sans CN Regular"/>
              </a:rPr>
              <a:t> value locally. → expected time O(2^n) until all agree (once)</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dirty="0">
                <a:solidFill>
                  <a:srgbClr val="000000"/>
                </a:solidFill>
                <a:latin typeface="Calibri"/>
                <a:ea typeface="Source Han Sans CN Regular"/>
              </a:rPr>
              <a:t>Wouldn’t it be useful if the nodes could all toss the </a:t>
            </a:r>
            <a:r>
              <a:rPr lang="en-US" sz="2400" b="1" i="1" strike="noStrike" spc="-1" dirty="0">
                <a:solidFill>
                  <a:srgbClr val="000000"/>
                </a:solidFill>
                <a:latin typeface="Calibri"/>
                <a:ea typeface="Source Han Sans CN Regular"/>
              </a:rPr>
              <a:t>same</a:t>
            </a:r>
            <a:r>
              <a:rPr lang="en-US" sz="2400" b="0" strike="noStrike" spc="-1" dirty="0">
                <a:solidFill>
                  <a:srgbClr val="000000"/>
                </a:solidFill>
                <a:latin typeface="Calibri"/>
                <a:ea typeface="Source Han Sans CN Regular"/>
              </a:rPr>
              <a:t> coin? → Shared Coin.</a:t>
            </a:r>
            <a:endParaRPr lang="en-US" sz="24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smtClean="0">
                <a:solidFill>
                  <a:srgbClr val="000000"/>
                </a:solidFill>
                <a:latin typeface="Calibri Light"/>
              </a:rPr>
              <a:t>Shared Coin</a:t>
            </a:r>
            <a:endParaRPr lang="en-US" sz="4400" b="0" strike="noStrike" spc="-1" dirty="0">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indent="-342900">
              <a:lnSpc>
                <a:spcPct val="90000"/>
              </a:lnSpc>
              <a:spcBef>
                <a:spcPts val="1001"/>
              </a:spcBef>
              <a:spcAft>
                <a:spcPts val="1199"/>
              </a:spcAft>
              <a:buFont typeface="Arial"/>
              <a:buChar char="•"/>
            </a:pPr>
            <a:r>
              <a:rPr lang="de-CH" sz="2400" spc="-1" dirty="0" smtClean="0">
                <a:solidFill>
                  <a:srgbClr val="000000"/>
                </a:solidFill>
                <a:latin typeface="Calibri"/>
                <a:ea typeface="Source Han Sans CN Regular"/>
              </a:rPr>
              <a:t>The </a:t>
            </a:r>
            <a:r>
              <a:rPr lang="de-CH" sz="2400" spc="-1" dirty="0" err="1" smtClean="0">
                <a:solidFill>
                  <a:srgbClr val="000000"/>
                </a:solidFill>
                <a:latin typeface="Calibri"/>
                <a:ea typeface="Source Han Sans CN Regular"/>
              </a:rPr>
              <a:t>algorithm</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stays</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exactly</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the</a:t>
            </a:r>
            <a:r>
              <a:rPr lang="de-CH" sz="2400" spc="-1" dirty="0" smtClean="0">
                <a:solidFill>
                  <a:srgbClr val="000000"/>
                </a:solidFill>
                <a:latin typeface="Calibri"/>
                <a:ea typeface="Source Han Sans CN Regular"/>
              </a:rPr>
              <a:t> same </a:t>
            </a:r>
            <a:r>
              <a:rPr lang="de-CH" sz="2400" spc="-1" dirty="0" err="1" smtClean="0">
                <a:solidFill>
                  <a:srgbClr val="000000"/>
                </a:solidFill>
                <a:latin typeface="Calibri"/>
                <a:ea typeface="Source Han Sans CN Regular"/>
              </a:rPr>
              <a:t>except</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the</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standard</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coin</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flip</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is</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replaced</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by</a:t>
            </a:r>
            <a:r>
              <a:rPr lang="de-CH" sz="2400" spc="-1" dirty="0" smtClean="0">
                <a:solidFill>
                  <a:srgbClr val="000000"/>
                </a:solidFill>
                <a:latin typeface="Calibri"/>
                <a:ea typeface="Source Han Sans CN Regular"/>
              </a:rPr>
              <a:t> a </a:t>
            </a:r>
            <a:r>
              <a:rPr lang="de-CH" sz="2400" spc="-1" dirty="0" err="1" smtClean="0">
                <a:solidFill>
                  <a:srgbClr val="000000"/>
                </a:solidFill>
                <a:latin typeface="Calibri"/>
                <a:ea typeface="Source Han Sans CN Regular"/>
              </a:rPr>
              <a:t>call</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to</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the</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shared</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coin</a:t>
            </a:r>
            <a:r>
              <a:rPr lang="de-CH" sz="2400" spc="-1" dirty="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algorithm</a:t>
            </a:r>
            <a:endParaRPr lang="de-CH" sz="2400" spc="-1" dirty="0" smtClean="0">
              <a:solidFill>
                <a:srgbClr val="000000"/>
              </a:solidFill>
              <a:latin typeface="Calibri"/>
              <a:ea typeface="Source Han Sans CN Regular"/>
            </a:endParaRPr>
          </a:p>
          <a:p>
            <a:pPr marL="342900" indent="-342900">
              <a:lnSpc>
                <a:spcPct val="90000"/>
              </a:lnSpc>
              <a:spcBef>
                <a:spcPts val="1001"/>
              </a:spcBef>
              <a:spcAft>
                <a:spcPts val="1199"/>
              </a:spcAft>
              <a:buFont typeface="Arial"/>
              <a:buChar char="•"/>
            </a:pPr>
            <a:r>
              <a:rPr lang="de-CH" sz="2400" b="0" strike="noStrike" spc="-1" dirty="0" err="1" smtClean="0">
                <a:solidFill>
                  <a:srgbClr val="000000"/>
                </a:solidFill>
                <a:latin typeface="Calibri"/>
                <a:ea typeface="Source Han Sans CN Regular"/>
              </a:rPr>
              <a:t>Proofs</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for</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validity</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and</a:t>
            </a:r>
            <a:r>
              <a:rPr lang="de-CH" sz="2400" b="0" strike="noStrike"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agreement</a:t>
            </a:r>
            <a:r>
              <a:rPr lang="de-CH" sz="2400" spc="-1" dirty="0" smtClean="0">
                <a:solidFill>
                  <a:srgbClr val="000000"/>
                </a:solidFill>
                <a:latin typeface="Calibri"/>
                <a:ea typeface="Source Han Sans CN Regular"/>
              </a:rPr>
              <a:t> still hold (</a:t>
            </a:r>
            <a:r>
              <a:rPr lang="de-CH" sz="2400" spc="-1" dirty="0" err="1" smtClean="0">
                <a:solidFill>
                  <a:srgbClr val="000000"/>
                </a:solidFill>
                <a:latin typeface="Calibri"/>
                <a:ea typeface="Source Han Sans CN Regular"/>
              </a:rPr>
              <a:t>since</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it</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is</a:t>
            </a:r>
            <a:r>
              <a:rPr lang="de-CH" sz="2400" spc="-1" dirty="0" smtClean="0">
                <a:solidFill>
                  <a:srgbClr val="000000"/>
                </a:solidFill>
                <a:latin typeface="Calibri"/>
                <a:ea typeface="Source Han Sans CN Regular"/>
              </a:rPr>
              <a:t> still </a:t>
            </a:r>
            <a:r>
              <a:rPr lang="de-CH" sz="2400" spc="-1" dirty="0" err="1" smtClean="0">
                <a:solidFill>
                  <a:srgbClr val="000000"/>
                </a:solidFill>
                <a:latin typeface="Calibri"/>
                <a:ea typeface="Source Han Sans CN Regular"/>
              </a:rPr>
              <a:t>the</a:t>
            </a:r>
            <a:r>
              <a:rPr lang="de-CH" sz="2400" spc="-1" dirty="0" smtClean="0">
                <a:solidFill>
                  <a:srgbClr val="000000"/>
                </a:solidFill>
                <a:latin typeface="Calibri"/>
                <a:ea typeface="Source Han Sans CN Regular"/>
              </a:rPr>
              <a:t> same </a:t>
            </a:r>
            <a:r>
              <a:rPr lang="de-CH" sz="2400" spc="-1" dirty="0" err="1" smtClean="0">
                <a:solidFill>
                  <a:srgbClr val="000000"/>
                </a:solidFill>
                <a:latin typeface="Calibri"/>
                <a:ea typeface="Source Han Sans CN Regular"/>
              </a:rPr>
              <a:t>algorithm</a:t>
            </a:r>
            <a:r>
              <a:rPr lang="de-CH" sz="2400" spc="-1" dirty="0" smtClean="0">
                <a:solidFill>
                  <a:srgbClr val="000000"/>
                </a:solidFill>
                <a:latin typeface="Calibri"/>
                <a:ea typeface="Source Han Sans CN Regular"/>
              </a:rPr>
              <a:t>)</a:t>
            </a:r>
          </a:p>
          <a:p>
            <a:pPr marL="342900" indent="-342900">
              <a:lnSpc>
                <a:spcPct val="90000"/>
              </a:lnSpc>
              <a:spcBef>
                <a:spcPts val="1001"/>
              </a:spcBef>
              <a:spcAft>
                <a:spcPts val="1199"/>
              </a:spcAft>
              <a:buFont typeface="Arial"/>
              <a:buChar char="•"/>
            </a:pPr>
            <a:r>
              <a:rPr lang="de-CH" sz="2400" spc="-1" dirty="0" smtClean="0">
                <a:solidFill>
                  <a:srgbClr val="000000"/>
                </a:solidFill>
                <a:latin typeface="Calibri"/>
                <a:ea typeface="Source Han Sans CN Regular"/>
              </a:rPr>
              <a:t>The </a:t>
            </a:r>
            <a:r>
              <a:rPr lang="de-CH" sz="2400" spc="-1" dirty="0" err="1" smtClean="0">
                <a:solidFill>
                  <a:srgbClr val="000000"/>
                </a:solidFill>
                <a:latin typeface="Calibri"/>
                <a:ea typeface="Source Han Sans CN Regular"/>
              </a:rPr>
              <a:t>proof</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for</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termination</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has</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to</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be</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changed</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slightly</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to</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account</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for</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the</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changed</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probability</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that</a:t>
            </a:r>
            <a:r>
              <a:rPr lang="de-CH" sz="2400" spc="-1" dirty="0" smtClean="0">
                <a:solidFill>
                  <a:srgbClr val="000000"/>
                </a:solidFill>
                <a:latin typeface="Calibri"/>
                <a:ea typeface="Source Han Sans CN Regular"/>
              </a:rPr>
              <a:t> all </a:t>
            </a:r>
            <a:r>
              <a:rPr lang="de-CH" sz="2400" spc="-1" dirty="0" err="1" smtClean="0">
                <a:solidFill>
                  <a:srgbClr val="000000"/>
                </a:solidFill>
                <a:latin typeface="Calibri"/>
                <a:ea typeface="Source Han Sans CN Regular"/>
              </a:rPr>
              <a:t>coins</a:t>
            </a:r>
            <a:r>
              <a:rPr lang="de-CH" sz="2400" spc="-1" dirty="0" smtClean="0">
                <a:solidFill>
                  <a:srgbClr val="000000"/>
                </a:solidFill>
                <a:latin typeface="Calibri"/>
                <a:ea typeface="Source Han Sans CN Regular"/>
              </a:rPr>
              <a:t> will </a:t>
            </a:r>
            <a:r>
              <a:rPr lang="de-CH" sz="2400" spc="-1" dirty="0" err="1" smtClean="0">
                <a:solidFill>
                  <a:srgbClr val="000000"/>
                </a:solidFill>
                <a:latin typeface="Calibri"/>
                <a:ea typeface="Source Han Sans CN Regular"/>
              </a:rPr>
              <a:t>give</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the</a:t>
            </a:r>
            <a:r>
              <a:rPr lang="de-CH" sz="2400" spc="-1" dirty="0" smtClean="0">
                <a:solidFill>
                  <a:srgbClr val="000000"/>
                </a:solidFill>
                <a:latin typeface="Calibri"/>
                <a:ea typeface="Source Han Sans CN Regular"/>
              </a:rPr>
              <a:t> same </a:t>
            </a:r>
            <a:r>
              <a:rPr lang="de-CH" sz="2400" spc="-1" dirty="0" err="1" smtClean="0">
                <a:solidFill>
                  <a:srgbClr val="000000"/>
                </a:solidFill>
                <a:latin typeface="Calibri"/>
                <a:ea typeface="Source Han Sans CN Regular"/>
              </a:rPr>
              <a:t>result</a:t>
            </a:r>
            <a:endParaRPr lang="de-CH" sz="2400" b="0" strike="noStrike" spc="-1" dirty="0" smtClean="0">
              <a:solidFill>
                <a:srgbClr val="000000"/>
              </a:solidFill>
              <a:latin typeface="Calibri"/>
              <a:ea typeface="Source Han Sans CN Regular"/>
            </a:endParaRPr>
          </a:p>
          <a:p>
            <a:pPr marL="342900" indent="-342900">
              <a:lnSpc>
                <a:spcPct val="90000"/>
              </a:lnSpc>
              <a:spcBef>
                <a:spcPts val="1001"/>
              </a:spcBef>
              <a:spcAft>
                <a:spcPts val="1199"/>
              </a:spcAft>
              <a:buFont typeface="Arial"/>
              <a:buChar char="•"/>
            </a:pPr>
            <a:r>
              <a:rPr lang="de-CH" sz="2400" b="0" strike="noStrike" spc="-1" dirty="0" err="1" smtClean="0">
                <a:solidFill>
                  <a:srgbClr val="000000"/>
                </a:solidFill>
                <a:latin typeface="Calibri"/>
                <a:ea typeface="Source Han Sans CN Regular"/>
              </a:rPr>
              <a:t>With</a:t>
            </a:r>
            <a:r>
              <a:rPr lang="de-CH" sz="2400" b="0" strike="noStrike" spc="-1" dirty="0" smtClean="0">
                <a:solidFill>
                  <a:srgbClr val="000000"/>
                </a:solidFill>
                <a:latin typeface="Calibri"/>
                <a:ea typeface="Source Han Sans CN Regular"/>
              </a:rPr>
              <a:t> a </a:t>
            </a:r>
            <a:r>
              <a:rPr lang="de-CH" sz="2400" b="0" strike="noStrike" spc="-1" dirty="0" err="1" smtClean="0">
                <a:solidFill>
                  <a:srgbClr val="000000"/>
                </a:solidFill>
                <a:latin typeface="Calibri"/>
                <a:ea typeface="Source Han Sans CN Regular"/>
              </a:rPr>
              <a:t>shared</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coin</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the</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runtime</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goes</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from</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exponential</a:t>
            </a:r>
            <a:r>
              <a:rPr lang="de-CH" sz="2400" b="0" strike="noStrike" spc="-1" dirty="0" smtClean="0">
                <a:solidFill>
                  <a:srgbClr val="000000"/>
                </a:solidFill>
                <a:latin typeface="Calibri"/>
                <a:ea typeface="Source Han Sans CN Regular"/>
              </a:rPr>
              <a:t> down </a:t>
            </a:r>
            <a:r>
              <a:rPr lang="de-CH" sz="2400" b="0" strike="noStrike" spc="-1" dirty="0" err="1" smtClean="0">
                <a:solidFill>
                  <a:srgbClr val="000000"/>
                </a:solidFill>
                <a:latin typeface="Calibri"/>
                <a:ea typeface="Source Han Sans CN Regular"/>
              </a:rPr>
              <a:t>to</a:t>
            </a:r>
            <a:r>
              <a:rPr lang="de-CH" sz="2400" b="0" strike="noStrike" spc="-1" dirty="0" smtClean="0">
                <a:solidFill>
                  <a:srgbClr val="000000"/>
                </a:solidFill>
                <a:latin typeface="Calibri"/>
                <a:ea typeface="Source Han Sans CN Regular"/>
              </a:rPr>
              <a:t> </a:t>
            </a:r>
            <a:r>
              <a:rPr lang="de-CH" sz="2400" b="0" strike="noStrike" spc="-1" dirty="0" err="1" smtClean="0">
                <a:solidFill>
                  <a:srgbClr val="000000"/>
                </a:solidFill>
                <a:latin typeface="Calibri"/>
                <a:ea typeface="Source Han Sans CN Regular"/>
              </a:rPr>
              <a:t>constant</a:t>
            </a:r>
            <a:r>
              <a:rPr lang="de-CH" sz="2400" b="0" strike="noStrike" spc="-1" dirty="0" smtClean="0">
                <a:solidFill>
                  <a:srgbClr val="000000"/>
                </a:solidFill>
                <a:latin typeface="Calibri"/>
                <a:ea typeface="Source Han Sans CN Regular"/>
              </a:rPr>
              <a:t>!</a:t>
            </a:r>
          </a:p>
          <a:p>
            <a:pPr marL="342900" indent="-342900">
              <a:lnSpc>
                <a:spcPct val="90000"/>
              </a:lnSpc>
              <a:spcBef>
                <a:spcPts val="1001"/>
              </a:spcBef>
              <a:spcAft>
                <a:spcPts val="1199"/>
              </a:spcAft>
              <a:buFont typeface="Arial"/>
              <a:buChar char="•"/>
            </a:pPr>
            <a:r>
              <a:rPr lang="de-CH" sz="2400" spc="-1" dirty="0" smtClean="0">
                <a:solidFill>
                  <a:srgbClr val="000000"/>
                </a:solidFill>
                <a:latin typeface="Calibri"/>
                <a:ea typeface="Source Han Sans CN Regular"/>
              </a:rPr>
              <a:t>But </a:t>
            </a:r>
            <a:r>
              <a:rPr lang="de-CH" sz="2400" spc="-1" dirty="0" err="1" smtClean="0">
                <a:solidFill>
                  <a:srgbClr val="000000"/>
                </a:solidFill>
                <a:latin typeface="Calibri"/>
                <a:ea typeface="Source Han Sans CN Regular"/>
              </a:rPr>
              <a:t>we</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can</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only</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tolerate</a:t>
            </a:r>
            <a:r>
              <a:rPr lang="de-CH" sz="2400" spc="-1" dirty="0" smtClean="0">
                <a:solidFill>
                  <a:srgbClr val="000000"/>
                </a:solidFill>
                <a:latin typeface="Calibri"/>
                <a:ea typeface="Source Han Sans CN Regular"/>
              </a:rPr>
              <a:t> f &lt; </a:t>
            </a:r>
            <a:r>
              <a:rPr lang="de-CH" sz="2400" spc="-1" dirty="0" err="1" smtClean="0">
                <a:solidFill>
                  <a:srgbClr val="000000"/>
                </a:solidFill>
                <a:latin typeface="Calibri"/>
                <a:ea typeface="Source Han Sans CN Regular"/>
              </a:rPr>
              <a:t>n</a:t>
            </a:r>
            <a:r>
              <a:rPr lang="de-CH" sz="2400" spc="-1" dirty="0" smtClean="0">
                <a:solidFill>
                  <a:srgbClr val="000000"/>
                </a:solidFill>
                <a:latin typeface="Calibri"/>
                <a:ea typeface="Source Han Sans CN Regular"/>
              </a:rPr>
              <a:t>/3 </a:t>
            </a:r>
            <a:r>
              <a:rPr lang="de-CH" sz="2400" spc="-1" dirty="0" err="1" smtClean="0">
                <a:solidFill>
                  <a:srgbClr val="000000"/>
                </a:solidFill>
                <a:latin typeface="Calibri"/>
                <a:ea typeface="Source Han Sans CN Regular"/>
              </a:rPr>
              <a:t>crash</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failures</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as</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opposed</a:t>
            </a:r>
            <a:r>
              <a:rPr lang="de-CH" sz="2400" spc="-1" dirty="0" smtClean="0">
                <a:solidFill>
                  <a:srgbClr val="000000"/>
                </a:solidFill>
                <a:latin typeface="Calibri"/>
                <a:ea typeface="Source Han Sans CN Regular"/>
              </a:rPr>
              <a:t> </a:t>
            </a:r>
            <a:r>
              <a:rPr lang="de-CH" sz="2400" spc="-1" dirty="0" err="1" smtClean="0">
                <a:solidFill>
                  <a:srgbClr val="000000"/>
                </a:solidFill>
                <a:latin typeface="Calibri"/>
                <a:ea typeface="Source Han Sans CN Regular"/>
              </a:rPr>
              <a:t>to</a:t>
            </a:r>
            <a:r>
              <a:rPr lang="de-CH" sz="2400" spc="-1" dirty="0" smtClean="0">
                <a:solidFill>
                  <a:srgbClr val="000000"/>
                </a:solidFill>
                <a:latin typeface="Calibri"/>
                <a:ea typeface="Source Han Sans CN Regular"/>
              </a:rPr>
              <a:t> f &lt; </a:t>
            </a:r>
            <a:r>
              <a:rPr lang="de-CH" sz="2400" spc="-1" dirty="0" err="1" smtClean="0">
                <a:solidFill>
                  <a:srgbClr val="000000"/>
                </a:solidFill>
                <a:latin typeface="Calibri"/>
                <a:ea typeface="Source Han Sans CN Regular"/>
              </a:rPr>
              <a:t>n</a:t>
            </a:r>
            <a:r>
              <a:rPr lang="de-CH" sz="2400" spc="-1" dirty="0" smtClean="0">
                <a:solidFill>
                  <a:srgbClr val="000000"/>
                </a:solidFill>
                <a:latin typeface="Calibri"/>
                <a:ea typeface="Source Han Sans CN Regular"/>
              </a:rPr>
              <a:t>/2</a:t>
            </a:r>
            <a:endParaRPr lang="en-US" sz="2400" b="0" strike="noStrike" spc="-1" dirty="0">
              <a:latin typeface="Arial"/>
            </a:endParaRPr>
          </a:p>
        </p:txBody>
      </p:sp>
    </p:spTree>
    <p:extLst>
      <p:ext uri="{BB962C8B-B14F-4D97-AF65-F5344CB8AC3E}">
        <p14:creationId xmlns:p14="http://schemas.microsoft.com/office/powerpoint/2010/main" val="903781174"/>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spc="-1" dirty="0" smtClean="0">
                <a:solidFill>
                  <a:srgbClr val="000000"/>
                </a:solidFill>
                <a:latin typeface="Calibri Light"/>
              </a:rPr>
              <a:t>Quiz</a:t>
            </a:r>
            <a:endParaRPr lang="en-US" sz="4400" b="0" strike="noStrike" spc="-1" dirty="0">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2900" indent="-342900">
              <a:lnSpc>
                <a:spcPct val="90000"/>
              </a:lnSpc>
              <a:spcBef>
                <a:spcPts val="1001"/>
              </a:spcBef>
              <a:spcAft>
                <a:spcPts val="1199"/>
              </a:spcAft>
              <a:buFont typeface="Arial"/>
              <a:buChar char="•"/>
            </a:pPr>
            <a:r>
              <a:rPr lang="en-US" sz="2400" b="1" strike="noStrike" spc="-1" dirty="0" smtClean="0">
                <a:latin typeface="Arial"/>
              </a:rPr>
              <a:t>How does a node in </a:t>
            </a:r>
            <a:r>
              <a:rPr lang="en-US" sz="2400" b="1" strike="noStrike" spc="-1" dirty="0" err="1" smtClean="0">
                <a:latin typeface="Arial"/>
              </a:rPr>
              <a:t>Paxos</a:t>
            </a:r>
            <a:r>
              <a:rPr lang="en-US" sz="2400" b="1" strike="noStrike" spc="-1" dirty="0" smtClean="0">
                <a:latin typeface="Arial"/>
              </a:rPr>
              <a:t> know if a majority answered with ok?</a:t>
            </a:r>
          </a:p>
          <a:p>
            <a:pPr marL="800100" lvl="1" indent="-342900">
              <a:lnSpc>
                <a:spcPct val="90000"/>
              </a:lnSpc>
              <a:spcBef>
                <a:spcPts val="1001"/>
              </a:spcBef>
              <a:spcAft>
                <a:spcPts val="1199"/>
              </a:spcAft>
              <a:buFont typeface="Arial"/>
              <a:buChar char="•"/>
            </a:pPr>
            <a:r>
              <a:rPr lang="en-US" sz="2400" spc="-1" dirty="0" smtClean="0">
                <a:latin typeface="Arial"/>
              </a:rPr>
              <a:t>All nodes must know how many servers are in the system</a:t>
            </a:r>
          </a:p>
          <a:p>
            <a:pPr marL="342900" indent="-342900">
              <a:lnSpc>
                <a:spcPct val="90000"/>
              </a:lnSpc>
              <a:spcBef>
                <a:spcPts val="1001"/>
              </a:spcBef>
              <a:spcAft>
                <a:spcPts val="1199"/>
              </a:spcAft>
              <a:buFont typeface="Arial"/>
              <a:buChar char="•"/>
            </a:pPr>
            <a:r>
              <a:rPr lang="en-US" sz="2400" b="1" strike="noStrike" spc="-1" dirty="0" smtClean="0">
                <a:latin typeface="Arial"/>
              </a:rPr>
              <a:t>Does the </a:t>
            </a:r>
            <a:r>
              <a:rPr lang="en-US" sz="2400" b="1" strike="noStrike" spc="-1" dirty="0" err="1" smtClean="0">
                <a:latin typeface="Arial"/>
              </a:rPr>
              <a:t>Paxos</a:t>
            </a:r>
            <a:r>
              <a:rPr lang="en-US" sz="2400" b="1" strike="noStrike" spc="-1" dirty="0" smtClean="0">
                <a:latin typeface="Arial"/>
              </a:rPr>
              <a:t> algorithm in the script achieve state replication?</a:t>
            </a:r>
          </a:p>
          <a:p>
            <a:pPr marL="800100" lvl="1" indent="-342900">
              <a:lnSpc>
                <a:spcPct val="90000"/>
              </a:lnSpc>
              <a:spcBef>
                <a:spcPts val="1001"/>
              </a:spcBef>
              <a:spcAft>
                <a:spcPts val="1199"/>
              </a:spcAft>
              <a:buFont typeface="Arial"/>
              <a:buChar char="•"/>
            </a:pPr>
            <a:r>
              <a:rPr lang="en-US" sz="2400" spc="-1" dirty="0" smtClean="0">
                <a:latin typeface="Arial"/>
              </a:rPr>
              <a:t>No it only shows </a:t>
            </a:r>
            <a:r>
              <a:rPr lang="en-US" sz="2400" spc="-1" dirty="0" smtClean="0">
                <a:latin typeface="Arial"/>
              </a:rPr>
              <a:t>one instance, for subsequent commands it would need to be restarted</a:t>
            </a:r>
          </a:p>
          <a:p>
            <a:pPr marL="342900" indent="-342900">
              <a:lnSpc>
                <a:spcPct val="90000"/>
              </a:lnSpc>
              <a:spcBef>
                <a:spcPts val="1001"/>
              </a:spcBef>
              <a:spcAft>
                <a:spcPts val="1199"/>
              </a:spcAft>
              <a:buFont typeface="Arial"/>
              <a:buChar char="•"/>
            </a:pPr>
            <a:r>
              <a:rPr lang="en-US" sz="2400" b="1" strike="noStrike" spc="-1" dirty="0" smtClean="0">
                <a:latin typeface="Arial"/>
              </a:rPr>
              <a:t>How many nodes could crash </a:t>
            </a:r>
            <a:r>
              <a:rPr lang="en-US" sz="2400" b="1" spc="-1" dirty="0" smtClean="0">
                <a:latin typeface="Arial"/>
              </a:rPr>
              <a:t>so that </a:t>
            </a:r>
            <a:r>
              <a:rPr lang="en-US" sz="2400" b="1" spc="-1" dirty="0" err="1" smtClean="0">
                <a:latin typeface="Arial"/>
              </a:rPr>
              <a:t>Paxos</a:t>
            </a:r>
            <a:r>
              <a:rPr lang="en-US" sz="2400" b="1" spc="-1" dirty="0" smtClean="0">
                <a:latin typeface="Arial"/>
              </a:rPr>
              <a:t> still works?</a:t>
            </a:r>
          </a:p>
          <a:p>
            <a:pPr marL="800100" lvl="1" indent="-342900">
              <a:lnSpc>
                <a:spcPct val="90000"/>
              </a:lnSpc>
              <a:spcBef>
                <a:spcPts val="1001"/>
              </a:spcBef>
              <a:spcAft>
                <a:spcPts val="1199"/>
              </a:spcAft>
              <a:buFont typeface="Arial"/>
              <a:buChar char="•"/>
            </a:pPr>
            <a:r>
              <a:rPr lang="en-US" sz="2400" strike="noStrike" spc="-1" dirty="0" smtClean="0">
                <a:latin typeface="Arial"/>
              </a:rPr>
              <a:t>Less than half</a:t>
            </a:r>
          </a:p>
          <a:p>
            <a:pPr marL="342900" indent="-342900">
              <a:lnSpc>
                <a:spcPct val="90000"/>
              </a:lnSpc>
              <a:spcBef>
                <a:spcPts val="1001"/>
              </a:spcBef>
              <a:spcAft>
                <a:spcPts val="1199"/>
              </a:spcAft>
              <a:buFont typeface="Arial"/>
              <a:buChar char="•"/>
            </a:pPr>
            <a:r>
              <a:rPr lang="en-US" sz="2400" b="1" spc="-1" dirty="0" smtClean="0">
                <a:latin typeface="Arial"/>
              </a:rPr>
              <a:t>Does </a:t>
            </a:r>
            <a:r>
              <a:rPr lang="en-US" sz="2400" b="1" spc="-1" dirty="0" err="1" smtClean="0">
                <a:latin typeface="Arial"/>
              </a:rPr>
              <a:t>Paxos</a:t>
            </a:r>
            <a:r>
              <a:rPr lang="en-US" sz="2400" b="1" spc="-1" dirty="0" smtClean="0">
                <a:latin typeface="Arial"/>
              </a:rPr>
              <a:t> solve consensus?</a:t>
            </a:r>
          </a:p>
          <a:p>
            <a:pPr marL="800100" lvl="1" indent="-342900">
              <a:lnSpc>
                <a:spcPct val="90000"/>
              </a:lnSpc>
              <a:spcBef>
                <a:spcPts val="1001"/>
              </a:spcBef>
              <a:spcAft>
                <a:spcPts val="1199"/>
              </a:spcAft>
              <a:buFont typeface="Arial"/>
              <a:buChar char="•"/>
            </a:pPr>
            <a:r>
              <a:rPr lang="en-US" sz="2400" strike="noStrike" spc="-1" dirty="0" smtClean="0">
                <a:latin typeface="Arial"/>
              </a:rPr>
              <a:t>No termination is not given</a:t>
            </a:r>
          </a:p>
          <a:p>
            <a:pPr marL="342900" indent="-342900">
              <a:lnSpc>
                <a:spcPct val="90000"/>
              </a:lnSpc>
              <a:spcBef>
                <a:spcPts val="1001"/>
              </a:spcBef>
              <a:spcAft>
                <a:spcPts val="1199"/>
              </a:spcAft>
              <a:buFont typeface="Arial"/>
              <a:buChar char="•"/>
            </a:pPr>
            <a:endParaRPr lang="en-US" sz="2400" strike="noStrike" spc="-1" dirty="0" smtClean="0">
              <a:latin typeface="Arial"/>
            </a:endParaRPr>
          </a:p>
          <a:p>
            <a:pPr marL="342900" indent="-342900">
              <a:lnSpc>
                <a:spcPct val="90000"/>
              </a:lnSpc>
              <a:spcBef>
                <a:spcPts val="1001"/>
              </a:spcBef>
              <a:spcAft>
                <a:spcPts val="1199"/>
              </a:spcAft>
              <a:buFont typeface="Arial"/>
              <a:buChar char="•"/>
            </a:pPr>
            <a:endParaRPr lang="en-US" sz="2400" strike="noStrike" spc="-1" dirty="0" smtClean="0">
              <a:latin typeface="Arial"/>
            </a:endParaRPr>
          </a:p>
        </p:txBody>
      </p:sp>
    </p:spTree>
    <p:extLst>
      <p:ext uri="{BB962C8B-B14F-4D97-AF65-F5344CB8AC3E}">
        <p14:creationId xmlns:p14="http://schemas.microsoft.com/office/powerpoint/2010/main" val="1316879401"/>
      </p:ext>
    </p:extLst>
  </p:cSld>
  <p:clrMapOvr>
    <a:masterClrMapping/>
  </p:clrMapOvr>
  <p:timing>
    <p:tnLst>
      <p:par>
        <p:cTn xmlns:p14="http://schemas.microsoft.com/office/powerpoint/2010/mai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xmlns="" id="{46C3ABDC-C23E-964E-AD01-79B0348D717D}"/>
              </a:ext>
            </a:extLst>
          </p:cNvPr>
          <p:cNvPicPr>
            <a:picLocks noChangeAspect="1"/>
          </p:cNvPicPr>
          <p:nvPr/>
        </p:nvPicPr>
        <p:blipFill>
          <a:blip r:embed="rId2"/>
          <a:stretch>
            <a:fillRect/>
          </a:stretch>
        </p:blipFill>
        <p:spPr>
          <a:xfrm>
            <a:off x="250521" y="378520"/>
            <a:ext cx="11505591" cy="5953734"/>
          </a:xfrm>
          <a:prstGeom prst="rect">
            <a:avLst/>
          </a:prstGeom>
        </p:spPr>
      </p:pic>
    </p:spTree>
    <p:extLst>
      <p:ext uri="{BB962C8B-B14F-4D97-AF65-F5344CB8AC3E}">
        <p14:creationId xmlns:p14="http://schemas.microsoft.com/office/powerpoint/2010/main" val="34732196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xmlns="" id="{A5CEDEF2-FB21-7A45-B8C8-953D35DD9362}"/>
              </a:ext>
            </a:extLst>
          </p:cNvPr>
          <p:cNvPicPr>
            <a:picLocks noChangeAspect="1"/>
          </p:cNvPicPr>
          <p:nvPr/>
        </p:nvPicPr>
        <p:blipFill rotWithShape="1">
          <a:blip r:embed="rId2"/>
          <a:srcRect b="6639"/>
          <a:stretch/>
        </p:blipFill>
        <p:spPr>
          <a:xfrm>
            <a:off x="205983" y="162838"/>
            <a:ext cx="11234454" cy="6319381"/>
          </a:xfrm>
          <a:prstGeom prst="rect">
            <a:avLst/>
          </a:prstGeom>
        </p:spPr>
      </p:pic>
    </p:spTree>
    <p:extLst>
      <p:ext uri="{BB962C8B-B14F-4D97-AF65-F5344CB8AC3E}">
        <p14:creationId xmlns:p14="http://schemas.microsoft.com/office/powerpoint/2010/main" val="10481772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35B20D6-7A15-A545-8F55-C2C327EF8691}"/>
              </a:ext>
            </a:extLst>
          </p:cNvPr>
          <p:cNvSpPr>
            <a:spLocks noGrp="1"/>
          </p:cNvSpPr>
          <p:nvPr>
            <p:ph type="title"/>
          </p:nvPr>
        </p:nvSpPr>
        <p:spPr/>
        <p:txBody>
          <a:bodyPr/>
          <a:lstStyle/>
          <a:p>
            <a:r>
              <a:rPr lang="en-US" sz="4400" dirty="0">
                <a:latin typeface="+mj-lt"/>
              </a:rPr>
              <a:t>Last exercise</a:t>
            </a:r>
          </a:p>
        </p:txBody>
      </p:sp>
      <p:sp>
        <p:nvSpPr>
          <p:cNvPr id="3" name="Textplatzhalter 2">
            <a:extLst>
              <a:ext uri="{FF2B5EF4-FFF2-40B4-BE49-F238E27FC236}">
                <a16:creationId xmlns:a16="http://schemas.microsoft.com/office/drawing/2014/main" xmlns="" id="{E308872D-A1F4-4240-A64C-7F6D2CBA930B}"/>
              </a:ext>
            </a:extLst>
          </p:cNvPr>
          <p:cNvSpPr>
            <a:spLocks noGrp="1"/>
          </p:cNvSpPr>
          <p:nvPr>
            <p:ph type="body"/>
          </p:nvPr>
        </p:nvSpPr>
        <p:spPr>
          <a:xfrm>
            <a:off x="609480" y="1579468"/>
            <a:ext cx="10972440" cy="3977280"/>
          </a:xfrm>
        </p:spPr>
        <p:txBody>
          <a:bodyPr>
            <a:normAutofit/>
          </a:bodyPr>
          <a:lstStyle/>
          <a:p>
            <a:pPr marL="0" indent="0">
              <a:lnSpc>
                <a:spcPct val="110000"/>
              </a:lnSpc>
              <a:buNone/>
            </a:pPr>
            <a:r>
              <a:rPr lang="de-CH" sz="2400" dirty="0"/>
              <a:t>Create a </a:t>
            </a:r>
            <a:r>
              <a:rPr lang="de-CH" sz="2400" dirty="0" err="1"/>
              <a:t>program</a:t>
            </a:r>
            <a:r>
              <a:rPr lang="de-CH" sz="2400" dirty="0"/>
              <a:t> </a:t>
            </a:r>
            <a:r>
              <a:rPr lang="de-CH" sz="2400" dirty="0" err="1"/>
              <a:t>which</a:t>
            </a:r>
            <a:r>
              <a:rPr lang="de-CH" sz="2400" dirty="0"/>
              <a:t> </a:t>
            </a:r>
            <a:r>
              <a:rPr lang="de-CH" sz="2400" dirty="0" err="1"/>
              <a:t>forks</a:t>
            </a:r>
            <a:r>
              <a:rPr lang="de-CH" sz="2400" dirty="0"/>
              <a:t> </a:t>
            </a:r>
            <a:r>
              <a:rPr lang="de-CH" sz="2400" dirty="0" err="1"/>
              <a:t>itself</a:t>
            </a:r>
            <a:r>
              <a:rPr lang="de-CH" sz="2400" dirty="0"/>
              <a:t> </a:t>
            </a:r>
            <a:r>
              <a:rPr lang="de-CH" sz="2400" dirty="0" err="1"/>
              <a:t>once</a:t>
            </a:r>
            <a:r>
              <a:rPr lang="de-CH" sz="2400" dirty="0"/>
              <a:t>. The </a:t>
            </a:r>
            <a:r>
              <a:rPr lang="de-CH" sz="2400" dirty="0" err="1"/>
              <a:t>parent</a:t>
            </a:r>
            <a:r>
              <a:rPr lang="de-CH" sz="2400" dirty="0"/>
              <a:t> </a:t>
            </a:r>
            <a:r>
              <a:rPr lang="de-CH" sz="2400" dirty="0" err="1"/>
              <a:t>process</a:t>
            </a:r>
            <a:r>
              <a:rPr lang="de-CH" sz="2400" dirty="0"/>
              <a:t> </a:t>
            </a:r>
            <a:r>
              <a:rPr lang="de-CH" sz="2400" dirty="0" err="1"/>
              <a:t>should</a:t>
            </a:r>
            <a:r>
              <a:rPr lang="de-CH" sz="2400" dirty="0"/>
              <a:t> </a:t>
            </a:r>
            <a:r>
              <a:rPr lang="de-CH" sz="2400" dirty="0" err="1"/>
              <a:t>output</a:t>
            </a:r>
            <a:r>
              <a:rPr lang="de-CH" sz="2400" dirty="0"/>
              <a:t> 100 </a:t>
            </a:r>
            <a:r>
              <a:rPr lang="de-CH" sz="2400" dirty="0" err="1"/>
              <a:t>times</a:t>
            </a:r>
            <a:r>
              <a:rPr lang="de-CH" sz="2400" dirty="0"/>
              <a:t> «</a:t>
            </a:r>
            <a:r>
              <a:rPr lang="de-CH" sz="2400" dirty="0" err="1"/>
              <a:t>I’m</a:t>
            </a:r>
            <a:r>
              <a:rPr lang="de-CH" sz="2400" dirty="0"/>
              <a:t> </a:t>
            </a:r>
            <a:r>
              <a:rPr lang="de-CH" sz="2400" dirty="0" err="1"/>
              <a:t>the</a:t>
            </a:r>
            <a:r>
              <a:rPr lang="de-CH" sz="2400" dirty="0"/>
              <a:t> </a:t>
            </a:r>
            <a:r>
              <a:rPr lang="de-CH" sz="2400" dirty="0" err="1"/>
              <a:t>parent</a:t>
            </a:r>
            <a:r>
              <a:rPr lang="de-CH" sz="2400" dirty="0"/>
              <a:t> </a:t>
            </a:r>
            <a:r>
              <a:rPr lang="de-CH" sz="2400" dirty="0" err="1"/>
              <a:t>and</a:t>
            </a:r>
            <a:r>
              <a:rPr lang="de-CH" sz="2400" dirty="0"/>
              <a:t> </a:t>
            </a:r>
            <a:r>
              <a:rPr lang="de-CH" sz="2400" dirty="0" err="1"/>
              <a:t>my</a:t>
            </a:r>
            <a:r>
              <a:rPr lang="de-CH" sz="2400" dirty="0"/>
              <a:t> </a:t>
            </a:r>
            <a:r>
              <a:rPr lang="de-CH" sz="2400" dirty="0" err="1"/>
              <a:t>child's</a:t>
            </a:r>
            <a:r>
              <a:rPr lang="de-CH" sz="2400" dirty="0"/>
              <a:t> PID </a:t>
            </a:r>
            <a:r>
              <a:rPr lang="de-CH" sz="2400" dirty="0" err="1"/>
              <a:t>is</a:t>
            </a:r>
            <a:r>
              <a:rPr lang="de-CH" sz="2400" dirty="0"/>
              <a:t> &lt;</a:t>
            </a:r>
            <a:r>
              <a:rPr lang="de-CH" sz="2400" dirty="0" err="1"/>
              <a:t>pid</a:t>
            </a:r>
            <a:r>
              <a:rPr lang="de-CH" sz="2400" dirty="0"/>
              <a:t>&gt;». The </a:t>
            </a:r>
            <a:r>
              <a:rPr lang="de-CH" sz="2400" dirty="0" err="1"/>
              <a:t>child</a:t>
            </a:r>
            <a:r>
              <a:rPr lang="de-CH" sz="2400" dirty="0"/>
              <a:t> </a:t>
            </a:r>
            <a:r>
              <a:rPr lang="de-CH" sz="2400" dirty="0" err="1"/>
              <a:t>should</a:t>
            </a:r>
            <a:r>
              <a:rPr lang="de-CH" sz="2400" dirty="0"/>
              <a:t> </a:t>
            </a:r>
            <a:r>
              <a:rPr lang="de-CH" sz="2400" dirty="0" err="1"/>
              <a:t>output</a:t>
            </a:r>
            <a:r>
              <a:rPr lang="de-CH" sz="2400" dirty="0"/>
              <a:t> 100 </a:t>
            </a:r>
            <a:r>
              <a:rPr lang="de-CH" sz="2400" dirty="0" err="1"/>
              <a:t>times</a:t>
            </a:r>
            <a:r>
              <a:rPr lang="de-CH" sz="2400" dirty="0"/>
              <a:t> «</a:t>
            </a:r>
            <a:r>
              <a:rPr lang="de-CH" sz="2400" dirty="0" err="1"/>
              <a:t>I'm</a:t>
            </a:r>
            <a:r>
              <a:rPr lang="de-CH" sz="2400" dirty="0"/>
              <a:t> </a:t>
            </a:r>
            <a:r>
              <a:rPr lang="de-CH" sz="2400" dirty="0" err="1"/>
              <a:t>the</a:t>
            </a:r>
            <a:r>
              <a:rPr lang="de-CH" sz="2400" dirty="0"/>
              <a:t> </a:t>
            </a:r>
            <a:r>
              <a:rPr lang="de-CH" sz="2400" dirty="0" err="1"/>
              <a:t>child</a:t>
            </a:r>
            <a:r>
              <a:rPr lang="de-CH" sz="2400" dirty="0"/>
              <a:t> </a:t>
            </a:r>
            <a:r>
              <a:rPr lang="de-CH" sz="2400" dirty="0" err="1"/>
              <a:t>and</a:t>
            </a:r>
            <a:r>
              <a:rPr lang="de-CH" sz="2400" dirty="0"/>
              <a:t> </a:t>
            </a:r>
            <a:r>
              <a:rPr lang="de-CH" sz="2400" dirty="0" err="1"/>
              <a:t>my</a:t>
            </a:r>
            <a:r>
              <a:rPr lang="de-CH" sz="2400" dirty="0"/>
              <a:t> PID </a:t>
            </a:r>
            <a:r>
              <a:rPr lang="de-CH" sz="2400" dirty="0" err="1"/>
              <a:t>is</a:t>
            </a:r>
            <a:r>
              <a:rPr lang="de-CH" sz="2400" dirty="0"/>
              <a:t> &lt;</a:t>
            </a:r>
            <a:r>
              <a:rPr lang="de-CH" sz="2400" dirty="0" err="1"/>
              <a:t>pid</a:t>
            </a:r>
            <a:r>
              <a:rPr lang="de-CH" sz="2400" dirty="0"/>
              <a:t>&gt;».</a:t>
            </a:r>
          </a:p>
          <a:p>
            <a:pPr marL="0" indent="0">
              <a:lnSpc>
                <a:spcPct val="110000"/>
              </a:lnSpc>
              <a:buNone/>
            </a:pPr>
            <a:r>
              <a:rPr lang="de-CH" sz="2400" dirty="0"/>
              <a:t>Do </a:t>
            </a:r>
            <a:r>
              <a:rPr lang="de-CH" sz="2400" dirty="0" err="1"/>
              <a:t>the</a:t>
            </a:r>
            <a:r>
              <a:rPr lang="de-CH" sz="2400" dirty="0"/>
              <a:t> PIDs </a:t>
            </a:r>
            <a:r>
              <a:rPr lang="de-CH" sz="2400" dirty="0" err="1"/>
              <a:t>match</a:t>
            </a:r>
            <a:r>
              <a:rPr lang="de-CH" sz="2400" dirty="0"/>
              <a:t>?</a:t>
            </a:r>
          </a:p>
          <a:p>
            <a:pPr marL="0" indent="0">
              <a:lnSpc>
                <a:spcPct val="110000"/>
              </a:lnSpc>
              <a:buNone/>
            </a:pPr>
            <a:endParaRPr lang="de-CH" sz="2400" dirty="0"/>
          </a:p>
          <a:p>
            <a:pPr marL="0" indent="0">
              <a:lnSpc>
                <a:spcPct val="110000"/>
              </a:lnSpc>
              <a:buNone/>
            </a:pPr>
            <a:r>
              <a:rPr lang="de-CH" sz="2400" i="1" dirty="0" err="1"/>
              <a:t>Answer</a:t>
            </a:r>
            <a:r>
              <a:rPr lang="de-CH" sz="2400" i="1" dirty="0"/>
              <a:t>:  </a:t>
            </a:r>
            <a:r>
              <a:rPr lang="de-CH" sz="2400" i="1" dirty="0" err="1"/>
              <a:t>No</a:t>
            </a:r>
            <a:r>
              <a:rPr lang="de-CH" sz="2400" i="1" dirty="0"/>
              <a:t>, </a:t>
            </a:r>
            <a:r>
              <a:rPr lang="de-CH" sz="2400" i="1" dirty="0" err="1"/>
              <a:t>the</a:t>
            </a:r>
            <a:r>
              <a:rPr lang="de-CH" sz="2400" i="1" dirty="0"/>
              <a:t> PIDs </a:t>
            </a:r>
            <a:r>
              <a:rPr lang="de-CH" sz="2400" i="1" dirty="0" err="1"/>
              <a:t>are</a:t>
            </a:r>
            <a:r>
              <a:rPr lang="de-CH" sz="2400" i="1" dirty="0"/>
              <a:t> not </a:t>
            </a:r>
            <a:r>
              <a:rPr lang="de-CH" sz="2400" i="1" dirty="0" err="1"/>
              <a:t>matching</a:t>
            </a:r>
            <a:r>
              <a:rPr lang="de-CH" sz="2400" i="1" dirty="0"/>
              <a:t>.</a:t>
            </a:r>
          </a:p>
          <a:p>
            <a:pPr marL="0" indent="0">
              <a:buNone/>
            </a:pPr>
            <a:endParaRPr lang="de-CH" dirty="0"/>
          </a:p>
          <a:p>
            <a:pPr marL="0" indent="0">
              <a:buNone/>
            </a:pPr>
            <a:endParaRPr lang="de-CH" dirty="0"/>
          </a:p>
          <a:p>
            <a:endParaRPr lang="en-US" dirty="0"/>
          </a:p>
        </p:txBody>
      </p:sp>
    </p:spTree>
    <p:extLst>
      <p:ext uri="{BB962C8B-B14F-4D97-AF65-F5344CB8AC3E}">
        <p14:creationId xmlns:p14="http://schemas.microsoft.com/office/powerpoint/2010/main" val="3482588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E77DBA9-147F-7D4E-878C-EC25091C3DA0}"/>
              </a:ext>
            </a:extLst>
          </p:cNvPr>
          <p:cNvSpPr>
            <a:spLocks noGrp="1"/>
          </p:cNvSpPr>
          <p:nvPr>
            <p:ph type="title"/>
          </p:nvPr>
        </p:nvSpPr>
        <p:spPr/>
        <p:txBody>
          <a:bodyPr/>
          <a:lstStyle/>
          <a:p>
            <a:r>
              <a:rPr lang="en-US" sz="4400" dirty="0"/>
              <a:t>Last exercise</a:t>
            </a:r>
            <a:endParaRPr lang="en-US" sz="4400" dirty="0"/>
          </a:p>
        </p:txBody>
      </p:sp>
      <p:sp>
        <p:nvSpPr>
          <p:cNvPr id="3" name="Textplatzhalter 2">
            <a:extLst>
              <a:ext uri="{FF2B5EF4-FFF2-40B4-BE49-F238E27FC236}">
                <a16:creationId xmlns:a16="http://schemas.microsoft.com/office/drawing/2014/main" xmlns="" id="{A994E4ED-F835-9B4C-A482-FC7AD7205D17}"/>
              </a:ext>
            </a:extLst>
          </p:cNvPr>
          <p:cNvSpPr>
            <a:spLocks noGrp="1"/>
          </p:cNvSpPr>
          <p:nvPr>
            <p:ph type="body"/>
          </p:nvPr>
        </p:nvSpPr>
        <p:spPr>
          <a:xfrm>
            <a:off x="609480" y="1604520"/>
            <a:ext cx="10972440" cy="4671020"/>
          </a:xfrm>
        </p:spPr>
        <p:txBody>
          <a:bodyPr>
            <a:normAutofit/>
          </a:bodyPr>
          <a:lstStyle/>
          <a:p>
            <a:pPr marL="0" indent="0">
              <a:lnSpc>
                <a:spcPct val="120000"/>
              </a:lnSpc>
              <a:buNone/>
            </a:pPr>
            <a:r>
              <a:rPr lang="de-CH" dirty="0" err="1"/>
              <a:t>What</a:t>
            </a:r>
            <a:r>
              <a:rPr lang="de-CH" dirty="0"/>
              <a:t> do </a:t>
            </a:r>
            <a:r>
              <a:rPr lang="de-CH" dirty="0" err="1"/>
              <a:t>you</a:t>
            </a:r>
            <a:r>
              <a:rPr lang="de-CH" dirty="0"/>
              <a:t> </a:t>
            </a:r>
            <a:r>
              <a:rPr lang="de-CH" dirty="0" err="1"/>
              <a:t>expect</a:t>
            </a:r>
            <a:r>
              <a:rPr lang="de-CH" dirty="0"/>
              <a:t> </a:t>
            </a:r>
            <a:r>
              <a:rPr lang="de-CH" dirty="0" err="1"/>
              <a:t>to</a:t>
            </a:r>
            <a:r>
              <a:rPr lang="de-CH" dirty="0"/>
              <a:t> happen </a:t>
            </a:r>
            <a:r>
              <a:rPr lang="de-CH" dirty="0" err="1"/>
              <a:t>here</a:t>
            </a:r>
            <a:r>
              <a:rPr lang="de-CH" dirty="0"/>
              <a:t>? </a:t>
            </a:r>
            <a:r>
              <a:rPr lang="de-CH" dirty="0" err="1"/>
              <a:t>Please</a:t>
            </a:r>
            <a:r>
              <a:rPr lang="de-CH" dirty="0"/>
              <a:t> </a:t>
            </a:r>
            <a:r>
              <a:rPr lang="de-CH" dirty="0" err="1"/>
              <a:t>explain</a:t>
            </a:r>
            <a:r>
              <a:rPr lang="de-CH" dirty="0"/>
              <a:t> </a:t>
            </a:r>
            <a:r>
              <a:rPr lang="de-CH" dirty="0" err="1"/>
              <a:t>what</a:t>
            </a:r>
            <a:r>
              <a:rPr lang="de-CH" dirty="0"/>
              <a:t> </a:t>
            </a:r>
            <a:r>
              <a:rPr lang="de-CH" dirty="0" err="1"/>
              <a:t>you</a:t>
            </a:r>
            <a:r>
              <a:rPr lang="de-CH" dirty="0"/>
              <a:t> </a:t>
            </a:r>
            <a:r>
              <a:rPr lang="de-CH" dirty="0" err="1"/>
              <a:t>think</a:t>
            </a:r>
            <a:r>
              <a:rPr lang="de-CH" dirty="0"/>
              <a:t> will happen.</a:t>
            </a:r>
          </a:p>
          <a:p>
            <a:pPr marL="0" indent="0">
              <a:lnSpc>
                <a:spcPct val="120000"/>
              </a:lnSpc>
              <a:buNone/>
            </a:pPr>
            <a:r>
              <a:rPr lang="de-CH" dirty="0" err="1"/>
              <a:t>int</a:t>
            </a:r>
            <a:r>
              <a:rPr lang="de-CH" dirty="0"/>
              <a:t> </a:t>
            </a:r>
            <a:r>
              <a:rPr lang="de-CH" dirty="0" err="1"/>
              <a:t>main</a:t>
            </a:r>
            <a:r>
              <a:rPr lang="de-CH" dirty="0"/>
              <a:t>(</a:t>
            </a:r>
            <a:r>
              <a:rPr lang="de-CH" dirty="0" err="1"/>
              <a:t>int</a:t>
            </a:r>
            <a:r>
              <a:rPr lang="de-CH" dirty="0"/>
              <a:t> </a:t>
            </a:r>
            <a:r>
              <a:rPr lang="de-CH" dirty="0" err="1"/>
              <a:t>argc</a:t>
            </a:r>
            <a:r>
              <a:rPr lang="de-CH" dirty="0"/>
              <a:t>, </a:t>
            </a:r>
            <a:r>
              <a:rPr lang="de-CH" dirty="0" err="1"/>
              <a:t>char</a:t>
            </a:r>
            <a:r>
              <a:rPr lang="de-CH" dirty="0"/>
              <a:t> **</a:t>
            </a:r>
            <a:r>
              <a:rPr lang="de-CH" dirty="0" err="1"/>
              <a:t>argv</a:t>
            </a:r>
            <a:r>
              <a:rPr lang="de-CH" dirty="0"/>
              <a:t>){</a:t>
            </a:r>
          </a:p>
          <a:p>
            <a:pPr marL="0" indent="0">
              <a:lnSpc>
                <a:spcPct val="120000"/>
              </a:lnSpc>
              <a:buNone/>
            </a:pPr>
            <a:r>
              <a:rPr lang="de-CH" dirty="0"/>
              <a:t>	</a:t>
            </a:r>
            <a:r>
              <a:rPr lang="de-CH" dirty="0" err="1"/>
              <a:t>while</a:t>
            </a:r>
            <a:r>
              <a:rPr lang="de-CH" dirty="0"/>
              <a:t>(1) {</a:t>
            </a:r>
          </a:p>
          <a:p>
            <a:pPr marL="0" indent="0">
              <a:lnSpc>
                <a:spcPct val="120000"/>
              </a:lnSpc>
              <a:buNone/>
            </a:pPr>
            <a:r>
              <a:rPr lang="de-CH" dirty="0"/>
              <a:t>		</a:t>
            </a:r>
            <a:r>
              <a:rPr lang="de-CH" dirty="0" err="1"/>
              <a:t>fork</a:t>
            </a:r>
            <a:r>
              <a:rPr lang="de-CH" dirty="0"/>
              <a:t>();</a:t>
            </a:r>
          </a:p>
          <a:p>
            <a:pPr marL="0" indent="0">
              <a:lnSpc>
                <a:spcPct val="120000"/>
              </a:lnSpc>
              <a:buNone/>
            </a:pPr>
            <a:r>
              <a:rPr lang="de-CH" dirty="0"/>
              <a:t>	}	</a:t>
            </a:r>
          </a:p>
          <a:p>
            <a:pPr marL="0" indent="0">
              <a:lnSpc>
                <a:spcPct val="120000"/>
              </a:lnSpc>
              <a:buNone/>
            </a:pPr>
            <a:r>
              <a:rPr lang="de-CH" dirty="0"/>
              <a:t>}</a:t>
            </a:r>
          </a:p>
          <a:p>
            <a:pPr marL="0" indent="0">
              <a:lnSpc>
                <a:spcPct val="120000"/>
              </a:lnSpc>
              <a:buNone/>
            </a:pPr>
            <a:endParaRPr lang="de-CH" dirty="0"/>
          </a:p>
          <a:p>
            <a:pPr marL="0" indent="0">
              <a:lnSpc>
                <a:spcPct val="120000"/>
              </a:lnSpc>
              <a:buNone/>
            </a:pPr>
            <a:r>
              <a:rPr lang="de-CH" i="1" dirty="0" err="1"/>
              <a:t>Answer</a:t>
            </a:r>
            <a:r>
              <a:rPr lang="de-CH" i="1" dirty="0"/>
              <a:t>:  </a:t>
            </a:r>
            <a:r>
              <a:rPr lang="de-CH" i="1" dirty="0" err="1"/>
              <a:t>If</a:t>
            </a:r>
            <a:r>
              <a:rPr lang="de-CH" i="1" dirty="0"/>
              <a:t> </a:t>
            </a:r>
            <a:r>
              <a:rPr lang="de-CH" i="1" dirty="0" err="1"/>
              <a:t>you</a:t>
            </a:r>
            <a:r>
              <a:rPr lang="de-CH" i="1" dirty="0"/>
              <a:t> </a:t>
            </a:r>
            <a:r>
              <a:rPr lang="de-CH" i="1" dirty="0" err="1"/>
              <a:t>execute</a:t>
            </a:r>
            <a:r>
              <a:rPr lang="de-CH" i="1" dirty="0"/>
              <a:t> </a:t>
            </a:r>
            <a:r>
              <a:rPr lang="de-CH" i="1" dirty="0" err="1"/>
              <a:t>this</a:t>
            </a:r>
            <a:r>
              <a:rPr lang="de-CH" i="1" dirty="0"/>
              <a:t> </a:t>
            </a:r>
            <a:r>
              <a:rPr lang="de-CH" i="1" dirty="0" err="1"/>
              <a:t>code</a:t>
            </a:r>
            <a:r>
              <a:rPr lang="de-CH" i="1" dirty="0"/>
              <a:t>, </a:t>
            </a:r>
            <a:r>
              <a:rPr lang="de-CH" i="1" dirty="0" err="1"/>
              <a:t>your</a:t>
            </a:r>
            <a:r>
              <a:rPr lang="de-CH" i="1" dirty="0"/>
              <a:t> </a:t>
            </a:r>
            <a:r>
              <a:rPr lang="de-CH" i="1" dirty="0" err="1"/>
              <a:t>computer</a:t>
            </a:r>
            <a:r>
              <a:rPr lang="de-CH" i="1" dirty="0"/>
              <a:t> will </a:t>
            </a:r>
            <a:r>
              <a:rPr lang="de-CH" i="1" dirty="0" err="1"/>
              <a:t>be</a:t>
            </a:r>
            <a:r>
              <a:rPr lang="de-CH" i="1" dirty="0"/>
              <a:t> (</a:t>
            </a:r>
            <a:r>
              <a:rPr lang="de-CH" i="1" dirty="0" err="1"/>
              <a:t>almost</a:t>
            </a:r>
            <a:r>
              <a:rPr lang="de-CH" i="1" dirty="0"/>
              <a:t>) </a:t>
            </a:r>
            <a:r>
              <a:rPr lang="de-CH" i="1" dirty="0" err="1"/>
              <a:t>dead</a:t>
            </a:r>
            <a:r>
              <a:rPr lang="de-CH" i="1" dirty="0"/>
              <a:t>. Every </a:t>
            </a:r>
            <a:r>
              <a:rPr lang="de-CH" i="1" dirty="0" err="1"/>
              <a:t>child</a:t>
            </a:r>
            <a:r>
              <a:rPr lang="de-CH" i="1" dirty="0"/>
              <a:t> </a:t>
            </a:r>
            <a:r>
              <a:rPr lang="de-CH" i="1" dirty="0" err="1"/>
              <a:t>forks</a:t>
            </a:r>
            <a:r>
              <a:rPr lang="de-CH" i="1" dirty="0"/>
              <a:t> </a:t>
            </a:r>
            <a:r>
              <a:rPr lang="de-CH" i="1" dirty="0" err="1"/>
              <a:t>new</a:t>
            </a:r>
            <a:r>
              <a:rPr lang="de-CH" i="1" dirty="0"/>
              <a:t> </a:t>
            </a:r>
            <a:r>
              <a:rPr lang="de-CH" i="1" dirty="0" err="1"/>
              <a:t>children</a:t>
            </a:r>
            <a:r>
              <a:rPr lang="de-CH" i="1" dirty="0"/>
              <a:t> in a </a:t>
            </a:r>
            <a:r>
              <a:rPr lang="de-CH" i="1" dirty="0" err="1"/>
              <a:t>loop</a:t>
            </a:r>
            <a:r>
              <a:rPr lang="de-CH" i="1" dirty="0"/>
              <a:t> </a:t>
            </a:r>
            <a:r>
              <a:rPr lang="de-CH" i="1" dirty="0" err="1"/>
              <a:t>and</a:t>
            </a:r>
            <a:r>
              <a:rPr lang="de-CH" i="1" dirty="0"/>
              <a:t> </a:t>
            </a:r>
            <a:r>
              <a:rPr lang="de-CH" i="1" dirty="0" err="1"/>
              <a:t>this</a:t>
            </a:r>
            <a:r>
              <a:rPr lang="de-CH" i="1" dirty="0"/>
              <a:t> </a:t>
            </a:r>
            <a:r>
              <a:rPr lang="de-CH" i="1" dirty="0" err="1"/>
              <a:t>new</a:t>
            </a:r>
            <a:r>
              <a:rPr lang="de-CH" i="1" dirty="0"/>
              <a:t> </a:t>
            </a:r>
            <a:r>
              <a:rPr lang="de-CH" i="1" dirty="0" err="1"/>
              <a:t>children</a:t>
            </a:r>
            <a:r>
              <a:rPr lang="de-CH" i="1" dirty="0"/>
              <a:t> </a:t>
            </a:r>
            <a:r>
              <a:rPr lang="de-CH" i="1" dirty="0" err="1"/>
              <a:t>fork</a:t>
            </a:r>
            <a:r>
              <a:rPr lang="de-CH" i="1" dirty="0"/>
              <a:t> </a:t>
            </a:r>
            <a:r>
              <a:rPr lang="de-CH" i="1" dirty="0" err="1"/>
              <a:t>new</a:t>
            </a:r>
            <a:r>
              <a:rPr lang="de-CH" i="1" dirty="0"/>
              <a:t> </a:t>
            </a:r>
            <a:r>
              <a:rPr lang="de-CH" i="1" dirty="0" err="1"/>
              <a:t>children</a:t>
            </a:r>
            <a:r>
              <a:rPr lang="de-CH" i="1" dirty="0"/>
              <a:t> in a </a:t>
            </a:r>
            <a:r>
              <a:rPr lang="de-CH" i="1" dirty="0" err="1"/>
              <a:t>loop</a:t>
            </a:r>
            <a:r>
              <a:rPr lang="de-CH" i="1" dirty="0"/>
              <a:t> </a:t>
            </a:r>
            <a:r>
              <a:rPr lang="de-CH" i="1" dirty="0" err="1"/>
              <a:t>as</a:t>
            </a:r>
            <a:r>
              <a:rPr lang="de-CH" i="1" dirty="0"/>
              <a:t> </a:t>
            </a:r>
            <a:r>
              <a:rPr lang="de-CH" i="1" dirty="0" err="1"/>
              <a:t>well</a:t>
            </a:r>
            <a:r>
              <a:rPr lang="de-CH" i="1" dirty="0"/>
              <a:t>. This </a:t>
            </a:r>
            <a:r>
              <a:rPr lang="de-CH" i="1" dirty="0" err="1"/>
              <a:t>consumes</a:t>
            </a:r>
            <a:r>
              <a:rPr lang="de-CH" i="1" dirty="0"/>
              <a:t> </a:t>
            </a:r>
            <a:r>
              <a:rPr lang="de-CH" i="1" dirty="0" err="1"/>
              <a:t>too</a:t>
            </a:r>
            <a:r>
              <a:rPr lang="de-CH" i="1" dirty="0"/>
              <a:t> </a:t>
            </a:r>
            <a:r>
              <a:rPr lang="de-CH" i="1" dirty="0" err="1"/>
              <a:t>many</a:t>
            </a:r>
            <a:r>
              <a:rPr lang="de-CH" i="1" dirty="0"/>
              <a:t> </a:t>
            </a:r>
            <a:r>
              <a:rPr lang="de-CH" i="1" dirty="0" err="1"/>
              <a:t>resources</a:t>
            </a:r>
            <a:r>
              <a:rPr lang="de-CH" i="1" dirty="0"/>
              <a:t> in a </a:t>
            </a:r>
            <a:r>
              <a:rPr lang="de-CH" i="1" dirty="0" err="1"/>
              <a:t>very</a:t>
            </a:r>
            <a:r>
              <a:rPr lang="de-CH" i="1" dirty="0"/>
              <a:t> </a:t>
            </a:r>
            <a:r>
              <a:rPr lang="de-CH" i="1" dirty="0" err="1"/>
              <a:t>short</a:t>
            </a:r>
            <a:r>
              <a:rPr lang="de-CH" i="1" dirty="0"/>
              <a:t> time. Not </a:t>
            </a:r>
            <a:r>
              <a:rPr lang="de-CH" i="1" dirty="0" err="1"/>
              <a:t>only</a:t>
            </a:r>
            <a:r>
              <a:rPr lang="de-CH" i="1" dirty="0"/>
              <a:t> </a:t>
            </a:r>
            <a:r>
              <a:rPr lang="de-CH" i="1" dirty="0" err="1"/>
              <a:t>memory</a:t>
            </a:r>
            <a:r>
              <a:rPr lang="de-CH" i="1" dirty="0"/>
              <a:t>, but also CPU </a:t>
            </a:r>
            <a:r>
              <a:rPr lang="de-CH" i="1" dirty="0" err="1"/>
              <a:t>cycles</a:t>
            </a:r>
            <a:r>
              <a:rPr lang="de-CH" i="1" dirty="0"/>
              <a:t>, </a:t>
            </a:r>
            <a:r>
              <a:rPr lang="de-CH" i="1" dirty="0" err="1"/>
              <a:t>page</a:t>
            </a:r>
            <a:r>
              <a:rPr lang="de-CH" i="1" dirty="0"/>
              <a:t> </a:t>
            </a:r>
            <a:r>
              <a:rPr lang="de-CH" i="1" dirty="0" err="1"/>
              <a:t>table</a:t>
            </a:r>
            <a:r>
              <a:rPr lang="de-CH" i="1" dirty="0"/>
              <a:t> </a:t>
            </a:r>
            <a:r>
              <a:rPr lang="de-CH" i="1" dirty="0" err="1"/>
              <a:t>entries</a:t>
            </a:r>
            <a:r>
              <a:rPr lang="de-CH" i="1" dirty="0"/>
              <a:t>,</a:t>
            </a:r>
          </a:p>
          <a:p>
            <a:pPr marL="0" indent="0">
              <a:lnSpc>
                <a:spcPct val="120000"/>
              </a:lnSpc>
              <a:buNone/>
            </a:pPr>
            <a:r>
              <a:rPr lang="de-CH" i="1" dirty="0" err="1"/>
              <a:t>descriptors</a:t>
            </a:r>
            <a:r>
              <a:rPr lang="de-CH" i="1" dirty="0"/>
              <a:t>...</a:t>
            </a:r>
            <a:endParaRPr lang="de-CH" dirty="0"/>
          </a:p>
          <a:p>
            <a:endParaRPr lang="en-US" dirty="0"/>
          </a:p>
        </p:txBody>
      </p:sp>
    </p:spTree>
    <p:extLst>
      <p:ext uri="{BB962C8B-B14F-4D97-AF65-F5344CB8AC3E}">
        <p14:creationId xmlns:p14="http://schemas.microsoft.com/office/powerpoint/2010/main" val="803404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53E5C3E-CA9A-2147-9993-F60BBA49DCFE}"/>
              </a:ext>
            </a:extLst>
          </p:cNvPr>
          <p:cNvSpPr>
            <a:spLocks noGrp="1"/>
          </p:cNvSpPr>
          <p:nvPr>
            <p:ph type="title"/>
          </p:nvPr>
        </p:nvSpPr>
        <p:spPr/>
        <p:txBody>
          <a:bodyPr/>
          <a:lstStyle/>
          <a:p>
            <a:r>
              <a:rPr lang="en-US" sz="4400" dirty="0"/>
              <a:t>Last exercise</a:t>
            </a:r>
          </a:p>
        </p:txBody>
      </p:sp>
      <p:sp>
        <p:nvSpPr>
          <p:cNvPr id="3" name="Textplatzhalter 2">
            <a:extLst>
              <a:ext uri="{FF2B5EF4-FFF2-40B4-BE49-F238E27FC236}">
                <a16:creationId xmlns:a16="http://schemas.microsoft.com/office/drawing/2014/main" xmlns="" id="{1428D55F-C692-4549-AA04-ACC3C310F0D7}"/>
              </a:ext>
            </a:extLst>
          </p:cNvPr>
          <p:cNvSpPr>
            <a:spLocks noGrp="1"/>
          </p:cNvSpPr>
          <p:nvPr>
            <p:ph type="body"/>
          </p:nvPr>
        </p:nvSpPr>
        <p:spPr>
          <a:xfrm>
            <a:off x="609480" y="1604520"/>
            <a:ext cx="10972440" cy="4743526"/>
          </a:xfrm>
        </p:spPr>
        <p:txBody>
          <a:bodyPr>
            <a:normAutofit/>
          </a:bodyPr>
          <a:lstStyle/>
          <a:p>
            <a:pPr marL="0" indent="0">
              <a:lnSpc>
                <a:spcPct val="120000"/>
              </a:lnSpc>
              <a:buNone/>
            </a:pPr>
            <a:r>
              <a:rPr lang="en-US" dirty="0"/>
              <a:t>Write a simple program (main function) which executes the ls program. Lookup the manual page for the exec family (man 3 exec). After the exec call in you main function, have a </a:t>
            </a:r>
            <a:r>
              <a:rPr lang="en-US" dirty="0" err="1"/>
              <a:t>printf</a:t>
            </a:r>
            <a:r>
              <a:rPr lang="en-US" dirty="0"/>
              <a:t> which tells that you have called exec now. What do you notice?</a:t>
            </a:r>
          </a:p>
          <a:p>
            <a:pPr marL="0" indent="0">
              <a:buNone/>
            </a:pPr>
            <a:endParaRPr lang="en-US" dirty="0"/>
          </a:p>
          <a:p>
            <a:pPr marL="0" indent="0">
              <a:lnSpc>
                <a:spcPct val="120000"/>
              </a:lnSpc>
              <a:buNone/>
            </a:pPr>
            <a:r>
              <a:rPr lang="en-US" i="1" dirty="0"/>
              <a:t>Answer: The line after exec of your program will not be executed. exec replaces the currently executed program by a new one. It does not automatically fork a new process to execute ls -l.</a:t>
            </a:r>
          </a:p>
          <a:p>
            <a:pPr marL="0" indent="0">
              <a:buNone/>
            </a:pPr>
            <a:endParaRPr lang="en-US" i="1" dirty="0"/>
          </a:p>
          <a:p>
            <a:pPr marL="0" indent="0">
              <a:buNone/>
            </a:pPr>
            <a:r>
              <a:rPr lang="en-US" dirty="0"/>
              <a:t>How can you fix that?</a:t>
            </a:r>
          </a:p>
          <a:p>
            <a:pPr marL="0" indent="0">
              <a:buNone/>
            </a:pPr>
            <a:endParaRPr lang="en-US" dirty="0"/>
          </a:p>
          <a:p>
            <a:pPr marL="0" indent="0">
              <a:buNone/>
            </a:pPr>
            <a:r>
              <a:rPr lang="en-US" i="1" dirty="0"/>
              <a:t>Answer: First fork, one child does exec and the other waits for it and prints text.</a:t>
            </a:r>
          </a:p>
          <a:p>
            <a:pPr marL="0" indent="0">
              <a:buNone/>
            </a:pPr>
            <a:endParaRPr lang="de-CH" i="1" dirty="0"/>
          </a:p>
          <a:p>
            <a:pPr marL="0" indent="0">
              <a:buNone/>
            </a:pPr>
            <a:endParaRPr lang="de-CH" dirty="0"/>
          </a:p>
          <a:p>
            <a:endParaRPr lang="en-US" dirty="0"/>
          </a:p>
        </p:txBody>
      </p:sp>
    </p:spTree>
    <p:extLst>
      <p:ext uri="{BB962C8B-B14F-4D97-AF65-F5344CB8AC3E}">
        <p14:creationId xmlns:p14="http://schemas.microsoft.com/office/powerpoint/2010/main" val="4125184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DF4270B-C2D2-1945-938E-5B85269112CF}"/>
              </a:ext>
            </a:extLst>
          </p:cNvPr>
          <p:cNvSpPr>
            <a:spLocks noGrp="1"/>
          </p:cNvSpPr>
          <p:nvPr>
            <p:ph type="title"/>
          </p:nvPr>
        </p:nvSpPr>
        <p:spPr/>
        <p:txBody>
          <a:bodyPr/>
          <a:lstStyle/>
          <a:p>
            <a:r>
              <a:rPr lang="en-US" sz="4400" dirty="0"/>
              <a:t>Last exercise</a:t>
            </a:r>
          </a:p>
        </p:txBody>
      </p:sp>
      <p:pic>
        <p:nvPicPr>
          <p:cNvPr id="4" name="Grafik 3">
            <a:extLst>
              <a:ext uri="{FF2B5EF4-FFF2-40B4-BE49-F238E27FC236}">
                <a16:creationId xmlns:a16="http://schemas.microsoft.com/office/drawing/2014/main" xmlns="" id="{D4A55146-272C-F041-A939-C1D70A200C98}"/>
              </a:ext>
            </a:extLst>
          </p:cNvPr>
          <p:cNvPicPr>
            <a:picLocks noChangeAspect="1"/>
          </p:cNvPicPr>
          <p:nvPr/>
        </p:nvPicPr>
        <p:blipFill>
          <a:blip r:embed="rId2"/>
          <a:stretch>
            <a:fillRect/>
          </a:stretch>
        </p:blipFill>
        <p:spPr>
          <a:xfrm>
            <a:off x="760535" y="1418400"/>
            <a:ext cx="7831685" cy="4976050"/>
          </a:xfrm>
          <a:prstGeom prst="rect">
            <a:avLst/>
          </a:prstGeom>
        </p:spPr>
      </p:pic>
    </p:spTree>
    <p:extLst>
      <p:ext uri="{BB962C8B-B14F-4D97-AF65-F5344CB8AC3E}">
        <p14:creationId xmlns:p14="http://schemas.microsoft.com/office/powerpoint/2010/main" val="32996364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CDC1393-6506-2545-A558-654646A2835D}"/>
              </a:ext>
            </a:extLst>
          </p:cNvPr>
          <p:cNvSpPr>
            <a:spLocks noGrp="1"/>
          </p:cNvSpPr>
          <p:nvPr>
            <p:ph type="title"/>
          </p:nvPr>
        </p:nvSpPr>
        <p:spPr/>
        <p:txBody>
          <a:bodyPr/>
          <a:lstStyle/>
          <a:p>
            <a:r>
              <a:rPr lang="en-US" sz="4400" dirty="0"/>
              <a:t>Last exercise</a:t>
            </a:r>
          </a:p>
        </p:txBody>
      </p:sp>
      <p:sp>
        <p:nvSpPr>
          <p:cNvPr id="3" name="Textplatzhalter 2">
            <a:extLst>
              <a:ext uri="{FF2B5EF4-FFF2-40B4-BE49-F238E27FC236}">
                <a16:creationId xmlns:a16="http://schemas.microsoft.com/office/drawing/2014/main" xmlns="" id="{B47F9880-4EE5-8948-8514-53A6392CBB5F}"/>
              </a:ext>
            </a:extLst>
          </p:cNvPr>
          <p:cNvSpPr>
            <a:spLocks noGrp="1"/>
          </p:cNvSpPr>
          <p:nvPr>
            <p:ph type="body"/>
          </p:nvPr>
        </p:nvSpPr>
        <p:spPr>
          <a:xfrm>
            <a:off x="609480" y="2227660"/>
            <a:ext cx="10972440" cy="1144800"/>
          </a:xfrm>
        </p:spPr>
        <p:txBody>
          <a:bodyPr/>
          <a:lstStyle/>
          <a:p>
            <a:pPr marL="0" indent="0">
              <a:buNone/>
            </a:pPr>
            <a:r>
              <a:rPr lang="en-US" sz="2000" dirty="0"/>
              <a:t>Write a program that registers a signal handler, forks 10 child processes which send signals to the parent and then terminate. In the parent, count the number of signals that you got and print them to the screen. Is this a valid implementation of a counter? Why not and which behavior of signals is problematic?</a:t>
            </a:r>
          </a:p>
          <a:p>
            <a:pPr marL="0" indent="0">
              <a:buNone/>
            </a:pPr>
            <a:endParaRPr lang="en-US" sz="2000" dirty="0"/>
          </a:p>
          <a:p>
            <a:pPr marL="0" indent="0">
              <a:buNone/>
            </a:pPr>
            <a:r>
              <a:rPr lang="en-US" sz="2000" i="1" dirty="0"/>
              <a:t>Answer: No, because signal handler does not count how many signals of the same type it receives, once it is invoked it discards further incoming signals.</a:t>
            </a:r>
          </a:p>
          <a:p>
            <a:endParaRPr lang="en-US" dirty="0"/>
          </a:p>
        </p:txBody>
      </p:sp>
    </p:spTree>
    <p:extLst>
      <p:ext uri="{BB962C8B-B14F-4D97-AF65-F5344CB8AC3E}">
        <p14:creationId xmlns:p14="http://schemas.microsoft.com/office/powerpoint/2010/main" val="34358966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rPr>
              <a:t>Fault-Tolerance in Distributed Systems</a:t>
            </a:r>
            <a:endParaRPr lang="en-US" sz="4400" b="0" strike="noStrike" spc="-1" dirty="0">
              <a:latin typeface="Arial"/>
            </a:endParaRPr>
          </a:p>
        </p:txBody>
      </p:sp>
      <p:sp>
        <p:nvSpPr>
          <p:cNvPr id="7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Various problems can occur in practice:</a:t>
            </a:r>
            <a:endParaRPr lang="en-US" sz="2800" b="0" strike="noStrike" spc="-1">
              <a:latin typeface="Arial"/>
            </a:endParaRPr>
          </a:p>
          <a:p>
            <a:pPr marL="685800" lvl="1" indent="-227880">
              <a:lnSpc>
                <a:spcPct val="90000"/>
              </a:lnSpc>
              <a:spcBef>
                <a:spcPts val="499"/>
              </a:spcBef>
              <a:buClr>
                <a:srgbClr val="000000"/>
              </a:buClr>
              <a:buFont typeface="Arial"/>
              <a:buChar char="•"/>
            </a:pPr>
            <a:r>
              <a:rPr lang="en-US" sz="2200" b="0" strike="noStrike" spc="-1">
                <a:solidFill>
                  <a:srgbClr val="000000"/>
                </a:solidFill>
                <a:latin typeface="Calibri"/>
              </a:rPr>
              <a:t>Messages may be lost</a:t>
            </a:r>
            <a:endParaRPr lang="en-US" sz="2200" b="0" strike="noStrike" spc="-1">
              <a:latin typeface="Arial"/>
            </a:endParaRPr>
          </a:p>
          <a:p>
            <a:pPr marL="685800" lvl="1" indent="-227880">
              <a:lnSpc>
                <a:spcPct val="90000"/>
              </a:lnSpc>
              <a:spcBef>
                <a:spcPts val="499"/>
              </a:spcBef>
              <a:buClr>
                <a:srgbClr val="000000"/>
              </a:buClr>
              <a:buFont typeface="Arial"/>
              <a:buChar char="•"/>
            </a:pPr>
            <a:r>
              <a:rPr lang="en-US" sz="2200" b="0" strike="noStrike" spc="-1">
                <a:solidFill>
                  <a:srgbClr val="000000"/>
                </a:solidFill>
                <a:latin typeface="Calibri"/>
              </a:rPr>
              <a:t>Nodes (client or server) may crash</a:t>
            </a:r>
            <a:endParaRPr lang="en-US" sz="2200" b="0" strike="noStrike" spc="-1">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a:solidFill>
                  <a:srgbClr val="000000"/>
                </a:solidFill>
                <a:latin typeface="Calibri"/>
              </a:rPr>
              <a:t>Variable message transmission times</a:t>
            </a:r>
            <a:endParaRPr lang="en-US" sz="22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One fundamental goal: </a:t>
            </a:r>
            <a:r>
              <a:rPr lang="en-US" sz="2800" b="0" i="1" strike="noStrike" spc="-1">
                <a:solidFill>
                  <a:srgbClr val="000000"/>
                </a:solidFill>
                <a:latin typeface="Calibri"/>
              </a:rPr>
              <a:t>state replication</a:t>
            </a:r>
            <a:endParaRPr lang="en-US" sz="2800" b="0" strike="noStrike" spc="-1">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a:solidFill>
                  <a:srgbClr val="000000"/>
                </a:solidFill>
                <a:latin typeface="Calibri"/>
              </a:rPr>
              <a:t>Same sequence of commands in the same order</a:t>
            </a:r>
            <a:endParaRPr lang="en-US" sz="2200" b="0" strike="noStrike" spc="-1">
              <a:latin typeface="Arial"/>
            </a:endParaRPr>
          </a:p>
          <a:p>
            <a:pPr marL="228600" indent="-227880">
              <a:lnSpc>
                <a:spcPct val="90000"/>
              </a:lnSpc>
              <a:spcBef>
                <a:spcPts val="1001"/>
              </a:spcBef>
              <a:buClr>
                <a:srgbClr val="000000"/>
              </a:buClr>
              <a:buFont typeface="Arial"/>
              <a:buChar char="•"/>
            </a:pPr>
            <a:r>
              <a:rPr lang="en-US" sz="2800" b="0" strike="noStrike" spc="-1">
                <a:solidFill>
                  <a:srgbClr val="000000"/>
                </a:solidFill>
                <a:latin typeface="Calibri"/>
              </a:rPr>
              <a:t>First step to this: one command only</a:t>
            </a:r>
            <a:endParaRPr lang="en-US" sz="2800" b="0" strike="noStrike" spc="-1">
              <a:latin typeface="Arial"/>
            </a:endParaRPr>
          </a:p>
          <a:p>
            <a:pPr marL="685800" lvl="1" indent="-227880">
              <a:lnSpc>
                <a:spcPct val="90000"/>
              </a:lnSpc>
              <a:spcBef>
                <a:spcPts val="499"/>
              </a:spcBef>
              <a:buClr>
                <a:srgbClr val="000000"/>
              </a:buClr>
              <a:buFont typeface="Arial"/>
              <a:buChar char="•"/>
            </a:pPr>
            <a:r>
              <a:rPr lang="en-US" sz="2200" b="1" strike="noStrike" spc="-1">
                <a:solidFill>
                  <a:srgbClr val="000000"/>
                </a:solidFill>
                <a:latin typeface="Calibri"/>
              </a:rPr>
              <a:t>Task:</a:t>
            </a:r>
            <a:r>
              <a:rPr lang="en-US" sz="2200" b="0" strike="noStrike" spc="-1">
                <a:solidFill>
                  <a:srgbClr val="000000"/>
                </a:solidFill>
                <a:latin typeface="Calibri"/>
              </a:rPr>
              <a:t> make sure that all servers execute this same command</a:t>
            </a:r>
            <a:endParaRPr lang="en-US" sz="2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dirty="0">
                <a:solidFill>
                  <a:srgbClr val="000000"/>
                </a:solidFill>
                <a:latin typeface="Calibri Light"/>
              </a:rPr>
              <a:t>First </a:t>
            </a:r>
            <a:r>
              <a:rPr lang="en-US" sz="4400" b="0" strike="noStrike" spc="-1" dirty="0" smtClean="0">
                <a:solidFill>
                  <a:srgbClr val="000000"/>
                </a:solidFill>
                <a:latin typeface="Calibri Light"/>
              </a:rPr>
              <a:t>approaches for state replication</a:t>
            </a:r>
            <a:endParaRPr lang="en-US" sz="4400" b="0" strike="noStrike" spc="-1" dirty="0">
              <a:latin typeface="Arial"/>
            </a:endParaRPr>
          </a:p>
        </p:txBody>
      </p:sp>
      <p:sp>
        <p:nvSpPr>
          <p:cNvPr id="8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 sends acknowledgement </a:t>
            </a:r>
            <a:r>
              <a:rPr lang="en-US" sz="2800" b="0" strike="noStrike" spc="-1" dirty="0" smtClean="0">
                <a:solidFill>
                  <a:srgbClr val="000000"/>
                </a:solidFill>
                <a:latin typeface="Calibri"/>
              </a:rPr>
              <a:t>message</a:t>
            </a:r>
          </a:p>
          <a:p>
            <a:pPr marL="685800" lvl="1" indent="-227880">
              <a:lnSpc>
                <a:spcPct val="90000"/>
              </a:lnSpc>
              <a:spcBef>
                <a:spcPts val="1001"/>
              </a:spcBef>
              <a:buClr>
                <a:srgbClr val="000000"/>
              </a:buClr>
              <a:buFont typeface="Arial"/>
              <a:buChar char="•"/>
            </a:pPr>
            <a:r>
              <a:rPr lang="en-US" sz="2200" b="0" strike="noStrike" spc="-1" dirty="0" smtClean="0">
                <a:solidFill>
                  <a:srgbClr val="000000"/>
                </a:solidFill>
                <a:latin typeface="Calibri"/>
              </a:rPr>
              <a:t>Reasonable with one client</a:t>
            </a:r>
            <a:endParaRPr lang="en-US" sz="2200" spc="-1" dirty="0" smtClean="0"/>
          </a:p>
          <a:p>
            <a:pPr marL="685800" lvl="1" indent="-227880">
              <a:lnSpc>
                <a:spcPct val="90000"/>
              </a:lnSpc>
              <a:spcBef>
                <a:spcPts val="1001"/>
              </a:spcBef>
              <a:buClr>
                <a:srgbClr val="000000"/>
              </a:buClr>
              <a:buFont typeface="Arial"/>
              <a:buChar char="•"/>
            </a:pPr>
            <a:r>
              <a:rPr lang="en-US" sz="2000" b="0" strike="noStrike" spc="-1" dirty="0" smtClean="0">
                <a:latin typeface="Arial"/>
              </a:rPr>
              <a:t>Inconsistent state with multiple clients and servers</a:t>
            </a:r>
          </a:p>
          <a:p>
            <a:pPr marL="685800" lvl="1" indent="-227880">
              <a:lnSpc>
                <a:spcPct val="90000"/>
              </a:lnSpc>
              <a:spcBef>
                <a:spcPts val="1001"/>
              </a:spcBef>
              <a:buClr>
                <a:srgbClr val="000000"/>
              </a:buClr>
              <a:buFont typeface="Arial"/>
              <a:buChar char="•"/>
            </a:pPr>
            <a:endParaRPr lang="en-US" sz="20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smtClean="0">
                <a:solidFill>
                  <a:srgbClr val="000000"/>
                </a:solidFill>
                <a:latin typeface="Calibri"/>
              </a:rPr>
              <a:t>Choose </a:t>
            </a:r>
            <a:r>
              <a:rPr lang="en-US" sz="2800" b="0" strike="noStrike" spc="-1" dirty="0">
                <a:solidFill>
                  <a:srgbClr val="000000"/>
                </a:solidFill>
                <a:latin typeface="Calibri"/>
              </a:rPr>
              <a:t>one server as a </a:t>
            </a:r>
            <a:r>
              <a:rPr lang="en-US" sz="2800" b="0" strike="noStrike" spc="-1" dirty="0" err="1">
                <a:solidFill>
                  <a:srgbClr val="000000"/>
                </a:solidFill>
                <a:latin typeface="Calibri"/>
              </a:rPr>
              <a:t>Serializer</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Single point of </a:t>
            </a:r>
            <a:r>
              <a:rPr lang="en-US" sz="2200" b="0" strike="noStrike" spc="-1" dirty="0" smtClean="0">
                <a:solidFill>
                  <a:srgbClr val="000000"/>
                </a:solidFill>
                <a:latin typeface="Calibri"/>
              </a:rPr>
              <a:t>failure</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Two-Phase Protocol and variants</a:t>
            </a:r>
            <a:endParaRPr lang="en-US" sz="2800" b="0" strike="noStrike" spc="-1" dirty="0">
              <a:latin typeface="Arial"/>
            </a:endParaRPr>
          </a:p>
          <a:p>
            <a:pPr marL="685800" lvl="1" indent="-227880">
              <a:lnSpc>
                <a:spcPct val="90000"/>
              </a:lnSpc>
              <a:spcBef>
                <a:spcPts val="499"/>
              </a:spcBef>
              <a:spcAft>
                <a:spcPts val="601"/>
              </a:spcAft>
              <a:buClr>
                <a:srgbClr val="000000"/>
              </a:buClr>
              <a:buFont typeface="Arial"/>
              <a:buChar char="•"/>
            </a:pPr>
            <a:r>
              <a:rPr lang="en-US" sz="2200" b="0" strike="noStrike" spc="-1" dirty="0">
                <a:solidFill>
                  <a:srgbClr val="000000"/>
                </a:solidFill>
                <a:latin typeface="Calibri"/>
              </a:rPr>
              <a:t>How to handle server crashes?</a:t>
            </a:r>
            <a:endParaRPr lang="en-US" sz="2200" b="0" strike="noStrike" spc="-1" dirty="0">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dirty="0">
                <a:solidFill>
                  <a:srgbClr val="000000"/>
                </a:solidFill>
                <a:latin typeface="Calibri"/>
              </a:rPr>
              <a:t>How to avoid deadlock with locks</a:t>
            </a:r>
            <a:r>
              <a:rPr lang="en-US" sz="2200" b="0" strike="noStrike" spc="-1" dirty="0" smtClean="0">
                <a:solidFill>
                  <a:srgbClr val="000000"/>
                </a:solidFill>
                <a:latin typeface="Calibri"/>
              </a:rPr>
              <a:t>?</a:t>
            </a:r>
          </a:p>
          <a:p>
            <a:pPr marL="457920" lvl="1">
              <a:lnSpc>
                <a:spcPct val="90000"/>
              </a:lnSpc>
              <a:spcBef>
                <a:spcPts val="499"/>
              </a:spcBef>
              <a:spcAft>
                <a:spcPts val="1800"/>
              </a:spcAft>
              <a:buClr>
                <a:srgbClr val="000000"/>
              </a:buClr>
            </a:pPr>
            <a:endParaRPr lang="en-US" sz="22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rPr>
              <a:t>Paxos – main ideas</a:t>
            </a:r>
            <a:endParaRPr lang="en-US" sz="4400" b="0" strike="noStrike" spc="-1">
              <a:latin typeface="Arial"/>
            </a:endParaRPr>
          </a:p>
        </p:txBody>
      </p:sp>
      <p:sp>
        <p:nvSpPr>
          <p:cNvPr id="8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Servers hand out </a:t>
            </a:r>
            <a:r>
              <a:rPr lang="en-US" sz="2800" b="1" strike="noStrike" spc="-1" dirty="0">
                <a:solidFill>
                  <a:srgbClr val="000000"/>
                </a:solidFill>
                <a:latin typeface="Calibri"/>
              </a:rPr>
              <a:t>tickets</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”Weak lock”, which can be overwritten by a later ticket</a:t>
            </a:r>
            <a:endParaRPr lang="en-US" sz="2200" b="0" strike="noStrike" spc="-1" dirty="0">
              <a:latin typeface="Arial"/>
            </a:endParaRPr>
          </a:p>
          <a:p>
            <a:pPr marL="228600" indent="-227880">
              <a:lnSpc>
                <a:spcPct val="90000"/>
              </a:lnSpc>
              <a:spcBef>
                <a:spcPts val="1001"/>
              </a:spcBef>
              <a:spcAft>
                <a:spcPts val="601"/>
              </a:spcAft>
              <a:buClr>
                <a:srgbClr val="000000"/>
              </a:buClr>
              <a:buFont typeface="Arial"/>
              <a:buChar char="•"/>
            </a:pPr>
            <a:r>
              <a:rPr lang="en-US" sz="2800" b="0" strike="noStrike" spc="-1" dirty="0">
                <a:solidFill>
                  <a:srgbClr val="000000"/>
                </a:solidFill>
                <a:latin typeface="Calibri"/>
              </a:rPr>
              <a:t>Only requires the </a:t>
            </a:r>
            <a:r>
              <a:rPr lang="en-US" sz="2800" b="1" strike="noStrike" spc="-1" dirty="0">
                <a:solidFill>
                  <a:srgbClr val="000000"/>
                </a:solidFill>
                <a:latin typeface="Calibri"/>
              </a:rPr>
              <a:t>majority</a:t>
            </a:r>
            <a:r>
              <a:rPr lang="en-US" sz="2800" b="0" strike="noStrike" spc="-1" dirty="0">
                <a:solidFill>
                  <a:srgbClr val="000000"/>
                </a:solidFill>
                <a:latin typeface="Calibri"/>
              </a:rPr>
              <a:t> of servers to agree</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Already ensures that there is at most one accepted command</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Servers </a:t>
            </a:r>
            <a:r>
              <a:rPr lang="en-US" sz="2800" b="1" strike="noStrike" spc="-1" dirty="0">
                <a:solidFill>
                  <a:srgbClr val="000000"/>
                </a:solidFill>
                <a:latin typeface="Calibri"/>
              </a:rPr>
              <a:t>notify clients</a:t>
            </a:r>
            <a:r>
              <a:rPr lang="en-US" sz="2800" b="0" strike="noStrike" spc="-1" dirty="0">
                <a:solidFill>
                  <a:srgbClr val="000000"/>
                </a:solidFill>
                <a:latin typeface="Calibri"/>
              </a:rPr>
              <a:t> about their stored command</a:t>
            </a:r>
            <a:endParaRPr lang="en-US" sz="2800" b="0" strike="noStrike" spc="-1" dirty="0">
              <a:latin typeface="Arial"/>
            </a:endParaRPr>
          </a:p>
          <a:p>
            <a:pPr marL="685800" lvl="1" indent="-227880">
              <a:lnSpc>
                <a:spcPct val="90000"/>
              </a:lnSpc>
              <a:spcBef>
                <a:spcPts val="601"/>
              </a:spcBef>
              <a:buClr>
                <a:srgbClr val="000000"/>
              </a:buClr>
              <a:buFont typeface="Arial"/>
              <a:buChar char="•"/>
            </a:pPr>
            <a:r>
              <a:rPr lang="en-US" sz="2200" b="0" strike="noStrike" spc="-1" dirty="0">
                <a:solidFill>
                  <a:srgbClr val="000000"/>
                </a:solidFill>
                <a:latin typeface="Calibri"/>
              </a:rPr>
              <a:t>Client can then switch to supporting this stored </a:t>
            </a:r>
            <a:r>
              <a:rPr lang="en-US" sz="2200" b="0" strike="noStrike" spc="-1" dirty="0" smtClean="0">
                <a:solidFill>
                  <a:srgbClr val="000000"/>
                </a:solidFill>
                <a:latin typeface="Calibri"/>
              </a:rPr>
              <a:t>command</a:t>
            </a:r>
          </a:p>
          <a:p>
            <a:pPr marL="685800" lvl="1" indent="-227880">
              <a:lnSpc>
                <a:spcPct val="90000"/>
              </a:lnSpc>
              <a:spcBef>
                <a:spcPts val="601"/>
              </a:spcBef>
              <a:buClr>
                <a:srgbClr val="000000"/>
              </a:buClr>
              <a:buFont typeface="Arial"/>
              <a:buChar char="•"/>
            </a:pPr>
            <a:endParaRPr lang="en-US" sz="2200" spc="-1" dirty="0">
              <a:solidFill>
                <a:srgbClr val="000000"/>
              </a:solidFill>
              <a:latin typeface="Calibri"/>
            </a:endParaRPr>
          </a:p>
          <a:p>
            <a:pPr marL="228600" indent="-227880">
              <a:lnSpc>
                <a:spcPct val="90000"/>
              </a:lnSpc>
              <a:spcBef>
                <a:spcPts val="1001"/>
              </a:spcBef>
              <a:spcAft>
                <a:spcPts val="1199"/>
              </a:spcAft>
              <a:buClr>
                <a:srgbClr val="000000"/>
              </a:buClr>
              <a:buFont typeface="Arial"/>
              <a:buChar char="•"/>
            </a:pPr>
            <a:r>
              <a:rPr lang="en-US" sz="2800" spc="-1" dirty="0" smtClean="0">
                <a:solidFill>
                  <a:srgbClr val="000000"/>
                </a:solidFill>
                <a:latin typeface="Calibri"/>
              </a:rPr>
              <a:t>A video explaining </a:t>
            </a:r>
            <a:r>
              <a:rPr lang="en-US" sz="2800" spc="-1" dirty="0" err="1" smtClean="0">
                <a:solidFill>
                  <a:srgbClr val="000000"/>
                </a:solidFill>
                <a:latin typeface="Calibri"/>
              </a:rPr>
              <a:t>paxos</a:t>
            </a:r>
            <a:r>
              <a:rPr lang="en-US" sz="2800" spc="-1" dirty="0" smtClean="0">
                <a:solidFill>
                  <a:srgbClr val="000000"/>
                </a:solidFill>
                <a:latin typeface="Calibri"/>
              </a:rPr>
              <a:t> quite nicely with slightly different terminology</a:t>
            </a:r>
            <a:endParaRPr lang="en-US" sz="2800" b="0" strike="noStrike" spc="-1" dirty="0" smtClean="0">
              <a:solidFill>
                <a:srgbClr val="000000"/>
              </a:solidFill>
              <a:latin typeface="Calibri"/>
            </a:endParaRPr>
          </a:p>
          <a:p>
            <a:pPr marL="685800" lvl="1" indent="-227880">
              <a:lnSpc>
                <a:spcPct val="90000"/>
              </a:lnSpc>
              <a:spcBef>
                <a:spcPts val="1001"/>
              </a:spcBef>
              <a:spcAft>
                <a:spcPts val="1199"/>
              </a:spcAft>
              <a:buClr>
                <a:srgbClr val="000000"/>
              </a:buClr>
              <a:buFont typeface="Arial"/>
              <a:buChar char="•"/>
            </a:pPr>
            <a:r>
              <a:rPr lang="en-US" sz="2200" spc="-1" dirty="0" smtClean="0">
                <a:hlinkClick r:id="rId2"/>
              </a:rPr>
              <a:t>https://www.youtube.com/watch?v=d7nAGI_NZPk</a:t>
            </a:r>
            <a:r>
              <a:rPr lang="en-US" sz="2200" spc="-1" dirty="0" smtClean="0"/>
              <a:t> </a:t>
            </a:r>
            <a:endParaRPr lang="en-US" sz="2200" spc="-1" dirty="0"/>
          </a:p>
          <a:p>
            <a:pPr marL="228600" indent="-227880">
              <a:lnSpc>
                <a:spcPct val="90000"/>
              </a:lnSpc>
              <a:spcBef>
                <a:spcPts val="601"/>
              </a:spcBef>
              <a:buClr>
                <a:srgbClr val="000000"/>
              </a:buClr>
              <a:buFont typeface="Arial"/>
              <a:buChar char="•"/>
            </a:pPr>
            <a:endParaRPr lang="en-US" sz="2200" b="0" strike="noStrike" spc="-1" dirty="0" smtClean="0">
              <a:solidFill>
                <a:srgbClr val="000000"/>
              </a:solidFill>
              <a:latin typeface="Calibri"/>
            </a:endParaRPr>
          </a:p>
          <a:p>
            <a:pPr marL="228600" indent="-227880">
              <a:lnSpc>
                <a:spcPct val="90000"/>
              </a:lnSpc>
              <a:spcBef>
                <a:spcPts val="601"/>
              </a:spcBef>
              <a:buClr>
                <a:srgbClr val="000000"/>
              </a:buClr>
              <a:buFont typeface="Arial"/>
              <a:buChar char="•"/>
            </a:pPr>
            <a:endParaRPr lang="en-US" sz="22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743</Words>
  <Application>Microsoft Macintosh PowerPoint</Application>
  <PresentationFormat>Benutzerdefiniert</PresentationFormat>
  <Paragraphs>96</Paragraphs>
  <Slides>16</Slides>
  <Notes>1</Notes>
  <HiddenSlides>0</HiddenSlides>
  <MMClips>0</MMClips>
  <ScaleCrop>false</ScaleCrop>
  <HeadingPairs>
    <vt:vector size="4" baseType="variant">
      <vt:variant>
        <vt:lpstr>Design</vt:lpstr>
      </vt:variant>
      <vt:variant>
        <vt:i4>2</vt:i4>
      </vt:variant>
      <vt:variant>
        <vt:lpstr>Folientitel</vt:lpstr>
      </vt:variant>
      <vt:variant>
        <vt:i4>16</vt:i4>
      </vt:variant>
    </vt:vector>
  </HeadingPairs>
  <TitlesOfParts>
    <vt:vector size="18" baseType="lpstr">
      <vt:lpstr>Office Theme</vt:lpstr>
      <vt:lpstr>Office Theme</vt:lpstr>
      <vt:lpstr>PowerPoint-Präsentation</vt:lpstr>
      <vt:lpstr>Last exercise</vt:lpstr>
      <vt:lpstr>Last exercise</vt:lpstr>
      <vt:lpstr>Last exercise</vt:lpstr>
      <vt:lpstr>Last exercise</vt:lpstr>
      <vt:lpstr>Last exercise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dc:subject/>
  <dc:creator>Jonas Gude</dc:creator>
  <dc:description/>
  <cp:lastModifiedBy>Claudio Ferrari</cp:lastModifiedBy>
  <cp:revision>56</cp:revision>
  <dcterms:created xsi:type="dcterms:W3CDTF">2018-09-27T08:23:04Z</dcterms:created>
  <dcterms:modified xsi:type="dcterms:W3CDTF">2018-10-10T09:31:36Z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