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tiff" ContentType="image/tiff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371" r:id="rId4"/>
    <p:sldId id="403" r:id="rId5"/>
    <p:sldId id="404" r:id="rId6"/>
    <p:sldId id="370" r:id="rId7"/>
    <p:sldId id="374" r:id="rId8"/>
    <p:sldId id="405" r:id="rId9"/>
    <p:sldId id="375" r:id="rId10"/>
    <p:sldId id="384" r:id="rId11"/>
    <p:sldId id="376" r:id="rId12"/>
    <p:sldId id="377" r:id="rId13"/>
    <p:sldId id="406" r:id="rId14"/>
    <p:sldId id="379" r:id="rId15"/>
    <p:sldId id="380" r:id="rId16"/>
    <p:sldId id="381" r:id="rId17"/>
    <p:sldId id="385" r:id="rId18"/>
    <p:sldId id="386" r:id="rId19"/>
    <p:sldId id="388" r:id="rId20"/>
    <p:sldId id="387" r:id="rId21"/>
    <p:sldId id="389" r:id="rId22"/>
    <p:sldId id="382" r:id="rId23"/>
    <p:sldId id="390" r:id="rId24"/>
    <p:sldId id="392" r:id="rId25"/>
    <p:sldId id="391" r:id="rId26"/>
    <p:sldId id="393" r:id="rId27"/>
    <p:sldId id="394" r:id="rId28"/>
    <p:sldId id="399" r:id="rId29"/>
    <p:sldId id="400" r:id="rId30"/>
    <p:sldId id="401" r:id="rId31"/>
    <p:sldId id="402" r:id="rId32"/>
    <p:sldId id="350" r:id="rId33"/>
    <p:sldId id="395" r:id="rId34"/>
    <p:sldId id="396" r:id="rId35"/>
    <p:sldId id="397" r:id="rId3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2E4"/>
    <a:srgbClr val="000000"/>
    <a:srgbClr val="9500F1"/>
    <a:srgbClr val="FFC500"/>
    <a:srgbClr val="0050F1"/>
    <a:srgbClr val="F5999E"/>
    <a:srgbClr val="F7CBAF"/>
    <a:srgbClr val="44F0C4"/>
    <a:srgbClr val="44DCC4"/>
    <a:srgbClr val="44C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42"/>
    <p:restoredTop sz="94651"/>
  </p:normalViewPr>
  <p:slideViewPr>
    <p:cSldViewPr snapToGrid="0" snapToObjects="1">
      <p:cViewPr>
        <p:scale>
          <a:sx n="50" d="100"/>
          <a:sy n="50" d="100"/>
        </p:scale>
        <p:origin x="-1960" y="-7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37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AD26A-5339-314E-957E-6119B54DC6A3}" type="datetimeFigureOut">
              <a:rPr lang="de-DE" smtClean="0"/>
              <a:t>02.11.18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ED931-6E6D-D548-9139-DA9924BA2C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069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037E454-0E1A-1B4E-ADD2-49916F322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E4EED420-B539-B14A-934C-66836B694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FBB7FB65-B56B-0845-B3A6-3E9A481D5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B4BC-6BB1-3040-949C-00DFA41D4C18}" type="datetimeFigureOut">
              <a:rPr lang="en-US" smtClean="0"/>
              <a:t>02.11.18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53567C60-B1DC-8841-A337-45686DBA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455233B7-8B71-FE41-BE67-E0FEEDAF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0480-6E2E-2E49-A064-BB316DA29E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40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F327DD0-BBA2-4749-A772-D20B0A021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099A3DFF-6FA3-6440-9302-03E4EEF3F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CD46FF21-189A-EF4F-B909-3DE53A564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B4BC-6BB1-3040-949C-00DFA41D4C18}" type="datetimeFigureOut">
              <a:rPr lang="en-US" smtClean="0"/>
              <a:t>02.11.18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838E70AF-B27C-5C41-B034-F3B931DD9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1046FDA-A66F-F049-9C51-5DCB5127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0480-6E2E-2E49-A064-BB316DA29E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84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903CB42A-8F4D-1444-AD75-6BBA3CF36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6EAE344D-B7D8-6D43-9129-151E3F33D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1B7C7DCA-7D7B-E54C-9768-60B93751B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B4BC-6BB1-3040-949C-00DFA41D4C18}" type="datetimeFigureOut">
              <a:rPr lang="en-US" smtClean="0"/>
              <a:t>02.11.18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5894E9B-0CFD-F04E-8C61-7FE826C0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72368AFF-35C8-E24F-A925-475990729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0480-6E2E-2E49-A064-BB316DA29E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2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804DB6B-1B03-F04B-B43A-195812096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A4A78A95-13D7-0E4F-A4CE-F0A69494C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E6703386-7CA2-314C-9248-C9846F90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B4BC-6BB1-3040-949C-00DFA41D4C18}" type="datetimeFigureOut">
              <a:rPr lang="en-US" smtClean="0"/>
              <a:t>02.11.18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E7C965A2-4481-7E44-B04C-776D73371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1B29E63-896A-A447-B5D8-5FC29007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0480-6E2E-2E49-A064-BB316DA29E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0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B2869C8-EB8A-284F-A851-68861D59C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99459648-9AAE-764F-A1BE-54915AB3E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E47F832-DEE0-5243-BC65-A8C6290A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B4BC-6BB1-3040-949C-00DFA41D4C18}" type="datetimeFigureOut">
              <a:rPr lang="en-US" smtClean="0"/>
              <a:t>02.11.18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8A5DB755-B577-8A47-AB08-A8A0B2FA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4E6E1BFA-DA20-CF42-A4EC-3EFAA0D0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0480-6E2E-2E49-A064-BB316DA29E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F25B438-C989-8044-9F29-F55C9DBED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1ECC377-DBB2-AD47-8F11-A95BAEE17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1CE56139-6350-C74F-B0FE-139094C5A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6BB0A2D1-F70B-E04C-9E31-33966C50C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B4BC-6BB1-3040-949C-00DFA41D4C18}" type="datetimeFigureOut">
              <a:rPr lang="en-US" smtClean="0"/>
              <a:t>02.11.18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B95BC371-0285-2C45-9EF1-8B6411BE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3A3C2B66-2A69-D74B-9242-ECA21975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0480-6E2E-2E49-A064-BB316DA29E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1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E575D34-8DA8-2B4C-AF46-BA71154A8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5A5D27D8-8916-D04F-8EF1-455091F8F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8229ACFA-368D-4149-A7B1-DE325D8C4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5299E3D1-0A20-A64A-8A61-9D368F22D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98161361-6EC4-B34A-BAC7-7339E00C2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27F953EA-4A00-024F-9B23-4BEA8C988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B4BC-6BB1-3040-949C-00DFA41D4C18}" type="datetimeFigureOut">
              <a:rPr lang="en-US" smtClean="0"/>
              <a:t>02.11.18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3F114C25-FEE6-F44D-8109-6E3BE422A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FE830D49-EAA4-7A46-AFE2-97358573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0480-6E2E-2E49-A064-BB316DA29E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8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0C51C9B-A2BF-1940-A2A3-0F024CDB4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868AF485-F71A-B943-820A-1514F35B4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B4BC-6BB1-3040-949C-00DFA41D4C18}" type="datetimeFigureOut">
              <a:rPr lang="en-US" smtClean="0"/>
              <a:t>02.11.18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3B002BDB-08C4-7F45-A7C4-AFFC9B539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0948F73D-2A38-F249-A27B-950C3C18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0480-6E2E-2E49-A064-BB316DA29E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8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EFD72EA0-68BB-724D-A7AF-39925D551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B4BC-6BB1-3040-949C-00DFA41D4C18}" type="datetimeFigureOut">
              <a:rPr lang="en-US" smtClean="0"/>
              <a:t>02.11.18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3082223A-7A6F-7246-8B2F-3616B978D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7288C849-B126-464A-AB54-E2AF46225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0480-6E2E-2E49-A064-BB316DA29E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4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7D9E9D9-AB82-4F41-987F-D6F9CDB81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A6C4D883-87DD-5446-9D33-C272ECA47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B1C8A100-F42F-7142-BEA3-AA60EACC7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3418466A-3EC4-8546-A977-544BAE28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B4BC-6BB1-3040-949C-00DFA41D4C18}" type="datetimeFigureOut">
              <a:rPr lang="en-US" smtClean="0"/>
              <a:t>02.11.18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2316CE4A-3CC6-9A4E-AF85-23EB29834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B9D9D7E4-B137-FB4E-9641-5D9A7BE2B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0480-6E2E-2E49-A064-BB316DA29E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4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E479844-87D6-FA48-A6FA-F0FD6B7B9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531C00F3-BC9A-D840-B9F4-F14E2343D3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DE1EA4C9-35D0-A843-8A13-61166AFBA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33DDB26D-B2C1-1A48-BA7F-AFA562F9B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B4BC-6BB1-3040-949C-00DFA41D4C18}" type="datetimeFigureOut">
              <a:rPr lang="en-US" smtClean="0"/>
              <a:t>02.11.18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328689C6-A216-CB48-A7CB-495AEFFD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8CB7AC59-C03B-A047-80AE-EA9527FC4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0480-6E2E-2E49-A064-BB316DA29E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3F2BE971-C1CD-C644-9E66-7963A4B55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904A2DFA-6172-614E-9A90-C410A9557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3E86B6BA-B029-584C-B060-21CAE9673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CB4BC-6BB1-3040-949C-00DFA41D4C18}" type="datetimeFigureOut">
              <a:rPr lang="en-US" smtClean="0"/>
              <a:t>02.11.18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11DA7E3F-5C7E-834F-9587-EC2C83D86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834D2F3C-E010-F742-BF72-CEA431DDC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60480-6E2E-2E49-A064-BB316DA29E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0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svg"/><Relationship Id="rId1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4169852-5B43-DA41-A10C-F212403955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Systems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DF2FB10F-BB4E-994A-BA10-788260EEC3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Exercise 7</a:t>
            </a:r>
          </a:p>
        </p:txBody>
      </p:sp>
    </p:spTree>
    <p:extLst>
      <p:ext uri="{BB962C8B-B14F-4D97-AF65-F5344CB8AC3E}">
        <p14:creationId xmlns:p14="http://schemas.microsoft.com/office/powerpoint/2010/main" val="3910247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C11CE6FE-5CE4-7142-B68D-80C199168C01}"/>
              </a:ext>
            </a:extLst>
          </p:cNvPr>
          <p:cNvSpPr txBox="1"/>
          <p:nvPr/>
        </p:nvSpPr>
        <p:spPr>
          <a:xfrm>
            <a:off x="1850068" y="1835496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-4, -4</a:t>
            </a:r>
            <a:r>
              <a:rPr lang="en-US" dirty="0"/>
              <a:t>, -3, -2, -1, 0, 1, </a:t>
            </a:r>
            <a:r>
              <a:rPr lang="en-US" dirty="0">
                <a:solidFill>
                  <a:srgbClr val="FF0000"/>
                </a:solidFill>
              </a:rPr>
              <a:t>2, 3</a:t>
            </a:r>
            <a:r>
              <a:rPr lang="en-US" dirty="0"/>
              <a:t>]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80130DF9-4CAE-5B4C-887B-1A7284C45053}"/>
              </a:ext>
            </a:extLst>
          </p:cNvPr>
          <p:cNvSpPr/>
          <p:nvPr/>
        </p:nvSpPr>
        <p:spPr>
          <a:xfrm>
            <a:off x="2606648" y="1416801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D311646C-7A0D-964D-89C3-05E5024D13A4}"/>
              </a:ext>
            </a:extLst>
          </p:cNvPr>
          <p:cNvSpPr/>
          <p:nvPr/>
        </p:nvSpPr>
        <p:spPr>
          <a:xfrm>
            <a:off x="3004039" y="1416801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E888438B-CCF7-9A49-BC9D-B13C444D90BC}"/>
              </a:ext>
            </a:extLst>
          </p:cNvPr>
          <p:cNvSpPr/>
          <p:nvPr/>
        </p:nvSpPr>
        <p:spPr>
          <a:xfrm>
            <a:off x="3401430" y="1416801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71AFE4FF-FAFD-644F-8FF1-FFF150CD3F63}"/>
              </a:ext>
            </a:extLst>
          </p:cNvPr>
          <p:cNvSpPr/>
          <p:nvPr/>
        </p:nvSpPr>
        <p:spPr>
          <a:xfrm>
            <a:off x="5726723" y="1416801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CFB0E346-69CF-994D-988F-AFC724407825}"/>
              </a:ext>
            </a:extLst>
          </p:cNvPr>
          <p:cNvSpPr/>
          <p:nvPr/>
        </p:nvSpPr>
        <p:spPr>
          <a:xfrm>
            <a:off x="8310895" y="1416801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A09CFC16-10CC-D24C-B85D-286338AC4946}"/>
              </a:ext>
            </a:extLst>
          </p:cNvPr>
          <p:cNvSpPr/>
          <p:nvPr/>
        </p:nvSpPr>
        <p:spPr>
          <a:xfrm>
            <a:off x="8708286" y="1416801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E8EF4AD9-7773-E245-9657-4670CC1ED374}"/>
              </a:ext>
            </a:extLst>
          </p:cNvPr>
          <p:cNvSpPr/>
          <p:nvPr/>
        </p:nvSpPr>
        <p:spPr>
          <a:xfrm>
            <a:off x="9105677" y="1416801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xmlns="" id="{CBD0FF96-CB0D-DA49-960D-F1797633127A}"/>
              </a:ext>
            </a:extLst>
          </p:cNvPr>
          <p:cNvSpPr txBox="1"/>
          <p:nvPr/>
        </p:nvSpPr>
        <p:spPr>
          <a:xfrm>
            <a:off x="7725512" y="1817300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</a:t>
            </a:r>
            <a:r>
              <a:rPr lang="en-US" dirty="0">
                <a:solidFill>
                  <a:srgbClr val="FF0000"/>
                </a:solidFill>
              </a:rPr>
              <a:t>-3, -2, </a:t>
            </a:r>
            <a:r>
              <a:rPr lang="en-US" dirty="0"/>
              <a:t>-1, 0, 1, 2, 3, </a:t>
            </a:r>
            <a:r>
              <a:rPr lang="en-US" dirty="0">
                <a:solidFill>
                  <a:srgbClr val="FF0000"/>
                </a:solidFill>
              </a:rPr>
              <a:t>4, 4</a:t>
            </a:r>
            <a:r>
              <a:rPr lang="en-US" dirty="0"/>
              <a:t>]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xmlns="" id="{4235E861-03D2-4C41-8828-763E33724817}"/>
              </a:ext>
            </a:extLst>
          </p:cNvPr>
          <p:cNvSpPr txBox="1"/>
          <p:nvPr/>
        </p:nvSpPr>
        <p:spPr>
          <a:xfrm>
            <a:off x="4726316" y="1817300"/>
            <a:ext cx="272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</a:t>
            </a:r>
            <a:r>
              <a:rPr lang="en-US" dirty="0">
                <a:solidFill>
                  <a:srgbClr val="FF0000"/>
                </a:solidFill>
              </a:rPr>
              <a:t>-4, -3</a:t>
            </a:r>
            <a:r>
              <a:rPr lang="en-US" dirty="0"/>
              <a:t>, -2, -1, 0, 1, 2, </a:t>
            </a:r>
            <a:r>
              <a:rPr lang="en-US" dirty="0">
                <a:solidFill>
                  <a:srgbClr val="FF0000"/>
                </a:solidFill>
              </a:rPr>
              <a:t>3,  -4</a:t>
            </a:r>
            <a:r>
              <a:rPr lang="en-US" dirty="0"/>
              <a:t>]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BBFA839F-47BF-644F-B6DE-9D4E67D39244}"/>
              </a:ext>
            </a:extLst>
          </p:cNvPr>
          <p:cNvSpPr txBox="1"/>
          <p:nvPr/>
        </p:nvSpPr>
        <p:spPr>
          <a:xfrm>
            <a:off x="5120103" y="2311598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{-1,-1,-1,0,1,1,1}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35344113-356B-0549-9C48-A4BA24F612B8}"/>
              </a:ext>
            </a:extLst>
          </p:cNvPr>
          <p:cNvSpPr/>
          <p:nvPr/>
        </p:nvSpPr>
        <p:spPr>
          <a:xfrm>
            <a:off x="2606648" y="2924842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C83431E8-94A3-BA42-89A8-AEA24EC05058}"/>
              </a:ext>
            </a:extLst>
          </p:cNvPr>
          <p:cNvSpPr/>
          <p:nvPr/>
        </p:nvSpPr>
        <p:spPr>
          <a:xfrm>
            <a:off x="3004039" y="2924842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45136524-DD07-F44D-983C-0C4B537BBBA7}"/>
              </a:ext>
            </a:extLst>
          </p:cNvPr>
          <p:cNvSpPr/>
          <p:nvPr/>
        </p:nvSpPr>
        <p:spPr>
          <a:xfrm>
            <a:off x="3401430" y="2924842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1581F203-ED52-5542-8F8C-F87CDEF27FB1}"/>
              </a:ext>
            </a:extLst>
          </p:cNvPr>
          <p:cNvSpPr/>
          <p:nvPr/>
        </p:nvSpPr>
        <p:spPr>
          <a:xfrm>
            <a:off x="5726723" y="2939668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BB404912-5331-D24D-81E3-7B52F3C85D56}"/>
              </a:ext>
            </a:extLst>
          </p:cNvPr>
          <p:cNvSpPr/>
          <p:nvPr/>
        </p:nvSpPr>
        <p:spPr>
          <a:xfrm>
            <a:off x="8310895" y="2924842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FD305EB-A314-5A42-A2D4-389CC1C7F8C9}"/>
              </a:ext>
            </a:extLst>
          </p:cNvPr>
          <p:cNvSpPr/>
          <p:nvPr/>
        </p:nvSpPr>
        <p:spPr>
          <a:xfrm>
            <a:off x="8708286" y="2924842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AB50806F-B59D-A644-9C5B-583FD1DE5ECB}"/>
              </a:ext>
            </a:extLst>
          </p:cNvPr>
          <p:cNvSpPr/>
          <p:nvPr/>
        </p:nvSpPr>
        <p:spPr>
          <a:xfrm>
            <a:off x="9105677" y="2924842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xmlns="" id="{F2899BD2-F045-224B-9C8F-DCE4D517270E}"/>
              </a:ext>
            </a:extLst>
          </p:cNvPr>
          <p:cNvSpPr txBox="1"/>
          <p:nvPr/>
        </p:nvSpPr>
        <p:spPr>
          <a:xfrm>
            <a:off x="4467166" y="4096251"/>
            <a:ext cx="326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{-2/5, -2/5, -2/5, 0, 2/5, 2/5, 2/5}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xmlns="" id="{786562D9-E195-C043-BC32-0FC883AA60D8}"/>
              </a:ext>
            </a:extLst>
          </p:cNvPr>
          <p:cNvSpPr txBox="1"/>
          <p:nvPr/>
        </p:nvSpPr>
        <p:spPr>
          <a:xfrm>
            <a:off x="1850068" y="3423563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-4, -4</a:t>
            </a:r>
            <a:r>
              <a:rPr lang="en-US" dirty="0"/>
              <a:t>, -1, -1, -1, 0, 1, </a:t>
            </a:r>
            <a:r>
              <a:rPr lang="en-US" dirty="0">
                <a:solidFill>
                  <a:srgbClr val="FF0000"/>
                </a:solidFill>
              </a:rPr>
              <a:t>1, 1</a:t>
            </a:r>
            <a:r>
              <a:rPr lang="en-US" dirty="0"/>
              <a:t>]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xmlns="" id="{57FF8716-CDEA-614D-ACCC-FB0D0506E59B}"/>
              </a:ext>
            </a:extLst>
          </p:cNvPr>
          <p:cNvSpPr txBox="1"/>
          <p:nvPr/>
        </p:nvSpPr>
        <p:spPr>
          <a:xfrm>
            <a:off x="4726316" y="3423563"/>
            <a:ext cx="272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</a:t>
            </a:r>
            <a:r>
              <a:rPr lang="en-US" dirty="0">
                <a:solidFill>
                  <a:srgbClr val="FF0000"/>
                </a:solidFill>
              </a:rPr>
              <a:t>-4, -1</a:t>
            </a:r>
            <a:r>
              <a:rPr lang="en-US" dirty="0"/>
              <a:t>, -1, -1, 0, 1, 1, </a:t>
            </a:r>
            <a:r>
              <a:rPr lang="en-US" dirty="0">
                <a:solidFill>
                  <a:srgbClr val="FF0000"/>
                </a:solidFill>
              </a:rPr>
              <a:t>1,  -4</a:t>
            </a:r>
            <a:r>
              <a:rPr lang="en-US" dirty="0"/>
              <a:t>]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xmlns="" id="{E52B71AC-8ACE-9F47-9DB1-C71166D6A95E}"/>
              </a:ext>
            </a:extLst>
          </p:cNvPr>
          <p:cNvSpPr txBox="1"/>
          <p:nvPr/>
        </p:nvSpPr>
        <p:spPr>
          <a:xfrm>
            <a:off x="7725512" y="3416504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</a:t>
            </a:r>
            <a:r>
              <a:rPr lang="en-US" dirty="0">
                <a:solidFill>
                  <a:srgbClr val="FF0000"/>
                </a:solidFill>
              </a:rPr>
              <a:t>-1, -1, </a:t>
            </a:r>
            <a:r>
              <a:rPr lang="en-US" dirty="0"/>
              <a:t>-1, 0, 1, 1, 1, </a:t>
            </a:r>
            <a:r>
              <a:rPr lang="en-US" dirty="0">
                <a:solidFill>
                  <a:srgbClr val="FF0000"/>
                </a:solidFill>
              </a:rPr>
              <a:t>4, 4</a:t>
            </a:r>
            <a:r>
              <a:rPr lang="en-US" dirty="0"/>
              <a:t>]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286485EC-141F-594A-8315-9ABE9A1EAB1B}"/>
              </a:ext>
            </a:extLst>
          </p:cNvPr>
          <p:cNvSpPr/>
          <p:nvPr/>
        </p:nvSpPr>
        <p:spPr>
          <a:xfrm>
            <a:off x="2606648" y="4638347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0ED14785-D5D7-FC41-B502-8511E5D7A6B1}"/>
              </a:ext>
            </a:extLst>
          </p:cNvPr>
          <p:cNvSpPr/>
          <p:nvPr/>
        </p:nvSpPr>
        <p:spPr>
          <a:xfrm>
            <a:off x="3004039" y="4638347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D5D9F40C-2D0C-214F-937C-879C145992B0}"/>
              </a:ext>
            </a:extLst>
          </p:cNvPr>
          <p:cNvSpPr/>
          <p:nvPr/>
        </p:nvSpPr>
        <p:spPr>
          <a:xfrm>
            <a:off x="3401430" y="4638347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4DB85013-19FD-DF4C-8971-FE0D771A66D3}"/>
              </a:ext>
            </a:extLst>
          </p:cNvPr>
          <p:cNvSpPr/>
          <p:nvPr/>
        </p:nvSpPr>
        <p:spPr>
          <a:xfrm>
            <a:off x="5726723" y="4653173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D55C7374-03E0-004B-B60F-F3467F518BE9}"/>
              </a:ext>
            </a:extLst>
          </p:cNvPr>
          <p:cNvSpPr/>
          <p:nvPr/>
        </p:nvSpPr>
        <p:spPr>
          <a:xfrm>
            <a:off x="8310895" y="4638347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73D6E4B8-2AE4-2349-9914-68915A0892CF}"/>
              </a:ext>
            </a:extLst>
          </p:cNvPr>
          <p:cNvSpPr/>
          <p:nvPr/>
        </p:nvSpPr>
        <p:spPr>
          <a:xfrm>
            <a:off x="8708286" y="4638347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0FE0A94B-9A48-874F-B93E-37363A1D868A}"/>
              </a:ext>
            </a:extLst>
          </p:cNvPr>
          <p:cNvSpPr/>
          <p:nvPr/>
        </p:nvSpPr>
        <p:spPr>
          <a:xfrm>
            <a:off x="9105677" y="4638347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xmlns="" id="{7C877C33-9AB0-0F44-880F-79963F260FD2}"/>
              </a:ext>
            </a:extLst>
          </p:cNvPr>
          <p:cNvSpPr txBox="1"/>
          <p:nvPr/>
        </p:nvSpPr>
        <p:spPr>
          <a:xfrm>
            <a:off x="4171165" y="5816815"/>
            <a:ext cx="396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{-4/25, -4/25, -4/25, 0, 4/25, 4/25, 4/25}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xmlns="" id="{23241D48-5E50-3244-80EA-357726EEF345}"/>
              </a:ext>
            </a:extLst>
          </p:cNvPr>
          <p:cNvSpPr txBox="1"/>
          <p:nvPr/>
        </p:nvSpPr>
        <p:spPr>
          <a:xfrm>
            <a:off x="314019" y="5137068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-4, -4</a:t>
            </a:r>
            <a:r>
              <a:rPr lang="en-US" dirty="0"/>
              <a:t>, -2/5, -2/5, -2/5, 0, 2/5, </a:t>
            </a:r>
            <a:r>
              <a:rPr lang="en-US" dirty="0">
                <a:solidFill>
                  <a:srgbClr val="FF0000"/>
                </a:solidFill>
              </a:rPr>
              <a:t>2/5, 2/5</a:t>
            </a:r>
            <a:r>
              <a:rPr lang="en-US" dirty="0"/>
              <a:t>]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xmlns="" id="{7A9E7DDD-781B-B94C-9C71-B2769EE5DAAB}"/>
              </a:ext>
            </a:extLst>
          </p:cNvPr>
          <p:cNvSpPr txBox="1"/>
          <p:nvPr/>
        </p:nvSpPr>
        <p:spPr>
          <a:xfrm>
            <a:off x="4026605" y="5137068"/>
            <a:ext cx="396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</a:t>
            </a:r>
            <a:r>
              <a:rPr lang="en-US" dirty="0">
                <a:solidFill>
                  <a:srgbClr val="FF0000"/>
                </a:solidFill>
              </a:rPr>
              <a:t>-4, -2/5</a:t>
            </a:r>
            <a:r>
              <a:rPr lang="en-US" dirty="0"/>
              <a:t>, -2/5, -2/5, 0, 2/5, 2/5, </a:t>
            </a:r>
            <a:r>
              <a:rPr lang="en-US" dirty="0">
                <a:solidFill>
                  <a:srgbClr val="FF0000"/>
                </a:solidFill>
              </a:rPr>
              <a:t>2/5,  -4</a:t>
            </a:r>
            <a:r>
              <a:rPr lang="en-US" dirty="0"/>
              <a:t>]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xmlns="" id="{F97C87D0-46C2-8340-9D1C-34500AD2E74C}"/>
              </a:ext>
            </a:extLst>
          </p:cNvPr>
          <p:cNvSpPr txBox="1"/>
          <p:nvPr/>
        </p:nvSpPr>
        <p:spPr>
          <a:xfrm>
            <a:off x="7861757" y="5137068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</a:t>
            </a:r>
            <a:r>
              <a:rPr lang="en-US" dirty="0">
                <a:solidFill>
                  <a:srgbClr val="FF0000"/>
                </a:solidFill>
              </a:rPr>
              <a:t>-2/5, -2/5, </a:t>
            </a:r>
            <a:r>
              <a:rPr lang="en-US" dirty="0"/>
              <a:t>-2/5, 0, 2/5, 2/5, 2/5, </a:t>
            </a:r>
            <a:r>
              <a:rPr lang="en-US" dirty="0">
                <a:solidFill>
                  <a:srgbClr val="FF0000"/>
                </a:solidFill>
              </a:rPr>
              <a:t>4, 4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15971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/>
      <p:bldP spid="26" grpId="0"/>
      <p:bldP spid="27" grpId="0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Exercise</a:t>
            </a:r>
            <a:endParaRPr lang="de-DE" dirty="0"/>
          </a:p>
        </p:txBody>
      </p:sp>
      <p:pic>
        <p:nvPicPr>
          <p:cNvPr id="3" name="Bild 2" descr="Screen Shot 2018-10-28 at 17.27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775700" cy="417830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053859" y="3228884"/>
            <a:ext cx="8560041" cy="2499345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Bild 5" descr="Screen Shot 2018-10-28 at 18.25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89829"/>
            <a:ext cx="8877300" cy="24384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EC6D97C3-D6D7-6842-98E1-EBE5351E13A4}"/>
              </a:ext>
            </a:extLst>
          </p:cNvPr>
          <p:cNvSpPr txBox="1"/>
          <p:nvPr/>
        </p:nvSpPr>
        <p:spPr>
          <a:xfrm>
            <a:off x="952259" y="4632121"/>
            <a:ext cx="5545015" cy="246221"/>
          </a:xfrm>
          <a:prstGeom prst="rect">
            <a:avLst/>
          </a:prstGeom>
          <a:solidFill>
            <a:srgbClr val="F5999E">
              <a:alpha val="50000"/>
            </a:srgbClr>
          </a:solidFill>
        </p:spPr>
        <p:txBody>
          <a:bodyPr wrap="square" rtlCol="0">
            <a:spAutoFit/>
          </a:bodyPr>
          <a:lstStyle/>
          <a:p>
            <a:endParaRPr lang="en-US" sz="1000" dirty="0">
              <a:solidFill>
                <a:srgbClr val="F7CB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164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Exercise</a:t>
            </a:r>
            <a:endParaRPr lang="de-DE" dirty="0"/>
          </a:p>
        </p:txBody>
      </p:sp>
      <p:pic>
        <p:nvPicPr>
          <p:cNvPr id="3" name="Bild 2" descr="Screen Shot 2018-10-28 at 17.27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775700" cy="417830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942954" y="3888636"/>
            <a:ext cx="8363317" cy="2045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DD113B53-2AF3-5246-A4A9-D98BBDEE5FDC}"/>
              </a:ext>
            </a:extLst>
          </p:cNvPr>
          <p:cNvSpPr txBox="1"/>
          <p:nvPr/>
        </p:nvSpPr>
        <p:spPr>
          <a:xfrm>
            <a:off x="1743514" y="4451017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-4, -4</a:t>
            </a:r>
            <a:r>
              <a:rPr lang="en-US" dirty="0"/>
              <a:t>, -3, -2, -1, </a:t>
            </a:r>
            <a:r>
              <a:rPr lang="en-US" dirty="0">
                <a:solidFill>
                  <a:srgbClr val="FF0000"/>
                </a:solidFill>
              </a:rPr>
              <a:t>0, 1</a:t>
            </a:r>
            <a:r>
              <a:rPr lang="en-US" dirty="0"/>
              <a:t>]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2030FC0-EF94-F949-823C-B0C5BB211FE7}"/>
              </a:ext>
            </a:extLst>
          </p:cNvPr>
          <p:cNvSpPr/>
          <p:nvPr/>
        </p:nvSpPr>
        <p:spPr>
          <a:xfrm>
            <a:off x="2044841" y="4035670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5580E693-CFE2-954F-B1CB-7FEB16FBF4ED}"/>
              </a:ext>
            </a:extLst>
          </p:cNvPr>
          <p:cNvSpPr/>
          <p:nvPr/>
        </p:nvSpPr>
        <p:spPr>
          <a:xfrm>
            <a:off x="2442232" y="4035670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0096B6EF-A036-3B4A-9783-9C2AE3CB6009}"/>
              </a:ext>
            </a:extLst>
          </p:cNvPr>
          <p:cNvSpPr/>
          <p:nvPr/>
        </p:nvSpPr>
        <p:spPr>
          <a:xfrm>
            <a:off x="2839623" y="4035670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819FC7E6-E540-0947-81FD-C0730113DF36}"/>
              </a:ext>
            </a:extLst>
          </p:cNvPr>
          <p:cNvSpPr/>
          <p:nvPr/>
        </p:nvSpPr>
        <p:spPr>
          <a:xfrm>
            <a:off x="5164916" y="4035670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A86BEB87-DF96-8549-8113-4FCFE9F94525}"/>
              </a:ext>
            </a:extLst>
          </p:cNvPr>
          <p:cNvSpPr/>
          <p:nvPr/>
        </p:nvSpPr>
        <p:spPr>
          <a:xfrm>
            <a:off x="7490210" y="4035670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72DC4FE8-BDD2-424B-8B2B-9F4BD5AB8598}"/>
              </a:ext>
            </a:extLst>
          </p:cNvPr>
          <p:cNvSpPr/>
          <p:nvPr/>
        </p:nvSpPr>
        <p:spPr>
          <a:xfrm>
            <a:off x="7887601" y="4035670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843EC2B1-D1A6-674D-B4EA-5DADFB39174A}"/>
              </a:ext>
            </a:extLst>
          </p:cNvPr>
          <p:cNvSpPr/>
          <p:nvPr/>
        </p:nvSpPr>
        <p:spPr>
          <a:xfrm>
            <a:off x="8284992" y="4035670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xmlns="" id="{7FEEAAA4-2A10-FD42-8C82-86D0FF9E53A7}"/>
              </a:ext>
            </a:extLst>
          </p:cNvPr>
          <p:cNvSpPr txBox="1"/>
          <p:nvPr/>
        </p:nvSpPr>
        <p:spPr>
          <a:xfrm>
            <a:off x="7172529" y="4451017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-1, 0</a:t>
            </a:r>
            <a:r>
              <a:rPr lang="en-US" dirty="0"/>
              <a:t>, 1, 2, 3, </a:t>
            </a:r>
            <a:r>
              <a:rPr lang="en-US" dirty="0">
                <a:solidFill>
                  <a:srgbClr val="FF0000"/>
                </a:solidFill>
              </a:rPr>
              <a:t>4, 4</a:t>
            </a:r>
            <a:r>
              <a:rPr lang="en-US" dirty="0"/>
              <a:t>]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xmlns="" id="{A632AC34-FBBC-484F-B694-3BD96500E765}"/>
              </a:ext>
            </a:extLst>
          </p:cNvPr>
          <p:cNvSpPr txBox="1"/>
          <p:nvPr/>
        </p:nvSpPr>
        <p:spPr>
          <a:xfrm>
            <a:off x="4451000" y="4451017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</a:t>
            </a:r>
            <a:r>
              <a:rPr lang="en-US" dirty="0">
                <a:solidFill>
                  <a:srgbClr val="FF0000"/>
                </a:solidFill>
              </a:rPr>
              <a:t>-3, -2</a:t>
            </a:r>
            <a:r>
              <a:rPr lang="en-US" dirty="0"/>
              <a:t>, -1, 0, 1, </a:t>
            </a:r>
            <a:r>
              <a:rPr lang="en-US" dirty="0">
                <a:solidFill>
                  <a:srgbClr val="FF0000"/>
                </a:solidFill>
              </a:rPr>
              <a:t>2, 3</a:t>
            </a:r>
            <a:r>
              <a:rPr lang="en-US" dirty="0"/>
              <a:t>]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xmlns="" id="{2DEFC448-0C36-364E-AED5-F38202985CA2}"/>
              </a:ext>
            </a:extLst>
          </p:cNvPr>
          <p:cNvSpPr txBox="1"/>
          <p:nvPr/>
        </p:nvSpPr>
        <p:spPr>
          <a:xfrm>
            <a:off x="4502708" y="4961746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{-2,-2,-2,0,2,2,2}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xmlns="" id="{98F4A2BC-145B-534B-8A89-74EE1D35E653}"/>
              </a:ext>
            </a:extLst>
          </p:cNvPr>
          <p:cNvSpPr txBox="1"/>
          <p:nvPr/>
        </p:nvSpPr>
        <p:spPr>
          <a:xfrm>
            <a:off x="1743514" y="5841807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-4, -4</a:t>
            </a:r>
            <a:r>
              <a:rPr lang="en-US" dirty="0"/>
              <a:t>, -2, -2, -2, </a:t>
            </a:r>
            <a:r>
              <a:rPr lang="en-US" dirty="0">
                <a:solidFill>
                  <a:srgbClr val="FF0000"/>
                </a:solidFill>
              </a:rPr>
              <a:t>0, 2</a:t>
            </a:r>
            <a:r>
              <a:rPr lang="en-US" dirty="0"/>
              <a:t>]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91FA2A4A-E1AB-A24D-9FB1-8885B87405CE}"/>
              </a:ext>
            </a:extLst>
          </p:cNvPr>
          <p:cNvSpPr/>
          <p:nvPr/>
        </p:nvSpPr>
        <p:spPr>
          <a:xfrm>
            <a:off x="2044841" y="5426460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690D27B2-070D-5B49-8F9D-6F081AF4EEA6}"/>
              </a:ext>
            </a:extLst>
          </p:cNvPr>
          <p:cNvSpPr/>
          <p:nvPr/>
        </p:nvSpPr>
        <p:spPr>
          <a:xfrm>
            <a:off x="2442232" y="5426460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AC3B211-0142-9C42-A7AF-FEA8B82BCA41}"/>
              </a:ext>
            </a:extLst>
          </p:cNvPr>
          <p:cNvSpPr/>
          <p:nvPr/>
        </p:nvSpPr>
        <p:spPr>
          <a:xfrm>
            <a:off x="2839623" y="5426460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2894DA6D-DF07-374F-B177-0DE5394534C2}"/>
              </a:ext>
            </a:extLst>
          </p:cNvPr>
          <p:cNvSpPr/>
          <p:nvPr/>
        </p:nvSpPr>
        <p:spPr>
          <a:xfrm>
            <a:off x="5164916" y="5426460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B20EE67E-702F-2243-B52D-3A007C6618FB}"/>
              </a:ext>
            </a:extLst>
          </p:cNvPr>
          <p:cNvSpPr/>
          <p:nvPr/>
        </p:nvSpPr>
        <p:spPr>
          <a:xfrm>
            <a:off x="7490210" y="5426460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47DA29A2-DC8E-1E44-AB3F-087DF67D3A07}"/>
              </a:ext>
            </a:extLst>
          </p:cNvPr>
          <p:cNvSpPr/>
          <p:nvPr/>
        </p:nvSpPr>
        <p:spPr>
          <a:xfrm>
            <a:off x="7887601" y="5426460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84BF1B67-4B98-C54D-8E78-D97A89DA4C88}"/>
              </a:ext>
            </a:extLst>
          </p:cNvPr>
          <p:cNvSpPr/>
          <p:nvPr/>
        </p:nvSpPr>
        <p:spPr>
          <a:xfrm>
            <a:off x="8284992" y="5426460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xmlns="" id="{C1D26997-EAF5-B44D-8D8D-44F20BAEF606}"/>
              </a:ext>
            </a:extLst>
          </p:cNvPr>
          <p:cNvSpPr txBox="1"/>
          <p:nvPr/>
        </p:nvSpPr>
        <p:spPr>
          <a:xfrm>
            <a:off x="7172529" y="5841807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-2, 0</a:t>
            </a:r>
            <a:r>
              <a:rPr lang="en-US" dirty="0"/>
              <a:t>, 2, 2, 2, </a:t>
            </a:r>
            <a:r>
              <a:rPr lang="en-US" dirty="0">
                <a:solidFill>
                  <a:srgbClr val="FF0000"/>
                </a:solidFill>
              </a:rPr>
              <a:t>4, 4</a:t>
            </a:r>
            <a:r>
              <a:rPr lang="en-US" dirty="0"/>
              <a:t>]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xmlns="" id="{8A16F043-0680-6344-833E-AE77B733A076}"/>
              </a:ext>
            </a:extLst>
          </p:cNvPr>
          <p:cNvSpPr txBox="1"/>
          <p:nvPr/>
        </p:nvSpPr>
        <p:spPr>
          <a:xfrm>
            <a:off x="4451000" y="5841807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</a:t>
            </a:r>
            <a:r>
              <a:rPr lang="en-US" dirty="0">
                <a:solidFill>
                  <a:srgbClr val="FF0000"/>
                </a:solidFill>
              </a:rPr>
              <a:t>-3, -2</a:t>
            </a:r>
            <a:r>
              <a:rPr lang="en-US" dirty="0"/>
              <a:t>, -2, 0, 2, </a:t>
            </a:r>
            <a:r>
              <a:rPr lang="en-US" dirty="0">
                <a:solidFill>
                  <a:srgbClr val="FF0000"/>
                </a:solidFill>
              </a:rPr>
              <a:t>2, 2</a:t>
            </a:r>
            <a:r>
              <a:rPr lang="en-US" dirty="0"/>
              <a:t>]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xmlns="" id="{421059F3-4334-4F41-8019-35662A2DF1AE}"/>
              </a:ext>
            </a:extLst>
          </p:cNvPr>
          <p:cNvSpPr txBox="1"/>
          <p:nvPr/>
        </p:nvSpPr>
        <p:spPr>
          <a:xfrm>
            <a:off x="4576984" y="6281265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{-2,-2,-2,0,2,2,2}</a:t>
            </a:r>
          </a:p>
        </p:txBody>
      </p:sp>
    </p:spTree>
    <p:extLst>
      <p:ext uri="{BB962C8B-B14F-4D97-AF65-F5344CB8AC3E}">
        <p14:creationId xmlns:p14="http://schemas.microsoft.com/office/powerpoint/2010/main" val="2584313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Exercise</a:t>
            </a:r>
            <a:endParaRPr lang="de-DE" dirty="0"/>
          </a:p>
        </p:txBody>
      </p:sp>
      <p:pic>
        <p:nvPicPr>
          <p:cNvPr id="3" name="Bild 2" descr="Screen Shot 2018-10-28 at 17.27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775700" cy="417830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1080881" y="4417761"/>
            <a:ext cx="8533019" cy="145122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BDC6F782-CD12-6B4C-AFCA-4C032BA93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4609974"/>
            <a:ext cx="85217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7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Exercise</a:t>
            </a:r>
            <a:endParaRPr lang="de-DE" dirty="0"/>
          </a:p>
        </p:txBody>
      </p:sp>
      <p:pic>
        <p:nvPicPr>
          <p:cNvPr id="3" name="Bild 2" descr="Screen Shot 2018-10-28 at 17.27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775700" cy="417830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1080881" y="5011126"/>
            <a:ext cx="8349806" cy="66198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080881" y="5121003"/>
            <a:ext cx="853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every round, all nodes will have a least one common value inside the intervals. Therefore, the nodes will converge.</a:t>
            </a:r>
          </a:p>
        </p:txBody>
      </p:sp>
    </p:spTree>
    <p:extLst>
      <p:ext uri="{BB962C8B-B14F-4D97-AF65-F5344CB8AC3E}">
        <p14:creationId xmlns:p14="http://schemas.microsoft.com/office/powerpoint/2010/main" val="2584313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Exercise</a:t>
            </a:r>
            <a:endParaRPr lang="de-DE" dirty="0"/>
          </a:p>
        </p:txBody>
      </p:sp>
      <p:pic>
        <p:nvPicPr>
          <p:cNvPr id="3" name="Bild 2" descr="Screen Shot 2018-10-28 at 17.27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775700" cy="41783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05532271-D97D-8244-9343-67037ACE8C7A}"/>
              </a:ext>
            </a:extLst>
          </p:cNvPr>
          <p:cNvSpPr txBox="1"/>
          <p:nvPr/>
        </p:nvSpPr>
        <p:spPr>
          <a:xfrm>
            <a:off x="1129553" y="5684322"/>
            <a:ext cx="10767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the byzantine nodes can only use scheduling to hide values. So now the byzantine nodes can only make the </a:t>
            </a:r>
          </a:p>
          <a:p>
            <a:r>
              <a:rPr lang="en-US" dirty="0"/>
              <a:t>nodes see 2f different values from each side, so  f </a:t>
            </a:r>
            <a:r>
              <a:rPr lang="en-US"/>
              <a:t>&lt; n/4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13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Consistency</a:t>
            </a:r>
            <a:r>
              <a:rPr lang="de-DE" b="1" dirty="0"/>
              <a:t> Models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err="1"/>
              <a:t>Linearizability</a:t>
            </a:r>
            <a:r>
              <a:rPr lang="de-DE" dirty="0"/>
              <a:t> (</a:t>
            </a:r>
            <a:r>
              <a:rPr lang="de-DE" dirty="0" err="1"/>
              <a:t>implies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others</a:t>
            </a:r>
            <a:r>
              <a:rPr lang="de-DE" dirty="0"/>
              <a:t>)</a:t>
            </a:r>
          </a:p>
          <a:p>
            <a:r>
              <a:rPr lang="de-DE" b="1" dirty="0" err="1"/>
              <a:t>Sequential</a:t>
            </a:r>
            <a:r>
              <a:rPr lang="de-DE" b="1" dirty="0"/>
              <a:t> </a:t>
            </a:r>
            <a:r>
              <a:rPr lang="de-DE" b="1" dirty="0" err="1"/>
              <a:t>Consistency</a:t>
            </a:r>
            <a:endParaRPr lang="de-DE" b="1" dirty="0"/>
          </a:p>
          <a:p>
            <a:r>
              <a:rPr lang="de-DE" b="1" dirty="0" err="1"/>
              <a:t>Quiescent</a:t>
            </a:r>
            <a:r>
              <a:rPr lang="de-DE" b="1" dirty="0"/>
              <a:t> </a:t>
            </a:r>
            <a:r>
              <a:rPr lang="de-DE" b="1" dirty="0" err="1"/>
              <a:t>Consistency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confused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an </a:t>
            </a:r>
            <a:r>
              <a:rPr lang="de-DE" dirty="0" err="1"/>
              <a:t>overview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http://</a:t>
            </a:r>
            <a:r>
              <a:rPr lang="de-DE" dirty="0" err="1"/>
              <a:t>coldattic.info</a:t>
            </a:r>
            <a:r>
              <a:rPr lang="de-DE" dirty="0"/>
              <a:t>/</a:t>
            </a:r>
            <a:r>
              <a:rPr lang="de-DE" dirty="0" err="1"/>
              <a:t>post</a:t>
            </a:r>
            <a:r>
              <a:rPr lang="de-DE" dirty="0"/>
              <a:t>/88/</a:t>
            </a:r>
          </a:p>
        </p:txBody>
      </p:sp>
    </p:spTree>
    <p:extLst>
      <p:ext uri="{BB962C8B-B14F-4D97-AF65-F5344CB8AC3E}">
        <p14:creationId xmlns:p14="http://schemas.microsoft.com/office/powerpoint/2010/main" val="3183031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28E4555-C76E-6446-93DD-D1728BB1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Linearizability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483BFF5-DD72-6F4D-84C9-83E0BD7E5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“one global order”</a:t>
            </a:r>
          </a:p>
          <a:p>
            <a:r>
              <a:rPr lang="en-US" dirty="0"/>
              <a:t>Linearizability -&gt; put points on a “line”</a:t>
            </a:r>
          </a:p>
          <a:p>
            <a:r>
              <a:rPr lang="en-US" dirty="0"/>
              <a:t>Strongest assumption, implies other two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xmlns="" id="{DA231C9F-D820-EE4A-A4D9-E25D6C4DED60}"/>
              </a:ext>
            </a:extLst>
          </p:cNvPr>
          <p:cNvCxnSpPr/>
          <p:nvPr/>
        </p:nvCxnSpPr>
        <p:spPr>
          <a:xfrm>
            <a:off x="818303" y="3738657"/>
            <a:ext cx="8801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xmlns="" id="{FA182852-5883-0346-8540-65090067EA33}"/>
              </a:ext>
            </a:extLst>
          </p:cNvPr>
          <p:cNvCxnSpPr/>
          <p:nvPr/>
        </p:nvCxnSpPr>
        <p:spPr>
          <a:xfrm>
            <a:off x="818303" y="4331928"/>
            <a:ext cx="8801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xmlns="" id="{C2027C04-F5E7-3544-94FC-841790F18928}"/>
              </a:ext>
            </a:extLst>
          </p:cNvPr>
          <p:cNvCxnSpPr/>
          <p:nvPr/>
        </p:nvCxnSpPr>
        <p:spPr>
          <a:xfrm>
            <a:off x="818303" y="4936085"/>
            <a:ext cx="8801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xmlns="" id="{33355860-9C92-894F-A4F1-1919EFFADCE7}"/>
              </a:ext>
            </a:extLst>
          </p:cNvPr>
          <p:cNvCxnSpPr/>
          <p:nvPr/>
        </p:nvCxnSpPr>
        <p:spPr>
          <a:xfrm>
            <a:off x="1324488" y="3738657"/>
            <a:ext cx="1322615" cy="0"/>
          </a:xfrm>
          <a:prstGeom prst="line">
            <a:avLst/>
          </a:prstGeom>
          <a:ln w="635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xmlns="" id="{4BA8AE41-3315-6844-84C6-B4863DD1D626}"/>
              </a:ext>
            </a:extLst>
          </p:cNvPr>
          <p:cNvCxnSpPr>
            <a:cxnSpLocks/>
          </p:cNvCxnSpPr>
          <p:nvPr/>
        </p:nvCxnSpPr>
        <p:spPr>
          <a:xfrm>
            <a:off x="3440599" y="3738657"/>
            <a:ext cx="2085775" cy="0"/>
          </a:xfrm>
          <a:prstGeom prst="line">
            <a:avLst/>
          </a:prstGeom>
          <a:ln w="635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xmlns="" id="{78EAB01A-37EB-5347-8B55-1F7F98536211}"/>
              </a:ext>
            </a:extLst>
          </p:cNvPr>
          <p:cNvCxnSpPr>
            <a:cxnSpLocks/>
          </p:cNvCxnSpPr>
          <p:nvPr/>
        </p:nvCxnSpPr>
        <p:spPr>
          <a:xfrm>
            <a:off x="6291229" y="3738657"/>
            <a:ext cx="2085775" cy="0"/>
          </a:xfrm>
          <a:prstGeom prst="line">
            <a:avLst/>
          </a:prstGeom>
          <a:ln w="635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xmlns="" id="{9D55C3DD-9E2D-B949-A328-B19D37C6C008}"/>
              </a:ext>
            </a:extLst>
          </p:cNvPr>
          <p:cNvSpPr txBox="1"/>
          <p:nvPr/>
        </p:nvSpPr>
        <p:spPr>
          <a:xfrm>
            <a:off x="1450172" y="3301857"/>
            <a:ext cx="121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x =  1</a:t>
            </a:r>
          </a:p>
        </p:txBody>
      </p: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xmlns="" id="{AE2040B6-A56B-8D46-B572-C1E12E0F157A}"/>
              </a:ext>
            </a:extLst>
          </p:cNvPr>
          <p:cNvCxnSpPr/>
          <p:nvPr/>
        </p:nvCxnSpPr>
        <p:spPr>
          <a:xfrm>
            <a:off x="2459100" y="4326128"/>
            <a:ext cx="1322615" cy="0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xmlns="" id="{39B7CFB1-87BA-2B4E-B4A3-27DDAD8B48E2}"/>
              </a:ext>
            </a:extLst>
          </p:cNvPr>
          <p:cNvCxnSpPr>
            <a:cxnSpLocks/>
          </p:cNvCxnSpPr>
          <p:nvPr/>
        </p:nvCxnSpPr>
        <p:spPr>
          <a:xfrm>
            <a:off x="4203759" y="4326128"/>
            <a:ext cx="4715389" cy="0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xmlns="" id="{63A50E3A-BAFC-C242-801F-0F7F268A1341}"/>
              </a:ext>
            </a:extLst>
          </p:cNvPr>
          <p:cNvCxnSpPr>
            <a:cxnSpLocks/>
          </p:cNvCxnSpPr>
          <p:nvPr/>
        </p:nvCxnSpPr>
        <p:spPr>
          <a:xfrm flipV="1">
            <a:off x="1463595" y="4915108"/>
            <a:ext cx="4487500" cy="20977"/>
          </a:xfrm>
          <a:prstGeom prst="line">
            <a:avLst/>
          </a:prstGeom>
          <a:ln w="63500"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xmlns="" id="{4D6CEDF6-E199-BA46-8A27-DC371CF2537F}"/>
              </a:ext>
            </a:extLst>
          </p:cNvPr>
          <p:cNvCxnSpPr>
            <a:cxnSpLocks/>
          </p:cNvCxnSpPr>
          <p:nvPr/>
        </p:nvCxnSpPr>
        <p:spPr>
          <a:xfrm flipV="1">
            <a:off x="7221067" y="4915108"/>
            <a:ext cx="636680" cy="10092"/>
          </a:xfrm>
          <a:prstGeom prst="line">
            <a:avLst/>
          </a:prstGeom>
          <a:ln w="63500"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xmlns="" id="{607DF0F9-F614-1D4B-9AB2-63EA70F8AB9D}"/>
              </a:ext>
            </a:extLst>
          </p:cNvPr>
          <p:cNvSpPr txBox="1"/>
          <p:nvPr/>
        </p:nvSpPr>
        <p:spPr>
          <a:xfrm>
            <a:off x="2543870" y="3889328"/>
            <a:ext cx="1153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x =  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xmlns="" id="{705EE906-431B-1C43-8318-125DD370A6EF}"/>
              </a:ext>
            </a:extLst>
          </p:cNvPr>
          <p:cNvSpPr txBox="1"/>
          <p:nvPr/>
        </p:nvSpPr>
        <p:spPr>
          <a:xfrm>
            <a:off x="1676939" y="4520720"/>
            <a:ext cx="121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x =  2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xmlns="" id="{3201375A-9B35-7041-803D-1708C303A217}"/>
              </a:ext>
            </a:extLst>
          </p:cNvPr>
          <p:cNvSpPr txBox="1"/>
          <p:nvPr/>
        </p:nvSpPr>
        <p:spPr>
          <a:xfrm>
            <a:off x="3613799" y="3335591"/>
            <a:ext cx="1163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x = 3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xmlns="" id="{E61948EF-D8E8-4247-BF95-CFE6D973CF6F}"/>
              </a:ext>
            </a:extLst>
          </p:cNvPr>
          <p:cNvSpPr txBox="1"/>
          <p:nvPr/>
        </p:nvSpPr>
        <p:spPr>
          <a:xfrm>
            <a:off x="6386334" y="3296254"/>
            <a:ext cx="1153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x =  2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xmlns="" id="{A79FEF48-7CB2-574E-B675-59394AD0C283}"/>
              </a:ext>
            </a:extLst>
          </p:cNvPr>
          <p:cNvSpPr txBox="1"/>
          <p:nvPr/>
        </p:nvSpPr>
        <p:spPr>
          <a:xfrm>
            <a:off x="4065780" y="3904281"/>
            <a:ext cx="1220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y =  1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xmlns="" id="{288881EF-2534-E94B-82DC-BE500D47D538}"/>
              </a:ext>
            </a:extLst>
          </p:cNvPr>
          <p:cNvSpPr txBox="1"/>
          <p:nvPr/>
        </p:nvSpPr>
        <p:spPr>
          <a:xfrm>
            <a:off x="7223931" y="4435177"/>
            <a:ext cx="11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y =  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B9E6E8EC-679A-9044-BF8E-138CAFB21700}"/>
              </a:ext>
            </a:extLst>
          </p:cNvPr>
          <p:cNvSpPr/>
          <p:nvPr/>
        </p:nvSpPr>
        <p:spPr>
          <a:xfrm>
            <a:off x="1897251" y="3606791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EAF75125-E036-0D44-9F1C-3A4A20421123}"/>
              </a:ext>
            </a:extLst>
          </p:cNvPr>
          <p:cNvSpPr/>
          <p:nvPr/>
        </p:nvSpPr>
        <p:spPr>
          <a:xfrm>
            <a:off x="2826014" y="4186200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8E1C912D-8CF1-6A42-8E15-3C7FD8422831}"/>
              </a:ext>
            </a:extLst>
          </p:cNvPr>
          <p:cNvSpPr/>
          <p:nvPr/>
        </p:nvSpPr>
        <p:spPr>
          <a:xfrm>
            <a:off x="5311941" y="4778181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511D45B-A29D-4F49-9F88-5030C9A9D94E}"/>
              </a:ext>
            </a:extLst>
          </p:cNvPr>
          <p:cNvSpPr/>
          <p:nvPr/>
        </p:nvSpPr>
        <p:spPr>
          <a:xfrm>
            <a:off x="4112303" y="3581940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342D62E0-B094-D649-9CBE-BC642ACADC63}"/>
              </a:ext>
            </a:extLst>
          </p:cNvPr>
          <p:cNvSpPr/>
          <p:nvPr/>
        </p:nvSpPr>
        <p:spPr>
          <a:xfrm>
            <a:off x="4461803" y="4183072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3D2F818C-AD02-084A-83D9-44DEEDBFE1F8}"/>
              </a:ext>
            </a:extLst>
          </p:cNvPr>
          <p:cNvSpPr/>
          <p:nvPr/>
        </p:nvSpPr>
        <p:spPr>
          <a:xfrm>
            <a:off x="6395120" y="3582458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5CF43DAA-6029-3D4E-88EA-A4653A2B33D0}"/>
              </a:ext>
            </a:extLst>
          </p:cNvPr>
          <p:cNvSpPr/>
          <p:nvPr/>
        </p:nvSpPr>
        <p:spPr>
          <a:xfrm>
            <a:off x="7432190" y="4766834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Gerade Verbindung 39">
            <a:extLst>
              <a:ext uri="{FF2B5EF4-FFF2-40B4-BE49-F238E27FC236}">
                <a16:creationId xmlns:a16="http://schemas.microsoft.com/office/drawing/2014/main" xmlns="" id="{8F36673B-0107-6243-9471-91AAFE40EFC5}"/>
              </a:ext>
            </a:extLst>
          </p:cNvPr>
          <p:cNvCxnSpPr/>
          <p:nvPr/>
        </p:nvCxnSpPr>
        <p:spPr>
          <a:xfrm>
            <a:off x="886142" y="5867973"/>
            <a:ext cx="8801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xmlns="" id="{09FDF6D5-A084-3F4B-BCF6-B77F2D0881F2}"/>
              </a:ext>
            </a:extLst>
          </p:cNvPr>
          <p:cNvCxnSpPr>
            <a:cxnSpLocks/>
            <a:stCxn id="32" idx="4"/>
          </p:cNvCxnSpPr>
          <p:nvPr/>
        </p:nvCxnSpPr>
        <p:spPr>
          <a:xfrm flipH="1">
            <a:off x="1993693" y="3830533"/>
            <a:ext cx="10775" cy="1813699"/>
          </a:xfrm>
          <a:prstGeom prst="straightConnector1">
            <a:avLst/>
          </a:prstGeom>
          <a:ln>
            <a:solidFill>
              <a:schemeClr val="accent3">
                <a:alpha val="5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xmlns="" id="{9B61EEF3-6110-5944-9179-37E564A3987B}"/>
              </a:ext>
            </a:extLst>
          </p:cNvPr>
          <p:cNvCxnSpPr>
            <a:cxnSpLocks/>
          </p:cNvCxnSpPr>
          <p:nvPr/>
        </p:nvCxnSpPr>
        <p:spPr>
          <a:xfrm>
            <a:off x="2935559" y="4435177"/>
            <a:ext cx="0" cy="1209055"/>
          </a:xfrm>
          <a:prstGeom prst="straightConnector1">
            <a:avLst/>
          </a:prstGeom>
          <a:ln>
            <a:solidFill>
              <a:schemeClr val="accent3">
                <a:alpha val="5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xmlns="" id="{315C9D85-2804-7641-A4C4-F65260DDF987}"/>
              </a:ext>
            </a:extLst>
          </p:cNvPr>
          <p:cNvCxnSpPr>
            <a:cxnSpLocks/>
          </p:cNvCxnSpPr>
          <p:nvPr/>
        </p:nvCxnSpPr>
        <p:spPr>
          <a:xfrm>
            <a:off x="4212474" y="3854205"/>
            <a:ext cx="0" cy="1790027"/>
          </a:xfrm>
          <a:prstGeom prst="straightConnector1">
            <a:avLst/>
          </a:prstGeom>
          <a:ln>
            <a:solidFill>
              <a:schemeClr val="accent3">
                <a:alpha val="5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xmlns="" id="{B43639CA-603A-EC4B-8C7E-61C1D52FACF6}"/>
              </a:ext>
            </a:extLst>
          </p:cNvPr>
          <p:cNvCxnSpPr>
            <a:cxnSpLocks/>
          </p:cNvCxnSpPr>
          <p:nvPr/>
        </p:nvCxnSpPr>
        <p:spPr>
          <a:xfrm flipH="1">
            <a:off x="4569019" y="4406814"/>
            <a:ext cx="2736" cy="1237418"/>
          </a:xfrm>
          <a:prstGeom prst="straightConnector1">
            <a:avLst/>
          </a:prstGeom>
          <a:ln>
            <a:solidFill>
              <a:schemeClr val="accent3">
                <a:alpha val="5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xmlns="" id="{97982259-9A94-5241-8D97-FB091E9E83FC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5412628" y="5015260"/>
            <a:ext cx="6530" cy="646155"/>
          </a:xfrm>
          <a:prstGeom prst="straightConnector1">
            <a:avLst/>
          </a:prstGeom>
          <a:ln>
            <a:solidFill>
              <a:schemeClr val="accent3">
                <a:alpha val="5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xmlns="" id="{B922D5EF-BBC2-9C47-9E8A-F07C2B2ABD04}"/>
              </a:ext>
            </a:extLst>
          </p:cNvPr>
          <p:cNvCxnSpPr>
            <a:cxnSpLocks/>
            <a:stCxn id="37" idx="4"/>
            <a:endCxn id="69" idx="0"/>
          </p:cNvCxnSpPr>
          <p:nvPr/>
        </p:nvCxnSpPr>
        <p:spPr>
          <a:xfrm>
            <a:off x="6502337" y="3806200"/>
            <a:ext cx="0" cy="1864033"/>
          </a:xfrm>
          <a:prstGeom prst="straightConnector1">
            <a:avLst/>
          </a:prstGeom>
          <a:ln>
            <a:solidFill>
              <a:schemeClr val="accent3">
                <a:alpha val="5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xmlns="" id="{B2D6BA10-436B-D14E-BF14-0C43F2C65016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7539406" y="4990576"/>
            <a:ext cx="1" cy="672116"/>
          </a:xfrm>
          <a:prstGeom prst="straightConnector1">
            <a:avLst/>
          </a:prstGeom>
          <a:ln>
            <a:solidFill>
              <a:schemeClr val="accent3">
                <a:alpha val="5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xmlns="" id="{0BDC0FEC-42FD-204A-B58B-EA8593A34414}"/>
              </a:ext>
            </a:extLst>
          </p:cNvPr>
          <p:cNvSpPr/>
          <p:nvPr/>
        </p:nvSpPr>
        <p:spPr>
          <a:xfrm>
            <a:off x="1886476" y="5662692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xmlns="" id="{7755D6FA-B013-4543-8FC3-1268D5E94B76}"/>
              </a:ext>
            </a:extLst>
          </p:cNvPr>
          <p:cNvSpPr/>
          <p:nvPr/>
        </p:nvSpPr>
        <p:spPr>
          <a:xfrm>
            <a:off x="2833063" y="5669288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xmlns="" id="{8751B818-3C0D-5B45-873E-06CE2CC4B45D}"/>
              </a:ext>
            </a:extLst>
          </p:cNvPr>
          <p:cNvSpPr/>
          <p:nvPr/>
        </p:nvSpPr>
        <p:spPr>
          <a:xfrm>
            <a:off x="4127072" y="5661415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8B94FBC2-A9C7-4E43-9507-49274105F0C9}"/>
              </a:ext>
            </a:extLst>
          </p:cNvPr>
          <p:cNvSpPr/>
          <p:nvPr/>
        </p:nvSpPr>
        <p:spPr>
          <a:xfrm>
            <a:off x="4461149" y="5661415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3FED7975-F2EA-C746-9A1C-3465306D6664}"/>
              </a:ext>
            </a:extLst>
          </p:cNvPr>
          <p:cNvSpPr/>
          <p:nvPr/>
        </p:nvSpPr>
        <p:spPr>
          <a:xfrm>
            <a:off x="6395120" y="5670233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AA837D2C-7FCB-6846-8A01-7BEC0507655B}"/>
              </a:ext>
            </a:extLst>
          </p:cNvPr>
          <p:cNvSpPr/>
          <p:nvPr/>
        </p:nvSpPr>
        <p:spPr>
          <a:xfrm>
            <a:off x="7432190" y="5662692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B74E45D4-C858-B844-A104-88E661F9490A}"/>
              </a:ext>
            </a:extLst>
          </p:cNvPr>
          <p:cNvSpPr/>
          <p:nvPr/>
        </p:nvSpPr>
        <p:spPr>
          <a:xfrm>
            <a:off x="5305411" y="5661415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xmlns="" id="{E38DDBA4-C566-4A42-A9B2-346079F72F10}"/>
              </a:ext>
            </a:extLst>
          </p:cNvPr>
          <p:cNvSpPr txBox="1"/>
          <p:nvPr/>
        </p:nvSpPr>
        <p:spPr>
          <a:xfrm>
            <a:off x="1242417" y="5942568"/>
            <a:ext cx="801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x =  1 &lt; read x = 1 &lt; write x= 3 &lt; write y = 1 &lt; write x = 2 &lt; read  x = 2 &lt; read = 1</a:t>
            </a:r>
          </a:p>
        </p:txBody>
      </p:sp>
    </p:spTree>
    <p:extLst>
      <p:ext uri="{BB962C8B-B14F-4D97-AF65-F5344CB8AC3E}">
        <p14:creationId xmlns:p14="http://schemas.microsoft.com/office/powerpoint/2010/main" val="1190271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9" grpId="0" animBg="1"/>
      <p:bldP spid="61" grpId="0" animBg="1"/>
      <p:bldP spid="65" grpId="0" animBg="1"/>
      <p:bldP spid="68" grpId="0" animBg="1"/>
      <p:bldP spid="69" grpId="0" animBg="1"/>
      <p:bldP spid="70" grpId="0" animBg="1"/>
      <p:bldP spid="71" grpId="0" animBg="1"/>
      <p:bldP spid="7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113475A-80DE-9F42-AEAD-468C7E10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Sequential</a:t>
            </a:r>
            <a:r>
              <a:rPr lang="de-DE" b="1"/>
              <a:t> Consistency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49D5ED4-C187-2141-BC5E-40B195875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similar as linearizability, but can ”shift” and “squeeze” threads compared to each  other</a:t>
            </a:r>
          </a:p>
          <a:p>
            <a:r>
              <a:rPr lang="en-US" dirty="0"/>
              <a:t>sequential consistency -&gt; build “sequences”</a:t>
            </a:r>
          </a:p>
          <a:p>
            <a:endParaRPr lang="en-US" dirty="0"/>
          </a:p>
        </p:txBody>
      </p:sp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xmlns="" id="{118D0F4C-44E5-F14A-BAF1-72EA4BECBE68}"/>
              </a:ext>
            </a:extLst>
          </p:cNvPr>
          <p:cNvCxnSpPr/>
          <p:nvPr/>
        </p:nvCxnSpPr>
        <p:spPr>
          <a:xfrm>
            <a:off x="818303" y="3738657"/>
            <a:ext cx="8801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xmlns="" id="{7CF035EC-9746-AA41-9EB8-B2CE5AD216E3}"/>
              </a:ext>
            </a:extLst>
          </p:cNvPr>
          <p:cNvCxnSpPr/>
          <p:nvPr/>
        </p:nvCxnSpPr>
        <p:spPr>
          <a:xfrm>
            <a:off x="818303" y="4331928"/>
            <a:ext cx="8801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xmlns="" id="{8B153C82-1F08-BD44-BE43-1DD3BB49EB45}"/>
              </a:ext>
            </a:extLst>
          </p:cNvPr>
          <p:cNvCxnSpPr/>
          <p:nvPr/>
        </p:nvCxnSpPr>
        <p:spPr>
          <a:xfrm>
            <a:off x="818303" y="4936085"/>
            <a:ext cx="8801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xmlns="" id="{8F886736-24A1-EA46-8E6A-0C2E70313BF8}"/>
              </a:ext>
            </a:extLst>
          </p:cNvPr>
          <p:cNvCxnSpPr>
            <a:cxnSpLocks/>
          </p:cNvCxnSpPr>
          <p:nvPr/>
        </p:nvCxnSpPr>
        <p:spPr>
          <a:xfrm>
            <a:off x="1918741" y="3738657"/>
            <a:ext cx="728362" cy="0"/>
          </a:xfrm>
          <a:prstGeom prst="line">
            <a:avLst/>
          </a:prstGeom>
          <a:ln w="635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xmlns="" id="{A9693421-B9A4-464C-ACD1-44C9FBC02BFF}"/>
              </a:ext>
            </a:extLst>
          </p:cNvPr>
          <p:cNvCxnSpPr>
            <a:cxnSpLocks/>
          </p:cNvCxnSpPr>
          <p:nvPr/>
        </p:nvCxnSpPr>
        <p:spPr>
          <a:xfrm>
            <a:off x="3440599" y="3738657"/>
            <a:ext cx="2085775" cy="0"/>
          </a:xfrm>
          <a:prstGeom prst="line">
            <a:avLst/>
          </a:prstGeom>
          <a:ln w="635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xmlns="" id="{19C6811E-9A7D-404E-A49B-B952FA19B995}"/>
              </a:ext>
            </a:extLst>
          </p:cNvPr>
          <p:cNvCxnSpPr>
            <a:cxnSpLocks/>
          </p:cNvCxnSpPr>
          <p:nvPr/>
        </p:nvCxnSpPr>
        <p:spPr>
          <a:xfrm>
            <a:off x="6291229" y="3738657"/>
            <a:ext cx="2085775" cy="0"/>
          </a:xfrm>
          <a:prstGeom prst="line">
            <a:avLst/>
          </a:prstGeom>
          <a:ln w="635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xmlns="" id="{6B26C64A-14A5-1448-847C-16E975A0443B}"/>
              </a:ext>
            </a:extLst>
          </p:cNvPr>
          <p:cNvSpPr txBox="1"/>
          <p:nvPr/>
        </p:nvSpPr>
        <p:spPr>
          <a:xfrm>
            <a:off x="1674871" y="3287907"/>
            <a:ext cx="121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x =  1</a:t>
            </a:r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xmlns="" id="{3102A3AB-ABF7-3E4A-9A58-547D4D6D4467}"/>
              </a:ext>
            </a:extLst>
          </p:cNvPr>
          <p:cNvCxnSpPr>
            <a:cxnSpLocks/>
          </p:cNvCxnSpPr>
          <p:nvPr/>
        </p:nvCxnSpPr>
        <p:spPr>
          <a:xfrm>
            <a:off x="1015631" y="4326128"/>
            <a:ext cx="434541" cy="0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xmlns="" id="{13AF55B2-930A-4445-98A6-E4DB327A6E91}"/>
              </a:ext>
            </a:extLst>
          </p:cNvPr>
          <p:cNvCxnSpPr>
            <a:cxnSpLocks/>
          </p:cNvCxnSpPr>
          <p:nvPr/>
        </p:nvCxnSpPr>
        <p:spPr>
          <a:xfrm>
            <a:off x="4203759" y="4326128"/>
            <a:ext cx="1082933" cy="0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xmlns="" id="{C7E245BD-0D47-934C-8084-798B68469A5D}"/>
              </a:ext>
            </a:extLst>
          </p:cNvPr>
          <p:cNvCxnSpPr>
            <a:cxnSpLocks/>
          </p:cNvCxnSpPr>
          <p:nvPr/>
        </p:nvCxnSpPr>
        <p:spPr>
          <a:xfrm flipV="1">
            <a:off x="1463595" y="4936085"/>
            <a:ext cx="1427378" cy="1"/>
          </a:xfrm>
          <a:prstGeom prst="line">
            <a:avLst/>
          </a:prstGeom>
          <a:ln w="63500"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59CC64AB-F17F-B842-B60E-9B424E1AEB63}"/>
              </a:ext>
            </a:extLst>
          </p:cNvPr>
          <p:cNvSpPr txBox="1"/>
          <p:nvPr/>
        </p:nvSpPr>
        <p:spPr>
          <a:xfrm>
            <a:off x="624850" y="3892063"/>
            <a:ext cx="121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x =  2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xmlns="" id="{39D30F91-4F0E-1E47-A899-D3B8F4CAB15D}"/>
              </a:ext>
            </a:extLst>
          </p:cNvPr>
          <p:cNvSpPr txBox="1"/>
          <p:nvPr/>
        </p:nvSpPr>
        <p:spPr>
          <a:xfrm>
            <a:off x="1676939" y="4520720"/>
            <a:ext cx="1220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y =  2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xmlns="" id="{4C3996A3-B0A7-964B-89F4-6609F34F137A}"/>
              </a:ext>
            </a:extLst>
          </p:cNvPr>
          <p:cNvSpPr txBox="1"/>
          <p:nvPr/>
        </p:nvSpPr>
        <p:spPr>
          <a:xfrm>
            <a:off x="3613799" y="3335591"/>
            <a:ext cx="110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x = 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xmlns="" id="{8279E651-F931-3243-8C8A-E3895EB6249E}"/>
              </a:ext>
            </a:extLst>
          </p:cNvPr>
          <p:cNvSpPr txBox="1"/>
          <p:nvPr/>
        </p:nvSpPr>
        <p:spPr>
          <a:xfrm>
            <a:off x="6386334" y="3296254"/>
            <a:ext cx="11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y =  2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xmlns="" id="{1CF93C4A-6BBF-A747-BC86-866396169723}"/>
              </a:ext>
            </a:extLst>
          </p:cNvPr>
          <p:cNvSpPr txBox="1"/>
          <p:nvPr/>
        </p:nvSpPr>
        <p:spPr>
          <a:xfrm>
            <a:off x="4065780" y="3904281"/>
            <a:ext cx="1220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y =  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xmlns="" id="{9E76F68A-8BBD-5E47-9A51-27B05E8A4002}"/>
              </a:ext>
            </a:extLst>
          </p:cNvPr>
          <p:cNvSpPr txBox="1"/>
          <p:nvPr/>
        </p:nvSpPr>
        <p:spPr>
          <a:xfrm>
            <a:off x="5216798" y="4439238"/>
            <a:ext cx="11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y =  2</a:t>
            </a:r>
          </a:p>
        </p:txBody>
      </p: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xmlns="" id="{6DA60953-951F-2547-B56C-848ABC7A9A31}"/>
              </a:ext>
            </a:extLst>
          </p:cNvPr>
          <p:cNvCxnSpPr>
            <a:cxnSpLocks/>
          </p:cNvCxnSpPr>
          <p:nvPr/>
        </p:nvCxnSpPr>
        <p:spPr>
          <a:xfrm>
            <a:off x="5526374" y="4943507"/>
            <a:ext cx="587704" cy="0"/>
          </a:xfrm>
          <a:prstGeom prst="line">
            <a:avLst/>
          </a:prstGeom>
          <a:ln w="63500"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967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113475A-80DE-9F42-AEAD-468C7E10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Sequential</a:t>
            </a:r>
            <a:r>
              <a:rPr lang="de-DE" b="1"/>
              <a:t> Consistency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49D5ED4-C187-2141-BC5E-40B1958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as linearizability, but can ”shift” and “squeeze” threads compared to each  other</a:t>
            </a:r>
          </a:p>
          <a:p>
            <a:r>
              <a:rPr lang="en-US" dirty="0"/>
              <a:t>sequential consistency -&gt; build “sequences”</a:t>
            </a:r>
          </a:p>
        </p:txBody>
      </p:sp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xmlns="" id="{118D0F4C-44E5-F14A-BAF1-72EA4BECBE68}"/>
              </a:ext>
            </a:extLst>
          </p:cNvPr>
          <p:cNvCxnSpPr/>
          <p:nvPr/>
        </p:nvCxnSpPr>
        <p:spPr>
          <a:xfrm>
            <a:off x="818303" y="3738657"/>
            <a:ext cx="8801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xmlns="" id="{7CF035EC-9746-AA41-9EB8-B2CE5AD216E3}"/>
              </a:ext>
            </a:extLst>
          </p:cNvPr>
          <p:cNvCxnSpPr/>
          <p:nvPr/>
        </p:nvCxnSpPr>
        <p:spPr>
          <a:xfrm>
            <a:off x="2447757" y="4331929"/>
            <a:ext cx="8801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xmlns="" id="{8B153C82-1F08-BD44-BE43-1DD3BB49EB45}"/>
              </a:ext>
            </a:extLst>
          </p:cNvPr>
          <p:cNvCxnSpPr/>
          <p:nvPr/>
        </p:nvCxnSpPr>
        <p:spPr>
          <a:xfrm>
            <a:off x="818303" y="4936085"/>
            <a:ext cx="8801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xmlns="" id="{8F886736-24A1-EA46-8E6A-0C2E70313BF8}"/>
              </a:ext>
            </a:extLst>
          </p:cNvPr>
          <p:cNvCxnSpPr>
            <a:cxnSpLocks/>
          </p:cNvCxnSpPr>
          <p:nvPr/>
        </p:nvCxnSpPr>
        <p:spPr>
          <a:xfrm>
            <a:off x="1918741" y="3738657"/>
            <a:ext cx="728362" cy="0"/>
          </a:xfrm>
          <a:prstGeom prst="line">
            <a:avLst/>
          </a:prstGeom>
          <a:ln w="635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xmlns="" id="{A9693421-B9A4-464C-ACD1-44C9FBC02BFF}"/>
              </a:ext>
            </a:extLst>
          </p:cNvPr>
          <p:cNvCxnSpPr>
            <a:cxnSpLocks/>
          </p:cNvCxnSpPr>
          <p:nvPr/>
        </p:nvCxnSpPr>
        <p:spPr>
          <a:xfrm>
            <a:off x="3440599" y="3738657"/>
            <a:ext cx="2085775" cy="0"/>
          </a:xfrm>
          <a:prstGeom prst="line">
            <a:avLst/>
          </a:prstGeom>
          <a:ln w="635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xmlns="" id="{19C6811E-9A7D-404E-A49B-B952FA19B995}"/>
              </a:ext>
            </a:extLst>
          </p:cNvPr>
          <p:cNvCxnSpPr>
            <a:cxnSpLocks/>
          </p:cNvCxnSpPr>
          <p:nvPr/>
        </p:nvCxnSpPr>
        <p:spPr>
          <a:xfrm>
            <a:off x="6291229" y="3738657"/>
            <a:ext cx="2085775" cy="0"/>
          </a:xfrm>
          <a:prstGeom prst="line">
            <a:avLst/>
          </a:prstGeom>
          <a:ln w="635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xmlns="" id="{6B26C64A-14A5-1448-847C-16E975A0443B}"/>
              </a:ext>
            </a:extLst>
          </p:cNvPr>
          <p:cNvSpPr txBox="1"/>
          <p:nvPr/>
        </p:nvSpPr>
        <p:spPr>
          <a:xfrm>
            <a:off x="1674871" y="3287907"/>
            <a:ext cx="121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x =  1</a:t>
            </a:r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xmlns="" id="{3102A3AB-ABF7-3E4A-9A58-547D4D6D4467}"/>
              </a:ext>
            </a:extLst>
          </p:cNvPr>
          <p:cNvCxnSpPr>
            <a:cxnSpLocks/>
          </p:cNvCxnSpPr>
          <p:nvPr/>
        </p:nvCxnSpPr>
        <p:spPr>
          <a:xfrm>
            <a:off x="2645085" y="4326129"/>
            <a:ext cx="434541" cy="0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xmlns="" id="{13AF55B2-930A-4445-98A6-E4DB327A6E91}"/>
              </a:ext>
            </a:extLst>
          </p:cNvPr>
          <p:cNvCxnSpPr>
            <a:cxnSpLocks/>
          </p:cNvCxnSpPr>
          <p:nvPr/>
        </p:nvCxnSpPr>
        <p:spPr>
          <a:xfrm>
            <a:off x="5833213" y="4326129"/>
            <a:ext cx="1082933" cy="0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xmlns="" id="{C7E245BD-0D47-934C-8084-798B68469A5D}"/>
              </a:ext>
            </a:extLst>
          </p:cNvPr>
          <p:cNvCxnSpPr>
            <a:cxnSpLocks/>
          </p:cNvCxnSpPr>
          <p:nvPr/>
        </p:nvCxnSpPr>
        <p:spPr>
          <a:xfrm flipV="1">
            <a:off x="1463595" y="4936085"/>
            <a:ext cx="1427378" cy="1"/>
          </a:xfrm>
          <a:prstGeom prst="line">
            <a:avLst/>
          </a:prstGeom>
          <a:ln w="63500"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59CC64AB-F17F-B842-B60E-9B424E1AEB63}"/>
              </a:ext>
            </a:extLst>
          </p:cNvPr>
          <p:cNvSpPr txBox="1"/>
          <p:nvPr/>
        </p:nvSpPr>
        <p:spPr>
          <a:xfrm>
            <a:off x="2254304" y="3892064"/>
            <a:ext cx="121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x =  2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xmlns="" id="{39D30F91-4F0E-1E47-A899-D3B8F4CAB15D}"/>
              </a:ext>
            </a:extLst>
          </p:cNvPr>
          <p:cNvSpPr txBox="1"/>
          <p:nvPr/>
        </p:nvSpPr>
        <p:spPr>
          <a:xfrm>
            <a:off x="1676939" y="4520720"/>
            <a:ext cx="1220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y =  2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xmlns="" id="{4C3996A3-B0A7-964B-89F4-6609F34F137A}"/>
              </a:ext>
            </a:extLst>
          </p:cNvPr>
          <p:cNvSpPr txBox="1"/>
          <p:nvPr/>
        </p:nvSpPr>
        <p:spPr>
          <a:xfrm>
            <a:off x="3613799" y="3335591"/>
            <a:ext cx="110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x = 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xmlns="" id="{8279E651-F931-3243-8C8A-E3895EB6249E}"/>
              </a:ext>
            </a:extLst>
          </p:cNvPr>
          <p:cNvSpPr txBox="1"/>
          <p:nvPr/>
        </p:nvSpPr>
        <p:spPr>
          <a:xfrm>
            <a:off x="6386334" y="3296254"/>
            <a:ext cx="11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y =  2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xmlns="" id="{1CF93C4A-6BBF-A747-BC86-866396169723}"/>
              </a:ext>
            </a:extLst>
          </p:cNvPr>
          <p:cNvSpPr txBox="1"/>
          <p:nvPr/>
        </p:nvSpPr>
        <p:spPr>
          <a:xfrm>
            <a:off x="5695234" y="3904282"/>
            <a:ext cx="1220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y =  1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xmlns="" id="{17EFFF7F-1233-E64F-A742-45875F262526}"/>
              </a:ext>
            </a:extLst>
          </p:cNvPr>
          <p:cNvSpPr txBox="1"/>
          <p:nvPr/>
        </p:nvSpPr>
        <p:spPr>
          <a:xfrm>
            <a:off x="5216798" y="4439238"/>
            <a:ext cx="11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y =  2</a:t>
            </a:r>
          </a:p>
        </p:txBody>
      </p: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xmlns="" id="{8F9941C4-D684-C44A-8B4B-A3F81DF0C89B}"/>
              </a:ext>
            </a:extLst>
          </p:cNvPr>
          <p:cNvCxnSpPr>
            <a:cxnSpLocks/>
          </p:cNvCxnSpPr>
          <p:nvPr/>
        </p:nvCxnSpPr>
        <p:spPr>
          <a:xfrm>
            <a:off x="5526374" y="4943507"/>
            <a:ext cx="587704" cy="0"/>
          </a:xfrm>
          <a:prstGeom prst="line">
            <a:avLst/>
          </a:prstGeom>
          <a:ln w="63500"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9A5CFDBF-27C9-4A4E-8A08-3CEDEB1FA58C}"/>
              </a:ext>
            </a:extLst>
          </p:cNvPr>
          <p:cNvSpPr/>
          <p:nvPr/>
        </p:nvSpPr>
        <p:spPr>
          <a:xfrm>
            <a:off x="1962851" y="3613403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D96F9786-8730-AC49-928C-46C04E813298}"/>
              </a:ext>
            </a:extLst>
          </p:cNvPr>
          <p:cNvSpPr/>
          <p:nvPr/>
        </p:nvSpPr>
        <p:spPr>
          <a:xfrm>
            <a:off x="2560119" y="4219351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45B4228E-F5D1-AC49-BDA9-8960846EAB18}"/>
              </a:ext>
            </a:extLst>
          </p:cNvPr>
          <p:cNvSpPr/>
          <p:nvPr/>
        </p:nvSpPr>
        <p:spPr>
          <a:xfrm>
            <a:off x="2756529" y="4800230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1B4092C3-FE3D-8947-970E-44CF4DE13A72}"/>
              </a:ext>
            </a:extLst>
          </p:cNvPr>
          <p:cNvSpPr/>
          <p:nvPr/>
        </p:nvSpPr>
        <p:spPr>
          <a:xfrm>
            <a:off x="3915457" y="3616118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5CCFEE21-EB01-864D-AF2B-E30D081A3C70}"/>
              </a:ext>
            </a:extLst>
          </p:cNvPr>
          <p:cNvSpPr/>
          <p:nvPr/>
        </p:nvSpPr>
        <p:spPr>
          <a:xfrm>
            <a:off x="5483651" y="4814961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CEF55652-759B-A04B-8130-046211CE838A}"/>
              </a:ext>
            </a:extLst>
          </p:cNvPr>
          <p:cNvSpPr/>
          <p:nvPr/>
        </p:nvSpPr>
        <p:spPr>
          <a:xfrm>
            <a:off x="6344928" y="3616783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B16648AC-547B-BD40-832E-90400B7F2D0C}"/>
              </a:ext>
            </a:extLst>
          </p:cNvPr>
          <p:cNvSpPr/>
          <p:nvPr/>
        </p:nvSpPr>
        <p:spPr>
          <a:xfrm>
            <a:off x="6819812" y="4232524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xmlns="" id="{46150E03-0025-5B4B-9F5B-93BD6B799833}"/>
              </a:ext>
            </a:extLst>
          </p:cNvPr>
          <p:cNvSpPr txBox="1"/>
          <p:nvPr/>
        </p:nvSpPr>
        <p:spPr>
          <a:xfrm>
            <a:off x="1368757" y="5884334"/>
            <a:ext cx="829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x = 1 &lt; write x = 2 &lt; write y = 3 &lt; read x = 2 &lt; read y = 2 &lt; read y  = 2 &lt; write y = 1 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xmlns="" id="{50710E6E-4EBF-1049-B9FE-550947BDAC23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2053261" y="3847446"/>
            <a:ext cx="10776" cy="1849442"/>
          </a:xfrm>
          <a:prstGeom prst="straightConnector1">
            <a:avLst/>
          </a:prstGeom>
          <a:ln>
            <a:solidFill>
              <a:schemeClr val="accent3">
                <a:alpha val="5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xmlns="" id="{47A54374-B88B-F644-8942-036AC73B7474}"/>
              </a:ext>
            </a:extLst>
          </p:cNvPr>
          <p:cNvCxnSpPr/>
          <p:nvPr/>
        </p:nvCxnSpPr>
        <p:spPr>
          <a:xfrm>
            <a:off x="793632" y="5862284"/>
            <a:ext cx="8801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AEB1B2FD-308D-154D-A29F-197C9B062012}"/>
              </a:ext>
            </a:extLst>
          </p:cNvPr>
          <p:cNvSpPr/>
          <p:nvPr/>
        </p:nvSpPr>
        <p:spPr>
          <a:xfrm>
            <a:off x="1946044" y="5696888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2AE4788B-810C-1349-9CF9-CE88AD62BC3E}"/>
              </a:ext>
            </a:extLst>
          </p:cNvPr>
          <p:cNvSpPr/>
          <p:nvPr/>
        </p:nvSpPr>
        <p:spPr>
          <a:xfrm>
            <a:off x="2535122" y="5669518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B5D3E297-474E-064B-AB03-E0BCE41A382F}"/>
              </a:ext>
            </a:extLst>
          </p:cNvPr>
          <p:cNvSpPr/>
          <p:nvPr/>
        </p:nvSpPr>
        <p:spPr>
          <a:xfrm>
            <a:off x="2760917" y="5680942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101814A4-6D85-DB44-A4EC-B03E1A39DD6A}"/>
              </a:ext>
            </a:extLst>
          </p:cNvPr>
          <p:cNvSpPr/>
          <p:nvPr/>
        </p:nvSpPr>
        <p:spPr>
          <a:xfrm>
            <a:off x="3932994" y="5695704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50AE7B7E-EB48-DB4A-8F9F-B6425AFB21AA}"/>
              </a:ext>
            </a:extLst>
          </p:cNvPr>
          <p:cNvSpPr/>
          <p:nvPr/>
        </p:nvSpPr>
        <p:spPr>
          <a:xfrm>
            <a:off x="5480801" y="5680942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2FB6367B-FC94-4149-A45F-A6589589903C}"/>
              </a:ext>
            </a:extLst>
          </p:cNvPr>
          <p:cNvSpPr/>
          <p:nvPr/>
        </p:nvSpPr>
        <p:spPr>
          <a:xfrm>
            <a:off x="6344928" y="5681800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AF23415C-31CF-2B49-881C-C5F60752F663}"/>
              </a:ext>
            </a:extLst>
          </p:cNvPr>
          <p:cNvSpPr/>
          <p:nvPr/>
        </p:nvSpPr>
        <p:spPr>
          <a:xfrm>
            <a:off x="6735088" y="5695704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xmlns="" id="{DF64629A-B17D-9942-89A8-B9AB20F62E98}"/>
              </a:ext>
            </a:extLst>
          </p:cNvPr>
          <p:cNvCxnSpPr>
            <a:cxnSpLocks/>
          </p:cNvCxnSpPr>
          <p:nvPr/>
        </p:nvCxnSpPr>
        <p:spPr>
          <a:xfrm flipH="1">
            <a:off x="4034439" y="3850457"/>
            <a:ext cx="10776" cy="1849442"/>
          </a:xfrm>
          <a:prstGeom prst="straightConnector1">
            <a:avLst/>
          </a:prstGeom>
          <a:ln>
            <a:solidFill>
              <a:schemeClr val="accent3">
                <a:alpha val="5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xmlns="" id="{41C7C864-4AC2-EB46-A076-EC7F2E71EFD6}"/>
              </a:ext>
            </a:extLst>
          </p:cNvPr>
          <p:cNvCxnSpPr>
            <a:cxnSpLocks/>
          </p:cNvCxnSpPr>
          <p:nvPr/>
        </p:nvCxnSpPr>
        <p:spPr>
          <a:xfrm flipH="1">
            <a:off x="6453196" y="3820076"/>
            <a:ext cx="10776" cy="1849442"/>
          </a:xfrm>
          <a:prstGeom prst="straightConnector1">
            <a:avLst/>
          </a:prstGeom>
          <a:ln>
            <a:solidFill>
              <a:schemeClr val="accent3">
                <a:alpha val="5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xmlns="" id="{CEA773C6-C07F-F842-8D64-231AD2A77CB4}"/>
              </a:ext>
            </a:extLst>
          </p:cNvPr>
          <p:cNvCxnSpPr>
            <a:cxnSpLocks/>
          </p:cNvCxnSpPr>
          <p:nvPr/>
        </p:nvCxnSpPr>
        <p:spPr>
          <a:xfrm>
            <a:off x="2645085" y="4431518"/>
            <a:ext cx="0" cy="1209055"/>
          </a:xfrm>
          <a:prstGeom prst="straightConnector1">
            <a:avLst/>
          </a:prstGeom>
          <a:ln>
            <a:solidFill>
              <a:schemeClr val="accent3">
                <a:alpha val="5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xmlns="" id="{DC60E5D8-3EE1-394B-9016-4E4475E6125F}"/>
              </a:ext>
            </a:extLst>
          </p:cNvPr>
          <p:cNvCxnSpPr>
            <a:cxnSpLocks/>
            <a:stCxn id="30" idx="4"/>
          </p:cNvCxnSpPr>
          <p:nvPr/>
        </p:nvCxnSpPr>
        <p:spPr>
          <a:xfrm flipH="1">
            <a:off x="6921027" y="4456266"/>
            <a:ext cx="6002" cy="1303733"/>
          </a:xfrm>
          <a:prstGeom prst="straightConnector1">
            <a:avLst/>
          </a:prstGeom>
          <a:ln>
            <a:solidFill>
              <a:schemeClr val="accent3">
                <a:alpha val="5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xmlns="" id="{EEDF98EA-A3F6-EA4E-B303-2865A912F145}"/>
              </a:ext>
            </a:extLst>
          </p:cNvPr>
          <p:cNvCxnSpPr>
            <a:cxnSpLocks/>
          </p:cNvCxnSpPr>
          <p:nvPr/>
        </p:nvCxnSpPr>
        <p:spPr>
          <a:xfrm flipH="1">
            <a:off x="5595726" y="5034787"/>
            <a:ext cx="6530" cy="646155"/>
          </a:xfrm>
          <a:prstGeom prst="straightConnector1">
            <a:avLst/>
          </a:prstGeom>
          <a:ln>
            <a:solidFill>
              <a:schemeClr val="accent3">
                <a:alpha val="5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xmlns="" id="{E04A2C8E-B98A-0C4B-BB2E-05ADD71F17FB}"/>
              </a:ext>
            </a:extLst>
          </p:cNvPr>
          <p:cNvCxnSpPr>
            <a:cxnSpLocks/>
          </p:cNvCxnSpPr>
          <p:nvPr/>
        </p:nvCxnSpPr>
        <p:spPr>
          <a:xfrm flipH="1">
            <a:off x="2879251" y="4999404"/>
            <a:ext cx="6530" cy="646155"/>
          </a:xfrm>
          <a:prstGeom prst="straightConnector1">
            <a:avLst/>
          </a:prstGeom>
          <a:ln>
            <a:solidFill>
              <a:schemeClr val="accent3">
                <a:alpha val="5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293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F1B1352-F3BE-CD40-B387-D6E874A3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Exercise</a:t>
            </a:r>
          </a:p>
        </p:txBody>
      </p:sp>
      <p:pic>
        <p:nvPicPr>
          <p:cNvPr id="4" name="Bild 3" descr="Screen Shot 2018-10-28 at 17.27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8202"/>
            <a:ext cx="8486035" cy="4550483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996961" y="4202046"/>
            <a:ext cx="8327274" cy="16966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838198" y="4202045"/>
            <a:ext cx="84860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Answer</a:t>
            </a:r>
            <a:r>
              <a:rPr lang="de-DE" b="1" dirty="0"/>
              <a:t>: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exact</a:t>
            </a:r>
            <a:r>
              <a:rPr lang="de-DE" dirty="0"/>
              <a:t> same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discussed</a:t>
            </a:r>
            <a:r>
              <a:rPr lang="de-DE" dirty="0"/>
              <a:t> last time (</a:t>
            </a:r>
            <a:r>
              <a:rPr lang="de-DE" dirty="0" err="1"/>
              <a:t>forward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, </a:t>
            </a:r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anything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in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round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learned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).</a:t>
            </a:r>
          </a:p>
          <a:p>
            <a:endParaRPr lang="de-DE" dirty="0"/>
          </a:p>
          <a:p>
            <a:r>
              <a:rPr lang="de-DE" dirty="0"/>
              <a:t>Correctness: In </a:t>
            </a:r>
            <a:r>
              <a:rPr lang="de-DE" dirty="0" err="1"/>
              <a:t>round</a:t>
            </a:r>
            <a:r>
              <a:rPr lang="de-DE" dirty="0"/>
              <a:t> i a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receives</a:t>
            </a:r>
            <a:r>
              <a:rPr lang="de-DE" dirty="0"/>
              <a:t> all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neighbors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distance</a:t>
            </a:r>
            <a:r>
              <a:rPr lang="de-DE" dirty="0"/>
              <a:t> i, </a:t>
            </a:r>
            <a:r>
              <a:rPr lang="de-DE" dirty="0" err="1"/>
              <a:t>it</a:t>
            </a:r>
            <a:r>
              <a:rPr lang="de-DE" dirty="0"/>
              <a:t> will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receiving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round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all</a:t>
            </a:r>
          </a:p>
          <a:p>
            <a:endParaRPr lang="de-DE" dirty="0"/>
          </a:p>
          <a:p>
            <a:r>
              <a:rPr lang="de-DE" dirty="0"/>
              <a:t>Termination: After </a:t>
            </a:r>
            <a:r>
              <a:rPr lang="de-DE" dirty="0" err="1"/>
              <a:t>at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l+1 </a:t>
            </a:r>
            <a:r>
              <a:rPr lang="de-DE" dirty="0" err="1"/>
              <a:t>rounds</a:t>
            </a:r>
            <a:r>
              <a:rPr lang="de-DE" dirty="0"/>
              <a:t> all </a:t>
            </a:r>
            <a:r>
              <a:rPr lang="de-DE" dirty="0" err="1"/>
              <a:t>information</a:t>
            </a:r>
            <a:r>
              <a:rPr lang="de-DE" dirty="0"/>
              <a:t> will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propagated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grid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725A0AD9-7826-D247-B391-F7A635C6EA34}"/>
              </a:ext>
            </a:extLst>
          </p:cNvPr>
          <p:cNvSpPr txBox="1"/>
          <p:nvPr/>
        </p:nvSpPr>
        <p:spPr>
          <a:xfrm>
            <a:off x="3627806" y="1586578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(2 dimensional grid)</a:t>
            </a:r>
          </a:p>
        </p:txBody>
      </p:sp>
    </p:spTree>
    <p:extLst>
      <p:ext uri="{BB962C8B-B14F-4D97-AF65-F5344CB8AC3E}">
        <p14:creationId xmlns:p14="http://schemas.microsoft.com/office/powerpoint/2010/main" val="1390718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09A2D8F-3197-644B-B4C0-4D712AAA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Quiescent Consistency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3D316EB-93B9-7E4D-BE0F-FA2A11FF8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172" y="1894769"/>
            <a:ext cx="10515600" cy="4351338"/>
          </a:xfrm>
        </p:spPr>
        <p:txBody>
          <a:bodyPr/>
          <a:lstStyle/>
          <a:p>
            <a:r>
              <a:rPr lang="en-US" dirty="0"/>
              <a:t>synchronizes all threads whenever there is a time when there is no possible execution</a:t>
            </a:r>
          </a:p>
          <a:p>
            <a:r>
              <a:rPr lang="en-US" dirty="0"/>
              <a:t>quiescent -&gt; “</a:t>
            </a:r>
            <a:r>
              <a:rPr lang="en-US" dirty="0" err="1"/>
              <a:t>Quietschente</a:t>
            </a:r>
            <a:r>
              <a:rPr lang="en-US" dirty="0"/>
              <a:t>”</a:t>
            </a:r>
          </a:p>
        </p:txBody>
      </p:sp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xmlns="" id="{583EC6E0-8FC5-D94E-9556-C2C54478C227}"/>
              </a:ext>
            </a:extLst>
          </p:cNvPr>
          <p:cNvCxnSpPr/>
          <p:nvPr/>
        </p:nvCxnSpPr>
        <p:spPr>
          <a:xfrm>
            <a:off x="818303" y="3738657"/>
            <a:ext cx="8801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xmlns="" id="{2FACE745-32A7-2640-8EC7-FEB48C5AA112}"/>
              </a:ext>
            </a:extLst>
          </p:cNvPr>
          <p:cNvCxnSpPr/>
          <p:nvPr/>
        </p:nvCxnSpPr>
        <p:spPr>
          <a:xfrm>
            <a:off x="818303" y="4331928"/>
            <a:ext cx="8801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xmlns="" id="{C4B5BA10-0D84-2E46-8D0E-62226337DDAF}"/>
              </a:ext>
            </a:extLst>
          </p:cNvPr>
          <p:cNvCxnSpPr/>
          <p:nvPr/>
        </p:nvCxnSpPr>
        <p:spPr>
          <a:xfrm>
            <a:off x="818303" y="4936085"/>
            <a:ext cx="8801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xmlns="" id="{5227D656-F558-9843-B265-5C5D8F39329C}"/>
              </a:ext>
            </a:extLst>
          </p:cNvPr>
          <p:cNvCxnSpPr>
            <a:cxnSpLocks/>
          </p:cNvCxnSpPr>
          <p:nvPr/>
        </p:nvCxnSpPr>
        <p:spPr>
          <a:xfrm>
            <a:off x="4461109" y="3738657"/>
            <a:ext cx="2085775" cy="0"/>
          </a:xfrm>
          <a:prstGeom prst="line">
            <a:avLst/>
          </a:prstGeom>
          <a:ln w="635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xmlns="" id="{62FCF08E-28E4-8E4F-A6FB-5BCAB37F650F}"/>
              </a:ext>
            </a:extLst>
          </p:cNvPr>
          <p:cNvCxnSpPr>
            <a:cxnSpLocks/>
          </p:cNvCxnSpPr>
          <p:nvPr/>
        </p:nvCxnSpPr>
        <p:spPr>
          <a:xfrm>
            <a:off x="7265589" y="3738657"/>
            <a:ext cx="2085775" cy="0"/>
          </a:xfrm>
          <a:prstGeom prst="line">
            <a:avLst/>
          </a:prstGeom>
          <a:ln w="635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xmlns="" id="{119604B8-7AD1-6844-B4D1-D770EB68C203}"/>
              </a:ext>
            </a:extLst>
          </p:cNvPr>
          <p:cNvCxnSpPr>
            <a:cxnSpLocks/>
          </p:cNvCxnSpPr>
          <p:nvPr/>
        </p:nvCxnSpPr>
        <p:spPr>
          <a:xfrm>
            <a:off x="1015631" y="4326128"/>
            <a:ext cx="434541" cy="0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xmlns="" id="{B3679D61-5C62-DD4E-82D8-2567471A84D4}"/>
              </a:ext>
            </a:extLst>
          </p:cNvPr>
          <p:cNvCxnSpPr>
            <a:cxnSpLocks/>
          </p:cNvCxnSpPr>
          <p:nvPr/>
        </p:nvCxnSpPr>
        <p:spPr>
          <a:xfrm>
            <a:off x="5986920" y="4320099"/>
            <a:ext cx="1082933" cy="0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xmlns="" id="{9592E0E0-14CC-8344-AA94-832719EFA91C}"/>
              </a:ext>
            </a:extLst>
          </p:cNvPr>
          <p:cNvCxnSpPr>
            <a:cxnSpLocks/>
          </p:cNvCxnSpPr>
          <p:nvPr/>
        </p:nvCxnSpPr>
        <p:spPr>
          <a:xfrm flipV="1">
            <a:off x="1463595" y="4936085"/>
            <a:ext cx="1427378" cy="1"/>
          </a:xfrm>
          <a:prstGeom prst="line">
            <a:avLst/>
          </a:prstGeom>
          <a:ln w="63500"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375EBEE7-A6F1-8944-926D-09112CFF9EF8}"/>
              </a:ext>
            </a:extLst>
          </p:cNvPr>
          <p:cNvSpPr txBox="1"/>
          <p:nvPr/>
        </p:nvSpPr>
        <p:spPr>
          <a:xfrm>
            <a:off x="624850" y="3892063"/>
            <a:ext cx="121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x =  1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xmlns="" id="{D61A2156-CEE9-524C-A0C6-C71E92FE2CA3}"/>
              </a:ext>
            </a:extLst>
          </p:cNvPr>
          <p:cNvSpPr txBox="1"/>
          <p:nvPr/>
        </p:nvSpPr>
        <p:spPr>
          <a:xfrm>
            <a:off x="1676939" y="4520720"/>
            <a:ext cx="121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x =  2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xmlns="" id="{85D1A08F-87F4-A34C-AD75-1549E55E2E5C}"/>
              </a:ext>
            </a:extLst>
          </p:cNvPr>
          <p:cNvSpPr txBox="1"/>
          <p:nvPr/>
        </p:nvSpPr>
        <p:spPr>
          <a:xfrm>
            <a:off x="4778764" y="3303930"/>
            <a:ext cx="110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x = 1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xmlns="" id="{A867D8F2-1D2A-9E4C-B722-FFD6BD1E513A}"/>
              </a:ext>
            </a:extLst>
          </p:cNvPr>
          <p:cNvSpPr txBox="1"/>
          <p:nvPr/>
        </p:nvSpPr>
        <p:spPr>
          <a:xfrm>
            <a:off x="7529901" y="3317801"/>
            <a:ext cx="11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y =  1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xmlns="" id="{F4604179-2BE7-F545-A075-D12086AA4488}"/>
              </a:ext>
            </a:extLst>
          </p:cNvPr>
          <p:cNvSpPr txBox="1"/>
          <p:nvPr/>
        </p:nvSpPr>
        <p:spPr>
          <a:xfrm>
            <a:off x="5878937" y="3892063"/>
            <a:ext cx="1220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y =  1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xmlns="" id="{1A854E65-BD6D-9446-A881-2E4A8A393413}"/>
              </a:ext>
            </a:extLst>
          </p:cNvPr>
          <p:cNvSpPr txBox="1"/>
          <p:nvPr/>
        </p:nvSpPr>
        <p:spPr>
          <a:xfrm>
            <a:off x="4438026" y="4501084"/>
            <a:ext cx="11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y =  1</a:t>
            </a:r>
          </a:p>
        </p:txBody>
      </p: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xmlns="" id="{B733D052-C0BC-CD4A-815D-900D75001616}"/>
              </a:ext>
            </a:extLst>
          </p:cNvPr>
          <p:cNvCxnSpPr>
            <a:cxnSpLocks/>
          </p:cNvCxnSpPr>
          <p:nvPr/>
        </p:nvCxnSpPr>
        <p:spPr>
          <a:xfrm>
            <a:off x="4788760" y="4936085"/>
            <a:ext cx="587704" cy="0"/>
          </a:xfrm>
          <a:prstGeom prst="line">
            <a:avLst/>
          </a:prstGeom>
          <a:ln w="63500"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1" name="Grafik 20">
            <a:extLst>
              <a:ext uri="{FF2B5EF4-FFF2-40B4-BE49-F238E27FC236}">
                <a16:creationId xmlns:a16="http://schemas.microsoft.com/office/drawing/2014/main" xmlns="" id="{A7C3F12A-D504-0640-B2B8-DB40AFBEF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768" y="3542385"/>
            <a:ext cx="1585058" cy="1585058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xmlns="" id="{BA6FE04F-475C-5246-A832-3F8C479BFA35}"/>
              </a:ext>
            </a:extLst>
          </p:cNvPr>
          <p:cNvSpPr txBox="1"/>
          <p:nvPr/>
        </p:nvSpPr>
        <p:spPr>
          <a:xfrm>
            <a:off x="794167" y="5351381"/>
            <a:ext cx="7832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x = 2 &lt; write  x = 1             &lt; write y = 1 &lt;  ready y = 1 &lt; read x = 1 &lt; read y = 1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xmlns="" id="{4B36F7DB-AFFF-9946-A64B-E1D64ED77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258035" y="5348578"/>
            <a:ext cx="422262" cy="42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73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0F7D4CC-D452-CD49-88B2-D89AEDA5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Composable (applies to consistency models)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89EFD73-FCB1-F24C-959B-E7F589251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Definition: If you only look at all operations concerning any object and the execution is consistent, then also the whole execution is consistent</a:t>
            </a:r>
          </a:p>
          <a:p>
            <a:r>
              <a:rPr lang="en-US" dirty="0"/>
              <a:t>sequential consistency is not composable</a:t>
            </a:r>
          </a:p>
          <a:p>
            <a:r>
              <a:rPr lang="en-US" dirty="0"/>
              <a:t>linearizability is composable</a:t>
            </a:r>
          </a:p>
          <a:p>
            <a:r>
              <a:rPr lang="en-US" dirty="0"/>
              <a:t>quiescent consistency is </a:t>
            </a:r>
            <a:r>
              <a:rPr lang="en-US" dirty="0" err="1"/>
              <a:t>composable</a:t>
            </a:r>
            <a:endParaRPr lang="en-US" dirty="0"/>
          </a:p>
        </p:txBody>
      </p:sp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xmlns="" id="{E508D032-FD19-FE44-AA98-53BAECD0C60A}"/>
              </a:ext>
            </a:extLst>
          </p:cNvPr>
          <p:cNvCxnSpPr/>
          <p:nvPr/>
        </p:nvCxnSpPr>
        <p:spPr>
          <a:xfrm>
            <a:off x="1023985" y="5099239"/>
            <a:ext cx="8801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xmlns="" id="{EFB6ECFB-3C56-7142-815B-32CCCA8FDA2D}"/>
              </a:ext>
            </a:extLst>
          </p:cNvPr>
          <p:cNvCxnSpPr/>
          <p:nvPr/>
        </p:nvCxnSpPr>
        <p:spPr>
          <a:xfrm>
            <a:off x="1023985" y="5692510"/>
            <a:ext cx="8801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xmlns="" id="{A18C94EB-71BC-2B4F-AC04-03CC38BEAA83}"/>
              </a:ext>
            </a:extLst>
          </p:cNvPr>
          <p:cNvCxnSpPr/>
          <p:nvPr/>
        </p:nvCxnSpPr>
        <p:spPr>
          <a:xfrm>
            <a:off x="1023985" y="6296667"/>
            <a:ext cx="8801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xmlns="" id="{46648D4A-53AB-4C46-8447-03A43815D752}"/>
              </a:ext>
            </a:extLst>
          </p:cNvPr>
          <p:cNvCxnSpPr/>
          <p:nvPr/>
        </p:nvCxnSpPr>
        <p:spPr>
          <a:xfrm>
            <a:off x="1530170" y="5099239"/>
            <a:ext cx="1322615" cy="0"/>
          </a:xfrm>
          <a:prstGeom prst="line">
            <a:avLst/>
          </a:prstGeom>
          <a:ln w="635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xmlns="" id="{64D45FA7-FD2E-DF4C-B623-BBE563CD3B6D}"/>
              </a:ext>
            </a:extLst>
          </p:cNvPr>
          <p:cNvCxnSpPr>
            <a:cxnSpLocks/>
          </p:cNvCxnSpPr>
          <p:nvPr/>
        </p:nvCxnSpPr>
        <p:spPr>
          <a:xfrm>
            <a:off x="3646281" y="5099239"/>
            <a:ext cx="2085775" cy="0"/>
          </a:xfrm>
          <a:prstGeom prst="line">
            <a:avLst/>
          </a:prstGeom>
          <a:ln w="635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xmlns="" id="{E7C6C414-DBA8-0243-860C-1432C3CB58DA}"/>
              </a:ext>
            </a:extLst>
          </p:cNvPr>
          <p:cNvCxnSpPr>
            <a:cxnSpLocks/>
          </p:cNvCxnSpPr>
          <p:nvPr/>
        </p:nvCxnSpPr>
        <p:spPr>
          <a:xfrm>
            <a:off x="6496911" y="5099239"/>
            <a:ext cx="2085775" cy="0"/>
          </a:xfrm>
          <a:prstGeom prst="line">
            <a:avLst/>
          </a:prstGeom>
          <a:ln w="635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xmlns="" id="{306FADC4-671F-CA4D-B29E-21F5F1019272}"/>
              </a:ext>
            </a:extLst>
          </p:cNvPr>
          <p:cNvSpPr txBox="1"/>
          <p:nvPr/>
        </p:nvSpPr>
        <p:spPr>
          <a:xfrm>
            <a:off x="1655854" y="4662439"/>
            <a:ext cx="121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x =  1</a:t>
            </a:r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xmlns="" id="{7546D54F-CC57-F140-AC38-C868119D642F}"/>
              </a:ext>
            </a:extLst>
          </p:cNvPr>
          <p:cNvCxnSpPr/>
          <p:nvPr/>
        </p:nvCxnSpPr>
        <p:spPr>
          <a:xfrm>
            <a:off x="2664782" y="5686710"/>
            <a:ext cx="1322615" cy="0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xmlns="" id="{0F526184-4AD6-2F4E-AA52-CAAB121F4190}"/>
              </a:ext>
            </a:extLst>
          </p:cNvPr>
          <p:cNvCxnSpPr>
            <a:cxnSpLocks/>
          </p:cNvCxnSpPr>
          <p:nvPr/>
        </p:nvCxnSpPr>
        <p:spPr>
          <a:xfrm>
            <a:off x="4409441" y="5686710"/>
            <a:ext cx="4715389" cy="0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xmlns="" id="{BF3D897B-2E49-7A4E-8EF6-2D5082F43D72}"/>
              </a:ext>
            </a:extLst>
          </p:cNvPr>
          <p:cNvCxnSpPr>
            <a:cxnSpLocks/>
          </p:cNvCxnSpPr>
          <p:nvPr/>
        </p:nvCxnSpPr>
        <p:spPr>
          <a:xfrm flipV="1">
            <a:off x="1669277" y="6275690"/>
            <a:ext cx="4487500" cy="20977"/>
          </a:xfrm>
          <a:prstGeom prst="line">
            <a:avLst/>
          </a:prstGeom>
          <a:ln w="63500"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xmlns="" id="{812CFD45-CE94-E14F-AD19-506A8283CAE7}"/>
              </a:ext>
            </a:extLst>
          </p:cNvPr>
          <p:cNvCxnSpPr>
            <a:cxnSpLocks/>
          </p:cNvCxnSpPr>
          <p:nvPr/>
        </p:nvCxnSpPr>
        <p:spPr>
          <a:xfrm flipV="1">
            <a:off x="7426749" y="6275690"/>
            <a:ext cx="636680" cy="10092"/>
          </a:xfrm>
          <a:prstGeom prst="line">
            <a:avLst/>
          </a:prstGeom>
          <a:ln w="63500"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xmlns="" id="{1D2BDC65-3395-7047-9F45-B23EEAA6592B}"/>
              </a:ext>
            </a:extLst>
          </p:cNvPr>
          <p:cNvSpPr txBox="1"/>
          <p:nvPr/>
        </p:nvSpPr>
        <p:spPr>
          <a:xfrm>
            <a:off x="2749552" y="5249910"/>
            <a:ext cx="1153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x =  1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xmlns="" id="{6F3DB9DF-3DDA-2B4F-8082-EA74D0CCB1E6}"/>
              </a:ext>
            </a:extLst>
          </p:cNvPr>
          <p:cNvSpPr txBox="1"/>
          <p:nvPr/>
        </p:nvSpPr>
        <p:spPr>
          <a:xfrm>
            <a:off x="1882621" y="5881302"/>
            <a:ext cx="121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x =  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xmlns="" id="{DDBAA94E-547B-8F4E-907C-FE527FA096A1}"/>
              </a:ext>
            </a:extLst>
          </p:cNvPr>
          <p:cNvSpPr txBox="1"/>
          <p:nvPr/>
        </p:nvSpPr>
        <p:spPr>
          <a:xfrm>
            <a:off x="3819481" y="4696173"/>
            <a:ext cx="1163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x = 3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xmlns="" id="{F72034EB-6657-814C-B77D-38992BBEE81D}"/>
              </a:ext>
            </a:extLst>
          </p:cNvPr>
          <p:cNvSpPr txBox="1"/>
          <p:nvPr/>
        </p:nvSpPr>
        <p:spPr>
          <a:xfrm>
            <a:off x="6592016" y="4656836"/>
            <a:ext cx="1153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x =  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xmlns="" id="{E32A901E-DC2E-5841-B43D-BE592AF22E77}"/>
              </a:ext>
            </a:extLst>
          </p:cNvPr>
          <p:cNvSpPr txBox="1"/>
          <p:nvPr/>
        </p:nvSpPr>
        <p:spPr>
          <a:xfrm>
            <a:off x="4271462" y="5264863"/>
            <a:ext cx="1220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y =  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xmlns="" id="{E7B74D88-74F0-3C4D-B9DC-E7D7CEE062CC}"/>
              </a:ext>
            </a:extLst>
          </p:cNvPr>
          <p:cNvSpPr txBox="1"/>
          <p:nvPr/>
        </p:nvSpPr>
        <p:spPr>
          <a:xfrm>
            <a:off x="7429613" y="5795759"/>
            <a:ext cx="11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y =  1</a:t>
            </a:r>
          </a:p>
        </p:txBody>
      </p:sp>
    </p:spTree>
    <p:extLst>
      <p:ext uri="{BB962C8B-B14F-4D97-AF65-F5344CB8AC3E}">
        <p14:creationId xmlns:p14="http://schemas.microsoft.com/office/powerpoint/2010/main" val="1750241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6" grpId="0"/>
      <p:bldP spid="17" grpId="0"/>
      <p:bldP spid="18" grpId="0"/>
      <p:bldP spid="19" grpId="0"/>
      <p:bldP spid="19" grpId="1"/>
      <p:bldP spid="20" grpId="0"/>
      <p:bldP spid="20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Logical Clocks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happened before relation „-&gt;“ holds:</a:t>
            </a:r>
          </a:p>
          <a:p>
            <a:pPr lvl="1"/>
            <a:r>
              <a:rPr lang="en-US" dirty="0"/>
              <a:t>If f &lt; g on the same node</a:t>
            </a:r>
          </a:p>
          <a:p>
            <a:pPr lvl="1"/>
            <a:r>
              <a:rPr lang="en-US" dirty="0"/>
              <a:t>Send happens before receive</a:t>
            </a:r>
          </a:p>
          <a:p>
            <a:pPr lvl="1"/>
            <a:r>
              <a:rPr lang="en-US" dirty="0"/>
              <a:t>If f -&gt; g and g -&gt; h then f -&gt; h (Transitivity)</a:t>
            </a:r>
          </a:p>
          <a:p>
            <a:r>
              <a:rPr lang="en-US" dirty="0"/>
              <a:t>c(a) means timestamp of event a</a:t>
            </a:r>
          </a:p>
          <a:p>
            <a:r>
              <a:rPr lang="en-US" b="1" dirty="0"/>
              <a:t>logical clock: if a -&gt; b, then  c(a) &lt; c(b)</a:t>
            </a:r>
          </a:p>
          <a:p>
            <a:r>
              <a:rPr lang="en-US" b="1" dirty="0"/>
              <a:t>strong logical clock: if c(a) &lt; c(b), then a -&gt; b </a:t>
            </a:r>
            <a:r>
              <a:rPr lang="en-US" dirty="0"/>
              <a:t>(in addition)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4838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883A86C-9E1C-BD4D-9861-C40375F7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Lamport</a:t>
            </a:r>
            <a:r>
              <a:rPr lang="en-US" b="1" dirty="0"/>
              <a:t> Clock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6A6FDAE3-9A17-FD4B-A9A8-13B4174DB553}"/>
              </a:ext>
            </a:extLst>
          </p:cNvPr>
          <p:cNvSpPr txBox="1"/>
          <p:nvPr/>
        </p:nvSpPr>
        <p:spPr>
          <a:xfrm>
            <a:off x="8753007" y="6492875"/>
            <a:ext cx="3321743" cy="2308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https://</a:t>
            </a:r>
            <a:r>
              <a:rPr lang="en-US" sz="900" dirty="0" err="1">
                <a:solidFill>
                  <a:schemeClr val="bg2"/>
                </a:solidFill>
              </a:rPr>
              <a:t>www.cs.rutgers.edu</a:t>
            </a:r>
            <a:r>
              <a:rPr lang="en-US" sz="900" dirty="0">
                <a:solidFill>
                  <a:schemeClr val="bg2"/>
                </a:solidFill>
              </a:rPr>
              <a:t>/~</a:t>
            </a:r>
            <a:r>
              <a:rPr lang="en-US" sz="900" dirty="0" err="1">
                <a:solidFill>
                  <a:schemeClr val="bg2"/>
                </a:solidFill>
              </a:rPr>
              <a:t>pxk</a:t>
            </a:r>
            <a:r>
              <a:rPr lang="en-US" sz="900" dirty="0">
                <a:solidFill>
                  <a:schemeClr val="bg2"/>
                </a:solidFill>
              </a:rPr>
              <a:t>/</a:t>
            </a:r>
            <a:r>
              <a:rPr lang="en-US" sz="900" dirty="0" err="1">
                <a:solidFill>
                  <a:schemeClr val="bg2"/>
                </a:solidFill>
              </a:rPr>
              <a:t>rutgers</a:t>
            </a:r>
            <a:r>
              <a:rPr lang="en-US" sz="900" dirty="0">
                <a:solidFill>
                  <a:schemeClr val="bg2"/>
                </a:solidFill>
              </a:rPr>
              <a:t>/notes/clocks/</a:t>
            </a:r>
            <a:r>
              <a:rPr lang="en-US" sz="900" dirty="0" err="1">
                <a:solidFill>
                  <a:schemeClr val="bg2"/>
                </a:solidFill>
              </a:rPr>
              <a:t>index.html</a:t>
            </a:r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7" name="Geschweifte Klammer rechts 6">
            <a:extLst>
              <a:ext uri="{FF2B5EF4-FFF2-40B4-BE49-F238E27FC236}">
                <a16:creationId xmlns:a16="http://schemas.microsoft.com/office/drawing/2014/main" xmlns="" id="{3AE7B622-4677-F445-8DF2-7BE7E9914868}"/>
              </a:ext>
            </a:extLst>
          </p:cNvPr>
          <p:cNvSpPr/>
          <p:nvPr/>
        </p:nvSpPr>
        <p:spPr>
          <a:xfrm rot="16200000">
            <a:off x="3636488" y="1812873"/>
            <a:ext cx="328184" cy="391344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ACFF9FAA-8101-D546-8CD8-578343473569}"/>
              </a:ext>
            </a:extLst>
          </p:cNvPr>
          <p:cNvSpPr txBox="1"/>
          <p:nvPr/>
        </p:nvSpPr>
        <p:spPr>
          <a:xfrm>
            <a:off x="3126613" y="1475120"/>
            <a:ext cx="134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max(1,2) + 1</a:t>
            </a:r>
          </a:p>
        </p:txBody>
      </p:sp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xmlns="" id="{A358CE85-99EE-B846-994B-0BBCA3357181}"/>
              </a:ext>
            </a:extLst>
          </p:cNvPr>
          <p:cNvSpPr/>
          <p:nvPr/>
        </p:nvSpPr>
        <p:spPr>
          <a:xfrm rot="16200000">
            <a:off x="2255023" y="1546948"/>
            <a:ext cx="324407" cy="883311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xmlns="" id="{239BC602-D4CD-284D-BB2B-91D155E86321}"/>
              </a:ext>
            </a:extLst>
          </p:cNvPr>
          <p:cNvSpPr txBox="1"/>
          <p:nvPr/>
        </p:nvSpPr>
        <p:spPr>
          <a:xfrm>
            <a:off x="2208675" y="149695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</a:t>
            </a:r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xmlns="" id="{74A56C55-BF7A-A244-A16E-CB126FA13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131" r="1774"/>
          <a:stretch/>
        </p:blipFill>
        <p:spPr>
          <a:xfrm>
            <a:off x="1060441" y="2150807"/>
            <a:ext cx="6513454" cy="3808084"/>
          </a:xfrm>
          <a:prstGeom prst="rect">
            <a:avLst/>
          </a:prstGeom>
        </p:spPr>
      </p:pic>
      <p:sp>
        <p:nvSpPr>
          <p:cNvPr id="15" name="Geschweifte Klammer rechts 14">
            <a:extLst>
              <a:ext uri="{FF2B5EF4-FFF2-40B4-BE49-F238E27FC236}">
                <a16:creationId xmlns:a16="http://schemas.microsoft.com/office/drawing/2014/main" xmlns="" id="{BCE545C4-68A8-F54D-A07F-6F83329E1307}"/>
              </a:ext>
            </a:extLst>
          </p:cNvPr>
          <p:cNvSpPr/>
          <p:nvPr/>
        </p:nvSpPr>
        <p:spPr>
          <a:xfrm rot="12781613">
            <a:off x="4987156" y="2324521"/>
            <a:ext cx="438855" cy="2588633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xmlns="" id="{DE5845E0-1BCE-C544-9E9B-1228D018B55E}"/>
              </a:ext>
            </a:extLst>
          </p:cNvPr>
          <p:cNvSpPr txBox="1"/>
          <p:nvPr/>
        </p:nvSpPr>
        <p:spPr>
          <a:xfrm>
            <a:off x="3996252" y="3183581"/>
            <a:ext cx="1936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send current timestamp</a:t>
            </a:r>
          </a:p>
        </p:txBody>
      </p:sp>
      <p:sp>
        <p:nvSpPr>
          <p:cNvPr id="17" name="Geschweifte Klammer rechts 16">
            <a:extLst>
              <a:ext uri="{FF2B5EF4-FFF2-40B4-BE49-F238E27FC236}">
                <a16:creationId xmlns:a16="http://schemas.microsoft.com/office/drawing/2014/main" xmlns="" id="{DCDF9E3A-699A-FE4D-832F-35AF19488B68}"/>
              </a:ext>
            </a:extLst>
          </p:cNvPr>
          <p:cNvSpPr/>
          <p:nvPr/>
        </p:nvSpPr>
        <p:spPr>
          <a:xfrm rot="16200000">
            <a:off x="2414247" y="4219748"/>
            <a:ext cx="324407" cy="883311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xmlns="" id="{17BCCF02-9DDB-5A42-ABC1-896D2650EF46}"/>
              </a:ext>
            </a:extLst>
          </p:cNvPr>
          <p:cNvSpPr txBox="1"/>
          <p:nvPr/>
        </p:nvSpPr>
        <p:spPr>
          <a:xfrm>
            <a:off x="1801224" y="4151429"/>
            <a:ext cx="1649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 own clock</a:t>
            </a:r>
          </a:p>
        </p:txBody>
      </p:sp>
    </p:spTree>
    <p:extLst>
      <p:ext uri="{BB962C8B-B14F-4D97-AF65-F5344CB8AC3E}">
        <p14:creationId xmlns:p14="http://schemas.microsoft.com/office/powerpoint/2010/main" val="2886166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5" grpId="0" animBg="1"/>
      <p:bldP spid="16" grpId="0"/>
      <p:bldP spid="17" grpId="0" animBg="1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D7F133B-BF90-3240-812A-E29DA19B0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Lamport</a:t>
            </a:r>
            <a:r>
              <a:rPr lang="en-US" b="1" dirty="0"/>
              <a:t> Clock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A6BDACFD-F16D-B945-A3A2-409463A7A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logical clock (so if a -&gt; b then c(a) &lt; c(b))</a:t>
            </a:r>
          </a:p>
          <a:p>
            <a:r>
              <a:rPr lang="en-US" dirty="0"/>
              <a:t>but the reverse does not hold, so not a strong logical clock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37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009C3FF-6858-AA4E-9401-B02D544EA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Vector Clock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F98A594F-F446-DE42-9B65-2A81C431D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03"/>
          <a:stretch/>
        </p:blipFill>
        <p:spPr>
          <a:xfrm>
            <a:off x="1063646" y="2139786"/>
            <a:ext cx="7373181" cy="4323826"/>
          </a:xfrm>
          <a:prstGeom prst="rect">
            <a:avLst/>
          </a:prstGeom>
        </p:spPr>
      </p:pic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xmlns="" id="{FC96221E-74BC-3242-963C-6A0E8F41F855}"/>
              </a:ext>
            </a:extLst>
          </p:cNvPr>
          <p:cNvSpPr/>
          <p:nvPr/>
        </p:nvSpPr>
        <p:spPr>
          <a:xfrm rot="16200000">
            <a:off x="1724777" y="1698130"/>
            <a:ext cx="324407" cy="883311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F946651B-62CD-9640-8940-7F9C7FC3D677}"/>
              </a:ext>
            </a:extLst>
          </p:cNvPr>
          <p:cNvSpPr txBox="1"/>
          <p:nvPr/>
        </p:nvSpPr>
        <p:spPr>
          <a:xfrm>
            <a:off x="270452" y="1568367"/>
            <a:ext cx="1669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now vector of clocks</a:t>
            </a:r>
          </a:p>
        </p:txBody>
      </p:sp>
      <p:sp>
        <p:nvSpPr>
          <p:cNvPr id="7" name="Geschweifte Klammer rechts 6">
            <a:extLst>
              <a:ext uri="{FF2B5EF4-FFF2-40B4-BE49-F238E27FC236}">
                <a16:creationId xmlns:a16="http://schemas.microsoft.com/office/drawing/2014/main" xmlns="" id="{B458DB7B-EA95-A441-A296-38C444B9208C}"/>
              </a:ext>
            </a:extLst>
          </p:cNvPr>
          <p:cNvSpPr/>
          <p:nvPr/>
        </p:nvSpPr>
        <p:spPr>
          <a:xfrm rot="16200000">
            <a:off x="2983650" y="1674878"/>
            <a:ext cx="324407" cy="883311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742E8D76-1B16-DE4D-8DA3-ED779EFB0B73}"/>
              </a:ext>
            </a:extLst>
          </p:cNvPr>
          <p:cNvSpPr txBox="1"/>
          <p:nvPr/>
        </p:nvSpPr>
        <p:spPr>
          <a:xfrm>
            <a:off x="2311041" y="1667414"/>
            <a:ext cx="2299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increase own clock for event</a:t>
            </a:r>
          </a:p>
        </p:txBody>
      </p:sp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xmlns="" id="{8FB4F2C7-AFBD-5D4A-BF64-1E24E20EB146}"/>
              </a:ext>
            </a:extLst>
          </p:cNvPr>
          <p:cNvSpPr/>
          <p:nvPr/>
        </p:nvSpPr>
        <p:spPr>
          <a:xfrm rot="5400000">
            <a:off x="4054768" y="3989913"/>
            <a:ext cx="324407" cy="883311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xmlns="" id="{1737FAEF-14A6-8B41-B3E3-48B3F1B3AA91}"/>
              </a:ext>
            </a:extLst>
          </p:cNvPr>
          <p:cNvSpPr txBox="1"/>
          <p:nvPr/>
        </p:nvSpPr>
        <p:spPr>
          <a:xfrm>
            <a:off x="2625770" y="4549637"/>
            <a:ext cx="23647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increase own by one and</a:t>
            </a:r>
          </a:p>
          <a:p>
            <a:r>
              <a:rPr lang="en-US" sz="1400" dirty="0"/>
              <a:t>take max of received and own</a:t>
            </a:r>
          </a:p>
          <a:p>
            <a:r>
              <a:rPr lang="en-US" sz="1400" dirty="0"/>
              <a:t>for every other one</a:t>
            </a:r>
          </a:p>
        </p:txBody>
      </p:sp>
      <p:sp>
        <p:nvSpPr>
          <p:cNvPr id="12" name="Geschweifte Klammer rechts 11">
            <a:extLst>
              <a:ext uri="{FF2B5EF4-FFF2-40B4-BE49-F238E27FC236}">
                <a16:creationId xmlns:a16="http://schemas.microsoft.com/office/drawing/2014/main" xmlns="" id="{8F3E188A-604F-7C4C-B804-E9F63943A01F}"/>
              </a:ext>
            </a:extLst>
          </p:cNvPr>
          <p:cNvSpPr/>
          <p:nvPr/>
        </p:nvSpPr>
        <p:spPr>
          <a:xfrm rot="12781613">
            <a:off x="5372415" y="2582618"/>
            <a:ext cx="438855" cy="2588633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xmlns="" id="{EBF947D7-BA26-FF49-A980-FF5EEE936037}"/>
              </a:ext>
            </a:extLst>
          </p:cNvPr>
          <p:cNvSpPr txBox="1"/>
          <p:nvPr/>
        </p:nvSpPr>
        <p:spPr>
          <a:xfrm>
            <a:off x="4301052" y="3409035"/>
            <a:ext cx="1936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send current timestamp</a:t>
            </a:r>
          </a:p>
        </p:txBody>
      </p:sp>
    </p:spTree>
    <p:extLst>
      <p:ext uri="{BB962C8B-B14F-4D97-AF65-F5344CB8AC3E}">
        <p14:creationId xmlns:p14="http://schemas.microsoft.com/office/powerpoint/2010/main" val="2940427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2" grpId="0" animBg="1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C9153F3-25F3-2F4A-BDB6-67322645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Vector Clock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49CA046-469A-B04B-AFFA-094FB9F87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c(a) &lt; c(b) mean now?</a:t>
            </a:r>
          </a:p>
          <a:p>
            <a:pPr lvl="1"/>
            <a:r>
              <a:rPr lang="en-US" dirty="0"/>
              <a:t>if all the entries are in a &lt;= b and at least one entry where a &lt; b</a:t>
            </a:r>
          </a:p>
          <a:p>
            <a:r>
              <a:rPr lang="en-US" dirty="0"/>
              <a:t>is a logical clock (so if a -&gt; b then c(a) &lt; c(b))</a:t>
            </a:r>
          </a:p>
          <a:p>
            <a:r>
              <a:rPr lang="en-US" dirty="0"/>
              <a:t>is also a strong logical clock (if c(a) &lt; c(b) -&gt; a -&gt; b)</a:t>
            </a:r>
          </a:p>
          <a:p>
            <a:pPr lvl="1"/>
            <a:r>
              <a:rPr lang="en-US" dirty="0"/>
              <a:t>intuition: because in order to achieve c(a)  &lt; c(b), all entries have to be at least  as big, so a message from a must have reached b (not necessarily directly) so that b has the right a value </a:t>
            </a:r>
          </a:p>
        </p:txBody>
      </p:sp>
    </p:spTree>
    <p:extLst>
      <p:ext uri="{BB962C8B-B14F-4D97-AF65-F5344CB8AC3E}">
        <p14:creationId xmlns:p14="http://schemas.microsoft.com/office/powerpoint/2010/main" val="702539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56B04EC-4263-EA4C-882B-9F4A7AF6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Consistent Snapshot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98CD09E4-D588-D445-B895-76F9EE2EB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Cut</a:t>
            </a:r>
          </a:p>
          <a:p>
            <a:pPr lvl="1"/>
            <a:r>
              <a:rPr lang="en-US" dirty="0"/>
              <a:t>prefix of a distributed execution</a:t>
            </a:r>
          </a:p>
          <a:p>
            <a:r>
              <a:rPr lang="en-US" dirty="0"/>
              <a:t>Consistent Snapshot</a:t>
            </a:r>
          </a:p>
          <a:p>
            <a:pPr lvl="1"/>
            <a:r>
              <a:rPr lang="en-US" dirty="0"/>
              <a:t>a cut for which holds that for every operation g in that cut, if f-&gt;g, then also f is there  </a:t>
            </a:r>
          </a:p>
          <a:p>
            <a:pPr lvl="1"/>
            <a:r>
              <a:rPr lang="en-US" dirty="0"/>
              <a:t>-&gt; if all “connected” preceding operations are included</a:t>
            </a:r>
          </a:p>
          <a:p>
            <a:r>
              <a:rPr lang="en-US" dirty="0"/>
              <a:t>with number of consistent snapshots, one can make conclusions about degrees of concurrency in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07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9EEF6FB-F4F3-D643-A8C0-EDB183C56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NTP</a:t>
            </a:r>
          </a:p>
        </p:txBody>
      </p:sp>
      <p:pic>
        <p:nvPicPr>
          <p:cNvPr id="7" name="Grafik 6" descr="Uhr">
            <a:extLst>
              <a:ext uri="{FF2B5EF4-FFF2-40B4-BE49-F238E27FC236}">
                <a16:creationId xmlns:a16="http://schemas.microsoft.com/office/drawing/2014/main" xmlns="" id="{A7703B00-A289-6B42-AC05-88D98A27F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769982" y="1621632"/>
            <a:ext cx="914400" cy="9144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F14D8E1C-2008-9549-B369-0EBD5546FEF3}"/>
              </a:ext>
            </a:extLst>
          </p:cNvPr>
          <p:cNvSpPr txBox="1"/>
          <p:nvPr/>
        </p:nvSpPr>
        <p:spPr>
          <a:xfrm>
            <a:off x="1303520" y="13904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u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xmlns="" id="{AC00A1C3-1A42-8B4E-B9D0-E1535CE61A2D}"/>
              </a:ext>
            </a:extLst>
          </p:cNvPr>
          <p:cNvSpPr txBox="1"/>
          <p:nvPr/>
        </p:nvSpPr>
        <p:spPr>
          <a:xfrm>
            <a:off x="3976077" y="139041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</a:t>
            </a:r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xmlns="" id="{FD96FB6D-1D96-464A-9D48-58BB176933BE}"/>
              </a:ext>
            </a:extLst>
          </p:cNvPr>
          <p:cNvCxnSpPr>
            <a:stCxn id="7" idx="2"/>
          </p:cNvCxnSpPr>
          <p:nvPr/>
        </p:nvCxnSpPr>
        <p:spPr>
          <a:xfrm>
            <a:off x="4227182" y="2536032"/>
            <a:ext cx="0" cy="3496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xmlns="" id="{9016A70A-8662-EC4B-ABFE-9381810DE76C}"/>
              </a:ext>
            </a:extLst>
          </p:cNvPr>
          <p:cNvCxnSpPr/>
          <p:nvPr/>
        </p:nvCxnSpPr>
        <p:spPr>
          <a:xfrm>
            <a:off x="1456767" y="2536032"/>
            <a:ext cx="0" cy="3496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xmlns="" id="{B4E93A41-F804-7441-B80D-56EAD0ECC605}"/>
              </a:ext>
            </a:extLst>
          </p:cNvPr>
          <p:cNvCxnSpPr/>
          <p:nvPr/>
        </p:nvCxnSpPr>
        <p:spPr>
          <a:xfrm>
            <a:off x="1645560" y="2743200"/>
            <a:ext cx="2381317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xmlns="" id="{7657C910-ACDD-6B47-A7A7-6598A8DFFAA9}"/>
              </a:ext>
            </a:extLst>
          </p:cNvPr>
          <p:cNvSpPr txBox="1"/>
          <p:nvPr/>
        </p:nvSpPr>
        <p:spPr>
          <a:xfrm>
            <a:off x="2233246" y="2605088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xmlns="" id="{45FBF276-29B7-DE42-999C-9CDB63CBEB44}"/>
              </a:ext>
            </a:extLst>
          </p:cNvPr>
          <p:cNvCxnSpPr>
            <a:cxnSpLocks/>
          </p:cNvCxnSpPr>
          <p:nvPr/>
        </p:nvCxnSpPr>
        <p:spPr>
          <a:xfrm flipH="1">
            <a:off x="1645560" y="3930651"/>
            <a:ext cx="2240640" cy="1028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xmlns="" id="{D5431C69-BD1E-1344-9557-ADB431BD3D06}"/>
              </a:ext>
            </a:extLst>
          </p:cNvPr>
          <p:cNvSpPr txBox="1"/>
          <p:nvPr/>
        </p:nvSpPr>
        <p:spPr>
          <a:xfrm>
            <a:off x="2233246" y="3994218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xmlns="" id="{D300357F-9BCB-774F-8EBC-5B2E6EECC2E1}"/>
                  </a:ext>
                </a:extLst>
              </p:cNvPr>
              <p:cNvSpPr txBox="1"/>
              <p:nvPr/>
            </p:nvSpPr>
            <p:spPr>
              <a:xfrm>
                <a:off x="838200" y="2743200"/>
                <a:ext cx="4653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D300357F-9BCB-774F-8EBC-5B2E6EECC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43200"/>
                <a:ext cx="46532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xmlns="" id="{9AE8765B-AD59-A74F-A693-004EBD75A09A}"/>
                  </a:ext>
                </a:extLst>
              </p:cNvPr>
              <p:cNvSpPr txBox="1"/>
              <p:nvPr/>
            </p:nvSpPr>
            <p:spPr>
              <a:xfrm>
                <a:off x="748019" y="4774196"/>
                <a:ext cx="4701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’</a:t>
                </a:r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9AE8765B-AD59-A74F-A693-004EBD75A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19" y="4774196"/>
                <a:ext cx="470129" cy="369332"/>
              </a:xfrm>
              <a:prstGeom prst="rect">
                <a:avLst/>
              </a:prstGeom>
              <a:blipFill>
                <a:blip r:embed="rId5"/>
                <a:stretch>
                  <a:fillRect t="-6667" r="-789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xmlns="" id="{DC6E924F-BE68-1543-B966-44CC6587B8A0}"/>
                  </a:ext>
                </a:extLst>
              </p:cNvPr>
              <p:cNvSpPr txBox="1"/>
              <p:nvPr/>
            </p:nvSpPr>
            <p:spPr>
              <a:xfrm>
                <a:off x="4209166" y="3124324"/>
                <a:ext cx="452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C6E924F-BE68-1543-B966-44CC6587B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166" y="3124324"/>
                <a:ext cx="452303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18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xmlns="" id="{C29DD0E3-8C16-104F-8E35-42CE397102B4}"/>
                  </a:ext>
                </a:extLst>
              </p:cNvPr>
              <p:cNvSpPr txBox="1"/>
              <p:nvPr/>
            </p:nvSpPr>
            <p:spPr>
              <a:xfrm>
                <a:off x="4178961" y="3799477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de-CH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29DD0E3-8C16-104F-8E35-42CE39710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961" y="3799477"/>
                <a:ext cx="511615" cy="369332"/>
              </a:xfrm>
              <a:prstGeom prst="rect">
                <a:avLst/>
              </a:prstGeom>
              <a:blipFill rotWithShape="1">
                <a:blip r:embed="rId7"/>
                <a:stretch>
                  <a:fillRect r="-141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Grafik 27" descr="Armbanduhr">
            <a:extLst>
              <a:ext uri="{FF2B5EF4-FFF2-40B4-BE49-F238E27FC236}">
                <a16:creationId xmlns:a16="http://schemas.microsoft.com/office/drawing/2014/main" xmlns="" id="{F22DB17C-D58C-D141-BA3C-8A025850B6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056320" y="1690688"/>
            <a:ext cx="800893" cy="800893"/>
          </a:xfrm>
          <a:prstGeom prst="rect">
            <a:avLst/>
          </a:prstGeom>
        </p:spPr>
      </p:pic>
      <p:sp>
        <p:nvSpPr>
          <p:cNvPr id="29" name="Geschweifte Klammer rechts 28">
            <a:extLst>
              <a:ext uri="{FF2B5EF4-FFF2-40B4-BE49-F238E27FC236}">
                <a16:creationId xmlns:a16="http://schemas.microsoft.com/office/drawing/2014/main" xmlns="" id="{FD3FE551-1666-854B-88FC-2F69CAFE9D7C}"/>
              </a:ext>
            </a:extLst>
          </p:cNvPr>
          <p:cNvSpPr/>
          <p:nvPr/>
        </p:nvSpPr>
        <p:spPr>
          <a:xfrm>
            <a:off x="4754076" y="3308990"/>
            <a:ext cx="204786" cy="859819"/>
          </a:xfrm>
          <a:prstGeom prst="rightBrace">
            <a:avLst/>
          </a:prstGeom>
          <a:ln>
            <a:solidFill>
              <a:srgbClr val="FFC5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500"/>
              </a:solidFill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xmlns="" id="{2BE8BB44-052F-E84F-9DA2-2DA2593518D4}"/>
              </a:ext>
            </a:extLst>
          </p:cNvPr>
          <p:cNvSpPr txBox="1"/>
          <p:nvPr/>
        </p:nvSpPr>
        <p:spPr>
          <a:xfrm>
            <a:off x="5067496" y="3547031"/>
            <a:ext cx="25929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500"/>
                </a:solidFill>
              </a:rPr>
              <a:t>processing time at node v</a:t>
            </a:r>
          </a:p>
        </p:txBody>
      </p:sp>
      <p:sp>
        <p:nvSpPr>
          <p:cNvPr id="32" name="Geschweifte Klammer rechts 31">
            <a:extLst>
              <a:ext uri="{FF2B5EF4-FFF2-40B4-BE49-F238E27FC236}">
                <a16:creationId xmlns:a16="http://schemas.microsoft.com/office/drawing/2014/main" xmlns="" id="{110DE936-744A-E345-93F4-02857F3C12A5}"/>
              </a:ext>
            </a:extLst>
          </p:cNvPr>
          <p:cNvSpPr/>
          <p:nvPr/>
        </p:nvSpPr>
        <p:spPr>
          <a:xfrm>
            <a:off x="4771260" y="2775380"/>
            <a:ext cx="143690" cy="519236"/>
          </a:xfrm>
          <a:prstGeom prst="rightBrace">
            <a:avLst/>
          </a:prstGeom>
          <a:ln>
            <a:solidFill>
              <a:srgbClr val="9500F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500F1"/>
              </a:solidFill>
            </a:endParaRPr>
          </a:p>
        </p:txBody>
      </p:sp>
      <p:sp>
        <p:nvSpPr>
          <p:cNvPr id="33" name="Geschweifte Klammer rechts 32">
            <a:extLst>
              <a:ext uri="{FF2B5EF4-FFF2-40B4-BE49-F238E27FC236}">
                <a16:creationId xmlns:a16="http://schemas.microsoft.com/office/drawing/2014/main" xmlns="" id="{696ABCA0-D51F-364F-9E78-8ED7FD51B41D}"/>
              </a:ext>
            </a:extLst>
          </p:cNvPr>
          <p:cNvSpPr/>
          <p:nvPr/>
        </p:nvSpPr>
        <p:spPr>
          <a:xfrm>
            <a:off x="4771260" y="4178884"/>
            <a:ext cx="143690" cy="519236"/>
          </a:xfrm>
          <a:prstGeom prst="rightBrace">
            <a:avLst/>
          </a:prstGeom>
          <a:ln>
            <a:solidFill>
              <a:srgbClr val="9500F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500F1"/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xmlns="" id="{58BD9D6D-8E68-3C43-9347-AD69E3CDBB2F}"/>
              </a:ext>
            </a:extLst>
          </p:cNvPr>
          <p:cNvSpPr txBox="1"/>
          <p:nvPr/>
        </p:nvSpPr>
        <p:spPr>
          <a:xfrm>
            <a:off x="5063585" y="4253836"/>
            <a:ext cx="259686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500F1"/>
                </a:solidFill>
              </a:rPr>
              <a:t>second propagation delay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xmlns="" id="{C365110F-8854-1047-9694-813F4C26788F}"/>
              </a:ext>
            </a:extLst>
          </p:cNvPr>
          <p:cNvSpPr txBox="1"/>
          <p:nvPr/>
        </p:nvSpPr>
        <p:spPr>
          <a:xfrm>
            <a:off x="5100055" y="2981242"/>
            <a:ext cx="22940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500F1"/>
                </a:solidFill>
              </a:rPr>
              <a:t>first propagation delay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xmlns="" id="{29ED9EE3-7DF9-7749-A179-244CFCF8A3D3}"/>
                  </a:ext>
                </a:extLst>
              </p:cNvPr>
              <p:cNvSpPr txBox="1"/>
              <p:nvPr/>
            </p:nvSpPr>
            <p:spPr>
              <a:xfrm>
                <a:off x="4708518" y="4793609"/>
                <a:ext cx="7354449" cy="2367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Clock skew:</a:t>
                </a:r>
              </a:p>
              <a:p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should be: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:r>
                  <a:rPr lang="en-US" dirty="0">
                    <a:solidFill>
                      <a:srgbClr val="9500F1"/>
                    </a:solidFill>
                  </a:rPr>
                  <a:t>propagation delay</a:t>
                </a:r>
              </a:p>
              <a:p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de-CH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should be: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de-CH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+ </a:t>
                </a:r>
                <a:r>
                  <a:rPr lang="en-US" dirty="0">
                    <a:solidFill>
                      <a:srgbClr val="9500F1"/>
                    </a:solidFill>
                  </a:rPr>
                  <a:t>propagation delay</a:t>
                </a:r>
              </a:p>
              <a:p>
                <a:r>
                  <a:rPr lang="en-US" dirty="0"/>
                  <a:t>so skew is: </a:t>
                </a:r>
                <a14:m>
                  <m:oMath xmlns:m="http://schemas.openxmlformats.org/officeDocument/2006/math" xmlns="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 − (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+ 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9500F1"/>
                            </a:solidFill>
                          </a:rPr>
                          <m:t>propagation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9500F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9500F1"/>
                            </a:solidFill>
                          </a:rPr>
                          <m:t>delay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de-CH" b="0" i="0" dirty="0" smtClean="0">
                            <a:solidFill>
                              <a:schemeClr val="tx1"/>
                            </a:solidFill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de-CH" b="0" i="0" dirty="0" smtClean="0">
                            <a:solidFill>
                              <a:schemeClr val="tx1"/>
                            </a:solidFill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CH" b="0" i="0" dirty="0" smtClean="0">
                            <a:solidFill>
                              <a:schemeClr val="tx1"/>
                            </a:solidFill>
                          </a:rPr>
                          <m:t>(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de-CH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’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–</m:t>
                        </m:r>
                        <m:r>
                          <m:rPr>
                            <m:nor/>
                          </m:rPr>
                          <a:rPr lang="de-CH" b="0" i="0" dirty="0" smtClean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de-CH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’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accent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+ 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9500F1"/>
                            </a:solidFill>
                          </a:rPr>
                          <m:t>propagation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9500F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9500F1"/>
                            </a:solidFill>
                          </a:rPr>
                          <m:t>delay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chemeClr val="tx1"/>
                            </a:solidFill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de-CH" b="0" i="0" dirty="0" smtClean="0">
                            <a:solidFill>
                              <a:schemeClr val="tx1"/>
                            </a:solidFill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de-CH" b="0" i="0" dirty="0" smtClean="0">
                            <a:solidFill>
                              <a:schemeClr val="tx1"/>
                            </a:solidFill>
                          </a:rPr>
                          <m:t> </m:t>
                        </m:r>
                      </m:num>
                      <m:den>
                        <m:r>
                          <a:rPr lang="de-CH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=</a:t>
                </a:r>
              </a:p>
              <a:p>
                <a14:m>
                  <m:oMath xmlns:m="http://schemas.openxmlformats.org/officeDocument/2006/math" xmlns="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(</m:t>
                            </m:r>
                            <m:r>
                              <a:rPr lang="de-CH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 −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de-CH" dirty="0"/>
                          <m:t>)</m:t>
                        </m:r>
                        <m:r>
                          <a:rPr lang="de-CH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de-CH" dirty="0"/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de-CH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’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–</m:t>
                        </m:r>
                        <m:r>
                          <m:rPr>
                            <m:nor/>
                          </m:rPr>
                          <a:rPr lang="de-CH" dirty="0"/>
                          <m:t>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de-CH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’</m:t>
                        </m:r>
                        <m:r>
                          <m:rPr>
                            <m:nor/>
                          </m:rPr>
                          <a:rPr lang="de-CH" dirty="0"/>
                          <m:t>)</m:t>
                        </m:r>
                      </m:num>
                      <m:den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 xmlns="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(</m:t>
                            </m:r>
                            <m:r>
                              <a:rPr lang="de-CH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 −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de-CH" dirty="0"/>
                          <m:t>)</m:t>
                        </m:r>
                        <m:r>
                          <m:rPr>
                            <m:nor/>
                          </m:rPr>
                          <a:rPr lang="de-CH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de-CH" dirty="0"/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CH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de-CH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’</m:t>
                            </m:r>
                            <m:r>
                              <a:rPr lang="de-CH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de-CH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de-CH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’</m:t>
                        </m:r>
                        <m:r>
                          <m:rPr>
                            <m:nor/>
                          </m:rPr>
                          <a:rPr lang="de-CH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CH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29ED9EE3-7DF9-7749-A179-244CFCF8A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518" y="4793609"/>
                <a:ext cx="7354449" cy="2367443"/>
              </a:xfrm>
              <a:prstGeom prst="rect">
                <a:avLst/>
              </a:prstGeom>
              <a:blipFill>
                <a:blip r:embed="rId10"/>
                <a:stretch>
                  <a:fillRect l="-690" t="-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hteck 42">
            <a:extLst>
              <a:ext uri="{FF2B5EF4-FFF2-40B4-BE49-F238E27FC236}">
                <a16:creationId xmlns:a16="http://schemas.microsoft.com/office/drawing/2014/main" xmlns="" id="{993C6D63-EED6-BB4F-AAEA-384B8928F4EA}"/>
              </a:ext>
            </a:extLst>
          </p:cNvPr>
          <p:cNvSpPr/>
          <p:nvPr/>
        </p:nvSpPr>
        <p:spPr>
          <a:xfrm>
            <a:off x="4760582" y="537411"/>
            <a:ext cx="7620246" cy="632058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xmlns="" id="{5846A153-52F4-6048-BE76-C4DDCD70F61C}"/>
              </a:ext>
            </a:extLst>
          </p:cNvPr>
          <p:cNvSpPr txBox="1"/>
          <p:nvPr/>
        </p:nvSpPr>
        <p:spPr>
          <a:xfrm>
            <a:off x="4084909" y="1411365"/>
            <a:ext cx="556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(+5)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xmlns="" id="{0CA250F9-DA1F-424A-BA98-504CCD3D8540}"/>
              </a:ext>
            </a:extLst>
          </p:cNvPr>
          <p:cNvSpPr txBox="1"/>
          <p:nvPr/>
        </p:nvSpPr>
        <p:spPr>
          <a:xfrm>
            <a:off x="5107683" y="2995248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propagation delay =  10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xmlns="" id="{1D4AC1B3-7FD1-CE49-BE96-9B7BFC952451}"/>
              </a:ext>
            </a:extLst>
          </p:cNvPr>
          <p:cNvSpPr txBox="1"/>
          <p:nvPr/>
        </p:nvSpPr>
        <p:spPr>
          <a:xfrm>
            <a:off x="5107683" y="4139534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propagation delay =  10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xmlns="" id="{6358D005-6938-1841-94DF-9771F33332CF}"/>
              </a:ext>
            </a:extLst>
          </p:cNvPr>
          <p:cNvSpPr txBox="1"/>
          <p:nvPr/>
        </p:nvSpPr>
        <p:spPr>
          <a:xfrm>
            <a:off x="623004" y="2754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xmlns="" id="{D1990BE4-BEA3-9842-AA16-8EE7DB7D2B36}"/>
              </a:ext>
            </a:extLst>
          </p:cNvPr>
          <p:cNvSpPr txBox="1"/>
          <p:nvPr/>
        </p:nvSpPr>
        <p:spPr>
          <a:xfrm>
            <a:off x="4626067" y="31305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xmlns="" id="{543C9700-D771-1044-BFB1-108025D37899}"/>
              </a:ext>
            </a:extLst>
          </p:cNvPr>
          <p:cNvSpPr txBox="1"/>
          <p:nvPr/>
        </p:nvSpPr>
        <p:spPr>
          <a:xfrm>
            <a:off x="4617945" y="37994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xmlns="" id="{70ACB7D0-3ED0-FB4A-8DAE-9249BEDCA3B5}"/>
              </a:ext>
            </a:extLst>
          </p:cNvPr>
          <p:cNvSpPr txBox="1"/>
          <p:nvPr/>
        </p:nvSpPr>
        <p:spPr>
          <a:xfrm>
            <a:off x="357555" y="47741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xmlns="" id="{6FC6A0BA-D24D-2E4C-81D6-A9D56D5D1E55}"/>
              </a:ext>
            </a:extLst>
          </p:cNvPr>
          <p:cNvSpPr txBox="1"/>
          <p:nvPr/>
        </p:nvSpPr>
        <p:spPr>
          <a:xfrm>
            <a:off x="5109736" y="3589206"/>
            <a:ext cx="20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processing time =  5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xmlns="" id="{088594B4-F5CB-B846-8E8E-84274F4A66F0}"/>
              </a:ext>
            </a:extLst>
          </p:cNvPr>
          <p:cNvSpPr txBox="1"/>
          <p:nvPr/>
        </p:nvSpPr>
        <p:spPr>
          <a:xfrm>
            <a:off x="5100055" y="4816991"/>
            <a:ext cx="2827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skew = (15-0) +(20-25)/2 = 5</a:t>
            </a:r>
          </a:p>
        </p:txBody>
      </p:sp>
    </p:spTree>
    <p:extLst>
      <p:ext uri="{BB962C8B-B14F-4D97-AF65-F5344CB8AC3E}">
        <p14:creationId xmlns:p14="http://schemas.microsoft.com/office/powerpoint/2010/main" val="2228382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23" grpId="0"/>
      <p:bldP spid="24" grpId="0"/>
      <p:bldP spid="25" grpId="0"/>
      <p:bldP spid="26" grpId="0"/>
      <p:bldP spid="29" grpId="0" animBg="1"/>
      <p:bldP spid="30" grpId="0"/>
      <p:bldP spid="32" grpId="0" animBg="1"/>
      <p:bldP spid="33" grpId="0" animBg="1"/>
      <p:bldP spid="34" grpId="0"/>
      <p:bldP spid="36" grpId="0"/>
      <p:bldP spid="43" grpId="0" animBg="1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xmlns="" id="{C8C006DE-1492-3947-A701-1E528EB91D35}"/>
              </a:ext>
            </a:extLst>
          </p:cNvPr>
          <p:cNvSpPr/>
          <p:nvPr/>
        </p:nvSpPr>
        <p:spPr>
          <a:xfrm>
            <a:off x="4642334" y="3327579"/>
            <a:ext cx="208740" cy="202842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421FEFEE-719A-164F-BE23-F8FD40BF6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GPS – General idea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E53F58B1-5544-0D41-A09C-27C66377B2D1}"/>
              </a:ext>
            </a:extLst>
          </p:cNvPr>
          <p:cNvSpPr/>
          <p:nvPr/>
        </p:nvSpPr>
        <p:spPr>
          <a:xfrm>
            <a:off x="2294021" y="1818856"/>
            <a:ext cx="2520000" cy="252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6FFBAFDA-714C-C642-8ECE-1E6DADC4E778}"/>
              </a:ext>
            </a:extLst>
          </p:cNvPr>
          <p:cNvSpPr/>
          <p:nvPr/>
        </p:nvSpPr>
        <p:spPr>
          <a:xfrm>
            <a:off x="3497873" y="3022709"/>
            <a:ext cx="112295" cy="1122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1C9F1CCC-FF4F-7F4C-B8E2-E74054FE15C3}"/>
              </a:ext>
            </a:extLst>
          </p:cNvPr>
          <p:cNvSpPr/>
          <p:nvPr/>
        </p:nvSpPr>
        <p:spPr>
          <a:xfrm>
            <a:off x="4155948" y="1875003"/>
            <a:ext cx="2520000" cy="2520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943A6F6B-AAF9-6847-B5E5-BE66E69CF005}"/>
              </a:ext>
            </a:extLst>
          </p:cNvPr>
          <p:cNvSpPr/>
          <p:nvPr/>
        </p:nvSpPr>
        <p:spPr>
          <a:xfrm>
            <a:off x="5359800" y="3078856"/>
            <a:ext cx="112295" cy="11229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9C61C1D0-9055-084C-8014-5510661602EF}"/>
              </a:ext>
            </a:extLst>
          </p:cNvPr>
          <p:cNvSpPr/>
          <p:nvPr/>
        </p:nvSpPr>
        <p:spPr>
          <a:xfrm>
            <a:off x="3224985" y="3429000"/>
            <a:ext cx="2520000" cy="252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033D751B-502A-3449-8788-57E17AADA36C}"/>
              </a:ext>
            </a:extLst>
          </p:cNvPr>
          <p:cNvSpPr/>
          <p:nvPr/>
        </p:nvSpPr>
        <p:spPr>
          <a:xfrm>
            <a:off x="4428837" y="4632853"/>
            <a:ext cx="112295" cy="11229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8DB114F5-1623-A946-A3BE-67EB3CD10069}"/>
              </a:ext>
            </a:extLst>
          </p:cNvPr>
          <p:cNvSpPr/>
          <p:nvPr/>
        </p:nvSpPr>
        <p:spPr>
          <a:xfrm>
            <a:off x="4642334" y="3327579"/>
            <a:ext cx="208740" cy="20284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D28A8DFC-E810-4D45-82E0-023C907E49D4}"/>
              </a:ext>
            </a:extLst>
          </p:cNvPr>
          <p:cNvSpPr/>
          <p:nvPr/>
        </p:nvSpPr>
        <p:spPr>
          <a:xfrm>
            <a:off x="4072482" y="3327579"/>
            <a:ext cx="208740" cy="20284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xmlns="" id="{1A4AE664-90D5-E24C-BA35-FC38E0458215}"/>
              </a:ext>
            </a:extLst>
          </p:cNvPr>
          <p:cNvSpPr txBox="1"/>
          <p:nvPr/>
        </p:nvSpPr>
        <p:spPr>
          <a:xfrm>
            <a:off x="2965191" y="2653377"/>
            <a:ext cx="110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Satellite 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xmlns="" id="{27863888-F7CC-0F46-B314-B3FC548A6CA6}"/>
              </a:ext>
            </a:extLst>
          </p:cNvPr>
          <p:cNvSpPr txBox="1"/>
          <p:nvPr/>
        </p:nvSpPr>
        <p:spPr>
          <a:xfrm>
            <a:off x="5021071" y="2652545"/>
            <a:ext cx="110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Satellite 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xmlns="" id="{A84DD4A7-F23B-FF4C-A13E-6E4955A23C7A}"/>
              </a:ext>
            </a:extLst>
          </p:cNvPr>
          <p:cNvSpPr txBox="1"/>
          <p:nvPr/>
        </p:nvSpPr>
        <p:spPr>
          <a:xfrm>
            <a:off x="3913780" y="4245222"/>
            <a:ext cx="110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Satellite 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E219D62C-4416-EB4B-BE3B-36A89E937CBC}"/>
              </a:ext>
            </a:extLst>
          </p:cNvPr>
          <p:cNvSpPr/>
          <p:nvPr/>
        </p:nvSpPr>
        <p:spPr>
          <a:xfrm>
            <a:off x="4172976" y="2347088"/>
            <a:ext cx="641044" cy="1575830"/>
          </a:xfrm>
          <a:prstGeom prst="ellipse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xmlns="" id="{E800A4C9-CCD1-8142-AACF-F1FE7531DD9F}"/>
              </a:ext>
            </a:extLst>
          </p:cNvPr>
          <p:cNvCxnSpPr/>
          <p:nvPr/>
        </p:nvCxnSpPr>
        <p:spPr>
          <a:xfrm flipH="1">
            <a:off x="4172976" y="1690688"/>
            <a:ext cx="469358" cy="1636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xmlns="" id="{31214D87-FB0C-024B-A6C1-0BE80CA17934}"/>
              </a:ext>
            </a:extLst>
          </p:cNvPr>
          <p:cNvCxnSpPr>
            <a:endCxn id="18" idx="0"/>
          </p:cNvCxnSpPr>
          <p:nvPr/>
        </p:nvCxnSpPr>
        <p:spPr>
          <a:xfrm>
            <a:off x="4642334" y="1690688"/>
            <a:ext cx="104370" cy="1636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xmlns="" id="{A7E4053D-E0D4-D944-A7B0-7633E31B4A07}"/>
              </a:ext>
            </a:extLst>
          </p:cNvPr>
          <p:cNvSpPr txBox="1"/>
          <p:nvPr/>
        </p:nvSpPr>
        <p:spPr>
          <a:xfrm>
            <a:off x="4541132" y="1296545"/>
            <a:ext cx="4827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of them close to earth distance, one far away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xmlns="" id="{73BE7C97-4565-5C48-8332-F867AE70803E}"/>
              </a:ext>
            </a:extLst>
          </p:cNvPr>
          <p:cNvSpPr txBox="1"/>
          <p:nvPr/>
        </p:nvSpPr>
        <p:spPr>
          <a:xfrm>
            <a:off x="4814020" y="3310454"/>
            <a:ext cx="1301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here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xmlns="" id="{6411FB19-0501-D641-A1E3-90E4EAF8A7D4}"/>
              </a:ext>
            </a:extLst>
          </p:cNvPr>
          <p:cNvGrpSpPr/>
          <p:nvPr/>
        </p:nvGrpSpPr>
        <p:grpSpPr>
          <a:xfrm rot="20028375">
            <a:off x="3229963" y="2602569"/>
            <a:ext cx="798283" cy="843008"/>
            <a:chOff x="3229963" y="2602569"/>
            <a:chExt cx="798283" cy="843008"/>
          </a:xfrm>
        </p:grpSpPr>
        <p:sp>
          <p:nvSpPr>
            <p:cNvPr id="31" name="Bogen 30">
              <a:extLst>
                <a:ext uri="{FF2B5EF4-FFF2-40B4-BE49-F238E27FC236}">
                  <a16:creationId xmlns:a16="http://schemas.microsoft.com/office/drawing/2014/main" xmlns="" id="{A03E387B-472C-534E-9760-D4157115EB69}"/>
                </a:ext>
              </a:extLst>
            </p:cNvPr>
            <p:cNvSpPr/>
            <p:nvPr/>
          </p:nvSpPr>
          <p:spPr>
            <a:xfrm rot="5946118">
              <a:off x="3229963" y="2602569"/>
              <a:ext cx="720000" cy="720000"/>
            </a:xfrm>
            <a:prstGeom prst="arc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Bogen 31">
              <a:extLst>
                <a:ext uri="{FF2B5EF4-FFF2-40B4-BE49-F238E27FC236}">
                  <a16:creationId xmlns:a16="http://schemas.microsoft.com/office/drawing/2014/main" xmlns="" id="{2D38B7EC-DACB-6F40-9F89-5D1FF19FFFD7}"/>
                </a:ext>
              </a:extLst>
            </p:cNvPr>
            <p:cNvSpPr/>
            <p:nvPr/>
          </p:nvSpPr>
          <p:spPr>
            <a:xfrm rot="5946118">
              <a:off x="3366065" y="2761637"/>
              <a:ext cx="612000" cy="612000"/>
            </a:xfrm>
            <a:prstGeom prst="arc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Bogen 32">
              <a:extLst>
                <a:ext uri="{FF2B5EF4-FFF2-40B4-BE49-F238E27FC236}">
                  <a16:creationId xmlns:a16="http://schemas.microsoft.com/office/drawing/2014/main" xmlns="" id="{53F8E494-20C3-C342-824E-E044829D9A14}"/>
                </a:ext>
              </a:extLst>
            </p:cNvPr>
            <p:cNvSpPr/>
            <p:nvPr/>
          </p:nvSpPr>
          <p:spPr>
            <a:xfrm rot="5946118">
              <a:off x="3499137" y="2905640"/>
              <a:ext cx="504000" cy="504000"/>
            </a:xfrm>
            <a:prstGeom prst="arc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Bogen 33">
              <a:extLst>
                <a:ext uri="{FF2B5EF4-FFF2-40B4-BE49-F238E27FC236}">
                  <a16:creationId xmlns:a16="http://schemas.microsoft.com/office/drawing/2014/main" xmlns="" id="{33D84574-4140-564A-A77F-A229750E0024}"/>
                </a:ext>
              </a:extLst>
            </p:cNvPr>
            <p:cNvSpPr/>
            <p:nvPr/>
          </p:nvSpPr>
          <p:spPr>
            <a:xfrm rot="5946118">
              <a:off x="3632246" y="3049577"/>
              <a:ext cx="396000" cy="396000"/>
            </a:xfrm>
            <a:prstGeom prst="arc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xmlns="" id="{B6D7E172-35BB-504A-AB30-5D793F3C181E}"/>
              </a:ext>
            </a:extLst>
          </p:cNvPr>
          <p:cNvGrpSpPr/>
          <p:nvPr/>
        </p:nvGrpSpPr>
        <p:grpSpPr>
          <a:xfrm rot="5400000">
            <a:off x="5031832" y="2656520"/>
            <a:ext cx="798283" cy="843008"/>
            <a:chOff x="3229963" y="2602569"/>
            <a:chExt cx="798283" cy="843008"/>
          </a:xfrm>
        </p:grpSpPr>
        <p:sp>
          <p:nvSpPr>
            <p:cNvPr id="37" name="Bogen 36">
              <a:extLst>
                <a:ext uri="{FF2B5EF4-FFF2-40B4-BE49-F238E27FC236}">
                  <a16:creationId xmlns:a16="http://schemas.microsoft.com/office/drawing/2014/main" xmlns="" id="{E57D022A-88CE-4841-92C4-3F4BB2B97B9D}"/>
                </a:ext>
              </a:extLst>
            </p:cNvPr>
            <p:cNvSpPr/>
            <p:nvPr/>
          </p:nvSpPr>
          <p:spPr>
            <a:xfrm rot="5946118">
              <a:off x="3229963" y="2602569"/>
              <a:ext cx="720000" cy="720000"/>
            </a:xfrm>
            <a:prstGeom prst="arc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ogen 37">
              <a:extLst>
                <a:ext uri="{FF2B5EF4-FFF2-40B4-BE49-F238E27FC236}">
                  <a16:creationId xmlns:a16="http://schemas.microsoft.com/office/drawing/2014/main" xmlns="" id="{9DAD734F-FB0F-3B4F-8DEB-8ACCCB67E8F1}"/>
                </a:ext>
              </a:extLst>
            </p:cNvPr>
            <p:cNvSpPr/>
            <p:nvPr/>
          </p:nvSpPr>
          <p:spPr>
            <a:xfrm rot="5946118">
              <a:off x="3366065" y="2761637"/>
              <a:ext cx="612000" cy="612000"/>
            </a:xfrm>
            <a:prstGeom prst="arc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Bogen 38">
              <a:extLst>
                <a:ext uri="{FF2B5EF4-FFF2-40B4-BE49-F238E27FC236}">
                  <a16:creationId xmlns:a16="http://schemas.microsoft.com/office/drawing/2014/main" xmlns="" id="{98CF3A76-4991-104E-B393-EDF70DEE3626}"/>
                </a:ext>
              </a:extLst>
            </p:cNvPr>
            <p:cNvSpPr/>
            <p:nvPr/>
          </p:nvSpPr>
          <p:spPr>
            <a:xfrm rot="5946118">
              <a:off x="3499137" y="2905640"/>
              <a:ext cx="504000" cy="504000"/>
            </a:xfrm>
            <a:prstGeom prst="arc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Bogen 39">
              <a:extLst>
                <a:ext uri="{FF2B5EF4-FFF2-40B4-BE49-F238E27FC236}">
                  <a16:creationId xmlns:a16="http://schemas.microsoft.com/office/drawing/2014/main" xmlns="" id="{720FCAF9-8B23-B94F-97EA-5DB4BC122F04}"/>
                </a:ext>
              </a:extLst>
            </p:cNvPr>
            <p:cNvSpPr/>
            <p:nvPr/>
          </p:nvSpPr>
          <p:spPr>
            <a:xfrm rot="5946118">
              <a:off x="3632246" y="3049577"/>
              <a:ext cx="396000" cy="396000"/>
            </a:xfrm>
            <a:prstGeom prst="arc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xmlns="" id="{F9CA1968-C56F-214C-9E92-DD756EFFB84B}"/>
              </a:ext>
            </a:extLst>
          </p:cNvPr>
          <p:cNvGrpSpPr/>
          <p:nvPr/>
        </p:nvGrpSpPr>
        <p:grpSpPr>
          <a:xfrm rot="13442969">
            <a:off x="4165455" y="4125074"/>
            <a:ext cx="798283" cy="843008"/>
            <a:chOff x="3229963" y="2602569"/>
            <a:chExt cx="798283" cy="843008"/>
          </a:xfrm>
        </p:grpSpPr>
        <p:sp>
          <p:nvSpPr>
            <p:cNvPr id="42" name="Bogen 41">
              <a:extLst>
                <a:ext uri="{FF2B5EF4-FFF2-40B4-BE49-F238E27FC236}">
                  <a16:creationId xmlns:a16="http://schemas.microsoft.com/office/drawing/2014/main" xmlns="" id="{7493EB54-DC34-3B4C-8B17-1B4812C8CF80}"/>
                </a:ext>
              </a:extLst>
            </p:cNvPr>
            <p:cNvSpPr/>
            <p:nvPr/>
          </p:nvSpPr>
          <p:spPr>
            <a:xfrm rot="5946118">
              <a:off x="3229963" y="2602569"/>
              <a:ext cx="720000" cy="720000"/>
            </a:xfrm>
            <a:prstGeom prst="arc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Bogen 42">
              <a:extLst>
                <a:ext uri="{FF2B5EF4-FFF2-40B4-BE49-F238E27FC236}">
                  <a16:creationId xmlns:a16="http://schemas.microsoft.com/office/drawing/2014/main" xmlns="" id="{AC7D6591-9F0B-CB41-880B-D5FFA3208D3A}"/>
                </a:ext>
              </a:extLst>
            </p:cNvPr>
            <p:cNvSpPr/>
            <p:nvPr/>
          </p:nvSpPr>
          <p:spPr>
            <a:xfrm rot="5946118">
              <a:off x="3366065" y="2761637"/>
              <a:ext cx="612000" cy="612000"/>
            </a:xfrm>
            <a:prstGeom prst="arc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Bogen 43">
              <a:extLst>
                <a:ext uri="{FF2B5EF4-FFF2-40B4-BE49-F238E27FC236}">
                  <a16:creationId xmlns:a16="http://schemas.microsoft.com/office/drawing/2014/main" xmlns="" id="{C136D578-9F78-7549-B8B9-D4A5E6094CE9}"/>
                </a:ext>
              </a:extLst>
            </p:cNvPr>
            <p:cNvSpPr/>
            <p:nvPr/>
          </p:nvSpPr>
          <p:spPr>
            <a:xfrm rot="5946118">
              <a:off x="3499137" y="2905640"/>
              <a:ext cx="504000" cy="504000"/>
            </a:xfrm>
            <a:prstGeom prst="arc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Bogen 44">
              <a:extLst>
                <a:ext uri="{FF2B5EF4-FFF2-40B4-BE49-F238E27FC236}">
                  <a16:creationId xmlns:a16="http://schemas.microsoft.com/office/drawing/2014/main" xmlns="" id="{0DAA9AB4-65B4-F744-BE27-4BC011524116}"/>
                </a:ext>
              </a:extLst>
            </p:cNvPr>
            <p:cNvSpPr/>
            <p:nvPr/>
          </p:nvSpPr>
          <p:spPr>
            <a:xfrm rot="5946118">
              <a:off x="3632246" y="3049577"/>
              <a:ext cx="396000" cy="396000"/>
            </a:xfrm>
            <a:prstGeom prst="arc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feld 45">
            <a:extLst>
              <a:ext uri="{FF2B5EF4-FFF2-40B4-BE49-F238E27FC236}">
                <a16:creationId xmlns:a16="http://schemas.microsoft.com/office/drawing/2014/main" xmlns="" id="{DAE29D94-3152-6E48-8B5C-7D9063992339}"/>
              </a:ext>
            </a:extLst>
          </p:cNvPr>
          <p:cNvSpPr txBox="1"/>
          <p:nvPr/>
        </p:nvSpPr>
        <p:spPr>
          <a:xfrm>
            <a:off x="605277" y="381013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Transmits location </a:t>
            </a:r>
            <a:r>
              <a:rPr lang="en-US" sz="1400" dirty="0"/>
              <a:t>of satellite</a:t>
            </a:r>
          </a:p>
          <a:p>
            <a:r>
              <a:rPr lang="en-US" sz="1400" dirty="0"/>
              <a:t> and timestamp when sent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xmlns="" id="{08FAB52A-C8F1-3047-8E0B-88AF3554026C}"/>
              </a:ext>
            </a:extLst>
          </p:cNvPr>
          <p:cNvSpPr txBox="1"/>
          <p:nvPr/>
        </p:nvSpPr>
        <p:spPr>
          <a:xfrm>
            <a:off x="2924350" y="2261553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xmlns="" id="{B4B65997-8529-754A-B48D-495BAE5DAD09}"/>
              </a:ext>
            </a:extLst>
          </p:cNvPr>
          <p:cNvSpPr txBox="1"/>
          <p:nvPr/>
        </p:nvSpPr>
        <p:spPr>
          <a:xfrm>
            <a:off x="2541833" y="3636098"/>
            <a:ext cx="3196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compare satellite timestamp </a:t>
            </a:r>
          </a:p>
          <a:p>
            <a:r>
              <a:rPr lang="en-US" sz="1400" dirty="0"/>
              <a:t>to local timestamp and calculate distance</a:t>
            </a:r>
          </a:p>
        </p:txBody>
      </p:sp>
    </p:spTree>
    <p:extLst>
      <p:ext uri="{BB962C8B-B14F-4D97-AF65-F5344CB8AC3E}">
        <p14:creationId xmlns:p14="http://schemas.microsoft.com/office/powerpoint/2010/main" val="2011796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 animBg="1"/>
      <p:bldP spid="28" grpId="0"/>
      <p:bldP spid="30" grpId="0"/>
      <p:bldP spid="46" grpId="0"/>
      <p:bldP spid="47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F1B1352-F3BE-CD40-B387-D6E874A3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Exercise</a:t>
            </a:r>
          </a:p>
        </p:txBody>
      </p:sp>
      <p:pic>
        <p:nvPicPr>
          <p:cNvPr id="4" name="Bild 3" descr="Screen Shot 2018-10-28 at 17.27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8202"/>
            <a:ext cx="8486035" cy="4550483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838200" y="4836570"/>
            <a:ext cx="8486035" cy="1062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5180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6F60475-F984-6248-9453-ADEEADEEE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GPS - 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75C32AB-5EB3-9F4D-AF50-818417A51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Problem: we do not have the same time as the satellite, so calculating the distance might not be accurate</a:t>
            </a:r>
          </a:p>
          <a:p>
            <a:r>
              <a:rPr lang="en-US" dirty="0">
                <a:solidFill>
                  <a:srgbClr val="92D050"/>
                </a:solidFill>
              </a:rPr>
              <a:t>Solution: take measurement from forth satellite!</a:t>
            </a:r>
          </a:p>
        </p:txBody>
      </p:sp>
    </p:spTree>
    <p:extLst>
      <p:ext uri="{BB962C8B-B14F-4D97-AF65-F5344CB8AC3E}">
        <p14:creationId xmlns:p14="http://schemas.microsoft.com/office/powerpoint/2010/main" val="2929155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B15082A-E200-2E49-B3D7-D7F471E60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GPS - Refined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0232BC67-39E5-6945-8228-5C1B572177EC}"/>
              </a:ext>
            </a:extLst>
          </p:cNvPr>
          <p:cNvSpPr/>
          <p:nvPr/>
        </p:nvSpPr>
        <p:spPr>
          <a:xfrm>
            <a:off x="3144625" y="1690688"/>
            <a:ext cx="2520000" cy="2520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F0811AF6-B41B-D64F-B78C-8833C1DE1992}"/>
              </a:ext>
            </a:extLst>
          </p:cNvPr>
          <p:cNvSpPr/>
          <p:nvPr/>
        </p:nvSpPr>
        <p:spPr>
          <a:xfrm>
            <a:off x="4348477" y="2894541"/>
            <a:ext cx="112295" cy="1122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F4B3AADC-0C1E-9D41-A8FB-65AFE493B851}"/>
              </a:ext>
            </a:extLst>
          </p:cNvPr>
          <p:cNvSpPr/>
          <p:nvPr/>
        </p:nvSpPr>
        <p:spPr>
          <a:xfrm>
            <a:off x="5006552" y="1746835"/>
            <a:ext cx="2520000" cy="252000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EFA1FD6E-18F1-2A4A-AC79-BAC9F0880015}"/>
              </a:ext>
            </a:extLst>
          </p:cNvPr>
          <p:cNvSpPr/>
          <p:nvPr/>
        </p:nvSpPr>
        <p:spPr>
          <a:xfrm>
            <a:off x="6210404" y="2950688"/>
            <a:ext cx="112295" cy="11229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B690BE0F-1635-2E4E-B04D-99005906E098}"/>
              </a:ext>
            </a:extLst>
          </p:cNvPr>
          <p:cNvSpPr/>
          <p:nvPr/>
        </p:nvSpPr>
        <p:spPr>
          <a:xfrm>
            <a:off x="4075589" y="3300832"/>
            <a:ext cx="2520000" cy="2520000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A029A814-752D-E441-B4B9-EB3CC3943946}"/>
              </a:ext>
            </a:extLst>
          </p:cNvPr>
          <p:cNvSpPr/>
          <p:nvPr/>
        </p:nvSpPr>
        <p:spPr>
          <a:xfrm>
            <a:off x="5279441" y="4504685"/>
            <a:ext cx="112295" cy="11229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xmlns="" id="{EA69D951-3152-D142-A193-F67B3D5C165E}"/>
              </a:ext>
            </a:extLst>
          </p:cNvPr>
          <p:cNvSpPr txBox="1"/>
          <p:nvPr/>
        </p:nvSpPr>
        <p:spPr>
          <a:xfrm>
            <a:off x="3815795" y="2525209"/>
            <a:ext cx="110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Satellite 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B42C7BA3-5377-4B46-A01D-7C868227FBEE}"/>
              </a:ext>
            </a:extLst>
          </p:cNvPr>
          <p:cNvSpPr txBox="1"/>
          <p:nvPr/>
        </p:nvSpPr>
        <p:spPr>
          <a:xfrm>
            <a:off x="5871675" y="2524377"/>
            <a:ext cx="110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Satellite 2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xmlns="" id="{022D6CF9-2941-6346-BC38-6A8192EF6CB0}"/>
              </a:ext>
            </a:extLst>
          </p:cNvPr>
          <p:cNvSpPr txBox="1"/>
          <p:nvPr/>
        </p:nvSpPr>
        <p:spPr>
          <a:xfrm>
            <a:off x="4764384" y="4117054"/>
            <a:ext cx="110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Satellite 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79974B9-3004-B447-B1A0-CE4B5C43697D}"/>
              </a:ext>
            </a:extLst>
          </p:cNvPr>
          <p:cNvSpPr/>
          <p:nvPr/>
        </p:nvSpPr>
        <p:spPr>
          <a:xfrm>
            <a:off x="5519208" y="2539226"/>
            <a:ext cx="2520000" cy="2520000"/>
          </a:xfrm>
          <a:prstGeom prst="ellipse">
            <a:avLst/>
          </a:prstGeom>
          <a:noFill/>
          <a:ln w="12700">
            <a:solidFill>
              <a:srgbClr val="FF6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2E4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4EF4E627-93CB-BB4C-B493-BFB26CC782B8}"/>
              </a:ext>
            </a:extLst>
          </p:cNvPr>
          <p:cNvSpPr/>
          <p:nvPr/>
        </p:nvSpPr>
        <p:spPr>
          <a:xfrm>
            <a:off x="6723060" y="3743079"/>
            <a:ext cx="112295" cy="112294"/>
          </a:xfrm>
          <a:prstGeom prst="ellipse">
            <a:avLst/>
          </a:prstGeom>
          <a:solidFill>
            <a:srgbClr val="FF62E4"/>
          </a:solidFill>
          <a:ln>
            <a:solidFill>
              <a:srgbClr val="FF6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2E4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xmlns="" id="{A608399D-5FEC-2C47-826C-D8A46272042F}"/>
              </a:ext>
            </a:extLst>
          </p:cNvPr>
          <p:cNvSpPr txBox="1"/>
          <p:nvPr/>
        </p:nvSpPr>
        <p:spPr>
          <a:xfrm>
            <a:off x="6384331" y="3316768"/>
            <a:ext cx="110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Satellite 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3751332E-0504-604B-B2AA-90B4A9A42E02}"/>
              </a:ext>
            </a:extLst>
          </p:cNvPr>
          <p:cNvSpPr/>
          <p:nvPr/>
        </p:nvSpPr>
        <p:spPr>
          <a:xfrm>
            <a:off x="5529245" y="3226158"/>
            <a:ext cx="208740" cy="20284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56EEB43D-2D7A-0B4A-85F9-BDD9CAE11BE5}"/>
              </a:ext>
            </a:extLst>
          </p:cNvPr>
          <p:cNvSpPr/>
          <p:nvPr/>
        </p:nvSpPr>
        <p:spPr>
          <a:xfrm>
            <a:off x="5375207" y="2395226"/>
            <a:ext cx="2808000" cy="2808000"/>
          </a:xfrm>
          <a:prstGeom prst="ellipse">
            <a:avLst/>
          </a:prstGeom>
          <a:noFill/>
          <a:ln w="12700">
            <a:solidFill>
              <a:srgbClr val="FF6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2E4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CFD6C04-D50E-D342-A3B2-BAFBF4909BE2}"/>
              </a:ext>
            </a:extLst>
          </p:cNvPr>
          <p:cNvSpPr/>
          <p:nvPr/>
        </p:nvSpPr>
        <p:spPr>
          <a:xfrm>
            <a:off x="4859023" y="1601279"/>
            <a:ext cx="2808000" cy="280800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332C7DAF-7512-3D47-89FD-4F33C508C2F8}"/>
              </a:ext>
            </a:extLst>
          </p:cNvPr>
          <p:cNvSpPr/>
          <p:nvPr/>
        </p:nvSpPr>
        <p:spPr>
          <a:xfrm>
            <a:off x="2997096" y="1545132"/>
            <a:ext cx="2808000" cy="2808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69220D40-63CB-9648-9C22-BFF2A2A8CF8D}"/>
              </a:ext>
            </a:extLst>
          </p:cNvPr>
          <p:cNvSpPr/>
          <p:nvPr/>
        </p:nvSpPr>
        <p:spPr>
          <a:xfrm>
            <a:off x="3928060" y="3155276"/>
            <a:ext cx="2808000" cy="2808000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1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  <p:bldP spid="13" grpId="1" animBg="1"/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EB26C5B-DB4C-0F45-A9A7-79144C057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Quiz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1D99BB8-7DCC-ED43-BAFB-19EB0BD26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072" y="1735683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Sequential Consistency implies Quiescent consistency</a:t>
            </a:r>
          </a:p>
          <a:p>
            <a:pPr lvl="1"/>
            <a:r>
              <a:rPr lang="en-US" i="1" dirty="0"/>
              <a:t>wrong. E.g. x = 1. 5  is a valid outcome for  sequential consistency, but  not quiescent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r>
              <a:rPr lang="en-US" dirty="0"/>
              <a:t>Are there guarantees a </a:t>
            </a:r>
            <a:r>
              <a:rPr lang="en-US" dirty="0" err="1"/>
              <a:t>lamport</a:t>
            </a:r>
            <a:r>
              <a:rPr lang="en-US" dirty="0"/>
              <a:t> clock can achieve and a vector clock cannot?</a:t>
            </a:r>
          </a:p>
          <a:p>
            <a:pPr lvl="1"/>
            <a:r>
              <a:rPr lang="en-US" i="1" dirty="0"/>
              <a:t>No, because the concept of a </a:t>
            </a:r>
            <a:r>
              <a:rPr lang="en-US" i="1" dirty="0" err="1"/>
              <a:t>lamport</a:t>
            </a:r>
            <a:r>
              <a:rPr lang="en-US" i="1" dirty="0"/>
              <a:t> clock is included in the vector clock concept</a:t>
            </a:r>
          </a:p>
          <a:p>
            <a:r>
              <a:rPr lang="en-US" dirty="0"/>
              <a:t>A high number of consistent snapshot implies a high level of concurrency</a:t>
            </a:r>
          </a:p>
          <a:p>
            <a:pPr lvl="1"/>
            <a:r>
              <a:rPr lang="en-US" dirty="0"/>
              <a:t>true</a:t>
            </a:r>
          </a:p>
          <a:p>
            <a:pPr lvl="1"/>
            <a:endParaRPr lang="en-US" i="1" dirty="0"/>
          </a:p>
        </p:txBody>
      </p:sp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xmlns="" id="{96D283F5-6569-BA47-855D-D430A87AEE73}"/>
              </a:ext>
            </a:extLst>
          </p:cNvPr>
          <p:cNvCxnSpPr/>
          <p:nvPr/>
        </p:nvCxnSpPr>
        <p:spPr>
          <a:xfrm>
            <a:off x="1612781" y="3318931"/>
            <a:ext cx="8801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xmlns="" id="{8D7B7277-F28F-E74D-9225-CA29ED20C1EA}"/>
              </a:ext>
            </a:extLst>
          </p:cNvPr>
          <p:cNvCxnSpPr/>
          <p:nvPr/>
        </p:nvCxnSpPr>
        <p:spPr>
          <a:xfrm>
            <a:off x="1612781" y="3912202"/>
            <a:ext cx="8801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xmlns="" id="{B29C9468-2757-EC41-A448-06744630D985}"/>
              </a:ext>
            </a:extLst>
          </p:cNvPr>
          <p:cNvCxnSpPr>
            <a:cxnSpLocks/>
          </p:cNvCxnSpPr>
          <p:nvPr/>
        </p:nvCxnSpPr>
        <p:spPr>
          <a:xfrm>
            <a:off x="2713219" y="3318931"/>
            <a:ext cx="728362" cy="0"/>
          </a:xfrm>
          <a:prstGeom prst="line">
            <a:avLst/>
          </a:prstGeom>
          <a:ln w="635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D884E5DD-9E87-D24B-B323-BF73B3A49004}"/>
              </a:ext>
            </a:extLst>
          </p:cNvPr>
          <p:cNvSpPr txBox="1"/>
          <p:nvPr/>
        </p:nvSpPr>
        <p:spPr>
          <a:xfrm>
            <a:off x="2469349" y="2868181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2 * x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xmlns="" id="{1FE80EBF-E256-C34B-9600-286FAD06F85D}"/>
              </a:ext>
            </a:extLst>
          </p:cNvPr>
          <p:cNvCxnSpPr>
            <a:cxnSpLocks/>
          </p:cNvCxnSpPr>
          <p:nvPr/>
        </p:nvCxnSpPr>
        <p:spPr>
          <a:xfrm>
            <a:off x="4998237" y="3906402"/>
            <a:ext cx="1082933" cy="0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40806669-0241-D044-A627-4CF48C65B8C5}"/>
              </a:ext>
            </a:extLst>
          </p:cNvPr>
          <p:cNvSpPr txBox="1"/>
          <p:nvPr/>
        </p:nvSpPr>
        <p:spPr>
          <a:xfrm>
            <a:off x="4860258" y="3484555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x + 1</a:t>
            </a:r>
          </a:p>
        </p:txBody>
      </p:sp>
    </p:spTree>
    <p:extLst>
      <p:ext uri="{BB962C8B-B14F-4D97-AF65-F5344CB8AC3E}">
        <p14:creationId xmlns:p14="http://schemas.microsoft.com/office/powerpoint/2010/main" val="3405631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BC52BF9-49F7-CC46-8D64-F645D58D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Quiz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928A8098-02DC-CC45-B032-930A7F7CB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difference between jitter and drift?</a:t>
            </a:r>
          </a:p>
          <a:p>
            <a:pPr lvl="1"/>
            <a:r>
              <a:rPr lang="en-US" dirty="0" smtClean="0"/>
              <a:t>Drift: </a:t>
            </a:r>
            <a:r>
              <a:rPr lang="en-US" dirty="0"/>
              <a:t>				 </a:t>
            </a:r>
            <a:r>
              <a:rPr lang="en-US" dirty="0" err="1"/>
              <a:t>JJitter</a:t>
            </a:r>
            <a:r>
              <a:rPr lang="en-US" dirty="0"/>
              <a:t>: </a:t>
            </a:r>
          </a:p>
          <a:p>
            <a:pPr lvl="1"/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D105E083-324A-6D46-977E-B32951A92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41" y="2276171"/>
            <a:ext cx="3194397" cy="78085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16082792-1E3D-964F-98DA-57D9814B6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270" y="2276171"/>
            <a:ext cx="3181091" cy="77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44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F797C050-F02B-1D4E-8ACF-5AD030DC8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872" y="404446"/>
            <a:ext cx="11865128" cy="573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17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7CB5D0C8-DABC-0145-9CC2-AFB0D6CEE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6754"/>
            <a:ext cx="12469265" cy="343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83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Grid_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4570"/>
            <a:ext cx="9144000" cy="68580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039979" y="418809"/>
            <a:ext cx="6687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Optimal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en-US" dirty="0"/>
              <a:t>w ≈ h, gives longest distance of about 3(</a:t>
            </a:r>
            <a:r>
              <a:rPr lang="en-US" dirty="0" err="1"/>
              <a:t>w+h</a:t>
            </a:r>
            <a:r>
              <a:rPr lang="en-US" dirty="0"/>
              <a:t>)</a:t>
            </a:r>
            <a:r>
              <a:rPr lang="mr-IN" dirty="0"/>
              <a:t> </a:t>
            </a:r>
            <a:endParaRPr lang="de-CH" dirty="0" smtClean="0"/>
          </a:p>
          <a:p>
            <a:r>
              <a:rPr lang="de-CH" dirty="0" smtClean="0"/>
              <a:t>27 in </a:t>
            </a:r>
            <a:r>
              <a:rPr lang="de-CH" dirty="0" err="1" smtClean="0"/>
              <a:t>this</a:t>
            </a:r>
            <a:r>
              <a:rPr lang="de-CH" dirty="0" smtClean="0"/>
              <a:t> </a:t>
            </a:r>
            <a:r>
              <a:rPr lang="de-CH" dirty="0" err="1" smtClean="0"/>
              <a:t>case</a:t>
            </a:r>
            <a:endParaRPr lang="mr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364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Grid_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7704"/>
            <a:ext cx="9144000" cy="685800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3012957" y="432319"/>
            <a:ext cx="668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Possible also in a general case, gives longest distance of about 2(</a:t>
            </a:r>
            <a:r>
              <a:rPr lang="en-US" dirty="0" err="1"/>
              <a:t>w+h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2857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F1B1352-F3BE-CD40-B387-D6E874A3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Exercise</a:t>
            </a:r>
          </a:p>
        </p:txBody>
      </p:sp>
      <p:pic>
        <p:nvPicPr>
          <p:cNvPr id="4" name="Bild 3" descr="Screen Shot 2018-10-28 at 17.27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8202"/>
            <a:ext cx="8486035" cy="455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09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small_grid_early_termination_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998" y="301343"/>
            <a:ext cx="2568897" cy="1800000"/>
          </a:xfrm>
          <a:prstGeom prst="rect">
            <a:avLst/>
          </a:prstGeom>
        </p:spPr>
      </p:pic>
      <p:pic>
        <p:nvPicPr>
          <p:cNvPr id="4" name="Bild 3" descr="small_grid_early_termination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996" y="2424881"/>
            <a:ext cx="2568897" cy="18000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4121063" y="514705"/>
            <a:ext cx="580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Node x crashes, u1 learns value, w does not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121062" y="2625131"/>
            <a:ext cx="580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Node u1 crashes, u2 learns value, v does not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121062" y="4548419"/>
            <a:ext cx="5985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3. After 2 rounds, v will have learned the values of all nodes except x. In round 3 the value of x is at node u3, therefore v does not learn anything new and will terminate prematurely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xmlns="" id="{E938134B-099A-7B4A-823B-86F80E689BD8}"/>
              </a:ext>
            </a:extLst>
          </p:cNvPr>
          <p:cNvSpPr txBox="1"/>
          <p:nvPr/>
        </p:nvSpPr>
        <p:spPr>
          <a:xfrm>
            <a:off x="1995010" y="2078446"/>
            <a:ext cx="1028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u3, w, u1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966DED9E-6E5F-1A44-8527-6F28421B7117}"/>
              </a:ext>
            </a:extLst>
          </p:cNvPr>
          <p:cNvSpPr txBox="1"/>
          <p:nvPr/>
        </p:nvSpPr>
        <p:spPr>
          <a:xfrm>
            <a:off x="1820281" y="4212630"/>
            <a:ext cx="137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u3, w, u1, u2</a:t>
            </a:r>
          </a:p>
        </p:txBody>
      </p:sp>
      <p:pic>
        <p:nvPicPr>
          <p:cNvPr id="9" name="Bild 3" descr="small_grid_early_termination_1.png">
            <a:extLst>
              <a:ext uri="{FF2B5EF4-FFF2-40B4-BE49-F238E27FC236}">
                <a16:creationId xmlns:a16="http://schemas.microsoft.com/office/drawing/2014/main" xmlns="" id="{8B4B2A69-0E47-AE45-8439-5535F15C8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996" y="4548419"/>
            <a:ext cx="2568897" cy="18000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xmlns="" id="{C4E7E99D-1240-2F4F-942C-B70E56BC5733}"/>
              </a:ext>
            </a:extLst>
          </p:cNvPr>
          <p:cNvSpPr txBox="1"/>
          <p:nvPr/>
        </p:nvSpPr>
        <p:spPr>
          <a:xfrm>
            <a:off x="1820281" y="6302625"/>
            <a:ext cx="137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u3, w, u1, u2</a:t>
            </a:r>
          </a:p>
        </p:txBody>
      </p:sp>
    </p:spTree>
    <p:extLst>
      <p:ext uri="{BB962C8B-B14F-4D97-AF65-F5344CB8AC3E}">
        <p14:creationId xmlns:p14="http://schemas.microsoft.com/office/powerpoint/2010/main" val="2351128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A015D8A-4D05-734F-BADB-03B4AF02A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Exercise</a:t>
            </a:r>
          </a:p>
        </p:txBody>
      </p:sp>
      <p:pic>
        <p:nvPicPr>
          <p:cNvPr id="5" name="Bild 4" descr="Screen Shot 2018-10-28 at 17.27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10002172" cy="3618731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972793" y="4215112"/>
            <a:ext cx="9660374" cy="8511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Bild 6" descr="Screen Shot 2018-10-28 at 18.18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15112"/>
            <a:ext cx="90043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38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A015D8A-4D05-734F-BADB-03B4AF02A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Exercise</a:t>
            </a:r>
          </a:p>
        </p:txBody>
      </p:sp>
      <p:pic>
        <p:nvPicPr>
          <p:cNvPr id="44" name="Bild 4" descr="Screen Shot 2018-10-28 at 17.27.19.png">
            <a:extLst>
              <a:ext uri="{FF2B5EF4-FFF2-40B4-BE49-F238E27FC236}">
                <a16:creationId xmlns:a16="http://schemas.microsoft.com/office/drawing/2014/main" xmlns="" id="{F9769459-7BE2-A640-904E-496BC600E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10002172" cy="3618731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B5823C3D-AD42-7B42-9FEC-47109D7A0E3D}"/>
              </a:ext>
            </a:extLst>
          </p:cNvPr>
          <p:cNvSpPr txBox="1"/>
          <p:nvPr/>
        </p:nvSpPr>
        <p:spPr>
          <a:xfrm>
            <a:off x="5411357" y="4018091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{-3,-2,-1,0,1,2,3}</a:t>
            </a:r>
          </a:p>
        </p:txBody>
      </p:sp>
    </p:spTree>
    <p:extLst>
      <p:ext uri="{BB962C8B-B14F-4D97-AF65-F5344CB8AC3E}">
        <p14:creationId xmlns:p14="http://schemas.microsoft.com/office/powerpoint/2010/main" val="2730900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1942</Words>
  <Application>Microsoft Macintosh PowerPoint</Application>
  <PresentationFormat>Benutzerdefiniert</PresentationFormat>
  <Paragraphs>211</Paragraphs>
  <Slides>35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36" baseType="lpstr">
      <vt:lpstr>Office</vt:lpstr>
      <vt:lpstr>Computer Systems</vt:lpstr>
      <vt:lpstr>Last Exercise</vt:lpstr>
      <vt:lpstr>Last Exercise</vt:lpstr>
      <vt:lpstr>PowerPoint-Präsentation</vt:lpstr>
      <vt:lpstr>PowerPoint-Präsentation</vt:lpstr>
      <vt:lpstr>Last Exercise</vt:lpstr>
      <vt:lpstr>PowerPoint-Präsentation</vt:lpstr>
      <vt:lpstr>Last Exercise</vt:lpstr>
      <vt:lpstr>Last Exercise</vt:lpstr>
      <vt:lpstr>PowerPoint-Präsentation</vt:lpstr>
      <vt:lpstr>Last Exercise</vt:lpstr>
      <vt:lpstr>Last Exercise</vt:lpstr>
      <vt:lpstr>Last Exercise</vt:lpstr>
      <vt:lpstr>Last Exercise</vt:lpstr>
      <vt:lpstr>Last Exercise</vt:lpstr>
      <vt:lpstr>Consistency Models</vt:lpstr>
      <vt:lpstr>Linearizability</vt:lpstr>
      <vt:lpstr>Sequential Consistency</vt:lpstr>
      <vt:lpstr>Sequential Consistency</vt:lpstr>
      <vt:lpstr>Quiescent Consistency</vt:lpstr>
      <vt:lpstr>Composable (applies to consistency models)</vt:lpstr>
      <vt:lpstr>Logical Clocks</vt:lpstr>
      <vt:lpstr>Lamport Clock</vt:lpstr>
      <vt:lpstr>Lamport Clock</vt:lpstr>
      <vt:lpstr>Vector Clock</vt:lpstr>
      <vt:lpstr>Vector Clock</vt:lpstr>
      <vt:lpstr>Consistent Snapshot</vt:lpstr>
      <vt:lpstr>NTP</vt:lpstr>
      <vt:lpstr>GPS – General idea</vt:lpstr>
      <vt:lpstr>GPS - Problem</vt:lpstr>
      <vt:lpstr>GPS - Refined</vt:lpstr>
      <vt:lpstr>Quiz</vt:lpstr>
      <vt:lpstr>Quiz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</dc:title>
  <dc:creator>Microsoft Office-Benutzer</dc:creator>
  <cp:lastModifiedBy>Claudio Ferrari</cp:lastModifiedBy>
  <cp:revision>103</cp:revision>
  <dcterms:created xsi:type="dcterms:W3CDTF">2018-10-22T11:15:14Z</dcterms:created>
  <dcterms:modified xsi:type="dcterms:W3CDTF">2018-11-03T10:26:49Z</dcterms:modified>
</cp:coreProperties>
</file>