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72" r:id="rId12"/>
    <p:sldId id="270" r:id="rId13"/>
    <p:sldId id="271" r:id="rId14"/>
    <p:sldId id="25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666"/>
  </p:normalViewPr>
  <p:slideViewPr>
    <p:cSldViewPr snapToGrid="0" snapToObjects="1">
      <p:cViewPr varScale="1">
        <p:scale>
          <a:sx n="51" d="100"/>
          <a:sy n="51" d="100"/>
        </p:scale>
        <p:origin x="8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B7ADD-44C3-7146-85BE-8E02AA6F02F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79BA1-E98B-CF4C-86C3-DEA27069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95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same as in script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79BA1-E98B-CF4C-86C3-DEA27069B1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44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5CFB9-623C-8D4E-BFEF-8949A9563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0C96B7-02B2-DA41-A7D4-835C11045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4F1F24-317B-3644-AAAC-05D4AC4B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0593-C4FA-9745-971A-CC6BB8EE3EC9}" type="datetimeFigureOut">
              <a:rPr lang="de-DE" smtClean="0"/>
              <a:t>16.10.2018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40C30C-0EF7-2944-BCEB-4A6C84FC2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44729B-AD47-564A-87A4-E473A856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4529-D6F2-764C-A28F-E210192D413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1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74107-8AAF-584F-AF7A-7CFD6483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4D4DFA-6BE2-9149-8D2D-C8E67218E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3567C1-1E6B-E34E-96BB-AB8F7FCA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0593-C4FA-9745-971A-CC6BB8EE3EC9}" type="datetimeFigureOut">
              <a:rPr lang="de-DE" smtClean="0"/>
              <a:t>16.10.2018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A6E5DC-4363-4D45-972B-B974669B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C74F79-8357-DF48-9E40-575CEAD6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4529-D6F2-764C-A28F-E210192D413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94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DD790C-6EBB-7B49-87BE-BA1106222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DDE999-316A-D540-A42B-E6625EE53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C7ADED-8786-9B42-933F-203F0448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0593-C4FA-9745-971A-CC6BB8EE3EC9}" type="datetimeFigureOut">
              <a:rPr lang="de-DE" smtClean="0"/>
              <a:t>16.10.2018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C75337-D325-2B40-8BA2-22F61327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749F5F-8CAB-3640-95DC-BA4EAA7B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4529-D6F2-764C-A28F-E210192D413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6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EF894-E272-FF48-BAEC-C31DC590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3CCF7F-8EC9-2D46-8679-9C316B74B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5BF506-1B7D-DC49-B1CC-CC322927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0593-C4FA-9745-971A-CC6BB8EE3EC9}" type="datetimeFigureOut">
              <a:rPr lang="de-DE" smtClean="0"/>
              <a:t>16.10.2018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968839-2C7E-1041-8270-E3165D29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0F20AA-9F71-464C-BB57-13CB6870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4529-D6F2-764C-A28F-E210192D413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53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B7B94-229E-EF4E-BAFF-1A8CDED3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4DF60B-256D-FF47-A79B-BA2AB8F9D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3E3D5-ACB8-ED4C-A945-2B06FB29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0593-C4FA-9745-971A-CC6BB8EE3EC9}" type="datetimeFigureOut">
              <a:rPr lang="de-DE" smtClean="0"/>
              <a:t>16.10.2018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F36A6D-81E1-9943-82E0-ACEB9388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6925D4-9FD7-1640-B826-E1FDED33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4529-D6F2-764C-A28F-E210192D413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42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DA560-7EDB-854C-A3BC-F5756D56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F3971D-6DC9-0649-9B9E-DF829E30B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6CCCA3-5A1A-3445-853D-D068D818C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15E8E6-BFEE-2E4D-BD57-510A9948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0593-C4FA-9745-971A-CC6BB8EE3EC9}" type="datetimeFigureOut">
              <a:rPr lang="de-DE" smtClean="0"/>
              <a:t>16.10.2018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FA1C25-6A5E-7847-A74D-7930EE5B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7E1965-C853-8743-A478-B7EB85D0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4529-D6F2-764C-A28F-E210192D413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1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C8B8F8-D89B-D74D-BFB1-2BF08528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C92584-7862-FA4F-88EB-5F5BBEFC1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556F64-93F2-0545-8D65-DC4CE7B4E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12EA68-1DF5-624B-9BB4-0B6793EEE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8F18A9-822B-7A46-B555-177C69410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880DBD-09D8-3549-B169-0973BA5E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0593-C4FA-9745-971A-CC6BB8EE3EC9}" type="datetimeFigureOut">
              <a:rPr lang="de-DE" smtClean="0"/>
              <a:t>16.10.2018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9B6DEB5-20EE-BF4E-815B-6644E271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926AC8-FB2A-D74E-90E5-ACC04F2D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4529-D6F2-764C-A28F-E210192D413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1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A09A6-D6FF-C245-9279-BA43E2DE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9E977-2600-5F43-996F-131457B7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0593-C4FA-9745-971A-CC6BB8EE3EC9}" type="datetimeFigureOut">
              <a:rPr lang="de-DE" smtClean="0"/>
              <a:t>16.10.2018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E7A302-E7CB-C944-B45F-1A32D52D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0BBCA9-4F71-2F45-941D-437CD63B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4529-D6F2-764C-A28F-E210192D413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7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51109C-DF58-4649-BB4D-0D628249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0593-C4FA-9745-971A-CC6BB8EE3EC9}" type="datetimeFigureOut">
              <a:rPr lang="de-DE" smtClean="0"/>
              <a:t>16.10.2018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1C1FCB-D0E8-5248-8693-0352EC2C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6E30EC-75D7-5045-9FAC-2AE5ACD7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4529-D6F2-764C-A28F-E210192D413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5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9B5E4-EC5E-274E-9495-A9E6343B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7DB89F-BFB0-824A-BC4E-D908C0564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4DA519-A3DA-334A-9409-F7FB010FA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D0E7B0-ED67-8F4E-8AF5-3F9D1EF4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0593-C4FA-9745-971A-CC6BB8EE3EC9}" type="datetimeFigureOut">
              <a:rPr lang="de-DE" smtClean="0"/>
              <a:t>16.10.2018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02B125-A5DE-F948-B99C-2003C174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5B4C6A-7480-FD40-A4C3-83A18D4E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4529-D6F2-764C-A28F-E210192D413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43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99B9C-AB09-EB49-952A-98290652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04FC598-7673-EA41-A341-F812A875E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7BB68A-94BF-B24B-9BD8-EC4BCCDBB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F6145B-A9FE-9346-AAE3-0A204BAD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0593-C4FA-9745-971A-CC6BB8EE3EC9}" type="datetimeFigureOut">
              <a:rPr lang="de-DE" smtClean="0"/>
              <a:t>16.10.2018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48338E-BF9F-8B47-A72C-7D75ED2AE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72BA75-1040-C940-A8E1-790DA9B8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4529-D6F2-764C-A28F-E210192D413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36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69DF6A8-95BE-0A44-9F2C-DE6121EC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19E2F3-69B6-0548-AF7B-D364E9724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1CB493-7431-EB49-A240-6F00B167A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60593-C4FA-9745-971A-CC6BB8EE3EC9}" type="datetimeFigureOut">
              <a:rPr lang="de-DE" smtClean="0"/>
              <a:t>16.10.2018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D07CE4-833E-8E4B-AAFE-36CE72F84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F9C9FC-2540-6F48-A1E7-4778F66BD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4529-D6F2-764C-A28F-E210192D413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61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1C426-1953-1B4B-897E-579BB5110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Computer Systems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940EC9-2E66-3740-B5EC-52988E9270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489989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A3F44-85AA-E34F-8E7B-F5C92ED9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vs. Kernel Threads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FD46CFC-ACD1-BA45-B882-72C825DD9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6033" y="1690688"/>
            <a:ext cx="66999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64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44A0-C7DA-4CFB-BF35-972BB638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for user-level threads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A668D-90E5-4086-AB9F-88358D37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6A5B04-43BC-4906-857E-ADB327152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1967706"/>
            <a:ext cx="63150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15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61DF6-2166-A34D-956D-71475B08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 processes communicate?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8E819D-8E80-A949-BB91-45634135E6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Shared Memory</a:t>
            </a:r>
          </a:p>
          <a:p>
            <a:pPr lvl="1"/>
            <a:r>
              <a:rPr lang="en-US" dirty="0"/>
              <a:t>Semaphores/Locks</a:t>
            </a:r>
          </a:p>
          <a:p>
            <a:pPr lvl="2"/>
            <a:r>
              <a:rPr lang="en-US" dirty="0"/>
              <a:t>Synchronization instructions (CAS, TAS, LL/SC)</a:t>
            </a:r>
          </a:p>
          <a:p>
            <a:pPr lvl="1"/>
            <a:r>
              <a:rPr lang="en-US" dirty="0"/>
              <a:t>Transactional Memory</a:t>
            </a:r>
          </a:p>
          <a:p>
            <a:pPr lvl="1"/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4353DB-776B-1D43-8152-07FEE9C9DA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Message passing</a:t>
            </a:r>
          </a:p>
          <a:p>
            <a:pPr lvl="1"/>
            <a:r>
              <a:rPr lang="en-US" dirty="0"/>
              <a:t>Asynchronous/Synchronous</a:t>
            </a:r>
          </a:p>
          <a:p>
            <a:pPr lvl="1"/>
            <a:r>
              <a:rPr lang="en-US" dirty="0"/>
              <a:t>Blocking/non-blocking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Pipes </a:t>
            </a:r>
          </a:p>
          <a:p>
            <a:pPr lvl="2"/>
            <a:r>
              <a:rPr lang="en-US" dirty="0"/>
              <a:t>Named/unnamed</a:t>
            </a:r>
          </a:p>
          <a:p>
            <a:pPr lvl="1"/>
            <a:r>
              <a:rPr lang="en-US" dirty="0"/>
              <a:t>Upcalls/Signals</a:t>
            </a:r>
          </a:p>
          <a:p>
            <a:pPr lvl="2"/>
            <a:r>
              <a:rPr lang="en-US" dirty="0"/>
              <a:t>SIGSEGV from memory management</a:t>
            </a:r>
          </a:p>
          <a:p>
            <a:pPr lvl="2"/>
            <a:r>
              <a:rPr lang="en-US" dirty="0"/>
              <a:t>SIGKILL from other process</a:t>
            </a:r>
          </a:p>
          <a:p>
            <a:pPr lvl="1"/>
            <a:r>
              <a:rPr lang="en-US" dirty="0"/>
              <a:t>RPC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19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A8082-1372-6E46-8A13-E3144FBA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RPC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2C3BE0F-AFF4-9A4D-B048-191EF424C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957" y="1352811"/>
            <a:ext cx="8388248" cy="4886782"/>
          </a:xfrm>
          <a:prstGeom prst="rect">
            <a:avLst/>
          </a:prstGeom>
        </p:spPr>
      </p:pic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7FE08D5B-484B-F343-A066-9202BF9B99E1}"/>
              </a:ext>
            </a:extLst>
          </p:cNvPr>
          <p:cNvCxnSpPr/>
          <p:nvPr/>
        </p:nvCxnSpPr>
        <p:spPr>
          <a:xfrm>
            <a:off x="505725" y="2780778"/>
            <a:ext cx="1055944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667F7BFB-5227-1E4C-A394-CA5665A618B7}"/>
              </a:ext>
            </a:extLst>
          </p:cNvPr>
          <p:cNvSpPr txBox="1"/>
          <p:nvPr/>
        </p:nvSpPr>
        <p:spPr>
          <a:xfrm>
            <a:off x="10170203" y="2411446"/>
            <a:ext cx="15376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The magic line</a:t>
            </a:r>
          </a:p>
        </p:txBody>
      </p:sp>
    </p:spTree>
    <p:extLst>
      <p:ext uri="{BB962C8B-B14F-4D97-AF65-F5344CB8AC3E}">
        <p14:creationId xmlns:p14="http://schemas.microsoft.com/office/powerpoint/2010/main" val="2458642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DCB5B2-3EFB-264A-9007-934417A4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Quiz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39EF12-4C1C-E948-AAF2-F3030284A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What is the relation between a process and a program</a:t>
            </a:r>
            <a:r>
              <a:rPr lang="de-DE" b="1" dirty="0"/>
              <a:t>?</a:t>
            </a:r>
            <a:endParaRPr lang="en-US" b="1" dirty="0"/>
          </a:p>
          <a:p>
            <a:pPr lvl="1"/>
            <a:r>
              <a:rPr lang="en-US" dirty="0"/>
              <a:t>A process is a running instance of a program</a:t>
            </a:r>
          </a:p>
          <a:p>
            <a:r>
              <a:rPr lang="en-US" b="1" dirty="0"/>
              <a:t>How are processes identified?</a:t>
            </a:r>
          </a:p>
          <a:p>
            <a:pPr lvl="1"/>
            <a:r>
              <a:rPr lang="en-US" dirty="0"/>
              <a:t>By the process ID (PID)</a:t>
            </a:r>
          </a:p>
          <a:p>
            <a:r>
              <a:rPr lang="en-US" b="1" dirty="0"/>
              <a:t>In what state is a process after it exited?</a:t>
            </a:r>
          </a:p>
          <a:p>
            <a:pPr lvl="1"/>
            <a:r>
              <a:rPr lang="en-US" dirty="0"/>
              <a:t>Zombie state</a:t>
            </a:r>
          </a:p>
          <a:p>
            <a:r>
              <a:rPr lang="en-US" b="1" dirty="0"/>
              <a:t>Are user threads or kernel threads easier to switch?</a:t>
            </a:r>
          </a:p>
          <a:p>
            <a:pPr lvl="1"/>
            <a:r>
              <a:rPr lang="en-US" dirty="0"/>
              <a:t>User space threads</a:t>
            </a:r>
          </a:p>
          <a:p>
            <a:r>
              <a:rPr lang="en-US" b="1" dirty="0"/>
              <a:t>How long should you spin for waiting for a lock?</a:t>
            </a:r>
          </a:p>
          <a:p>
            <a:pPr lvl="1"/>
            <a:r>
              <a:rPr lang="en-US" dirty="0"/>
              <a:t>One context switch time</a:t>
            </a:r>
          </a:p>
          <a:p>
            <a:endParaRPr lang="en-US" dirty="0"/>
          </a:p>
          <a:p>
            <a:pPr lvl="1"/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60947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54FF2-F7DF-334B-ABA4-4633058A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2CBF0A-909D-B94E-AD1E-035C4FC0E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27587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Instance of a program</a:t>
            </a:r>
          </a:p>
          <a:p>
            <a:r>
              <a:rPr lang="en-US" dirty="0"/>
              <a:t>Ingredients of a process:</a:t>
            </a:r>
          </a:p>
          <a:p>
            <a:pPr lvl="1"/>
            <a:r>
              <a:rPr lang="en-US" dirty="0"/>
              <a:t>Virtual processor (address space, registers, program counter, instruction pointer)</a:t>
            </a:r>
          </a:p>
          <a:p>
            <a:pPr lvl="1"/>
            <a:r>
              <a:rPr lang="en-US" dirty="0"/>
              <a:t>Program text (code)</a:t>
            </a:r>
          </a:p>
          <a:p>
            <a:pPr lvl="1"/>
            <a:r>
              <a:rPr lang="en-US" dirty="0"/>
              <a:t>Program data (heap, stack)</a:t>
            </a:r>
          </a:p>
          <a:p>
            <a:pPr lvl="1"/>
            <a:r>
              <a:rPr lang="en-US" dirty="0"/>
              <a:t>OS stuff (open files, sockets, CPU shares, security rights)</a:t>
            </a:r>
          </a:p>
          <a:p>
            <a:r>
              <a:rPr lang="en-US" dirty="0"/>
              <a:t>Executed in an “execution environment” (virtual address space, available system calls, etc.)</a:t>
            </a:r>
          </a:p>
          <a:p>
            <a:r>
              <a:rPr lang="en-US" dirty="0"/>
              <a:t>Purpose of process concept</a:t>
            </a:r>
          </a:p>
          <a:p>
            <a:pPr lvl="1"/>
            <a:r>
              <a:rPr lang="en-US" dirty="0"/>
              <a:t>Protection of program data</a:t>
            </a:r>
          </a:p>
          <a:p>
            <a:pPr lvl="1"/>
            <a:r>
              <a:rPr lang="en-US" dirty="0"/>
              <a:t>Running of program</a:t>
            </a:r>
          </a:p>
          <a:p>
            <a:r>
              <a:rPr lang="en-US" dirty="0"/>
              <a:t>Identified by PID (process ID)</a:t>
            </a:r>
          </a:p>
          <a:p>
            <a:r>
              <a:rPr lang="en-US" dirty="0"/>
              <a:t>Software = running processes + kernel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B4384-0E74-4F21-B655-8E40DBAA3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075" y="2010569"/>
            <a:ext cx="29718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2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E08BF-7AEC-EE48-8A1E-5D818B82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creation – spawning new process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10E89D-2E68-9541-990D-DD7C278B5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73"/>
          <a:stretch/>
        </p:blipFill>
        <p:spPr>
          <a:xfrm>
            <a:off x="1415441" y="1578280"/>
            <a:ext cx="8150910" cy="496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5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19F52-3E42-4641-851A-3FC6A548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creation – fork() and exec()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9883DA-DD2F-A349-BAAE-D11E9927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Simplifies creating processes:</a:t>
            </a:r>
          </a:p>
          <a:p>
            <a:pPr lvl="1"/>
            <a:r>
              <a:rPr lang="en-US" dirty="0"/>
              <a:t>Fork creates a copy of the current process, same only that child has return value of fork() = 0 and parent has return value of fork() = PID of child</a:t>
            </a:r>
          </a:p>
          <a:p>
            <a:pPr lvl="1"/>
            <a:r>
              <a:rPr lang="en-US" dirty="0"/>
              <a:t>Exec() replaces text of calling process with new program.</a:t>
            </a: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 Creates tree of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6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47465-EEF6-654B-963A-811EC827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fork(), exec()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431AEB3A-7218-F04A-875E-D1C0F6C1C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048"/>
          <a:stretch/>
        </p:blipFill>
        <p:spPr>
          <a:xfrm>
            <a:off x="2718028" y="1382322"/>
            <a:ext cx="7403122" cy="48071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28F2307-0366-F041-8C43-703067892EB6}"/>
              </a:ext>
            </a:extLst>
          </p:cNvPr>
          <p:cNvSpPr/>
          <p:nvPr/>
        </p:nvSpPr>
        <p:spPr>
          <a:xfrm>
            <a:off x="4759891" y="1903956"/>
            <a:ext cx="2079321" cy="400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3F067B7-8BE6-2347-AD86-69B509568439}"/>
              </a:ext>
            </a:extLst>
          </p:cNvPr>
          <p:cNvSpPr/>
          <p:nvPr/>
        </p:nvSpPr>
        <p:spPr>
          <a:xfrm>
            <a:off x="5987441" y="2843409"/>
            <a:ext cx="1240077" cy="466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67084BE-44B5-3740-BD11-AD9058E0A88C}"/>
              </a:ext>
            </a:extLst>
          </p:cNvPr>
          <p:cNvSpPr/>
          <p:nvPr/>
        </p:nvSpPr>
        <p:spPr>
          <a:xfrm>
            <a:off x="5799551" y="2938637"/>
            <a:ext cx="1240077" cy="1858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8584948-C1C4-8A4E-8E0C-59B7C5B79E0D}"/>
              </a:ext>
            </a:extLst>
          </p:cNvPr>
          <p:cNvSpPr/>
          <p:nvPr/>
        </p:nvSpPr>
        <p:spPr>
          <a:xfrm>
            <a:off x="4759891" y="4609578"/>
            <a:ext cx="2538375" cy="2755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F8B79FB-795E-CE4D-867F-257BF28DF612}"/>
              </a:ext>
            </a:extLst>
          </p:cNvPr>
          <p:cNvSpPr/>
          <p:nvPr/>
        </p:nvSpPr>
        <p:spPr>
          <a:xfrm>
            <a:off x="7298266" y="4440264"/>
            <a:ext cx="799598" cy="444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5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24EFC-4ED4-F841-9F2B-ABDE3AF6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lifecycle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29EA2B8-89E4-D64A-A4B8-BA7D5340C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519"/>
          <a:stretch/>
        </p:blipFill>
        <p:spPr>
          <a:xfrm>
            <a:off x="1547090" y="1514006"/>
            <a:ext cx="8709285" cy="476048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B65EC11-08CF-834F-A448-4D98F1DFB2CC}"/>
              </a:ext>
            </a:extLst>
          </p:cNvPr>
          <p:cNvSpPr/>
          <p:nvPr/>
        </p:nvSpPr>
        <p:spPr>
          <a:xfrm>
            <a:off x="5666907" y="571782"/>
            <a:ext cx="4589468" cy="1321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035DD9B-3819-0745-B766-2353F257BFE9}"/>
              </a:ext>
            </a:extLst>
          </p:cNvPr>
          <p:cNvSpPr/>
          <p:nvPr/>
        </p:nvSpPr>
        <p:spPr>
          <a:xfrm>
            <a:off x="8908334" y="3173564"/>
            <a:ext cx="1896754" cy="233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88A710D-7612-E149-87F0-881B07FDB5EA}"/>
              </a:ext>
            </a:extLst>
          </p:cNvPr>
          <p:cNvSpPr/>
          <p:nvPr/>
        </p:nvSpPr>
        <p:spPr>
          <a:xfrm>
            <a:off x="9145428" y="3227990"/>
            <a:ext cx="1422565" cy="357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2F8B5C8-E23B-234C-8777-4640EA83A664}"/>
              </a:ext>
            </a:extLst>
          </p:cNvPr>
          <p:cNvSpPr/>
          <p:nvPr/>
        </p:nvSpPr>
        <p:spPr>
          <a:xfrm>
            <a:off x="9263975" y="3573657"/>
            <a:ext cx="111094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A6F8D-8348-844D-A3FC-7700A8D3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Zombies &amp; Orphans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57CC15-A796-6940-BB72-B17A00875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Zombies?</a:t>
            </a:r>
          </a:p>
          <a:p>
            <a:pPr lvl="1"/>
            <a:r>
              <a:rPr lang="en-US" dirty="0"/>
              <a:t>If no Zombies, child process could fail and nobody would know because parent has no chance to catch exit status </a:t>
            </a:r>
          </a:p>
          <a:p>
            <a:r>
              <a:rPr lang="en-US" dirty="0"/>
              <a:t>What happens with child process whose parents have exited?</a:t>
            </a:r>
          </a:p>
          <a:p>
            <a:pPr lvl="1"/>
            <a:r>
              <a:rPr lang="en-US" dirty="0"/>
              <a:t>They are called orphans and get “adopted” by the </a:t>
            </a:r>
            <a:r>
              <a:rPr lang="en-US" dirty="0" err="1"/>
              <a:t>init</a:t>
            </a:r>
            <a:r>
              <a:rPr lang="en-US" dirty="0"/>
              <a:t> process (PID = 1)</a:t>
            </a:r>
          </a:p>
        </p:txBody>
      </p:sp>
    </p:spTree>
    <p:extLst>
      <p:ext uri="{BB962C8B-B14F-4D97-AF65-F5344CB8AC3E}">
        <p14:creationId xmlns:p14="http://schemas.microsoft.com/office/powerpoint/2010/main" val="3668784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33D7D-6C1B-1B47-B140-5AF6B2C6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Coroutines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BFA575-74F1-4841-A415-92CE606D5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without parallelism</a:t>
            </a:r>
          </a:p>
          <a:p>
            <a:r>
              <a:rPr lang="en-US" dirty="0"/>
              <a:t>Basically two functions that call each other (symmetric relationship)</a:t>
            </a:r>
          </a:p>
        </p:txBody>
      </p:sp>
    </p:spTree>
    <p:extLst>
      <p:ext uri="{BB962C8B-B14F-4D97-AF65-F5344CB8AC3E}">
        <p14:creationId xmlns:p14="http://schemas.microsoft.com/office/powerpoint/2010/main" val="316798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7100E-CF36-5A46-A5A6-D46DD375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Threads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78FE0F-96D6-BE41-942A-900DE5BF6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thread is part of a process. Multiple threads can exist in one process and share resources such as memory.</a:t>
            </a:r>
          </a:p>
          <a:p>
            <a:r>
              <a:rPr lang="en-US" dirty="0"/>
              <a:t>Process – unit of resources, thread – unit of scheduling/execution</a:t>
            </a:r>
          </a:p>
          <a:p>
            <a:r>
              <a:rPr lang="en-US" dirty="0"/>
              <a:t>User threads (lightweight processes)</a:t>
            </a:r>
          </a:p>
          <a:p>
            <a:pPr lvl="1"/>
            <a:r>
              <a:rPr lang="en-US" dirty="0"/>
              <a:t>Kernel is unaware of them, scheduled in user space</a:t>
            </a:r>
          </a:p>
          <a:p>
            <a:pPr lvl="1"/>
            <a:r>
              <a:rPr lang="en-US" dirty="0"/>
              <a:t>Fast to create and manage, but can’t make use of multithreading</a:t>
            </a:r>
          </a:p>
          <a:p>
            <a:r>
              <a:rPr lang="en-US" dirty="0"/>
              <a:t>Kernel threads</a:t>
            </a:r>
          </a:p>
          <a:p>
            <a:pPr lvl="1"/>
            <a:r>
              <a:rPr lang="en-US" dirty="0"/>
              <a:t>At least on kernel thread exists for each process</a:t>
            </a:r>
          </a:p>
          <a:p>
            <a:pPr lvl="1"/>
            <a:r>
              <a:rPr lang="en-US" dirty="0"/>
              <a:t>One kernel thread can be mapped to each logical core and can be swapped once it gets blocked, but takes long to swap</a:t>
            </a:r>
          </a:p>
        </p:txBody>
      </p:sp>
    </p:spTree>
    <p:extLst>
      <p:ext uri="{BB962C8B-B14F-4D97-AF65-F5344CB8AC3E}">
        <p14:creationId xmlns:p14="http://schemas.microsoft.com/office/powerpoint/2010/main" val="2037980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Widescreen</PresentationFormat>
  <Paragraphs>73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</vt:lpstr>
      <vt:lpstr>Computer Systems</vt:lpstr>
      <vt:lpstr>Process</vt:lpstr>
      <vt:lpstr>Process creation – spawning new process</vt:lpstr>
      <vt:lpstr>Process creation – fork() and exec()</vt:lpstr>
      <vt:lpstr>Example fork(), exec()</vt:lpstr>
      <vt:lpstr>Process lifecycle</vt:lpstr>
      <vt:lpstr>Zombies &amp; Orphans</vt:lpstr>
      <vt:lpstr>Coroutines</vt:lpstr>
      <vt:lpstr>Threads</vt:lpstr>
      <vt:lpstr>User vs. Kernel Threads</vt:lpstr>
      <vt:lpstr>Address space for user-level threads</vt:lpstr>
      <vt:lpstr>How do processes communicate?</vt:lpstr>
      <vt:lpstr>RPC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</dc:title>
  <dc:creator>Microsoft Office-Benutzer</dc:creator>
  <cp:lastModifiedBy>Jonas Gude</cp:lastModifiedBy>
  <cp:revision>21</cp:revision>
  <dcterms:created xsi:type="dcterms:W3CDTF">2018-10-01T20:24:52Z</dcterms:created>
  <dcterms:modified xsi:type="dcterms:W3CDTF">2018-10-15T23:06:44Z</dcterms:modified>
</cp:coreProperties>
</file>