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3"/>
  </p:notesMasterIdLst>
  <p:sldIdLst>
    <p:sldId id="256" r:id="rId3"/>
    <p:sldId id="263" r:id="rId4"/>
    <p:sldId id="264" r:id="rId5"/>
    <p:sldId id="265" r:id="rId6"/>
    <p:sldId id="266" r:id="rId7"/>
    <p:sldId id="267" r:id="rId8"/>
    <p:sldId id="257" r:id="rId9"/>
    <p:sldId id="258" r:id="rId10"/>
    <p:sldId id="273" r:id="rId11"/>
    <p:sldId id="275" r:id="rId12"/>
    <p:sldId id="276" r:id="rId13"/>
    <p:sldId id="277" r:id="rId14"/>
    <p:sldId id="278" r:id="rId15"/>
    <p:sldId id="280" r:id="rId16"/>
    <p:sldId id="281" r:id="rId17"/>
    <p:sldId id="259" r:id="rId18"/>
    <p:sldId id="270" r:id="rId19"/>
    <p:sldId id="284" r:id="rId20"/>
    <p:sldId id="283" r:id="rId21"/>
    <p:sldId id="285" r:id="rId22"/>
    <p:sldId id="286" r:id="rId23"/>
    <p:sldId id="287" r:id="rId24"/>
    <p:sldId id="289" r:id="rId25"/>
    <p:sldId id="295" r:id="rId26"/>
    <p:sldId id="290" r:id="rId27"/>
    <p:sldId id="291" r:id="rId28"/>
    <p:sldId id="296" r:id="rId29"/>
    <p:sldId id="292" r:id="rId30"/>
    <p:sldId id="293" r:id="rId31"/>
    <p:sldId id="294" r:id="rId32"/>
    <p:sldId id="297" r:id="rId33"/>
    <p:sldId id="261" r:id="rId34"/>
    <p:sldId id="262" r:id="rId35"/>
    <p:sldId id="298" r:id="rId36"/>
    <p:sldId id="300" r:id="rId37"/>
    <p:sldId id="272" r:id="rId38"/>
    <p:sldId id="299" r:id="rId39"/>
    <p:sldId id="268" r:id="rId40"/>
    <p:sldId id="269" r:id="rId41"/>
    <p:sldId id="271" r:id="rId42"/>
  </p:sldIdLst>
  <p:sldSz cx="12192000" cy="6858000"/>
  <p:notesSz cx="7772400" cy="10058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999E"/>
    <a:srgbClr val="C8C0E9"/>
    <a:srgbClr val="3200B2"/>
    <a:srgbClr val="CDA1C7"/>
    <a:srgbClr val="80006E"/>
    <a:srgbClr val="E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8"/>
    <p:restoredTop sz="94666"/>
  </p:normalViewPr>
  <p:slideViewPr>
    <p:cSldViewPr snapToGrid="0" snapToObjects="1">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03437D4-701D-1949-B10C-A1095CC2A193}" type="datetimeFigureOut">
              <a:rPr lang="en-US" smtClean="0"/>
              <a:t>10/12/2018</a:t>
            </a:fld>
            <a:endParaRPr lang="en-US"/>
          </a:p>
        </p:txBody>
      </p:sp>
      <p:sp>
        <p:nvSpPr>
          <p:cNvPr id="4" name="Folienbildplatzhalt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r>
              <a:rPr lang="de-DE"/>
              <a:t>Mastertextformat bearbeiten
Zweite Ebene
Dritte Ebene
Vierte Ebene
Fünfte Ebene</a:t>
            </a:r>
            <a:endParaRPr lang="en-US"/>
          </a:p>
        </p:txBody>
      </p:sp>
      <p:sp>
        <p:nvSpPr>
          <p:cNvPr id="6" name="Fußzeilenplatzhalt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0D94B309-A806-E84C-8BE2-EA478B539981}" type="slidenum">
              <a:rPr lang="en-US" smtClean="0"/>
              <a:t>‹#›</a:t>
            </a:fld>
            <a:endParaRPr lang="en-US"/>
          </a:p>
        </p:txBody>
      </p:sp>
    </p:spTree>
    <p:extLst>
      <p:ext uri="{BB962C8B-B14F-4D97-AF65-F5344CB8AC3E}">
        <p14:creationId xmlns:p14="http://schemas.microsoft.com/office/powerpoint/2010/main" val="2800133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0D94B309-A806-E84C-8BE2-EA478B539981}" type="slidenum">
              <a:rPr lang="en-US" smtClean="0"/>
              <a:t>4</a:t>
            </a:fld>
            <a:endParaRPr lang="en-US"/>
          </a:p>
        </p:txBody>
      </p:sp>
    </p:spTree>
    <p:extLst>
      <p:ext uri="{BB962C8B-B14F-4D97-AF65-F5344CB8AC3E}">
        <p14:creationId xmlns:p14="http://schemas.microsoft.com/office/powerpoint/2010/main" val="3957369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0D94B309-A806-E84C-8BE2-EA478B539981}" type="slidenum">
              <a:rPr lang="en-US" smtClean="0"/>
              <a:t>38</a:t>
            </a:fld>
            <a:endParaRPr lang="en-US"/>
          </a:p>
        </p:txBody>
      </p:sp>
    </p:spTree>
    <p:extLst>
      <p:ext uri="{BB962C8B-B14F-4D97-AF65-F5344CB8AC3E}">
        <p14:creationId xmlns:p14="http://schemas.microsoft.com/office/powerpoint/2010/main" val="2491235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480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4.xml"/><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5.svg"/><Relationship Id="rId2"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7.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4.xml"/><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4.xml"/><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4.xml"/><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5.svg"/><Relationship Id="rId2"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9.sv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d7nAGI_NZPk"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4.xml"/><Relationship Id="rId5" Type="http://schemas.openxmlformats.org/officeDocument/2006/relationships/image" Target="../media/image7.sv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4.xml"/><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5.svg"/><Relationship Id="rId2"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7.sv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4.xml"/><Relationship Id="rId5" Type="http://schemas.openxmlformats.org/officeDocument/2006/relationships/image" Target="../media/image7.sv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4.xml"/><Relationship Id="rId5" Type="http://schemas.openxmlformats.org/officeDocument/2006/relationships/image" Target="../media/image7.sv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7.sv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7.sv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7.sv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7.sv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7.sv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4.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523880" y="1122480"/>
            <a:ext cx="9143280" cy="238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90000"/>
              </a:lnSpc>
            </a:pPr>
            <a:r>
              <a:rPr lang="en-US" sz="6000" b="0" strike="noStrike" spc="-1">
                <a:solidFill>
                  <a:srgbClr val="000000"/>
                </a:solidFill>
                <a:latin typeface="Calibri Light"/>
              </a:rPr>
              <a:t>Computer Systems</a:t>
            </a:r>
            <a:endParaRPr lang="en-US" sz="6000" b="0" strike="noStrike" spc="-1">
              <a:latin typeface="Arial"/>
            </a:endParaRPr>
          </a:p>
        </p:txBody>
      </p:sp>
      <p:sp>
        <p:nvSpPr>
          <p:cNvPr id="77" name="CustomShape 2"/>
          <p:cNvSpPr/>
          <p:nvPr/>
        </p:nvSpPr>
        <p:spPr>
          <a:xfrm>
            <a:off x="1523880" y="3602160"/>
            <a:ext cx="9143280" cy="165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90000"/>
              </a:lnSpc>
              <a:spcBef>
                <a:spcPts val="1001"/>
              </a:spcBef>
            </a:pPr>
            <a:r>
              <a:rPr lang="en-US" sz="2400" b="0" strike="noStrike" spc="-1">
                <a:solidFill>
                  <a:srgbClr val="000000"/>
                </a:solidFill>
                <a:latin typeface="Calibri"/>
              </a:rPr>
              <a:t>Exercise Session 3</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C2495-0ACD-409B-BD21-CF8193CF734C}"/>
              </a:ext>
            </a:extLst>
          </p:cNvPr>
          <p:cNvSpPr>
            <a:spLocks noGrp="1"/>
          </p:cNvSpPr>
          <p:nvPr>
            <p:ph type="title"/>
          </p:nvPr>
        </p:nvSpPr>
        <p:spPr/>
        <p:txBody>
          <a:bodyPr/>
          <a:lstStyle/>
          <a:p>
            <a:r>
              <a:rPr lang="en-US" dirty="0"/>
              <a:t>Message Loss</a:t>
            </a:r>
            <a:endParaRPr lang="en-GB" dirty="0"/>
          </a:p>
        </p:txBody>
      </p:sp>
      <p:sp>
        <p:nvSpPr>
          <p:cNvPr id="8" name="Graphic 4" descr="Envelope">
            <a:extLst>
              <a:ext uri="{FF2B5EF4-FFF2-40B4-BE49-F238E27FC236}">
                <a16:creationId xmlns:a16="http://schemas.microsoft.com/office/drawing/2014/main" id="{21C2A853-5678-49B6-84BA-E50E658569FB}"/>
              </a:ext>
            </a:extLst>
          </p:cNvPr>
          <p:cNvSpPr/>
          <p:nvPr/>
        </p:nvSpPr>
        <p:spPr>
          <a:xfrm>
            <a:off x="5242058" y="2207970"/>
            <a:ext cx="771525" cy="542925"/>
          </a:xfrm>
          <a:custGeom>
            <a:avLst/>
            <a:gdLst>
              <a:gd name="connsiteX0" fmla="*/ 7144 w 771525"/>
              <a:gd name="connsiteY0" fmla="*/ 7144 h 542925"/>
              <a:gd name="connsiteX1" fmla="*/ 7144 w 771525"/>
              <a:gd name="connsiteY1" fmla="*/ 540544 h 542925"/>
              <a:gd name="connsiteX2" fmla="*/ 769144 w 771525"/>
              <a:gd name="connsiteY2" fmla="*/ 540544 h 542925"/>
              <a:gd name="connsiteX3" fmla="*/ 769144 w 771525"/>
              <a:gd name="connsiteY3" fmla="*/ 7144 h 542925"/>
              <a:gd name="connsiteX4" fmla="*/ 7144 w 771525"/>
              <a:gd name="connsiteY4" fmla="*/ 7144 h 542925"/>
              <a:gd name="connsiteX5" fmla="*/ 401479 w 771525"/>
              <a:gd name="connsiteY5" fmla="*/ 339566 h 542925"/>
              <a:gd name="connsiteX6" fmla="*/ 374809 w 771525"/>
              <a:gd name="connsiteY6" fmla="*/ 339566 h 542925"/>
              <a:gd name="connsiteX7" fmla="*/ 92869 w 771525"/>
              <a:gd name="connsiteY7" fmla="*/ 64294 h 542925"/>
              <a:gd name="connsiteX8" fmla="*/ 684371 w 771525"/>
              <a:gd name="connsiteY8" fmla="*/ 64294 h 542925"/>
              <a:gd name="connsiteX9" fmla="*/ 401479 w 771525"/>
              <a:gd name="connsiteY9" fmla="*/ 339566 h 542925"/>
              <a:gd name="connsiteX10" fmla="*/ 250031 w 771525"/>
              <a:gd name="connsiteY10" fmla="*/ 270986 h 542925"/>
              <a:gd name="connsiteX11" fmla="*/ 64294 w 771525"/>
              <a:gd name="connsiteY11" fmla="*/ 457676 h 542925"/>
              <a:gd name="connsiteX12" fmla="*/ 64294 w 771525"/>
              <a:gd name="connsiteY12" fmla="*/ 89059 h 542925"/>
              <a:gd name="connsiteX13" fmla="*/ 250031 w 771525"/>
              <a:gd name="connsiteY13" fmla="*/ 270986 h 542925"/>
              <a:gd name="connsiteX14" fmla="*/ 277654 w 771525"/>
              <a:gd name="connsiteY14" fmla="*/ 297656 h 542925"/>
              <a:gd name="connsiteX15" fmla="*/ 349091 w 771525"/>
              <a:gd name="connsiteY15" fmla="*/ 367189 h 542925"/>
              <a:gd name="connsiteX16" fmla="*/ 389096 w 771525"/>
              <a:gd name="connsiteY16" fmla="*/ 383381 h 542925"/>
              <a:gd name="connsiteX17" fmla="*/ 429101 w 771525"/>
              <a:gd name="connsiteY17" fmla="*/ 367189 h 542925"/>
              <a:gd name="connsiteX18" fmla="*/ 500539 w 771525"/>
              <a:gd name="connsiteY18" fmla="*/ 297656 h 542925"/>
              <a:gd name="connsiteX19" fmla="*/ 685324 w 771525"/>
              <a:gd name="connsiteY19" fmla="*/ 483394 h 542925"/>
              <a:gd name="connsiteX20" fmla="*/ 91916 w 771525"/>
              <a:gd name="connsiteY20" fmla="*/ 483394 h 542925"/>
              <a:gd name="connsiteX21" fmla="*/ 277654 w 771525"/>
              <a:gd name="connsiteY21" fmla="*/ 297656 h 542925"/>
              <a:gd name="connsiteX22" fmla="*/ 526256 w 771525"/>
              <a:gd name="connsiteY22" fmla="*/ 270986 h 542925"/>
              <a:gd name="connsiteX23" fmla="*/ 711994 w 771525"/>
              <a:gd name="connsiteY23" fmla="*/ 90011 h 542925"/>
              <a:gd name="connsiteX24" fmla="*/ 711994 w 771525"/>
              <a:gd name="connsiteY24" fmla="*/ 456724 h 542925"/>
              <a:gd name="connsiteX25" fmla="*/ 526256 w 771525"/>
              <a:gd name="connsiteY25" fmla="*/ 270986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71525" h="542925">
                <a:moveTo>
                  <a:pt x="7144" y="7144"/>
                </a:moveTo>
                <a:lnTo>
                  <a:pt x="7144" y="540544"/>
                </a:lnTo>
                <a:lnTo>
                  <a:pt x="769144" y="540544"/>
                </a:lnTo>
                <a:lnTo>
                  <a:pt x="769144" y="7144"/>
                </a:lnTo>
                <a:lnTo>
                  <a:pt x="7144" y="7144"/>
                </a:lnTo>
                <a:close/>
                <a:moveTo>
                  <a:pt x="401479" y="339566"/>
                </a:moveTo>
                <a:cubicBezTo>
                  <a:pt x="393859" y="347186"/>
                  <a:pt x="382429" y="347186"/>
                  <a:pt x="374809" y="339566"/>
                </a:cubicBezTo>
                <a:lnTo>
                  <a:pt x="92869" y="64294"/>
                </a:lnTo>
                <a:lnTo>
                  <a:pt x="684371" y="64294"/>
                </a:lnTo>
                <a:lnTo>
                  <a:pt x="401479" y="339566"/>
                </a:lnTo>
                <a:close/>
                <a:moveTo>
                  <a:pt x="250031" y="270986"/>
                </a:moveTo>
                <a:lnTo>
                  <a:pt x="64294" y="457676"/>
                </a:lnTo>
                <a:lnTo>
                  <a:pt x="64294" y="89059"/>
                </a:lnTo>
                <a:lnTo>
                  <a:pt x="250031" y="270986"/>
                </a:lnTo>
                <a:close/>
                <a:moveTo>
                  <a:pt x="277654" y="297656"/>
                </a:moveTo>
                <a:lnTo>
                  <a:pt x="349091" y="367189"/>
                </a:lnTo>
                <a:cubicBezTo>
                  <a:pt x="360521" y="377666"/>
                  <a:pt x="374809" y="383381"/>
                  <a:pt x="389096" y="383381"/>
                </a:cubicBezTo>
                <a:cubicBezTo>
                  <a:pt x="403384" y="383381"/>
                  <a:pt x="417671" y="377666"/>
                  <a:pt x="429101" y="367189"/>
                </a:cubicBezTo>
                <a:lnTo>
                  <a:pt x="500539" y="297656"/>
                </a:lnTo>
                <a:lnTo>
                  <a:pt x="685324" y="483394"/>
                </a:lnTo>
                <a:lnTo>
                  <a:pt x="91916" y="483394"/>
                </a:lnTo>
                <a:lnTo>
                  <a:pt x="277654" y="297656"/>
                </a:lnTo>
                <a:close/>
                <a:moveTo>
                  <a:pt x="526256" y="270986"/>
                </a:moveTo>
                <a:lnTo>
                  <a:pt x="711994" y="90011"/>
                </a:lnTo>
                <a:lnTo>
                  <a:pt x="711994" y="456724"/>
                </a:lnTo>
                <a:lnTo>
                  <a:pt x="526256" y="270986"/>
                </a:lnTo>
                <a:close/>
              </a:path>
            </a:pathLst>
          </a:custGeom>
          <a:solidFill>
            <a:srgbClr val="000000"/>
          </a:solidFill>
          <a:ln w="9525" cap="flat">
            <a:noFill/>
            <a:prstDash val="solid"/>
            <a:miter/>
          </a:ln>
        </p:spPr>
        <p:txBody>
          <a:bodyPr rtlCol="0" anchor="ctr"/>
          <a:lstStyle/>
          <a:p>
            <a:endParaRPr lang="en-GB"/>
          </a:p>
        </p:txBody>
      </p:sp>
      <p:pic>
        <p:nvPicPr>
          <p:cNvPr id="18" name="Graphic 17">
            <a:extLst>
              <a:ext uri="{FF2B5EF4-FFF2-40B4-BE49-F238E27FC236}">
                <a16:creationId xmlns:a16="http://schemas.microsoft.com/office/drawing/2014/main" id="{94ADFB8F-AD23-49AB-90D9-80C1F3B410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2614" y="2905560"/>
            <a:ext cx="1775927" cy="1775927"/>
          </a:xfrm>
          <a:prstGeom prst="rect">
            <a:avLst/>
          </a:prstGeom>
        </p:spPr>
      </p:pic>
      <p:pic>
        <p:nvPicPr>
          <p:cNvPr id="19" name="Graphic 18">
            <a:extLst>
              <a:ext uri="{FF2B5EF4-FFF2-40B4-BE49-F238E27FC236}">
                <a16:creationId xmlns:a16="http://schemas.microsoft.com/office/drawing/2014/main" id="{65C1BE65-8050-481A-AFBF-B1C24CB6A2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7520" y="2905560"/>
            <a:ext cx="1775927" cy="1775927"/>
          </a:xfrm>
          <a:prstGeom prst="rect">
            <a:avLst/>
          </a:prstGeom>
        </p:spPr>
      </p:pic>
      <p:cxnSp>
        <p:nvCxnSpPr>
          <p:cNvPr id="21" name="Straight Arrow Connector 20">
            <a:extLst>
              <a:ext uri="{FF2B5EF4-FFF2-40B4-BE49-F238E27FC236}">
                <a16:creationId xmlns:a16="http://schemas.microsoft.com/office/drawing/2014/main" id="{BC96B4C1-4E29-4EDE-BB9C-8CEEE6F4F72F}"/>
              </a:ext>
            </a:extLst>
          </p:cNvPr>
          <p:cNvCxnSpPr/>
          <p:nvPr/>
        </p:nvCxnSpPr>
        <p:spPr>
          <a:xfrm>
            <a:off x="4362065" y="2867098"/>
            <a:ext cx="279918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453E98D-7E3A-43AD-B920-96D74BA3885E}"/>
              </a:ext>
            </a:extLst>
          </p:cNvPr>
          <p:cNvCxnSpPr>
            <a:cxnSpLocks/>
          </p:cNvCxnSpPr>
          <p:nvPr/>
        </p:nvCxnSpPr>
        <p:spPr>
          <a:xfrm flipH="1">
            <a:off x="4362064" y="3115418"/>
            <a:ext cx="279918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A9C5EFE-9CCA-4C95-92D7-44F66AD4D04E}"/>
              </a:ext>
            </a:extLst>
          </p:cNvPr>
          <p:cNvSpPr txBox="1"/>
          <p:nvPr/>
        </p:nvSpPr>
        <p:spPr>
          <a:xfrm>
            <a:off x="5482198" y="2188941"/>
            <a:ext cx="291243" cy="369332"/>
          </a:xfrm>
          <a:prstGeom prst="rect">
            <a:avLst/>
          </a:prstGeom>
          <a:noFill/>
        </p:spPr>
        <p:txBody>
          <a:bodyPr wrap="square" rtlCol="0">
            <a:spAutoFit/>
          </a:bodyPr>
          <a:lstStyle/>
          <a:p>
            <a:r>
              <a:rPr lang="en-US" dirty="0"/>
              <a:t>1</a:t>
            </a:r>
            <a:endParaRPr lang="en-GB" dirty="0"/>
          </a:p>
        </p:txBody>
      </p:sp>
      <p:sp>
        <p:nvSpPr>
          <p:cNvPr id="6" name="TextBox 5">
            <a:extLst>
              <a:ext uri="{FF2B5EF4-FFF2-40B4-BE49-F238E27FC236}">
                <a16:creationId xmlns:a16="http://schemas.microsoft.com/office/drawing/2014/main" id="{0909BD00-B9D4-4E56-9CA1-0EB39F1F8576}"/>
              </a:ext>
            </a:extLst>
          </p:cNvPr>
          <p:cNvSpPr txBox="1"/>
          <p:nvPr/>
        </p:nvSpPr>
        <p:spPr>
          <a:xfrm>
            <a:off x="5242058" y="3179072"/>
            <a:ext cx="851515" cy="369332"/>
          </a:xfrm>
          <a:prstGeom prst="rect">
            <a:avLst/>
          </a:prstGeom>
          <a:noFill/>
        </p:spPr>
        <p:txBody>
          <a:bodyPr wrap="none" rtlCol="0">
            <a:spAutoFit/>
          </a:bodyPr>
          <a:lstStyle/>
          <a:p>
            <a:r>
              <a:rPr lang="en-US" dirty="0"/>
              <a:t>ACK 1</a:t>
            </a:r>
            <a:endParaRPr lang="en-GB" dirty="0"/>
          </a:p>
        </p:txBody>
      </p:sp>
      <p:sp>
        <p:nvSpPr>
          <p:cNvPr id="14" name="Graphic 4" descr="Envelope">
            <a:extLst>
              <a:ext uri="{FF2B5EF4-FFF2-40B4-BE49-F238E27FC236}">
                <a16:creationId xmlns:a16="http://schemas.microsoft.com/office/drawing/2014/main" id="{6E837F63-6A04-4638-B86A-2C83EC2195AE}"/>
              </a:ext>
            </a:extLst>
          </p:cNvPr>
          <p:cNvSpPr/>
          <p:nvPr/>
        </p:nvSpPr>
        <p:spPr>
          <a:xfrm>
            <a:off x="5253843" y="3574600"/>
            <a:ext cx="771525" cy="542925"/>
          </a:xfrm>
          <a:custGeom>
            <a:avLst/>
            <a:gdLst>
              <a:gd name="connsiteX0" fmla="*/ 7144 w 771525"/>
              <a:gd name="connsiteY0" fmla="*/ 7144 h 542925"/>
              <a:gd name="connsiteX1" fmla="*/ 7144 w 771525"/>
              <a:gd name="connsiteY1" fmla="*/ 540544 h 542925"/>
              <a:gd name="connsiteX2" fmla="*/ 769144 w 771525"/>
              <a:gd name="connsiteY2" fmla="*/ 540544 h 542925"/>
              <a:gd name="connsiteX3" fmla="*/ 769144 w 771525"/>
              <a:gd name="connsiteY3" fmla="*/ 7144 h 542925"/>
              <a:gd name="connsiteX4" fmla="*/ 7144 w 771525"/>
              <a:gd name="connsiteY4" fmla="*/ 7144 h 542925"/>
              <a:gd name="connsiteX5" fmla="*/ 401479 w 771525"/>
              <a:gd name="connsiteY5" fmla="*/ 339566 h 542925"/>
              <a:gd name="connsiteX6" fmla="*/ 374809 w 771525"/>
              <a:gd name="connsiteY6" fmla="*/ 339566 h 542925"/>
              <a:gd name="connsiteX7" fmla="*/ 92869 w 771525"/>
              <a:gd name="connsiteY7" fmla="*/ 64294 h 542925"/>
              <a:gd name="connsiteX8" fmla="*/ 684371 w 771525"/>
              <a:gd name="connsiteY8" fmla="*/ 64294 h 542925"/>
              <a:gd name="connsiteX9" fmla="*/ 401479 w 771525"/>
              <a:gd name="connsiteY9" fmla="*/ 339566 h 542925"/>
              <a:gd name="connsiteX10" fmla="*/ 250031 w 771525"/>
              <a:gd name="connsiteY10" fmla="*/ 270986 h 542925"/>
              <a:gd name="connsiteX11" fmla="*/ 64294 w 771525"/>
              <a:gd name="connsiteY11" fmla="*/ 457676 h 542925"/>
              <a:gd name="connsiteX12" fmla="*/ 64294 w 771525"/>
              <a:gd name="connsiteY12" fmla="*/ 89059 h 542925"/>
              <a:gd name="connsiteX13" fmla="*/ 250031 w 771525"/>
              <a:gd name="connsiteY13" fmla="*/ 270986 h 542925"/>
              <a:gd name="connsiteX14" fmla="*/ 277654 w 771525"/>
              <a:gd name="connsiteY14" fmla="*/ 297656 h 542925"/>
              <a:gd name="connsiteX15" fmla="*/ 349091 w 771525"/>
              <a:gd name="connsiteY15" fmla="*/ 367189 h 542925"/>
              <a:gd name="connsiteX16" fmla="*/ 389096 w 771525"/>
              <a:gd name="connsiteY16" fmla="*/ 383381 h 542925"/>
              <a:gd name="connsiteX17" fmla="*/ 429101 w 771525"/>
              <a:gd name="connsiteY17" fmla="*/ 367189 h 542925"/>
              <a:gd name="connsiteX18" fmla="*/ 500539 w 771525"/>
              <a:gd name="connsiteY18" fmla="*/ 297656 h 542925"/>
              <a:gd name="connsiteX19" fmla="*/ 685324 w 771525"/>
              <a:gd name="connsiteY19" fmla="*/ 483394 h 542925"/>
              <a:gd name="connsiteX20" fmla="*/ 91916 w 771525"/>
              <a:gd name="connsiteY20" fmla="*/ 483394 h 542925"/>
              <a:gd name="connsiteX21" fmla="*/ 277654 w 771525"/>
              <a:gd name="connsiteY21" fmla="*/ 297656 h 542925"/>
              <a:gd name="connsiteX22" fmla="*/ 526256 w 771525"/>
              <a:gd name="connsiteY22" fmla="*/ 270986 h 542925"/>
              <a:gd name="connsiteX23" fmla="*/ 711994 w 771525"/>
              <a:gd name="connsiteY23" fmla="*/ 90011 h 542925"/>
              <a:gd name="connsiteX24" fmla="*/ 711994 w 771525"/>
              <a:gd name="connsiteY24" fmla="*/ 456724 h 542925"/>
              <a:gd name="connsiteX25" fmla="*/ 526256 w 771525"/>
              <a:gd name="connsiteY25" fmla="*/ 270986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71525" h="542925">
                <a:moveTo>
                  <a:pt x="7144" y="7144"/>
                </a:moveTo>
                <a:lnTo>
                  <a:pt x="7144" y="540544"/>
                </a:lnTo>
                <a:lnTo>
                  <a:pt x="769144" y="540544"/>
                </a:lnTo>
                <a:lnTo>
                  <a:pt x="769144" y="7144"/>
                </a:lnTo>
                <a:lnTo>
                  <a:pt x="7144" y="7144"/>
                </a:lnTo>
                <a:close/>
                <a:moveTo>
                  <a:pt x="401479" y="339566"/>
                </a:moveTo>
                <a:cubicBezTo>
                  <a:pt x="393859" y="347186"/>
                  <a:pt x="382429" y="347186"/>
                  <a:pt x="374809" y="339566"/>
                </a:cubicBezTo>
                <a:lnTo>
                  <a:pt x="92869" y="64294"/>
                </a:lnTo>
                <a:lnTo>
                  <a:pt x="684371" y="64294"/>
                </a:lnTo>
                <a:lnTo>
                  <a:pt x="401479" y="339566"/>
                </a:lnTo>
                <a:close/>
                <a:moveTo>
                  <a:pt x="250031" y="270986"/>
                </a:moveTo>
                <a:lnTo>
                  <a:pt x="64294" y="457676"/>
                </a:lnTo>
                <a:lnTo>
                  <a:pt x="64294" y="89059"/>
                </a:lnTo>
                <a:lnTo>
                  <a:pt x="250031" y="270986"/>
                </a:lnTo>
                <a:close/>
                <a:moveTo>
                  <a:pt x="277654" y="297656"/>
                </a:moveTo>
                <a:lnTo>
                  <a:pt x="349091" y="367189"/>
                </a:lnTo>
                <a:cubicBezTo>
                  <a:pt x="360521" y="377666"/>
                  <a:pt x="374809" y="383381"/>
                  <a:pt x="389096" y="383381"/>
                </a:cubicBezTo>
                <a:cubicBezTo>
                  <a:pt x="403384" y="383381"/>
                  <a:pt x="417671" y="377666"/>
                  <a:pt x="429101" y="367189"/>
                </a:cubicBezTo>
                <a:lnTo>
                  <a:pt x="500539" y="297656"/>
                </a:lnTo>
                <a:lnTo>
                  <a:pt x="685324" y="483394"/>
                </a:lnTo>
                <a:lnTo>
                  <a:pt x="91916" y="483394"/>
                </a:lnTo>
                <a:lnTo>
                  <a:pt x="277654" y="297656"/>
                </a:lnTo>
                <a:close/>
                <a:moveTo>
                  <a:pt x="526256" y="270986"/>
                </a:moveTo>
                <a:lnTo>
                  <a:pt x="711994" y="90011"/>
                </a:lnTo>
                <a:lnTo>
                  <a:pt x="711994" y="456724"/>
                </a:lnTo>
                <a:lnTo>
                  <a:pt x="526256" y="270986"/>
                </a:lnTo>
                <a:close/>
              </a:path>
            </a:pathLst>
          </a:custGeom>
          <a:solidFill>
            <a:srgbClr val="000000"/>
          </a:solidFill>
          <a:ln w="9525" cap="flat">
            <a:noFill/>
            <a:prstDash val="solid"/>
            <a:miter/>
          </a:ln>
        </p:spPr>
        <p:txBody>
          <a:bodyPr rtlCol="0" anchor="ctr"/>
          <a:lstStyle/>
          <a:p>
            <a:endParaRPr lang="en-GB"/>
          </a:p>
        </p:txBody>
      </p:sp>
      <p:cxnSp>
        <p:nvCxnSpPr>
          <p:cNvPr id="15" name="Straight Arrow Connector 14">
            <a:extLst>
              <a:ext uri="{FF2B5EF4-FFF2-40B4-BE49-F238E27FC236}">
                <a16:creationId xmlns:a16="http://schemas.microsoft.com/office/drawing/2014/main" id="{4E6F5BD0-DEF5-4DBD-8733-131B448BD41D}"/>
              </a:ext>
            </a:extLst>
          </p:cNvPr>
          <p:cNvCxnSpPr/>
          <p:nvPr/>
        </p:nvCxnSpPr>
        <p:spPr>
          <a:xfrm>
            <a:off x="4561780" y="4233728"/>
            <a:ext cx="279918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4F7DC59-4267-4951-A4E3-EC4DA471D324}"/>
              </a:ext>
            </a:extLst>
          </p:cNvPr>
          <p:cNvSpPr txBox="1"/>
          <p:nvPr/>
        </p:nvSpPr>
        <p:spPr>
          <a:xfrm>
            <a:off x="5493983" y="3555571"/>
            <a:ext cx="291243" cy="369332"/>
          </a:xfrm>
          <a:prstGeom prst="rect">
            <a:avLst/>
          </a:prstGeom>
          <a:noFill/>
        </p:spPr>
        <p:txBody>
          <a:bodyPr wrap="square" rtlCol="0">
            <a:spAutoFit/>
          </a:bodyPr>
          <a:lstStyle/>
          <a:p>
            <a:r>
              <a:rPr lang="en-US" dirty="0"/>
              <a:t>2</a:t>
            </a:r>
            <a:endParaRPr lang="en-GB" dirty="0"/>
          </a:p>
        </p:txBody>
      </p:sp>
      <p:sp>
        <p:nvSpPr>
          <p:cNvPr id="28" name="Graphic 4" descr="Envelope">
            <a:extLst>
              <a:ext uri="{FF2B5EF4-FFF2-40B4-BE49-F238E27FC236}">
                <a16:creationId xmlns:a16="http://schemas.microsoft.com/office/drawing/2014/main" id="{A8D6B683-71CF-4606-AA11-77942EB9C598}"/>
              </a:ext>
            </a:extLst>
          </p:cNvPr>
          <p:cNvSpPr/>
          <p:nvPr/>
        </p:nvSpPr>
        <p:spPr>
          <a:xfrm>
            <a:off x="5230271" y="4576706"/>
            <a:ext cx="771525" cy="542925"/>
          </a:xfrm>
          <a:custGeom>
            <a:avLst/>
            <a:gdLst>
              <a:gd name="connsiteX0" fmla="*/ 7144 w 771525"/>
              <a:gd name="connsiteY0" fmla="*/ 7144 h 542925"/>
              <a:gd name="connsiteX1" fmla="*/ 7144 w 771525"/>
              <a:gd name="connsiteY1" fmla="*/ 540544 h 542925"/>
              <a:gd name="connsiteX2" fmla="*/ 769144 w 771525"/>
              <a:gd name="connsiteY2" fmla="*/ 540544 h 542925"/>
              <a:gd name="connsiteX3" fmla="*/ 769144 w 771525"/>
              <a:gd name="connsiteY3" fmla="*/ 7144 h 542925"/>
              <a:gd name="connsiteX4" fmla="*/ 7144 w 771525"/>
              <a:gd name="connsiteY4" fmla="*/ 7144 h 542925"/>
              <a:gd name="connsiteX5" fmla="*/ 401479 w 771525"/>
              <a:gd name="connsiteY5" fmla="*/ 339566 h 542925"/>
              <a:gd name="connsiteX6" fmla="*/ 374809 w 771525"/>
              <a:gd name="connsiteY6" fmla="*/ 339566 h 542925"/>
              <a:gd name="connsiteX7" fmla="*/ 92869 w 771525"/>
              <a:gd name="connsiteY7" fmla="*/ 64294 h 542925"/>
              <a:gd name="connsiteX8" fmla="*/ 684371 w 771525"/>
              <a:gd name="connsiteY8" fmla="*/ 64294 h 542925"/>
              <a:gd name="connsiteX9" fmla="*/ 401479 w 771525"/>
              <a:gd name="connsiteY9" fmla="*/ 339566 h 542925"/>
              <a:gd name="connsiteX10" fmla="*/ 250031 w 771525"/>
              <a:gd name="connsiteY10" fmla="*/ 270986 h 542925"/>
              <a:gd name="connsiteX11" fmla="*/ 64294 w 771525"/>
              <a:gd name="connsiteY11" fmla="*/ 457676 h 542925"/>
              <a:gd name="connsiteX12" fmla="*/ 64294 w 771525"/>
              <a:gd name="connsiteY12" fmla="*/ 89059 h 542925"/>
              <a:gd name="connsiteX13" fmla="*/ 250031 w 771525"/>
              <a:gd name="connsiteY13" fmla="*/ 270986 h 542925"/>
              <a:gd name="connsiteX14" fmla="*/ 277654 w 771525"/>
              <a:gd name="connsiteY14" fmla="*/ 297656 h 542925"/>
              <a:gd name="connsiteX15" fmla="*/ 349091 w 771525"/>
              <a:gd name="connsiteY15" fmla="*/ 367189 h 542925"/>
              <a:gd name="connsiteX16" fmla="*/ 389096 w 771525"/>
              <a:gd name="connsiteY16" fmla="*/ 383381 h 542925"/>
              <a:gd name="connsiteX17" fmla="*/ 429101 w 771525"/>
              <a:gd name="connsiteY17" fmla="*/ 367189 h 542925"/>
              <a:gd name="connsiteX18" fmla="*/ 500539 w 771525"/>
              <a:gd name="connsiteY18" fmla="*/ 297656 h 542925"/>
              <a:gd name="connsiteX19" fmla="*/ 685324 w 771525"/>
              <a:gd name="connsiteY19" fmla="*/ 483394 h 542925"/>
              <a:gd name="connsiteX20" fmla="*/ 91916 w 771525"/>
              <a:gd name="connsiteY20" fmla="*/ 483394 h 542925"/>
              <a:gd name="connsiteX21" fmla="*/ 277654 w 771525"/>
              <a:gd name="connsiteY21" fmla="*/ 297656 h 542925"/>
              <a:gd name="connsiteX22" fmla="*/ 526256 w 771525"/>
              <a:gd name="connsiteY22" fmla="*/ 270986 h 542925"/>
              <a:gd name="connsiteX23" fmla="*/ 711994 w 771525"/>
              <a:gd name="connsiteY23" fmla="*/ 90011 h 542925"/>
              <a:gd name="connsiteX24" fmla="*/ 711994 w 771525"/>
              <a:gd name="connsiteY24" fmla="*/ 456724 h 542925"/>
              <a:gd name="connsiteX25" fmla="*/ 526256 w 771525"/>
              <a:gd name="connsiteY25" fmla="*/ 270986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71525" h="542925">
                <a:moveTo>
                  <a:pt x="7144" y="7144"/>
                </a:moveTo>
                <a:lnTo>
                  <a:pt x="7144" y="540544"/>
                </a:lnTo>
                <a:lnTo>
                  <a:pt x="769144" y="540544"/>
                </a:lnTo>
                <a:lnTo>
                  <a:pt x="769144" y="7144"/>
                </a:lnTo>
                <a:lnTo>
                  <a:pt x="7144" y="7144"/>
                </a:lnTo>
                <a:close/>
                <a:moveTo>
                  <a:pt x="401479" y="339566"/>
                </a:moveTo>
                <a:cubicBezTo>
                  <a:pt x="393859" y="347186"/>
                  <a:pt x="382429" y="347186"/>
                  <a:pt x="374809" y="339566"/>
                </a:cubicBezTo>
                <a:lnTo>
                  <a:pt x="92869" y="64294"/>
                </a:lnTo>
                <a:lnTo>
                  <a:pt x="684371" y="64294"/>
                </a:lnTo>
                <a:lnTo>
                  <a:pt x="401479" y="339566"/>
                </a:lnTo>
                <a:close/>
                <a:moveTo>
                  <a:pt x="250031" y="270986"/>
                </a:moveTo>
                <a:lnTo>
                  <a:pt x="64294" y="457676"/>
                </a:lnTo>
                <a:lnTo>
                  <a:pt x="64294" y="89059"/>
                </a:lnTo>
                <a:lnTo>
                  <a:pt x="250031" y="270986"/>
                </a:lnTo>
                <a:close/>
                <a:moveTo>
                  <a:pt x="277654" y="297656"/>
                </a:moveTo>
                <a:lnTo>
                  <a:pt x="349091" y="367189"/>
                </a:lnTo>
                <a:cubicBezTo>
                  <a:pt x="360521" y="377666"/>
                  <a:pt x="374809" y="383381"/>
                  <a:pt x="389096" y="383381"/>
                </a:cubicBezTo>
                <a:cubicBezTo>
                  <a:pt x="403384" y="383381"/>
                  <a:pt x="417671" y="377666"/>
                  <a:pt x="429101" y="367189"/>
                </a:cubicBezTo>
                <a:lnTo>
                  <a:pt x="500539" y="297656"/>
                </a:lnTo>
                <a:lnTo>
                  <a:pt x="685324" y="483394"/>
                </a:lnTo>
                <a:lnTo>
                  <a:pt x="91916" y="483394"/>
                </a:lnTo>
                <a:lnTo>
                  <a:pt x="277654" y="297656"/>
                </a:lnTo>
                <a:close/>
                <a:moveTo>
                  <a:pt x="526256" y="270986"/>
                </a:moveTo>
                <a:lnTo>
                  <a:pt x="711994" y="90011"/>
                </a:lnTo>
                <a:lnTo>
                  <a:pt x="711994" y="456724"/>
                </a:lnTo>
                <a:lnTo>
                  <a:pt x="526256" y="270986"/>
                </a:lnTo>
                <a:close/>
              </a:path>
            </a:pathLst>
          </a:custGeom>
          <a:solidFill>
            <a:srgbClr val="000000"/>
          </a:solidFill>
          <a:ln w="9525" cap="flat">
            <a:noFill/>
            <a:prstDash val="solid"/>
            <a:miter/>
          </a:ln>
        </p:spPr>
        <p:txBody>
          <a:bodyPr rtlCol="0" anchor="ctr"/>
          <a:lstStyle/>
          <a:p>
            <a:endParaRPr lang="en-GB"/>
          </a:p>
        </p:txBody>
      </p:sp>
      <p:cxnSp>
        <p:nvCxnSpPr>
          <p:cNvPr id="29" name="Straight Arrow Connector 28">
            <a:extLst>
              <a:ext uri="{FF2B5EF4-FFF2-40B4-BE49-F238E27FC236}">
                <a16:creationId xmlns:a16="http://schemas.microsoft.com/office/drawing/2014/main" id="{1F7BFBF1-FA80-4F8C-BBFC-E198D1C0C439}"/>
              </a:ext>
            </a:extLst>
          </p:cNvPr>
          <p:cNvCxnSpPr/>
          <p:nvPr/>
        </p:nvCxnSpPr>
        <p:spPr>
          <a:xfrm>
            <a:off x="4350278" y="5235834"/>
            <a:ext cx="279918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1C7E331-EEAC-45B6-98B3-0FE3321B3043}"/>
              </a:ext>
            </a:extLst>
          </p:cNvPr>
          <p:cNvCxnSpPr>
            <a:cxnSpLocks/>
          </p:cNvCxnSpPr>
          <p:nvPr/>
        </p:nvCxnSpPr>
        <p:spPr>
          <a:xfrm flipH="1">
            <a:off x="4350277" y="5484154"/>
            <a:ext cx="279918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1DDFA67-9917-4F58-A99C-57B4DB863412}"/>
              </a:ext>
            </a:extLst>
          </p:cNvPr>
          <p:cNvSpPr txBox="1"/>
          <p:nvPr/>
        </p:nvSpPr>
        <p:spPr>
          <a:xfrm>
            <a:off x="5470411" y="4557677"/>
            <a:ext cx="291243" cy="369332"/>
          </a:xfrm>
          <a:prstGeom prst="rect">
            <a:avLst/>
          </a:prstGeom>
          <a:noFill/>
        </p:spPr>
        <p:txBody>
          <a:bodyPr wrap="square" rtlCol="0">
            <a:spAutoFit/>
          </a:bodyPr>
          <a:lstStyle/>
          <a:p>
            <a:r>
              <a:rPr lang="en-US" dirty="0"/>
              <a:t>2</a:t>
            </a:r>
            <a:endParaRPr lang="en-GB" dirty="0"/>
          </a:p>
        </p:txBody>
      </p:sp>
      <p:sp>
        <p:nvSpPr>
          <p:cNvPr id="32" name="TextBox 31">
            <a:extLst>
              <a:ext uri="{FF2B5EF4-FFF2-40B4-BE49-F238E27FC236}">
                <a16:creationId xmlns:a16="http://schemas.microsoft.com/office/drawing/2014/main" id="{58CE5305-235B-476B-85CE-2956B704B914}"/>
              </a:ext>
            </a:extLst>
          </p:cNvPr>
          <p:cNvSpPr txBox="1"/>
          <p:nvPr/>
        </p:nvSpPr>
        <p:spPr>
          <a:xfrm>
            <a:off x="5230271" y="5547808"/>
            <a:ext cx="851515" cy="369332"/>
          </a:xfrm>
          <a:prstGeom prst="rect">
            <a:avLst/>
          </a:prstGeom>
          <a:noFill/>
        </p:spPr>
        <p:txBody>
          <a:bodyPr wrap="none" rtlCol="0">
            <a:spAutoFit/>
          </a:bodyPr>
          <a:lstStyle/>
          <a:p>
            <a:r>
              <a:rPr lang="en-US" dirty="0"/>
              <a:t>ACK 2</a:t>
            </a:r>
            <a:endParaRPr lang="en-GB" dirty="0"/>
          </a:p>
        </p:txBody>
      </p:sp>
      <p:pic>
        <p:nvPicPr>
          <p:cNvPr id="33" name="Graphic 32" descr="Close">
            <a:extLst>
              <a:ext uri="{FF2B5EF4-FFF2-40B4-BE49-F238E27FC236}">
                <a16:creationId xmlns:a16="http://schemas.microsoft.com/office/drawing/2014/main" id="{7E26285A-7E89-480E-8798-4AF08A825F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5024265" y="3263619"/>
            <a:ext cx="1417868" cy="1417868"/>
          </a:xfrm>
          <a:prstGeom prst="rect">
            <a:avLst/>
          </a:prstGeom>
        </p:spPr>
      </p:pic>
      <p:sp>
        <p:nvSpPr>
          <p:cNvPr id="34" name="Graphic 4" descr="Envelope">
            <a:extLst>
              <a:ext uri="{FF2B5EF4-FFF2-40B4-BE49-F238E27FC236}">
                <a16:creationId xmlns:a16="http://schemas.microsoft.com/office/drawing/2014/main" id="{5A7D7A65-A848-4183-B8DE-CA4BF9B7D3EF}"/>
              </a:ext>
            </a:extLst>
          </p:cNvPr>
          <p:cNvSpPr/>
          <p:nvPr/>
        </p:nvSpPr>
        <p:spPr>
          <a:xfrm>
            <a:off x="5230270" y="2207970"/>
            <a:ext cx="771525" cy="542925"/>
          </a:xfrm>
          <a:custGeom>
            <a:avLst/>
            <a:gdLst>
              <a:gd name="connsiteX0" fmla="*/ 7144 w 771525"/>
              <a:gd name="connsiteY0" fmla="*/ 7144 h 542925"/>
              <a:gd name="connsiteX1" fmla="*/ 7144 w 771525"/>
              <a:gd name="connsiteY1" fmla="*/ 540544 h 542925"/>
              <a:gd name="connsiteX2" fmla="*/ 769144 w 771525"/>
              <a:gd name="connsiteY2" fmla="*/ 540544 h 542925"/>
              <a:gd name="connsiteX3" fmla="*/ 769144 w 771525"/>
              <a:gd name="connsiteY3" fmla="*/ 7144 h 542925"/>
              <a:gd name="connsiteX4" fmla="*/ 7144 w 771525"/>
              <a:gd name="connsiteY4" fmla="*/ 7144 h 542925"/>
              <a:gd name="connsiteX5" fmla="*/ 401479 w 771525"/>
              <a:gd name="connsiteY5" fmla="*/ 339566 h 542925"/>
              <a:gd name="connsiteX6" fmla="*/ 374809 w 771525"/>
              <a:gd name="connsiteY6" fmla="*/ 339566 h 542925"/>
              <a:gd name="connsiteX7" fmla="*/ 92869 w 771525"/>
              <a:gd name="connsiteY7" fmla="*/ 64294 h 542925"/>
              <a:gd name="connsiteX8" fmla="*/ 684371 w 771525"/>
              <a:gd name="connsiteY8" fmla="*/ 64294 h 542925"/>
              <a:gd name="connsiteX9" fmla="*/ 401479 w 771525"/>
              <a:gd name="connsiteY9" fmla="*/ 339566 h 542925"/>
              <a:gd name="connsiteX10" fmla="*/ 250031 w 771525"/>
              <a:gd name="connsiteY10" fmla="*/ 270986 h 542925"/>
              <a:gd name="connsiteX11" fmla="*/ 64294 w 771525"/>
              <a:gd name="connsiteY11" fmla="*/ 457676 h 542925"/>
              <a:gd name="connsiteX12" fmla="*/ 64294 w 771525"/>
              <a:gd name="connsiteY12" fmla="*/ 89059 h 542925"/>
              <a:gd name="connsiteX13" fmla="*/ 250031 w 771525"/>
              <a:gd name="connsiteY13" fmla="*/ 270986 h 542925"/>
              <a:gd name="connsiteX14" fmla="*/ 277654 w 771525"/>
              <a:gd name="connsiteY14" fmla="*/ 297656 h 542925"/>
              <a:gd name="connsiteX15" fmla="*/ 349091 w 771525"/>
              <a:gd name="connsiteY15" fmla="*/ 367189 h 542925"/>
              <a:gd name="connsiteX16" fmla="*/ 389096 w 771525"/>
              <a:gd name="connsiteY16" fmla="*/ 383381 h 542925"/>
              <a:gd name="connsiteX17" fmla="*/ 429101 w 771525"/>
              <a:gd name="connsiteY17" fmla="*/ 367189 h 542925"/>
              <a:gd name="connsiteX18" fmla="*/ 500539 w 771525"/>
              <a:gd name="connsiteY18" fmla="*/ 297656 h 542925"/>
              <a:gd name="connsiteX19" fmla="*/ 685324 w 771525"/>
              <a:gd name="connsiteY19" fmla="*/ 483394 h 542925"/>
              <a:gd name="connsiteX20" fmla="*/ 91916 w 771525"/>
              <a:gd name="connsiteY20" fmla="*/ 483394 h 542925"/>
              <a:gd name="connsiteX21" fmla="*/ 277654 w 771525"/>
              <a:gd name="connsiteY21" fmla="*/ 297656 h 542925"/>
              <a:gd name="connsiteX22" fmla="*/ 526256 w 771525"/>
              <a:gd name="connsiteY22" fmla="*/ 270986 h 542925"/>
              <a:gd name="connsiteX23" fmla="*/ 711994 w 771525"/>
              <a:gd name="connsiteY23" fmla="*/ 90011 h 542925"/>
              <a:gd name="connsiteX24" fmla="*/ 711994 w 771525"/>
              <a:gd name="connsiteY24" fmla="*/ 456724 h 542925"/>
              <a:gd name="connsiteX25" fmla="*/ 526256 w 771525"/>
              <a:gd name="connsiteY25" fmla="*/ 270986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71525" h="542925">
                <a:moveTo>
                  <a:pt x="7144" y="7144"/>
                </a:moveTo>
                <a:lnTo>
                  <a:pt x="7144" y="540544"/>
                </a:lnTo>
                <a:lnTo>
                  <a:pt x="769144" y="540544"/>
                </a:lnTo>
                <a:lnTo>
                  <a:pt x="769144" y="7144"/>
                </a:lnTo>
                <a:lnTo>
                  <a:pt x="7144" y="7144"/>
                </a:lnTo>
                <a:close/>
                <a:moveTo>
                  <a:pt x="401479" y="339566"/>
                </a:moveTo>
                <a:cubicBezTo>
                  <a:pt x="393859" y="347186"/>
                  <a:pt x="382429" y="347186"/>
                  <a:pt x="374809" y="339566"/>
                </a:cubicBezTo>
                <a:lnTo>
                  <a:pt x="92869" y="64294"/>
                </a:lnTo>
                <a:lnTo>
                  <a:pt x="684371" y="64294"/>
                </a:lnTo>
                <a:lnTo>
                  <a:pt x="401479" y="339566"/>
                </a:lnTo>
                <a:close/>
                <a:moveTo>
                  <a:pt x="250031" y="270986"/>
                </a:moveTo>
                <a:lnTo>
                  <a:pt x="64294" y="457676"/>
                </a:lnTo>
                <a:lnTo>
                  <a:pt x="64294" y="89059"/>
                </a:lnTo>
                <a:lnTo>
                  <a:pt x="250031" y="270986"/>
                </a:lnTo>
                <a:close/>
                <a:moveTo>
                  <a:pt x="277654" y="297656"/>
                </a:moveTo>
                <a:lnTo>
                  <a:pt x="349091" y="367189"/>
                </a:lnTo>
                <a:cubicBezTo>
                  <a:pt x="360521" y="377666"/>
                  <a:pt x="374809" y="383381"/>
                  <a:pt x="389096" y="383381"/>
                </a:cubicBezTo>
                <a:cubicBezTo>
                  <a:pt x="403384" y="383381"/>
                  <a:pt x="417671" y="377666"/>
                  <a:pt x="429101" y="367189"/>
                </a:cubicBezTo>
                <a:lnTo>
                  <a:pt x="500539" y="297656"/>
                </a:lnTo>
                <a:lnTo>
                  <a:pt x="685324" y="483394"/>
                </a:lnTo>
                <a:lnTo>
                  <a:pt x="91916" y="483394"/>
                </a:lnTo>
                <a:lnTo>
                  <a:pt x="277654" y="297656"/>
                </a:lnTo>
                <a:close/>
                <a:moveTo>
                  <a:pt x="526256" y="270986"/>
                </a:moveTo>
                <a:lnTo>
                  <a:pt x="711994" y="90011"/>
                </a:lnTo>
                <a:lnTo>
                  <a:pt x="711994" y="456724"/>
                </a:lnTo>
                <a:lnTo>
                  <a:pt x="526256" y="270986"/>
                </a:lnTo>
                <a:close/>
              </a:path>
            </a:pathLst>
          </a:custGeom>
          <a:solidFill>
            <a:srgbClr val="000000"/>
          </a:solidFill>
          <a:ln w="9525" cap="flat">
            <a:noFill/>
            <a:prstDash val="solid"/>
            <a:miter/>
          </a:ln>
        </p:spPr>
        <p:txBody>
          <a:bodyPr rtlCol="0" anchor="ctr"/>
          <a:lstStyle/>
          <a:p>
            <a:endParaRPr lang="en-GB"/>
          </a:p>
        </p:txBody>
      </p:sp>
      <p:cxnSp>
        <p:nvCxnSpPr>
          <p:cNvPr id="35" name="Straight Arrow Connector 34">
            <a:extLst>
              <a:ext uri="{FF2B5EF4-FFF2-40B4-BE49-F238E27FC236}">
                <a16:creationId xmlns:a16="http://schemas.microsoft.com/office/drawing/2014/main" id="{D6310BBD-6FA1-4346-BE97-005CB3F2C6F4}"/>
              </a:ext>
            </a:extLst>
          </p:cNvPr>
          <p:cNvCxnSpPr/>
          <p:nvPr/>
        </p:nvCxnSpPr>
        <p:spPr>
          <a:xfrm>
            <a:off x="4350277" y="2867098"/>
            <a:ext cx="279918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1E83F7A-0424-4D33-ABDF-77E942AADC30}"/>
              </a:ext>
            </a:extLst>
          </p:cNvPr>
          <p:cNvSpPr/>
          <p:nvPr/>
        </p:nvSpPr>
        <p:spPr>
          <a:xfrm>
            <a:off x="8056880" y="5140399"/>
            <a:ext cx="2692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how TCP works</a:t>
            </a:r>
            <a:endParaRPr lang="en-GB" dirty="0"/>
          </a:p>
        </p:txBody>
      </p:sp>
    </p:spTree>
    <p:extLst>
      <p:ext uri="{BB962C8B-B14F-4D97-AF65-F5344CB8AC3E}">
        <p14:creationId xmlns:p14="http://schemas.microsoft.com/office/powerpoint/2010/main" val="346260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animBg="1"/>
      <p:bldP spid="17" grpId="0"/>
      <p:bldP spid="28" grpId="0" animBg="1"/>
      <p:bldP spid="31" grpId="0"/>
      <p:bldP spid="32" grpId="0"/>
      <p:bldP spid="34"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CB42-C869-4360-803B-998CE17A6594}"/>
              </a:ext>
            </a:extLst>
          </p:cNvPr>
          <p:cNvSpPr>
            <a:spLocks noGrp="1"/>
          </p:cNvSpPr>
          <p:nvPr>
            <p:ph type="title"/>
          </p:nvPr>
        </p:nvSpPr>
        <p:spPr/>
        <p:txBody>
          <a:bodyPr/>
          <a:lstStyle/>
          <a:p>
            <a:r>
              <a:rPr lang="en-US" dirty="0"/>
              <a:t>Serializer</a:t>
            </a:r>
            <a:endParaRPr lang="en-GB" dirty="0"/>
          </a:p>
        </p:txBody>
      </p:sp>
      <p:pic>
        <p:nvPicPr>
          <p:cNvPr id="4" name="Graphic 3">
            <a:extLst>
              <a:ext uri="{FF2B5EF4-FFF2-40B4-BE49-F238E27FC236}">
                <a16:creationId xmlns:a16="http://schemas.microsoft.com/office/drawing/2014/main" id="{A75D9749-99B1-418C-8ABF-4C57E30DEC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7051" y="2541036"/>
            <a:ext cx="1775927" cy="1775927"/>
          </a:xfrm>
          <a:prstGeom prst="rect">
            <a:avLst/>
          </a:prstGeom>
        </p:spPr>
      </p:pic>
      <p:pic>
        <p:nvPicPr>
          <p:cNvPr id="5" name="Graphic 4">
            <a:extLst>
              <a:ext uri="{FF2B5EF4-FFF2-40B4-BE49-F238E27FC236}">
                <a16:creationId xmlns:a16="http://schemas.microsoft.com/office/drawing/2014/main" id="{A0D47804-E1B5-452B-93F7-07B6635211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42001" y="3991993"/>
            <a:ext cx="1775927" cy="1775927"/>
          </a:xfrm>
          <a:prstGeom prst="rect">
            <a:avLst/>
          </a:prstGeom>
        </p:spPr>
      </p:pic>
      <p:pic>
        <p:nvPicPr>
          <p:cNvPr id="6" name="Graphic 5">
            <a:extLst>
              <a:ext uri="{FF2B5EF4-FFF2-40B4-BE49-F238E27FC236}">
                <a16:creationId xmlns:a16="http://schemas.microsoft.com/office/drawing/2014/main" id="{4C0EE2D8-693E-4F9B-9DA5-0AD7766DF1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42002" y="1408408"/>
            <a:ext cx="1775927" cy="1775927"/>
          </a:xfrm>
          <a:prstGeom prst="rect">
            <a:avLst/>
          </a:prstGeom>
        </p:spPr>
      </p:pic>
      <p:pic>
        <p:nvPicPr>
          <p:cNvPr id="8" name="Graphic 7" descr="Computer">
            <a:extLst>
              <a:ext uri="{FF2B5EF4-FFF2-40B4-BE49-F238E27FC236}">
                <a16:creationId xmlns:a16="http://schemas.microsoft.com/office/drawing/2014/main" id="{20BDE203-74DC-442F-8751-4ECDA5CE30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1554" y="1604520"/>
            <a:ext cx="1476474" cy="1476474"/>
          </a:xfrm>
          <a:prstGeom prst="rect">
            <a:avLst/>
          </a:prstGeom>
        </p:spPr>
      </p:pic>
      <p:pic>
        <p:nvPicPr>
          <p:cNvPr id="9" name="Graphic 8" descr="Computer">
            <a:extLst>
              <a:ext uri="{FF2B5EF4-FFF2-40B4-BE49-F238E27FC236}">
                <a16:creationId xmlns:a16="http://schemas.microsoft.com/office/drawing/2014/main" id="{41D06B92-47FC-410D-A237-5A8EE2BE39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0810" y="3650547"/>
            <a:ext cx="1602933" cy="1602933"/>
          </a:xfrm>
          <a:prstGeom prst="rect">
            <a:avLst/>
          </a:prstGeom>
        </p:spPr>
      </p:pic>
      <p:cxnSp>
        <p:nvCxnSpPr>
          <p:cNvPr id="10" name="Straight Arrow Connector 9">
            <a:extLst>
              <a:ext uri="{FF2B5EF4-FFF2-40B4-BE49-F238E27FC236}">
                <a16:creationId xmlns:a16="http://schemas.microsoft.com/office/drawing/2014/main" id="{E8A744DE-AE7B-45C9-8B66-97A7C55F2CBF}"/>
              </a:ext>
            </a:extLst>
          </p:cNvPr>
          <p:cNvCxnSpPr>
            <a:cxnSpLocks/>
            <a:endCxn id="4" idx="1"/>
          </p:cNvCxnSpPr>
          <p:nvPr/>
        </p:nvCxnSpPr>
        <p:spPr>
          <a:xfrm>
            <a:off x="2825095" y="2439081"/>
            <a:ext cx="2131956" cy="98991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40A4FD-6C89-41F0-9EAE-DC87BD88284B}"/>
              </a:ext>
            </a:extLst>
          </p:cNvPr>
          <p:cNvCxnSpPr>
            <a:cxnSpLocks/>
          </p:cNvCxnSpPr>
          <p:nvPr/>
        </p:nvCxnSpPr>
        <p:spPr>
          <a:xfrm flipV="1">
            <a:off x="2898843" y="3530955"/>
            <a:ext cx="2133923" cy="88796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D3F80AF-9CC3-4162-B61B-7D7F7DD5FA55}"/>
              </a:ext>
            </a:extLst>
          </p:cNvPr>
          <p:cNvCxnSpPr>
            <a:cxnSpLocks/>
            <a:stCxn id="4" idx="3"/>
            <a:endCxn id="6" idx="1"/>
          </p:cNvCxnSpPr>
          <p:nvPr/>
        </p:nvCxnSpPr>
        <p:spPr>
          <a:xfrm flipV="1">
            <a:off x="6732978" y="2296372"/>
            <a:ext cx="2309024" cy="113262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B74149B-565C-4A86-AC17-960F19E32FF3}"/>
              </a:ext>
            </a:extLst>
          </p:cNvPr>
          <p:cNvCxnSpPr>
            <a:cxnSpLocks/>
            <a:stCxn id="4" idx="3"/>
            <a:endCxn id="5" idx="1"/>
          </p:cNvCxnSpPr>
          <p:nvPr/>
        </p:nvCxnSpPr>
        <p:spPr>
          <a:xfrm>
            <a:off x="6732978" y="3429000"/>
            <a:ext cx="2309023" cy="14509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E2446C7-044A-4F6A-A1CE-D58AF7868649}"/>
              </a:ext>
            </a:extLst>
          </p:cNvPr>
          <p:cNvSpPr txBox="1"/>
          <p:nvPr/>
        </p:nvSpPr>
        <p:spPr>
          <a:xfrm>
            <a:off x="3608962" y="2381253"/>
            <a:ext cx="579005" cy="461665"/>
          </a:xfrm>
          <a:prstGeom prst="rect">
            <a:avLst/>
          </a:prstGeom>
          <a:noFill/>
        </p:spPr>
        <p:txBody>
          <a:bodyPr wrap="none" rtlCol="0">
            <a:spAutoFit/>
          </a:bodyPr>
          <a:lstStyle/>
          <a:p>
            <a:r>
              <a:rPr lang="en-US" sz="2400" dirty="0"/>
              <a:t>C1</a:t>
            </a:r>
            <a:endParaRPr lang="en-GB" sz="2400" dirty="0"/>
          </a:p>
        </p:txBody>
      </p:sp>
      <p:sp>
        <p:nvSpPr>
          <p:cNvPr id="24" name="TextBox 23">
            <a:extLst>
              <a:ext uri="{FF2B5EF4-FFF2-40B4-BE49-F238E27FC236}">
                <a16:creationId xmlns:a16="http://schemas.microsoft.com/office/drawing/2014/main" id="{2FF23BD7-4C1A-450B-92C7-929F9EC170DA}"/>
              </a:ext>
            </a:extLst>
          </p:cNvPr>
          <p:cNvSpPr txBox="1"/>
          <p:nvPr/>
        </p:nvSpPr>
        <p:spPr>
          <a:xfrm>
            <a:off x="3584098" y="4154478"/>
            <a:ext cx="579005" cy="461665"/>
          </a:xfrm>
          <a:prstGeom prst="rect">
            <a:avLst/>
          </a:prstGeom>
          <a:noFill/>
        </p:spPr>
        <p:txBody>
          <a:bodyPr wrap="none" rtlCol="0">
            <a:spAutoFit/>
          </a:bodyPr>
          <a:lstStyle/>
          <a:p>
            <a:r>
              <a:rPr lang="en-US" sz="2400" dirty="0"/>
              <a:t>C2</a:t>
            </a:r>
            <a:endParaRPr lang="en-GB" sz="2400" dirty="0"/>
          </a:p>
        </p:txBody>
      </p:sp>
      <p:sp>
        <p:nvSpPr>
          <p:cNvPr id="25" name="TextBox 24">
            <a:extLst>
              <a:ext uri="{FF2B5EF4-FFF2-40B4-BE49-F238E27FC236}">
                <a16:creationId xmlns:a16="http://schemas.microsoft.com/office/drawing/2014/main" id="{5EA80C5A-A198-4ABB-B752-90F4140CA886}"/>
              </a:ext>
            </a:extLst>
          </p:cNvPr>
          <p:cNvSpPr txBox="1"/>
          <p:nvPr/>
        </p:nvSpPr>
        <p:spPr>
          <a:xfrm>
            <a:off x="7693912" y="2065538"/>
            <a:ext cx="835485" cy="461665"/>
          </a:xfrm>
          <a:prstGeom prst="rect">
            <a:avLst/>
          </a:prstGeom>
          <a:noFill/>
        </p:spPr>
        <p:txBody>
          <a:bodyPr wrap="none" rtlCol="0">
            <a:spAutoFit/>
          </a:bodyPr>
          <a:lstStyle/>
          <a:p>
            <a:r>
              <a:rPr lang="en-US" sz="2400" dirty="0"/>
              <a:t>1:C2</a:t>
            </a:r>
            <a:endParaRPr lang="en-GB" sz="2400" dirty="0"/>
          </a:p>
        </p:txBody>
      </p:sp>
      <p:sp>
        <p:nvSpPr>
          <p:cNvPr id="26" name="TextBox 25">
            <a:extLst>
              <a:ext uri="{FF2B5EF4-FFF2-40B4-BE49-F238E27FC236}">
                <a16:creationId xmlns:a16="http://schemas.microsoft.com/office/drawing/2014/main" id="{FCCF6681-E168-40DD-B5A3-B872403F9CAD}"/>
              </a:ext>
            </a:extLst>
          </p:cNvPr>
          <p:cNvSpPr txBox="1"/>
          <p:nvPr/>
        </p:nvSpPr>
        <p:spPr>
          <a:xfrm>
            <a:off x="7866273" y="4631441"/>
            <a:ext cx="835485" cy="461665"/>
          </a:xfrm>
          <a:prstGeom prst="rect">
            <a:avLst/>
          </a:prstGeom>
          <a:noFill/>
        </p:spPr>
        <p:txBody>
          <a:bodyPr wrap="none" rtlCol="0">
            <a:spAutoFit/>
          </a:bodyPr>
          <a:lstStyle/>
          <a:p>
            <a:r>
              <a:rPr lang="en-US" sz="2400" dirty="0"/>
              <a:t>1:C2</a:t>
            </a:r>
            <a:endParaRPr lang="en-GB" sz="2400" dirty="0"/>
          </a:p>
        </p:txBody>
      </p:sp>
      <p:sp>
        <p:nvSpPr>
          <p:cNvPr id="27" name="TextBox 26">
            <a:extLst>
              <a:ext uri="{FF2B5EF4-FFF2-40B4-BE49-F238E27FC236}">
                <a16:creationId xmlns:a16="http://schemas.microsoft.com/office/drawing/2014/main" id="{F4D589D1-C592-44DF-8024-698519B26C07}"/>
              </a:ext>
            </a:extLst>
          </p:cNvPr>
          <p:cNvSpPr txBox="1"/>
          <p:nvPr/>
        </p:nvSpPr>
        <p:spPr>
          <a:xfrm>
            <a:off x="6732978" y="2516436"/>
            <a:ext cx="835485" cy="461665"/>
          </a:xfrm>
          <a:prstGeom prst="rect">
            <a:avLst/>
          </a:prstGeom>
          <a:noFill/>
        </p:spPr>
        <p:txBody>
          <a:bodyPr wrap="none" rtlCol="0">
            <a:spAutoFit/>
          </a:bodyPr>
          <a:lstStyle/>
          <a:p>
            <a:r>
              <a:rPr lang="en-US" sz="2400" dirty="0"/>
              <a:t>2:C1</a:t>
            </a:r>
            <a:endParaRPr lang="en-GB" sz="2400" dirty="0"/>
          </a:p>
        </p:txBody>
      </p:sp>
      <p:sp>
        <p:nvSpPr>
          <p:cNvPr id="28" name="TextBox 27">
            <a:extLst>
              <a:ext uri="{FF2B5EF4-FFF2-40B4-BE49-F238E27FC236}">
                <a16:creationId xmlns:a16="http://schemas.microsoft.com/office/drawing/2014/main" id="{397EC575-A3B3-4F77-BDC9-B533D569E0CC}"/>
              </a:ext>
            </a:extLst>
          </p:cNvPr>
          <p:cNvSpPr txBox="1"/>
          <p:nvPr/>
        </p:nvSpPr>
        <p:spPr>
          <a:xfrm>
            <a:off x="6743049" y="3885284"/>
            <a:ext cx="835485" cy="461665"/>
          </a:xfrm>
          <a:prstGeom prst="rect">
            <a:avLst/>
          </a:prstGeom>
          <a:noFill/>
        </p:spPr>
        <p:txBody>
          <a:bodyPr wrap="none" rtlCol="0">
            <a:spAutoFit/>
          </a:bodyPr>
          <a:lstStyle/>
          <a:p>
            <a:r>
              <a:rPr lang="en-US" sz="2400" dirty="0"/>
              <a:t>2:C1</a:t>
            </a:r>
            <a:endParaRPr lang="en-GB" sz="2400" dirty="0"/>
          </a:p>
        </p:txBody>
      </p:sp>
      <p:pic>
        <p:nvPicPr>
          <p:cNvPr id="29" name="Graphic 28" descr="Close">
            <a:extLst>
              <a:ext uri="{FF2B5EF4-FFF2-40B4-BE49-F238E27FC236}">
                <a16:creationId xmlns:a16="http://schemas.microsoft.com/office/drawing/2014/main" id="{5BDAE76F-A27F-4122-8FE7-A64E2FE561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4836802" y="2439081"/>
            <a:ext cx="2053026" cy="2053026"/>
          </a:xfrm>
          <a:prstGeom prst="rect">
            <a:avLst/>
          </a:prstGeom>
        </p:spPr>
      </p:pic>
    </p:spTree>
    <p:extLst>
      <p:ext uri="{BB962C8B-B14F-4D97-AF65-F5344CB8AC3E}">
        <p14:creationId xmlns:p14="http://schemas.microsoft.com/office/powerpoint/2010/main" val="238745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5" grpId="0"/>
      <p:bldP spid="26" grpId="0"/>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6D51-DB24-4E94-93BB-A183CEDCD6F1}"/>
              </a:ext>
            </a:extLst>
          </p:cNvPr>
          <p:cNvSpPr>
            <a:spLocks noGrp="1"/>
          </p:cNvSpPr>
          <p:nvPr>
            <p:ph type="title"/>
          </p:nvPr>
        </p:nvSpPr>
        <p:spPr/>
        <p:txBody>
          <a:bodyPr/>
          <a:lstStyle/>
          <a:p>
            <a:r>
              <a:rPr lang="en-US" dirty="0"/>
              <a:t>Using Locks?</a:t>
            </a:r>
            <a:endParaRPr lang="en-GB" dirty="0"/>
          </a:p>
        </p:txBody>
      </p:sp>
      <p:pic>
        <p:nvPicPr>
          <p:cNvPr id="4" name="Graphic 3">
            <a:extLst>
              <a:ext uri="{FF2B5EF4-FFF2-40B4-BE49-F238E27FC236}">
                <a16:creationId xmlns:a16="http://schemas.microsoft.com/office/drawing/2014/main" id="{B7746C60-7633-4CBD-969C-7BF4F0F051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0823" y="2159059"/>
            <a:ext cx="1269941" cy="1269941"/>
          </a:xfrm>
          <a:prstGeom prst="rect">
            <a:avLst/>
          </a:prstGeom>
        </p:spPr>
      </p:pic>
      <p:pic>
        <p:nvPicPr>
          <p:cNvPr id="5" name="Graphic 4">
            <a:extLst>
              <a:ext uri="{FF2B5EF4-FFF2-40B4-BE49-F238E27FC236}">
                <a16:creationId xmlns:a16="http://schemas.microsoft.com/office/drawing/2014/main" id="{70D22151-13D1-4F9A-A1A4-1C52746960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8861" y="4557574"/>
            <a:ext cx="1269941" cy="1269941"/>
          </a:xfrm>
          <a:prstGeom prst="rect">
            <a:avLst/>
          </a:prstGeom>
        </p:spPr>
      </p:pic>
      <p:pic>
        <p:nvPicPr>
          <p:cNvPr id="6" name="Graphic 5">
            <a:extLst>
              <a:ext uri="{FF2B5EF4-FFF2-40B4-BE49-F238E27FC236}">
                <a16:creationId xmlns:a16="http://schemas.microsoft.com/office/drawing/2014/main" id="{E910BCAE-4EEF-49CA-88DA-E07DE16BC5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4495" y="2015334"/>
            <a:ext cx="1269941" cy="1269941"/>
          </a:xfrm>
          <a:prstGeom prst="rect">
            <a:avLst/>
          </a:prstGeom>
        </p:spPr>
      </p:pic>
      <p:cxnSp>
        <p:nvCxnSpPr>
          <p:cNvPr id="7" name="Straight Arrow Connector 6">
            <a:extLst>
              <a:ext uri="{FF2B5EF4-FFF2-40B4-BE49-F238E27FC236}">
                <a16:creationId xmlns:a16="http://schemas.microsoft.com/office/drawing/2014/main" id="{C00C077C-0182-41F7-8790-F616D04B895B}"/>
              </a:ext>
            </a:extLst>
          </p:cNvPr>
          <p:cNvCxnSpPr>
            <a:cxnSpLocks/>
            <a:stCxn id="6" idx="3"/>
          </p:cNvCxnSpPr>
          <p:nvPr/>
        </p:nvCxnSpPr>
        <p:spPr>
          <a:xfrm>
            <a:off x="3674436" y="2650305"/>
            <a:ext cx="3942321" cy="8316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1F42DDB-3342-457B-9647-EE565F3491BE}"/>
              </a:ext>
            </a:extLst>
          </p:cNvPr>
          <p:cNvCxnSpPr>
            <a:cxnSpLocks/>
          </p:cNvCxnSpPr>
          <p:nvPr/>
        </p:nvCxnSpPr>
        <p:spPr>
          <a:xfrm>
            <a:off x="3674436" y="3368443"/>
            <a:ext cx="1267215" cy="118913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44E2F0A-78B9-41AD-B8D3-9E4363907EE1}"/>
              </a:ext>
            </a:extLst>
          </p:cNvPr>
          <p:cNvSpPr txBox="1"/>
          <p:nvPr/>
        </p:nvSpPr>
        <p:spPr>
          <a:xfrm>
            <a:off x="5034111" y="2168787"/>
            <a:ext cx="1007007" cy="461665"/>
          </a:xfrm>
          <a:prstGeom prst="rect">
            <a:avLst/>
          </a:prstGeom>
          <a:noFill/>
        </p:spPr>
        <p:txBody>
          <a:bodyPr wrap="none" rtlCol="0">
            <a:spAutoFit/>
          </a:bodyPr>
          <a:lstStyle/>
          <a:p>
            <a:r>
              <a:rPr lang="en-US" sz="2400" dirty="0"/>
              <a:t>Lock?</a:t>
            </a:r>
            <a:endParaRPr lang="en-GB" sz="2400" dirty="0"/>
          </a:p>
        </p:txBody>
      </p:sp>
      <p:sp>
        <p:nvSpPr>
          <p:cNvPr id="14" name="TextBox 13">
            <a:extLst>
              <a:ext uri="{FF2B5EF4-FFF2-40B4-BE49-F238E27FC236}">
                <a16:creationId xmlns:a16="http://schemas.microsoft.com/office/drawing/2014/main" id="{16408D07-0AAB-4F3D-98E8-062134C6F0D9}"/>
              </a:ext>
            </a:extLst>
          </p:cNvPr>
          <p:cNvSpPr txBox="1"/>
          <p:nvPr/>
        </p:nvSpPr>
        <p:spPr>
          <a:xfrm rot="2610723">
            <a:off x="3999014" y="3504945"/>
            <a:ext cx="1007007" cy="461665"/>
          </a:xfrm>
          <a:prstGeom prst="rect">
            <a:avLst/>
          </a:prstGeom>
          <a:noFill/>
        </p:spPr>
        <p:txBody>
          <a:bodyPr wrap="none" rtlCol="0">
            <a:spAutoFit/>
          </a:bodyPr>
          <a:lstStyle/>
          <a:p>
            <a:r>
              <a:rPr lang="en-US" sz="2400" dirty="0"/>
              <a:t>Lock?</a:t>
            </a:r>
            <a:endParaRPr lang="en-GB" sz="2400" dirty="0"/>
          </a:p>
        </p:txBody>
      </p:sp>
      <p:pic>
        <p:nvPicPr>
          <p:cNvPr id="15" name="Graphic 14" descr="Lock">
            <a:extLst>
              <a:ext uri="{FF2B5EF4-FFF2-40B4-BE49-F238E27FC236}">
                <a16:creationId xmlns:a16="http://schemas.microsoft.com/office/drawing/2014/main" id="{5C2256E0-B943-42E8-8AB1-0A90A08BC6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338" y="1809345"/>
            <a:ext cx="590274" cy="590274"/>
          </a:xfrm>
          <a:prstGeom prst="rect">
            <a:avLst/>
          </a:prstGeom>
        </p:spPr>
      </p:pic>
      <p:pic>
        <p:nvPicPr>
          <p:cNvPr id="16" name="Graphic 15" descr="Lock">
            <a:extLst>
              <a:ext uri="{FF2B5EF4-FFF2-40B4-BE49-F238E27FC236}">
                <a16:creationId xmlns:a16="http://schemas.microsoft.com/office/drawing/2014/main" id="{1F555560-87BB-4F3F-92B2-7E9CEBE37B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0563" y="4262437"/>
            <a:ext cx="590274" cy="590274"/>
          </a:xfrm>
          <a:prstGeom prst="rect">
            <a:avLst/>
          </a:prstGeom>
        </p:spPr>
      </p:pic>
      <p:pic>
        <p:nvPicPr>
          <p:cNvPr id="17" name="Graphic 16" descr="Lock">
            <a:extLst>
              <a:ext uri="{FF2B5EF4-FFF2-40B4-BE49-F238E27FC236}">
                <a16:creationId xmlns:a16="http://schemas.microsoft.com/office/drawing/2014/main" id="{9DB8C672-FB0A-471F-9FF3-12F7725493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15291" y="1656627"/>
            <a:ext cx="590274" cy="590274"/>
          </a:xfrm>
          <a:prstGeom prst="rect">
            <a:avLst/>
          </a:prstGeom>
        </p:spPr>
      </p:pic>
    </p:spTree>
    <p:extLst>
      <p:ext uri="{BB962C8B-B14F-4D97-AF65-F5344CB8AC3E}">
        <p14:creationId xmlns:p14="http://schemas.microsoft.com/office/powerpoint/2010/main" val="226269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6D51-DB24-4E94-93BB-A183CEDCD6F1}"/>
              </a:ext>
            </a:extLst>
          </p:cNvPr>
          <p:cNvSpPr>
            <a:spLocks noGrp="1"/>
          </p:cNvSpPr>
          <p:nvPr>
            <p:ph type="title"/>
          </p:nvPr>
        </p:nvSpPr>
        <p:spPr/>
        <p:txBody>
          <a:bodyPr/>
          <a:lstStyle/>
          <a:p>
            <a:r>
              <a:rPr lang="en-US" dirty="0"/>
              <a:t>Using Locks?</a:t>
            </a:r>
            <a:endParaRPr lang="en-GB" dirty="0"/>
          </a:p>
        </p:txBody>
      </p:sp>
      <p:pic>
        <p:nvPicPr>
          <p:cNvPr id="4" name="Graphic 3">
            <a:extLst>
              <a:ext uri="{FF2B5EF4-FFF2-40B4-BE49-F238E27FC236}">
                <a16:creationId xmlns:a16="http://schemas.microsoft.com/office/drawing/2014/main" id="{B7746C60-7633-4CBD-969C-7BF4F0F051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0823" y="2159059"/>
            <a:ext cx="1269941" cy="1269941"/>
          </a:xfrm>
          <a:prstGeom prst="rect">
            <a:avLst/>
          </a:prstGeom>
        </p:spPr>
      </p:pic>
      <p:pic>
        <p:nvPicPr>
          <p:cNvPr id="5" name="Graphic 4">
            <a:extLst>
              <a:ext uri="{FF2B5EF4-FFF2-40B4-BE49-F238E27FC236}">
                <a16:creationId xmlns:a16="http://schemas.microsoft.com/office/drawing/2014/main" id="{70D22151-13D1-4F9A-A1A4-1C52746960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8861" y="4557574"/>
            <a:ext cx="1269941" cy="1269941"/>
          </a:xfrm>
          <a:prstGeom prst="rect">
            <a:avLst/>
          </a:prstGeom>
        </p:spPr>
      </p:pic>
      <p:pic>
        <p:nvPicPr>
          <p:cNvPr id="6" name="Graphic 5">
            <a:extLst>
              <a:ext uri="{FF2B5EF4-FFF2-40B4-BE49-F238E27FC236}">
                <a16:creationId xmlns:a16="http://schemas.microsoft.com/office/drawing/2014/main" id="{E910BCAE-4EEF-49CA-88DA-E07DE16BC5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4495" y="2015334"/>
            <a:ext cx="1269941" cy="1269941"/>
          </a:xfrm>
          <a:prstGeom prst="rect">
            <a:avLst/>
          </a:prstGeom>
        </p:spPr>
      </p:pic>
      <p:cxnSp>
        <p:nvCxnSpPr>
          <p:cNvPr id="7" name="Straight Arrow Connector 6">
            <a:extLst>
              <a:ext uri="{FF2B5EF4-FFF2-40B4-BE49-F238E27FC236}">
                <a16:creationId xmlns:a16="http://schemas.microsoft.com/office/drawing/2014/main" id="{C00C077C-0182-41F7-8790-F616D04B895B}"/>
              </a:ext>
            </a:extLst>
          </p:cNvPr>
          <p:cNvCxnSpPr>
            <a:cxnSpLocks/>
            <a:stCxn id="4" idx="1"/>
            <a:endCxn id="6" idx="3"/>
          </p:cNvCxnSpPr>
          <p:nvPr/>
        </p:nvCxnSpPr>
        <p:spPr>
          <a:xfrm flipH="1" flipV="1">
            <a:off x="3674436" y="2650305"/>
            <a:ext cx="4136387" cy="14372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1F42DDB-3342-457B-9647-EE565F3491BE}"/>
              </a:ext>
            </a:extLst>
          </p:cNvPr>
          <p:cNvCxnSpPr>
            <a:cxnSpLocks/>
          </p:cNvCxnSpPr>
          <p:nvPr/>
        </p:nvCxnSpPr>
        <p:spPr>
          <a:xfrm flipH="1" flipV="1">
            <a:off x="3560323" y="3221705"/>
            <a:ext cx="1332691" cy="142811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Graphic 14" descr="Lock">
            <a:extLst>
              <a:ext uri="{FF2B5EF4-FFF2-40B4-BE49-F238E27FC236}">
                <a16:creationId xmlns:a16="http://schemas.microsoft.com/office/drawing/2014/main" id="{5C2256E0-B943-42E8-8AB1-0A90A08BC6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0563" y="2109545"/>
            <a:ext cx="590274" cy="590274"/>
          </a:xfrm>
          <a:prstGeom prst="rect">
            <a:avLst/>
          </a:prstGeom>
        </p:spPr>
      </p:pic>
      <p:pic>
        <p:nvPicPr>
          <p:cNvPr id="16" name="Graphic 15" descr="Lock">
            <a:extLst>
              <a:ext uri="{FF2B5EF4-FFF2-40B4-BE49-F238E27FC236}">
                <a16:creationId xmlns:a16="http://schemas.microsoft.com/office/drawing/2014/main" id="{1F555560-87BB-4F3F-92B2-7E9CEBE37B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2740" y="3490987"/>
            <a:ext cx="590274" cy="590274"/>
          </a:xfrm>
          <a:prstGeom prst="rect">
            <a:avLst/>
          </a:prstGeom>
        </p:spPr>
      </p:pic>
      <p:pic>
        <p:nvPicPr>
          <p:cNvPr id="17" name="Graphic 16" descr="Lock">
            <a:extLst>
              <a:ext uri="{FF2B5EF4-FFF2-40B4-BE49-F238E27FC236}">
                <a16:creationId xmlns:a16="http://schemas.microsoft.com/office/drawing/2014/main" id="{9DB8C672-FB0A-471F-9FF3-12F7725493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15291" y="1656627"/>
            <a:ext cx="590274" cy="590274"/>
          </a:xfrm>
          <a:prstGeom prst="rect">
            <a:avLst/>
          </a:prstGeom>
        </p:spPr>
      </p:pic>
    </p:spTree>
    <p:extLst>
      <p:ext uri="{BB962C8B-B14F-4D97-AF65-F5344CB8AC3E}">
        <p14:creationId xmlns:p14="http://schemas.microsoft.com/office/powerpoint/2010/main" val="1044569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6D51-DB24-4E94-93BB-A183CEDCD6F1}"/>
              </a:ext>
            </a:extLst>
          </p:cNvPr>
          <p:cNvSpPr>
            <a:spLocks noGrp="1"/>
          </p:cNvSpPr>
          <p:nvPr>
            <p:ph type="title"/>
          </p:nvPr>
        </p:nvSpPr>
        <p:spPr/>
        <p:txBody>
          <a:bodyPr/>
          <a:lstStyle/>
          <a:p>
            <a:r>
              <a:rPr lang="en-US" dirty="0"/>
              <a:t>Using Locks?</a:t>
            </a:r>
            <a:endParaRPr lang="en-GB" dirty="0"/>
          </a:p>
        </p:txBody>
      </p:sp>
      <p:pic>
        <p:nvPicPr>
          <p:cNvPr id="4" name="Graphic 3">
            <a:extLst>
              <a:ext uri="{FF2B5EF4-FFF2-40B4-BE49-F238E27FC236}">
                <a16:creationId xmlns:a16="http://schemas.microsoft.com/office/drawing/2014/main" id="{B7746C60-7633-4CBD-969C-7BF4F0F051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0823" y="2159059"/>
            <a:ext cx="1269941" cy="1269941"/>
          </a:xfrm>
          <a:prstGeom prst="rect">
            <a:avLst/>
          </a:prstGeom>
        </p:spPr>
      </p:pic>
      <p:pic>
        <p:nvPicPr>
          <p:cNvPr id="5" name="Graphic 4">
            <a:extLst>
              <a:ext uri="{FF2B5EF4-FFF2-40B4-BE49-F238E27FC236}">
                <a16:creationId xmlns:a16="http://schemas.microsoft.com/office/drawing/2014/main" id="{70D22151-13D1-4F9A-A1A4-1C52746960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8861" y="4557574"/>
            <a:ext cx="1269941" cy="1269941"/>
          </a:xfrm>
          <a:prstGeom prst="rect">
            <a:avLst/>
          </a:prstGeom>
        </p:spPr>
      </p:pic>
      <p:pic>
        <p:nvPicPr>
          <p:cNvPr id="6" name="Graphic 5">
            <a:extLst>
              <a:ext uri="{FF2B5EF4-FFF2-40B4-BE49-F238E27FC236}">
                <a16:creationId xmlns:a16="http://schemas.microsoft.com/office/drawing/2014/main" id="{E910BCAE-4EEF-49CA-88DA-E07DE16BC5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4495" y="2015334"/>
            <a:ext cx="1269941" cy="1269941"/>
          </a:xfrm>
          <a:prstGeom prst="rect">
            <a:avLst/>
          </a:prstGeom>
        </p:spPr>
      </p:pic>
      <p:cxnSp>
        <p:nvCxnSpPr>
          <p:cNvPr id="7" name="Straight Arrow Connector 6">
            <a:extLst>
              <a:ext uri="{FF2B5EF4-FFF2-40B4-BE49-F238E27FC236}">
                <a16:creationId xmlns:a16="http://schemas.microsoft.com/office/drawing/2014/main" id="{C00C077C-0182-41F7-8790-F616D04B895B}"/>
              </a:ext>
            </a:extLst>
          </p:cNvPr>
          <p:cNvCxnSpPr>
            <a:cxnSpLocks/>
            <a:stCxn id="6" idx="3"/>
          </p:cNvCxnSpPr>
          <p:nvPr/>
        </p:nvCxnSpPr>
        <p:spPr>
          <a:xfrm>
            <a:off x="3674436" y="2650305"/>
            <a:ext cx="3942321" cy="8316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1F42DDB-3342-457B-9647-EE565F3491BE}"/>
              </a:ext>
            </a:extLst>
          </p:cNvPr>
          <p:cNvCxnSpPr>
            <a:cxnSpLocks/>
          </p:cNvCxnSpPr>
          <p:nvPr/>
        </p:nvCxnSpPr>
        <p:spPr>
          <a:xfrm>
            <a:off x="3674436" y="3368443"/>
            <a:ext cx="1267215" cy="118913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44E2F0A-78B9-41AD-B8D3-9E4363907EE1}"/>
              </a:ext>
            </a:extLst>
          </p:cNvPr>
          <p:cNvSpPr txBox="1"/>
          <p:nvPr/>
        </p:nvSpPr>
        <p:spPr>
          <a:xfrm>
            <a:off x="5034111" y="2168787"/>
            <a:ext cx="579005" cy="461665"/>
          </a:xfrm>
          <a:prstGeom prst="rect">
            <a:avLst/>
          </a:prstGeom>
          <a:noFill/>
        </p:spPr>
        <p:txBody>
          <a:bodyPr wrap="none" rtlCol="0">
            <a:spAutoFit/>
          </a:bodyPr>
          <a:lstStyle/>
          <a:p>
            <a:r>
              <a:rPr lang="en-US" sz="2400" dirty="0"/>
              <a:t>C1</a:t>
            </a:r>
            <a:endParaRPr lang="en-GB" sz="2400" dirty="0"/>
          </a:p>
        </p:txBody>
      </p:sp>
      <p:sp>
        <p:nvSpPr>
          <p:cNvPr id="14" name="TextBox 13">
            <a:extLst>
              <a:ext uri="{FF2B5EF4-FFF2-40B4-BE49-F238E27FC236}">
                <a16:creationId xmlns:a16="http://schemas.microsoft.com/office/drawing/2014/main" id="{16408D07-0AAB-4F3D-98E8-062134C6F0D9}"/>
              </a:ext>
            </a:extLst>
          </p:cNvPr>
          <p:cNvSpPr txBox="1"/>
          <p:nvPr/>
        </p:nvSpPr>
        <p:spPr>
          <a:xfrm rot="2610723">
            <a:off x="4283261" y="3608603"/>
            <a:ext cx="579005" cy="461665"/>
          </a:xfrm>
          <a:prstGeom prst="rect">
            <a:avLst/>
          </a:prstGeom>
          <a:noFill/>
        </p:spPr>
        <p:txBody>
          <a:bodyPr wrap="none" rtlCol="0">
            <a:spAutoFit/>
          </a:bodyPr>
          <a:lstStyle/>
          <a:p>
            <a:r>
              <a:rPr lang="en-US" sz="2400" dirty="0"/>
              <a:t>C1</a:t>
            </a:r>
            <a:endParaRPr lang="en-GB" sz="2400" dirty="0"/>
          </a:p>
        </p:txBody>
      </p:sp>
      <p:pic>
        <p:nvPicPr>
          <p:cNvPr id="15" name="Graphic 14" descr="Lock">
            <a:extLst>
              <a:ext uri="{FF2B5EF4-FFF2-40B4-BE49-F238E27FC236}">
                <a16:creationId xmlns:a16="http://schemas.microsoft.com/office/drawing/2014/main" id="{5C2256E0-B943-42E8-8AB1-0A90A08BC6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41941" y="2060031"/>
            <a:ext cx="590274" cy="590274"/>
          </a:xfrm>
          <a:prstGeom prst="rect">
            <a:avLst/>
          </a:prstGeom>
        </p:spPr>
      </p:pic>
      <p:pic>
        <p:nvPicPr>
          <p:cNvPr id="16" name="Graphic 15" descr="Lock">
            <a:extLst>
              <a:ext uri="{FF2B5EF4-FFF2-40B4-BE49-F238E27FC236}">
                <a16:creationId xmlns:a16="http://schemas.microsoft.com/office/drawing/2014/main" id="{1F555560-87BB-4F3F-92B2-7E9CEBE37B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21526" y="3348610"/>
            <a:ext cx="426462" cy="426462"/>
          </a:xfrm>
          <a:prstGeom prst="rect">
            <a:avLst/>
          </a:prstGeom>
        </p:spPr>
      </p:pic>
      <p:pic>
        <p:nvPicPr>
          <p:cNvPr id="17" name="Graphic 16" descr="Lock">
            <a:extLst>
              <a:ext uri="{FF2B5EF4-FFF2-40B4-BE49-F238E27FC236}">
                <a16:creationId xmlns:a16="http://schemas.microsoft.com/office/drawing/2014/main" id="{9DB8C672-FB0A-471F-9FF3-12F7725493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15291" y="1656627"/>
            <a:ext cx="590274" cy="590274"/>
          </a:xfrm>
          <a:prstGeom prst="rect">
            <a:avLst/>
          </a:prstGeom>
        </p:spPr>
      </p:pic>
    </p:spTree>
    <p:extLst>
      <p:ext uri="{BB962C8B-B14F-4D97-AF65-F5344CB8AC3E}">
        <p14:creationId xmlns:p14="http://schemas.microsoft.com/office/powerpoint/2010/main" val="178091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6D51-DB24-4E94-93BB-A183CEDCD6F1}"/>
              </a:ext>
            </a:extLst>
          </p:cNvPr>
          <p:cNvSpPr>
            <a:spLocks noGrp="1"/>
          </p:cNvSpPr>
          <p:nvPr>
            <p:ph type="title"/>
          </p:nvPr>
        </p:nvSpPr>
        <p:spPr/>
        <p:txBody>
          <a:bodyPr/>
          <a:lstStyle/>
          <a:p>
            <a:r>
              <a:rPr lang="en-US" dirty="0"/>
              <a:t>Not if nodes crash</a:t>
            </a:r>
            <a:endParaRPr lang="en-GB" dirty="0"/>
          </a:p>
        </p:txBody>
      </p:sp>
      <p:pic>
        <p:nvPicPr>
          <p:cNvPr id="4" name="Graphic 3">
            <a:extLst>
              <a:ext uri="{FF2B5EF4-FFF2-40B4-BE49-F238E27FC236}">
                <a16:creationId xmlns:a16="http://schemas.microsoft.com/office/drawing/2014/main" id="{B7746C60-7633-4CBD-969C-7BF4F0F051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0823" y="2159059"/>
            <a:ext cx="1269941" cy="1269941"/>
          </a:xfrm>
          <a:prstGeom prst="rect">
            <a:avLst/>
          </a:prstGeom>
        </p:spPr>
      </p:pic>
      <p:pic>
        <p:nvPicPr>
          <p:cNvPr id="5" name="Graphic 4">
            <a:extLst>
              <a:ext uri="{FF2B5EF4-FFF2-40B4-BE49-F238E27FC236}">
                <a16:creationId xmlns:a16="http://schemas.microsoft.com/office/drawing/2014/main" id="{70D22151-13D1-4F9A-A1A4-1C52746960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8861" y="4557574"/>
            <a:ext cx="1269941" cy="1269941"/>
          </a:xfrm>
          <a:prstGeom prst="rect">
            <a:avLst/>
          </a:prstGeom>
        </p:spPr>
      </p:pic>
      <p:pic>
        <p:nvPicPr>
          <p:cNvPr id="6" name="Graphic 5">
            <a:extLst>
              <a:ext uri="{FF2B5EF4-FFF2-40B4-BE49-F238E27FC236}">
                <a16:creationId xmlns:a16="http://schemas.microsoft.com/office/drawing/2014/main" id="{E910BCAE-4EEF-49CA-88DA-E07DE16BC5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4495" y="2015334"/>
            <a:ext cx="1269941" cy="1269941"/>
          </a:xfrm>
          <a:prstGeom prst="rect">
            <a:avLst/>
          </a:prstGeom>
        </p:spPr>
      </p:pic>
      <p:cxnSp>
        <p:nvCxnSpPr>
          <p:cNvPr id="7" name="Straight Arrow Connector 6">
            <a:extLst>
              <a:ext uri="{FF2B5EF4-FFF2-40B4-BE49-F238E27FC236}">
                <a16:creationId xmlns:a16="http://schemas.microsoft.com/office/drawing/2014/main" id="{C00C077C-0182-41F7-8790-F616D04B895B}"/>
              </a:ext>
            </a:extLst>
          </p:cNvPr>
          <p:cNvCxnSpPr>
            <a:cxnSpLocks/>
            <a:stCxn id="6" idx="3"/>
          </p:cNvCxnSpPr>
          <p:nvPr/>
        </p:nvCxnSpPr>
        <p:spPr>
          <a:xfrm>
            <a:off x="3674436" y="2650305"/>
            <a:ext cx="3942321" cy="8316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1F42DDB-3342-457B-9647-EE565F3491BE}"/>
              </a:ext>
            </a:extLst>
          </p:cNvPr>
          <p:cNvCxnSpPr>
            <a:cxnSpLocks/>
          </p:cNvCxnSpPr>
          <p:nvPr/>
        </p:nvCxnSpPr>
        <p:spPr>
          <a:xfrm>
            <a:off x="3674436" y="3368443"/>
            <a:ext cx="1267215" cy="118913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44E2F0A-78B9-41AD-B8D3-9E4363907EE1}"/>
              </a:ext>
            </a:extLst>
          </p:cNvPr>
          <p:cNvSpPr txBox="1"/>
          <p:nvPr/>
        </p:nvSpPr>
        <p:spPr>
          <a:xfrm>
            <a:off x="5034111" y="2168787"/>
            <a:ext cx="1007007" cy="461665"/>
          </a:xfrm>
          <a:prstGeom prst="rect">
            <a:avLst/>
          </a:prstGeom>
          <a:noFill/>
        </p:spPr>
        <p:txBody>
          <a:bodyPr wrap="none" rtlCol="0">
            <a:spAutoFit/>
          </a:bodyPr>
          <a:lstStyle/>
          <a:p>
            <a:r>
              <a:rPr lang="en-US" sz="2400" dirty="0"/>
              <a:t>Lock?</a:t>
            </a:r>
            <a:endParaRPr lang="en-GB" sz="2400" dirty="0"/>
          </a:p>
        </p:txBody>
      </p:sp>
      <p:sp>
        <p:nvSpPr>
          <p:cNvPr id="14" name="TextBox 13">
            <a:extLst>
              <a:ext uri="{FF2B5EF4-FFF2-40B4-BE49-F238E27FC236}">
                <a16:creationId xmlns:a16="http://schemas.microsoft.com/office/drawing/2014/main" id="{16408D07-0AAB-4F3D-98E8-062134C6F0D9}"/>
              </a:ext>
            </a:extLst>
          </p:cNvPr>
          <p:cNvSpPr txBox="1"/>
          <p:nvPr/>
        </p:nvSpPr>
        <p:spPr>
          <a:xfrm rot="2610723">
            <a:off x="3999014" y="3504945"/>
            <a:ext cx="1007007" cy="461665"/>
          </a:xfrm>
          <a:prstGeom prst="rect">
            <a:avLst/>
          </a:prstGeom>
          <a:noFill/>
        </p:spPr>
        <p:txBody>
          <a:bodyPr wrap="none" rtlCol="0">
            <a:spAutoFit/>
          </a:bodyPr>
          <a:lstStyle/>
          <a:p>
            <a:r>
              <a:rPr lang="en-US" sz="2400" dirty="0"/>
              <a:t>Lock?</a:t>
            </a:r>
            <a:endParaRPr lang="en-GB" sz="2400" dirty="0"/>
          </a:p>
        </p:txBody>
      </p:sp>
      <p:pic>
        <p:nvPicPr>
          <p:cNvPr id="15" name="Graphic 14" descr="Lock">
            <a:extLst>
              <a:ext uri="{FF2B5EF4-FFF2-40B4-BE49-F238E27FC236}">
                <a16:creationId xmlns:a16="http://schemas.microsoft.com/office/drawing/2014/main" id="{5C2256E0-B943-42E8-8AB1-0A90A08BC6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25338" y="1809345"/>
            <a:ext cx="590274" cy="590274"/>
          </a:xfrm>
          <a:prstGeom prst="rect">
            <a:avLst/>
          </a:prstGeom>
        </p:spPr>
      </p:pic>
      <p:pic>
        <p:nvPicPr>
          <p:cNvPr id="16" name="Graphic 15" descr="Lock">
            <a:extLst>
              <a:ext uri="{FF2B5EF4-FFF2-40B4-BE49-F238E27FC236}">
                <a16:creationId xmlns:a16="http://schemas.microsoft.com/office/drawing/2014/main" id="{1F555560-87BB-4F3F-92B2-7E9CEBE37B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0563" y="4262437"/>
            <a:ext cx="590274" cy="590274"/>
          </a:xfrm>
          <a:prstGeom prst="rect">
            <a:avLst/>
          </a:prstGeom>
        </p:spPr>
      </p:pic>
      <p:pic>
        <p:nvPicPr>
          <p:cNvPr id="17" name="Graphic 16" descr="Lock">
            <a:extLst>
              <a:ext uri="{FF2B5EF4-FFF2-40B4-BE49-F238E27FC236}">
                <a16:creationId xmlns:a16="http://schemas.microsoft.com/office/drawing/2014/main" id="{9DB8C672-FB0A-471F-9FF3-12F7725493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15291" y="1656627"/>
            <a:ext cx="590274" cy="590274"/>
          </a:xfrm>
          <a:prstGeom prst="rect">
            <a:avLst/>
          </a:prstGeom>
        </p:spPr>
      </p:pic>
      <p:pic>
        <p:nvPicPr>
          <p:cNvPr id="18" name="Graphic 17" descr="Close">
            <a:extLst>
              <a:ext uri="{FF2B5EF4-FFF2-40B4-BE49-F238E27FC236}">
                <a16:creationId xmlns:a16="http://schemas.microsoft.com/office/drawing/2014/main" id="{262DE84A-1FB9-4497-B960-CBBED35617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7491053" y="1706959"/>
            <a:ext cx="2053026" cy="2053026"/>
          </a:xfrm>
          <a:prstGeom prst="rect">
            <a:avLst/>
          </a:prstGeom>
        </p:spPr>
      </p:pic>
    </p:spTree>
    <p:extLst>
      <p:ext uri="{BB962C8B-B14F-4D97-AF65-F5344CB8AC3E}">
        <p14:creationId xmlns:p14="http://schemas.microsoft.com/office/powerpoint/2010/main" val="133903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trike="noStrike" spc="-1" dirty="0" err="1">
                <a:solidFill>
                  <a:srgbClr val="000000"/>
                </a:solidFill>
                <a:latin typeface="Calibri Light"/>
              </a:rPr>
              <a:t>Paxos</a:t>
            </a:r>
            <a:r>
              <a:rPr lang="en-US" sz="4400" b="1" strike="noStrike" spc="-1" dirty="0">
                <a:solidFill>
                  <a:srgbClr val="000000"/>
                </a:solidFill>
                <a:latin typeface="Calibri Light"/>
              </a:rPr>
              <a:t> – main ideas</a:t>
            </a:r>
            <a:endParaRPr lang="en-US" sz="4400" b="1" strike="noStrike" spc="-1" dirty="0">
              <a:latin typeface="Arial"/>
            </a:endParaRPr>
          </a:p>
        </p:txBody>
      </p:sp>
      <p:sp>
        <p:nvSpPr>
          <p:cNvPr id="83"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Servers hand out </a:t>
            </a:r>
            <a:r>
              <a:rPr lang="en-US" sz="2800" b="1" strike="noStrike" spc="-1" dirty="0">
                <a:solidFill>
                  <a:srgbClr val="000000"/>
                </a:solidFill>
                <a:latin typeface="Calibri"/>
              </a:rPr>
              <a:t>tickets</a:t>
            </a:r>
            <a:endParaRPr lang="en-US" sz="2800" b="0" strike="noStrike" spc="-1" dirty="0">
              <a:latin typeface="Arial"/>
            </a:endParaRPr>
          </a:p>
          <a:p>
            <a:pPr marL="685800" lvl="1" indent="-227880">
              <a:lnSpc>
                <a:spcPct val="90000"/>
              </a:lnSpc>
              <a:spcBef>
                <a:spcPts val="499"/>
              </a:spcBef>
              <a:spcAft>
                <a:spcPts val="2999"/>
              </a:spcAft>
              <a:buClr>
                <a:srgbClr val="000000"/>
              </a:buClr>
              <a:buFont typeface="Arial"/>
              <a:buChar char="•"/>
            </a:pPr>
            <a:r>
              <a:rPr lang="en-US" sz="2200" b="0" strike="noStrike" spc="-1" dirty="0">
                <a:solidFill>
                  <a:srgbClr val="000000"/>
                </a:solidFill>
                <a:latin typeface="Calibri"/>
              </a:rPr>
              <a:t>”Weak lock”, which can be overwritten by a later ticket</a:t>
            </a:r>
            <a:endParaRPr lang="en-US" sz="2200" b="0" strike="noStrike" spc="-1" dirty="0">
              <a:latin typeface="Arial"/>
            </a:endParaRPr>
          </a:p>
          <a:p>
            <a:pPr marL="228600" indent="-227880">
              <a:lnSpc>
                <a:spcPct val="90000"/>
              </a:lnSpc>
              <a:spcBef>
                <a:spcPts val="1001"/>
              </a:spcBef>
              <a:spcAft>
                <a:spcPts val="601"/>
              </a:spcAft>
              <a:buClr>
                <a:srgbClr val="000000"/>
              </a:buClr>
              <a:buFont typeface="Arial"/>
              <a:buChar char="•"/>
            </a:pPr>
            <a:r>
              <a:rPr lang="en-US" sz="2800" b="0" strike="noStrike" spc="-1" dirty="0">
                <a:solidFill>
                  <a:srgbClr val="000000"/>
                </a:solidFill>
                <a:latin typeface="Calibri"/>
              </a:rPr>
              <a:t>Only requires the </a:t>
            </a:r>
            <a:r>
              <a:rPr lang="en-US" sz="2800" b="1" strike="noStrike" spc="-1" dirty="0">
                <a:solidFill>
                  <a:srgbClr val="000000"/>
                </a:solidFill>
                <a:latin typeface="Calibri"/>
              </a:rPr>
              <a:t>majority</a:t>
            </a:r>
            <a:r>
              <a:rPr lang="en-US" sz="2800" b="0" strike="noStrike" spc="-1" dirty="0">
                <a:solidFill>
                  <a:srgbClr val="000000"/>
                </a:solidFill>
                <a:latin typeface="Calibri"/>
              </a:rPr>
              <a:t> of servers to agree</a:t>
            </a:r>
            <a:endParaRPr lang="en-US" sz="2800" b="0" strike="noStrike" spc="-1" dirty="0">
              <a:latin typeface="Arial"/>
            </a:endParaRPr>
          </a:p>
          <a:p>
            <a:pPr marL="685800" lvl="1" indent="-227880">
              <a:lnSpc>
                <a:spcPct val="90000"/>
              </a:lnSpc>
              <a:spcBef>
                <a:spcPts val="499"/>
              </a:spcBef>
              <a:spcAft>
                <a:spcPts val="2999"/>
              </a:spcAft>
              <a:buClr>
                <a:srgbClr val="000000"/>
              </a:buClr>
              <a:buFont typeface="Arial"/>
              <a:buChar char="•"/>
            </a:pPr>
            <a:r>
              <a:rPr lang="en-US" sz="2200" b="0" strike="noStrike" spc="-1" dirty="0">
                <a:solidFill>
                  <a:srgbClr val="000000"/>
                </a:solidFill>
                <a:latin typeface="Calibri"/>
              </a:rPr>
              <a:t>Already ensures that there is at most one accepted command</a:t>
            </a:r>
            <a:endParaRPr lang="en-US" sz="2200" b="0" strike="noStrike" spc="-1" dirty="0">
              <a:latin typeface="Arial"/>
            </a:endParaRPr>
          </a:p>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Servers </a:t>
            </a:r>
            <a:r>
              <a:rPr lang="en-US" sz="2800" b="1" strike="noStrike" spc="-1" dirty="0">
                <a:solidFill>
                  <a:srgbClr val="000000"/>
                </a:solidFill>
                <a:latin typeface="Calibri"/>
              </a:rPr>
              <a:t>notify clients</a:t>
            </a:r>
            <a:r>
              <a:rPr lang="en-US" sz="2800" b="0" strike="noStrike" spc="-1" dirty="0">
                <a:solidFill>
                  <a:srgbClr val="000000"/>
                </a:solidFill>
                <a:latin typeface="Calibri"/>
              </a:rPr>
              <a:t> about their stored command</a:t>
            </a:r>
            <a:endParaRPr lang="en-US" sz="2800" b="0" strike="noStrike" spc="-1" dirty="0">
              <a:latin typeface="Arial"/>
            </a:endParaRPr>
          </a:p>
          <a:p>
            <a:pPr marL="685800" lvl="1" indent="-227880">
              <a:lnSpc>
                <a:spcPct val="90000"/>
              </a:lnSpc>
              <a:spcBef>
                <a:spcPts val="601"/>
              </a:spcBef>
              <a:buClr>
                <a:srgbClr val="000000"/>
              </a:buClr>
              <a:buFont typeface="Arial"/>
              <a:buChar char="•"/>
            </a:pPr>
            <a:r>
              <a:rPr lang="en-US" sz="2200" b="0" strike="noStrike" spc="-1" dirty="0">
                <a:solidFill>
                  <a:srgbClr val="000000"/>
                </a:solidFill>
                <a:latin typeface="Calibri"/>
              </a:rPr>
              <a:t>Client can then switch to supporting this stored command</a:t>
            </a:r>
          </a:p>
          <a:p>
            <a:pPr marL="685800" lvl="1" indent="-227880">
              <a:lnSpc>
                <a:spcPct val="90000"/>
              </a:lnSpc>
              <a:spcBef>
                <a:spcPts val="601"/>
              </a:spcBef>
              <a:buClr>
                <a:srgbClr val="000000"/>
              </a:buClr>
              <a:buFont typeface="Arial"/>
              <a:buChar char="•"/>
            </a:pPr>
            <a:endParaRPr lang="en-US" sz="2200" b="0" strike="noStrike" spc="-1" dirty="0">
              <a:solidFill>
                <a:srgbClr val="000000"/>
              </a:solidFill>
              <a:latin typeface="Calibri"/>
            </a:endParaRPr>
          </a:p>
          <a:p>
            <a:pPr marL="228600" indent="-227880">
              <a:lnSpc>
                <a:spcPct val="90000"/>
              </a:lnSpc>
              <a:spcBef>
                <a:spcPts val="1001"/>
              </a:spcBef>
              <a:spcAft>
                <a:spcPts val="1199"/>
              </a:spcAft>
              <a:buClr>
                <a:srgbClr val="000000"/>
              </a:buClr>
              <a:buFont typeface="Arial"/>
              <a:buChar char="•"/>
            </a:pPr>
            <a:r>
              <a:rPr lang="en-US" sz="2800" spc="-1" dirty="0">
                <a:solidFill>
                  <a:srgbClr val="000000"/>
                </a:solidFill>
                <a:latin typeface="Calibri"/>
              </a:rPr>
              <a:t>A video explaining </a:t>
            </a:r>
            <a:r>
              <a:rPr lang="en-US" sz="2800" spc="-1" dirty="0" err="1">
                <a:solidFill>
                  <a:srgbClr val="000000"/>
                </a:solidFill>
                <a:latin typeface="Calibri"/>
              </a:rPr>
              <a:t>paxos</a:t>
            </a:r>
            <a:r>
              <a:rPr lang="en-US" sz="2800" spc="-1" dirty="0">
                <a:solidFill>
                  <a:srgbClr val="000000"/>
                </a:solidFill>
                <a:latin typeface="Calibri"/>
              </a:rPr>
              <a:t> quite nicely with slightly different terminology</a:t>
            </a:r>
          </a:p>
          <a:p>
            <a:pPr marL="685800" lvl="1" indent="-227880">
              <a:lnSpc>
                <a:spcPct val="90000"/>
              </a:lnSpc>
              <a:spcBef>
                <a:spcPts val="1001"/>
              </a:spcBef>
              <a:spcAft>
                <a:spcPts val="1199"/>
              </a:spcAft>
              <a:buClr>
                <a:srgbClr val="000000"/>
              </a:buClr>
              <a:buFont typeface="Arial"/>
              <a:buChar char="•"/>
            </a:pPr>
            <a:r>
              <a:rPr lang="en-US" sz="2200" spc="-1" dirty="0">
                <a:hlinkClick r:id="rId2"/>
              </a:rPr>
              <a:t>https://www.youtube.com/watch?v=d7nAGI_NZPk</a:t>
            </a:r>
            <a:r>
              <a:rPr lang="en-US" sz="2200" spc="-1" dirty="0"/>
              <a:t> </a:t>
            </a:r>
          </a:p>
          <a:p>
            <a:pPr marL="228600" indent="-227880">
              <a:lnSpc>
                <a:spcPct val="90000"/>
              </a:lnSpc>
              <a:spcBef>
                <a:spcPts val="601"/>
              </a:spcBef>
              <a:buClr>
                <a:srgbClr val="000000"/>
              </a:buClr>
              <a:buFont typeface="Arial"/>
              <a:buChar char="•"/>
            </a:pPr>
            <a:endParaRPr lang="en-US" sz="2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A842965-4E12-AD48-BB61-0F5896F1AB77}"/>
              </a:ext>
            </a:extLst>
          </p:cNvPr>
          <p:cNvPicPr>
            <a:picLocks noChangeAspect="1"/>
          </p:cNvPicPr>
          <p:nvPr/>
        </p:nvPicPr>
        <p:blipFill>
          <a:blip r:embed="rId2"/>
          <a:stretch>
            <a:fillRect/>
          </a:stretch>
        </p:blipFill>
        <p:spPr>
          <a:xfrm>
            <a:off x="3365942" y="0"/>
            <a:ext cx="5460115" cy="6858000"/>
          </a:xfrm>
          <a:prstGeom prst="rect">
            <a:avLst/>
          </a:prstGeom>
        </p:spPr>
      </p:pic>
      <p:sp>
        <p:nvSpPr>
          <p:cNvPr id="5" name="Textfeld 4">
            <a:extLst>
              <a:ext uri="{FF2B5EF4-FFF2-40B4-BE49-F238E27FC236}">
                <a16:creationId xmlns:a16="http://schemas.microsoft.com/office/drawing/2014/main" id="{E269F77B-1676-3145-82DA-C68D056A6AD5}"/>
              </a:ext>
            </a:extLst>
          </p:cNvPr>
          <p:cNvSpPr txBox="1"/>
          <p:nvPr/>
        </p:nvSpPr>
        <p:spPr>
          <a:xfrm>
            <a:off x="1487038" y="1703540"/>
            <a:ext cx="1878904" cy="646331"/>
          </a:xfrm>
          <a:prstGeom prst="rect">
            <a:avLst/>
          </a:prstGeom>
          <a:solidFill>
            <a:schemeClr val="accent4">
              <a:lumMod val="40000"/>
              <a:lumOff val="60000"/>
            </a:schemeClr>
          </a:solidFill>
        </p:spPr>
        <p:txBody>
          <a:bodyPr wrap="square" rtlCol="0">
            <a:spAutoFit/>
          </a:bodyPr>
          <a:lstStyle/>
          <a:p>
            <a:r>
              <a:rPr lang="en-US" spc="-1" dirty="0">
                <a:solidFill>
                  <a:srgbClr val="000000"/>
                </a:solidFill>
                <a:latin typeface="Calibri"/>
              </a:rPr>
              <a:t>Clients asks for a specific ticket </a:t>
            </a:r>
            <a:r>
              <a:rPr lang="en-US" i="1" spc="-1" dirty="0">
                <a:solidFill>
                  <a:srgbClr val="000000"/>
                </a:solidFill>
                <a:latin typeface="Calibri"/>
              </a:rPr>
              <a:t>t</a:t>
            </a:r>
            <a:endParaRPr lang="en-US" spc="-1" dirty="0"/>
          </a:p>
        </p:txBody>
      </p:sp>
      <p:sp>
        <p:nvSpPr>
          <p:cNvPr id="6" name="Textfeld 5">
            <a:extLst>
              <a:ext uri="{FF2B5EF4-FFF2-40B4-BE49-F238E27FC236}">
                <a16:creationId xmlns:a16="http://schemas.microsoft.com/office/drawing/2014/main" id="{8151F997-CBE5-134B-AFB7-A05392DC5FDA}"/>
              </a:ext>
            </a:extLst>
          </p:cNvPr>
          <p:cNvSpPr txBox="1"/>
          <p:nvPr/>
        </p:nvSpPr>
        <p:spPr>
          <a:xfrm>
            <a:off x="3582444" y="1816274"/>
            <a:ext cx="2267211" cy="438411"/>
          </a:xfrm>
          <a:prstGeom prst="rect">
            <a:avLst/>
          </a:prstGeom>
          <a:solidFill>
            <a:schemeClr val="accent4">
              <a:lumMod val="40000"/>
              <a:lumOff val="60000"/>
              <a:alpha val="42000"/>
            </a:schemeClr>
          </a:solidFill>
        </p:spPr>
        <p:txBody>
          <a:bodyPr wrap="square" rtlCol="0">
            <a:spAutoFit/>
          </a:bodyPr>
          <a:lstStyle/>
          <a:p>
            <a:endParaRPr lang="en-US" dirty="0"/>
          </a:p>
        </p:txBody>
      </p:sp>
      <p:sp>
        <p:nvSpPr>
          <p:cNvPr id="7" name="Textfeld 6">
            <a:extLst>
              <a:ext uri="{FF2B5EF4-FFF2-40B4-BE49-F238E27FC236}">
                <a16:creationId xmlns:a16="http://schemas.microsoft.com/office/drawing/2014/main" id="{D21B8072-A21D-A340-B325-BEFF4C2024E1}"/>
              </a:ext>
            </a:extLst>
          </p:cNvPr>
          <p:cNvSpPr txBox="1"/>
          <p:nvPr/>
        </p:nvSpPr>
        <p:spPr>
          <a:xfrm>
            <a:off x="8542751" y="1816274"/>
            <a:ext cx="2029216" cy="1200329"/>
          </a:xfrm>
          <a:prstGeom prst="rect">
            <a:avLst/>
          </a:prstGeom>
          <a:solidFill>
            <a:schemeClr val="accent2">
              <a:lumMod val="40000"/>
              <a:lumOff val="60000"/>
            </a:schemeClr>
          </a:solidFill>
        </p:spPr>
        <p:txBody>
          <a:bodyPr wrap="square" rtlCol="0">
            <a:spAutoFit/>
          </a:bodyPr>
          <a:lstStyle/>
          <a:p>
            <a:r>
              <a:rPr lang="en-US" spc="-1" dirty="0">
                <a:solidFill>
                  <a:srgbClr val="000000"/>
                </a:solidFill>
                <a:latin typeface="Calibri"/>
              </a:rPr>
              <a:t>Server only issues ticket </a:t>
            </a:r>
            <a:r>
              <a:rPr lang="en-US" i="1" spc="-1" dirty="0">
                <a:solidFill>
                  <a:srgbClr val="000000"/>
                </a:solidFill>
                <a:latin typeface="Calibri"/>
              </a:rPr>
              <a:t>t</a:t>
            </a:r>
            <a:r>
              <a:rPr lang="en-US" spc="-1" dirty="0">
                <a:solidFill>
                  <a:srgbClr val="000000"/>
                </a:solidFill>
                <a:latin typeface="Calibri"/>
              </a:rPr>
              <a:t> if </a:t>
            </a:r>
            <a:r>
              <a:rPr lang="en-US" i="1" spc="-1" dirty="0">
                <a:solidFill>
                  <a:srgbClr val="000000"/>
                </a:solidFill>
                <a:latin typeface="Calibri"/>
              </a:rPr>
              <a:t>t</a:t>
            </a:r>
            <a:r>
              <a:rPr lang="en-US" spc="-1" dirty="0">
                <a:solidFill>
                  <a:srgbClr val="000000"/>
                </a:solidFill>
                <a:latin typeface="Calibri"/>
              </a:rPr>
              <a:t> is the largest ticket requested so far</a:t>
            </a:r>
            <a:endParaRPr lang="en-US" spc="-1" dirty="0"/>
          </a:p>
        </p:txBody>
      </p:sp>
      <p:sp>
        <p:nvSpPr>
          <p:cNvPr id="8" name="Textfeld 7">
            <a:extLst>
              <a:ext uri="{FF2B5EF4-FFF2-40B4-BE49-F238E27FC236}">
                <a16:creationId xmlns:a16="http://schemas.microsoft.com/office/drawing/2014/main" id="{D742C497-8D96-8B4C-B009-BE2ACCC759E3}"/>
              </a:ext>
            </a:extLst>
          </p:cNvPr>
          <p:cNvSpPr txBox="1"/>
          <p:nvPr/>
        </p:nvSpPr>
        <p:spPr>
          <a:xfrm>
            <a:off x="5937337" y="2167003"/>
            <a:ext cx="2229633" cy="726509"/>
          </a:xfrm>
          <a:prstGeom prst="rect">
            <a:avLst/>
          </a:prstGeom>
          <a:solidFill>
            <a:schemeClr val="accent2">
              <a:lumMod val="40000"/>
              <a:lumOff val="60000"/>
              <a:alpha val="48000"/>
            </a:schemeClr>
          </a:solidFill>
        </p:spPr>
        <p:txBody>
          <a:bodyPr wrap="square" rtlCol="0">
            <a:spAutoFit/>
          </a:bodyPr>
          <a:lstStyle/>
          <a:p>
            <a:endParaRPr lang="en-US" dirty="0"/>
          </a:p>
        </p:txBody>
      </p:sp>
      <p:sp>
        <p:nvSpPr>
          <p:cNvPr id="10" name="Textfeld 9">
            <a:extLst>
              <a:ext uri="{FF2B5EF4-FFF2-40B4-BE49-F238E27FC236}">
                <a16:creationId xmlns:a16="http://schemas.microsoft.com/office/drawing/2014/main" id="{64E885AD-A3AD-1C42-B82D-E7457E259D1B}"/>
              </a:ext>
            </a:extLst>
          </p:cNvPr>
          <p:cNvSpPr txBox="1"/>
          <p:nvPr/>
        </p:nvSpPr>
        <p:spPr>
          <a:xfrm>
            <a:off x="751562" y="3306871"/>
            <a:ext cx="2367420" cy="923330"/>
          </a:xfrm>
          <a:prstGeom prst="rect">
            <a:avLst/>
          </a:prstGeom>
          <a:solidFill>
            <a:srgbClr val="EA0000">
              <a:alpha val="41961"/>
            </a:srgbClr>
          </a:solidFill>
        </p:spPr>
        <p:txBody>
          <a:bodyPr wrap="square" rtlCol="0">
            <a:spAutoFit/>
          </a:bodyPr>
          <a:lstStyle/>
          <a:p>
            <a:r>
              <a:rPr lang="en-US" spc="-1" dirty="0">
                <a:solidFill>
                  <a:srgbClr val="000000"/>
                </a:solidFill>
                <a:latin typeface="Calibri"/>
              </a:rPr>
              <a:t>If client receives majority of tickets, it proposes a command</a:t>
            </a:r>
            <a:endParaRPr lang="en-US" spc="-1" dirty="0"/>
          </a:p>
        </p:txBody>
      </p:sp>
      <p:sp>
        <p:nvSpPr>
          <p:cNvPr id="12" name="Textfeld 11">
            <a:extLst>
              <a:ext uri="{FF2B5EF4-FFF2-40B4-BE49-F238E27FC236}">
                <a16:creationId xmlns:a16="http://schemas.microsoft.com/office/drawing/2014/main" id="{A51B6425-C077-C14C-8863-4ABFCCDD6939}"/>
              </a:ext>
            </a:extLst>
          </p:cNvPr>
          <p:cNvSpPr txBox="1"/>
          <p:nvPr/>
        </p:nvSpPr>
        <p:spPr>
          <a:xfrm>
            <a:off x="3494762" y="3194137"/>
            <a:ext cx="2442575" cy="1590805"/>
          </a:xfrm>
          <a:prstGeom prst="rect">
            <a:avLst/>
          </a:prstGeom>
          <a:solidFill>
            <a:srgbClr val="F5999E">
              <a:alpha val="48000"/>
            </a:srgbClr>
          </a:solidFill>
        </p:spPr>
        <p:txBody>
          <a:bodyPr wrap="square" rtlCol="0">
            <a:spAutoFit/>
          </a:bodyPr>
          <a:lstStyle/>
          <a:p>
            <a:endParaRPr lang="en-US" dirty="0"/>
          </a:p>
        </p:txBody>
      </p:sp>
      <p:sp>
        <p:nvSpPr>
          <p:cNvPr id="13" name="Textfeld 12">
            <a:extLst>
              <a:ext uri="{FF2B5EF4-FFF2-40B4-BE49-F238E27FC236}">
                <a16:creationId xmlns:a16="http://schemas.microsoft.com/office/drawing/2014/main" id="{6E74F40F-7EC0-9D49-B9E1-296AEF03E5E4}"/>
              </a:ext>
            </a:extLst>
          </p:cNvPr>
          <p:cNvSpPr txBox="1"/>
          <p:nvPr/>
        </p:nvSpPr>
        <p:spPr>
          <a:xfrm>
            <a:off x="8392439" y="4493712"/>
            <a:ext cx="3056350" cy="1477328"/>
          </a:xfrm>
          <a:prstGeom prst="rect">
            <a:avLst/>
          </a:prstGeom>
          <a:solidFill>
            <a:srgbClr val="80006E">
              <a:alpha val="38431"/>
            </a:srgbClr>
          </a:solidFill>
        </p:spPr>
        <p:txBody>
          <a:bodyPr wrap="square" rtlCol="0">
            <a:spAutoFit/>
          </a:bodyPr>
          <a:lstStyle/>
          <a:p>
            <a:r>
              <a:rPr lang="en-US" spc="-1" dirty="0">
                <a:solidFill>
                  <a:srgbClr val="000000"/>
                </a:solidFill>
                <a:latin typeface="Calibri"/>
              </a:rPr>
              <a:t>When a server receives a proposal, if the ticket of the client is still valid, the server stores the command and notifies the client </a:t>
            </a:r>
            <a:endParaRPr lang="en-US" spc="-1" dirty="0"/>
          </a:p>
        </p:txBody>
      </p:sp>
      <p:sp>
        <p:nvSpPr>
          <p:cNvPr id="14" name="Textfeld 13">
            <a:extLst>
              <a:ext uri="{FF2B5EF4-FFF2-40B4-BE49-F238E27FC236}">
                <a16:creationId xmlns:a16="http://schemas.microsoft.com/office/drawing/2014/main" id="{2BE0C00B-2303-4741-BAF4-41857231D098}"/>
              </a:ext>
            </a:extLst>
          </p:cNvPr>
          <p:cNvSpPr txBox="1"/>
          <p:nvPr/>
        </p:nvSpPr>
        <p:spPr>
          <a:xfrm>
            <a:off x="5849655" y="4784942"/>
            <a:ext cx="1753644" cy="914400"/>
          </a:xfrm>
          <a:prstGeom prst="rect">
            <a:avLst/>
          </a:prstGeom>
          <a:solidFill>
            <a:srgbClr val="CDA1C7">
              <a:alpha val="54000"/>
            </a:srgbClr>
          </a:solidFill>
        </p:spPr>
        <p:txBody>
          <a:bodyPr wrap="square" rtlCol="0">
            <a:spAutoFit/>
          </a:bodyPr>
          <a:lstStyle/>
          <a:p>
            <a:endParaRPr lang="en-US" dirty="0"/>
          </a:p>
        </p:txBody>
      </p:sp>
      <p:sp>
        <p:nvSpPr>
          <p:cNvPr id="15" name="Textfeld 14">
            <a:extLst>
              <a:ext uri="{FF2B5EF4-FFF2-40B4-BE49-F238E27FC236}">
                <a16:creationId xmlns:a16="http://schemas.microsoft.com/office/drawing/2014/main" id="{3A203B5E-2312-DE44-B879-8FBF4E6DDBA5}"/>
              </a:ext>
            </a:extLst>
          </p:cNvPr>
          <p:cNvSpPr txBox="1"/>
          <p:nvPr/>
        </p:nvSpPr>
        <p:spPr>
          <a:xfrm>
            <a:off x="743210" y="5299252"/>
            <a:ext cx="2367419" cy="1477328"/>
          </a:xfrm>
          <a:prstGeom prst="rect">
            <a:avLst/>
          </a:prstGeom>
          <a:solidFill>
            <a:srgbClr val="3200B2">
              <a:alpha val="27059"/>
            </a:srgbClr>
          </a:solidFill>
        </p:spPr>
        <p:txBody>
          <a:bodyPr wrap="square" rtlCol="0">
            <a:spAutoFit/>
          </a:bodyPr>
          <a:lstStyle/>
          <a:p>
            <a:r>
              <a:rPr lang="en-US" spc="-1" dirty="0">
                <a:solidFill>
                  <a:srgbClr val="000000"/>
                </a:solidFill>
                <a:latin typeface="Calibri"/>
              </a:rPr>
              <a:t>If a majority of servers store the command, the client notifies all servers to execute the command</a:t>
            </a:r>
            <a:endParaRPr lang="en-US" spc="-1" dirty="0"/>
          </a:p>
        </p:txBody>
      </p:sp>
      <p:sp>
        <p:nvSpPr>
          <p:cNvPr id="16" name="Textfeld 15">
            <a:extLst>
              <a:ext uri="{FF2B5EF4-FFF2-40B4-BE49-F238E27FC236}">
                <a16:creationId xmlns:a16="http://schemas.microsoft.com/office/drawing/2014/main" id="{AA2EF259-6D3C-314A-9286-439A757A68C1}"/>
              </a:ext>
            </a:extLst>
          </p:cNvPr>
          <p:cNvSpPr txBox="1"/>
          <p:nvPr/>
        </p:nvSpPr>
        <p:spPr>
          <a:xfrm>
            <a:off x="3488499" y="5971040"/>
            <a:ext cx="2492680" cy="755437"/>
          </a:xfrm>
          <a:prstGeom prst="rect">
            <a:avLst/>
          </a:prstGeom>
          <a:solidFill>
            <a:srgbClr val="C8C0E9">
              <a:alpha val="39000"/>
            </a:srgbClr>
          </a:solidFill>
        </p:spPr>
        <p:txBody>
          <a:bodyPr wrap="square" rtlCol="0">
            <a:spAutoFit/>
          </a:bodyPr>
          <a:lstStyle/>
          <a:p>
            <a:endParaRPr lang="en-US" dirty="0"/>
          </a:p>
        </p:txBody>
      </p:sp>
    </p:spTree>
    <p:extLst>
      <p:ext uri="{BB962C8B-B14F-4D97-AF65-F5344CB8AC3E}">
        <p14:creationId xmlns:p14="http://schemas.microsoft.com/office/powerpoint/2010/main" val="27842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2" grpId="0" animBg="1"/>
      <p:bldP spid="13" grpId="0" animBg="1"/>
      <p:bldP spid="14"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CB42-C869-4360-803B-998CE17A6594}"/>
              </a:ext>
            </a:extLst>
          </p:cNvPr>
          <p:cNvSpPr>
            <a:spLocks noGrp="1"/>
          </p:cNvSpPr>
          <p:nvPr>
            <p:ph type="title"/>
          </p:nvPr>
        </p:nvSpPr>
        <p:spPr/>
        <p:txBody>
          <a:bodyPr/>
          <a:lstStyle/>
          <a:p>
            <a:r>
              <a:rPr lang="en-US" dirty="0" err="1"/>
              <a:t>Paxos</a:t>
            </a:r>
            <a:endParaRPr lang="en-GB" dirty="0"/>
          </a:p>
        </p:txBody>
      </p:sp>
      <p:pic>
        <p:nvPicPr>
          <p:cNvPr id="4" name="Graphic 3">
            <a:extLst>
              <a:ext uri="{FF2B5EF4-FFF2-40B4-BE49-F238E27FC236}">
                <a16:creationId xmlns:a16="http://schemas.microsoft.com/office/drawing/2014/main" id="{A75D9749-99B1-418C-8ABF-4C57E30DEC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7440" y="3035996"/>
            <a:ext cx="989918" cy="989918"/>
          </a:xfrm>
          <a:prstGeom prst="rect">
            <a:avLst/>
          </a:prstGeom>
        </p:spPr>
      </p:pic>
      <p:pic>
        <p:nvPicPr>
          <p:cNvPr id="5" name="Graphic 4">
            <a:extLst>
              <a:ext uri="{FF2B5EF4-FFF2-40B4-BE49-F238E27FC236}">
                <a16:creationId xmlns:a16="http://schemas.microsoft.com/office/drawing/2014/main" id="{A0D47804-E1B5-452B-93F7-07B6635211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8517" y="4449825"/>
            <a:ext cx="989918" cy="989918"/>
          </a:xfrm>
          <a:prstGeom prst="rect">
            <a:avLst/>
          </a:prstGeom>
        </p:spPr>
      </p:pic>
      <p:pic>
        <p:nvPicPr>
          <p:cNvPr id="6" name="Graphic 5">
            <a:extLst>
              <a:ext uri="{FF2B5EF4-FFF2-40B4-BE49-F238E27FC236}">
                <a16:creationId xmlns:a16="http://schemas.microsoft.com/office/drawing/2014/main" id="{4C0EE2D8-693E-4F9B-9DA5-0AD7766DF1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7440" y="1622167"/>
            <a:ext cx="989918" cy="989918"/>
          </a:xfrm>
          <a:prstGeom prst="rect">
            <a:avLst/>
          </a:prstGeom>
        </p:spPr>
      </p:pic>
      <p:pic>
        <p:nvPicPr>
          <p:cNvPr id="8" name="Graphic 7" descr="Computer">
            <a:extLst>
              <a:ext uri="{FF2B5EF4-FFF2-40B4-BE49-F238E27FC236}">
                <a16:creationId xmlns:a16="http://schemas.microsoft.com/office/drawing/2014/main" id="{20BDE203-74DC-442F-8751-4ECDA5CE30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3195" y="2039514"/>
            <a:ext cx="989918" cy="989918"/>
          </a:xfrm>
          <a:prstGeom prst="rect">
            <a:avLst/>
          </a:prstGeom>
        </p:spPr>
      </p:pic>
      <p:pic>
        <p:nvPicPr>
          <p:cNvPr id="30" name="Graphic 29" descr="Computer">
            <a:extLst>
              <a:ext uri="{FF2B5EF4-FFF2-40B4-BE49-F238E27FC236}">
                <a16:creationId xmlns:a16="http://schemas.microsoft.com/office/drawing/2014/main" id="{C3AC9BCC-DA2A-4269-92F2-2511B31B4E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3195" y="3650546"/>
            <a:ext cx="989918" cy="989918"/>
          </a:xfrm>
          <a:prstGeom prst="rect">
            <a:avLst/>
          </a:prstGeom>
        </p:spPr>
      </p:pic>
      <p:sp>
        <p:nvSpPr>
          <p:cNvPr id="15" name="TextBox 14">
            <a:extLst>
              <a:ext uri="{FF2B5EF4-FFF2-40B4-BE49-F238E27FC236}">
                <a16:creationId xmlns:a16="http://schemas.microsoft.com/office/drawing/2014/main" id="{B04CF371-9961-4E39-A44A-EA3041CF3AB3}"/>
              </a:ext>
            </a:extLst>
          </p:cNvPr>
          <p:cNvSpPr txBox="1"/>
          <p:nvPr/>
        </p:nvSpPr>
        <p:spPr>
          <a:xfrm>
            <a:off x="1978090" y="1766455"/>
            <a:ext cx="2159566" cy="369332"/>
          </a:xfrm>
          <a:prstGeom prst="rect">
            <a:avLst/>
          </a:prstGeom>
          <a:noFill/>
        </p:spPr>
        <p:txBody>
          <a:bodyPr wrap="none" rtlCol="0">
            <a:spAutoFit/>
          </a:bodyPr>
          <a:lstStyle/>
          <a:p>
            <a:r>
              <a:rPr lang="en-US" dirty="0"/>
              <a:t>Clients (Proposers)</a:t>
            </a:r>
            <a:endParaRPr lang="en-GB" dirty="0"/>
          </a:p>
        </p:txBody>
      </p:sp>
      <p:sp>
        <p:nvSpPr>
          <p:cNvPr id="31" name="TextBox 30">
            <a:extLst>
              <a:ext uri="{FF2B5EF4-FFF2-40B4-BE49-F238E27FC236}">
                <a16:creationId xmlns:a16="http://schemas.microsoft.com/office/drawing/2014/main" id="{DFE65A37-F740-4AE0-89CD-5E88E40F0728}"/>
              </a:ext>
            </a:extLst>
          </p:cNvPr>
          <p:cNvSpPr txBox="1"/>
          <p:nvPr/>
        </p:nvSpPr>
        <p:spPr>
          <a:xfrm>
            <a:off x="8070556" y="1233734"/>
            <a:ext cx="2223686" cy="369332"/>
          </a:xfrm>
          <a:prstGeom prst="rect">
            <a:avLst/>
          </a:prstGeom>
          <a:noFill/>
        </p:spPr>
        <p:txBody>
          <a:bodyPr wrap="none" rtlCol="0">
            <a:spAutoFit/>
          </a:bodyPr>
          <a:lstStyle/>
          <a:p>
            <a:r>
              <a:rPr lang="en-US" dirty="0"/>
              <a:t>Servers (Acceptors)</a:t>
            </a:r>
            <a:endParaRPr lang="en-GB" dirty="0"/>
          </a:p>
        </p:txBody>
      </p:sp>
      <p:sp>
        <p:nvSpPr>
          <p:cNvPr id="17" name="TextBox 16">
            <a:extLst>
              <a:ext uri="{FF2B5EF4-FFF2-40B4-BE49-F238E27FC236}">
                <a16:creationId xmlns:a16="http://schemas.microsoft.com/office/drawing/2014/main" id="{D8FC34CA-0F59-4C7D-AF3E-8BDA590FC76D}"/>
              </a:ext>
            </a:extLst>
          </p:cNvPr>
          <p:cNvSpPr txBox="1"/>
          <p:nvPr/>
        </p:nvSpPr>
        <p:spPr>
          <a:xfrm>
            <a:off x="1416071" y="2211307"/>
            <a:ext cx="774571" cy="646331"/>
          </a:xfrm>
          <a:prstGeom prst="rect">
            <a:avLst/>
          </a:prstGeom>
          <a:noFill/>
        </p:spPr>
        <p:txBody>
          <a:bodyPr wrap="none" rtlCol="0">
            <a:spAutoFit/>
          </a:bodyPr>
          <a:lstStyle/>
          <a:p>
            <a:r>
              <a:rPr lang="en-US" dirty="0"/>
              <a:t>C: C1</a:t>
            </a:r>
          </a:p>
          <a:p>
            <a:r>
              <a:rPr lang="en-US" dirty="0"/>
              <a:t>  t: 0</a:t>
            </a:r>
            <a:endParaRPr lang="en-GB" dirty="0"/>
          </a:p>
        </p:txBody>
      </p:sp>
      <p:sp>
        <p:nvSpPr>
          <p:cNvPr id="32" name="TextBox 31">
            <a:extLst>
              <a:ext uri="{FF2B5EF4-FFF2-40B4-BE49-F238E27FC236}">
                <a16:creationId xmlns:a16="http://schemas.microsoft.com/office/drawing/2014/main" id="{EB7D7B1B-2164-4A65-B33D-DA03F8C3DD7F}"/>
              </a:ext>
            </a:extLst>
          </p:cNvPr>
          <p:cNvSpPr txBox="1"/>
          <p:nvPr/>
        </p:nvSpPr>
        <p:spPr>
          <a:xfrm>
            <a:off x="1416070" y="3702748"/>
            <a:ext cx="774571" cy="646331"/>
          </a:xfrm>
          <a:prstGeom prst="rect">
            <a:avLst/>
          </a:prstGeom>
          <a:noFill/>
        </p:spPr>
        <p:txBody>
          <a:bodyPr wrap="none" rtlCol="0">
            <a:spAutoFit/>
          </a:bodyPr>
          <a:lstStyle/>
          <a:p>
            <a:r>
              <a:rPr lang="en-US" dirty="0"/>
              <a:t>C: C2</a:t>
            </a:r>
          </a:p>
          <a:p>
            <a:r>
              <a:rPr lang="en-US" dirty="0"/>
              <a:t>  t: 0</a:t>
            </a:r>
            <a:endParaRPr lang="en-GB" dirty="0"/>
          </a:p>
        </p:txBody>
      </p:sp>
      <p:sp>
        <p:nvSpPr>
          <p:cNvPr id="33" name="TextBox 32">
            <a:extLst>
              <a:ext uri="{FF2B5EF4-FFF2-40B4-BE49-F238E27FC236}">
                <a16:creationId xmlns:a16="http://schemas.microsoft.com/office/drawing/2014/main" id="{42F915E6-CA43-4216-9FCC-FF8BFAA01760}"/>
              </a:ext>
            </a:extLst>
          </p:cNvPr>
          <p:cNvSpPr txBox="1"/>
          <p:nvPr/>
        </p:nvSpPr>
        <p:spPr>
          <a:xfrm>
            <a:off x="9677358" y="1797023"/>
            <a:ext cx="1479892" cy="923330"/>
          </a:xfrm>
          <a:prstGeom prst="rect">
            <a:avLst/>
          </a:prstGeom>
          <a:noFill/>
        </p:spPr>
        <p:txBody>
          <a:bodyPr wrap="none" rtlCol="0">
            <a:spAutoFit/>
          </a:bodyPr>
          <a:lstStyle/>
          <a:p>
            <a:r>
              <a:rPr lang="en-US" dirty="0"/>
              <a:t>  </a:t>
            </a:r>
            <a:r>
              <a:rPr lang="en-US" dirty="0" err="1"/>
              <a:t>T_max</a:t>
            </a:r>
            <a:r>
              <a:rPr lang="en-US" dirty="0"/>
              <a:t>: 0</a:t>
            </a:r>
          </a:p>
          <a:p>
            <a:r>
              <a:rPr lang="en-US" dirty="0"/>
              <a:t>          C: null</a:t>
            </a:r>
          </a:p>
          <a:p>
            <a:r>
              <a:rPr lang="en-US" dirty="0" err="1"/>
              <a:t>T_store</a:t>
            </a:r>
            <a:r>
              <a:rPr lang="en-US" dirty="0"/>
              <a:t>: 0</a:t>
            </a:r>
            <a:endParaRPr lang="en-GB" dirty="0"/>
          </a:p>
        </p:txBody>
      </p:sp>
      <p:sp>
        <p:nvSpPr>
          <p:cNvPr id="34" name="TextBox 33">
            <a:extLst>
              <a:ext uri="{FF2B5EF4-FFF2-40B4-BE49-F238E27FC236}">
                <a16:creationId xmlns:a16="http://schemas.microsoft.com/office/drawing/2014/main" id="{5402F02C-E03B-4D2A-8EB3-8896350BBC07}"/>
              </a:ext>
            </a:extLst>
          </p:cNvPr>
          <p:cNvSpPr txBox="1"/>
          <p:nvPr/>
        </p:nvSpPr>
        <p:spPr>
          <a:xfrm>
            <a:off x="9677358" y="3123424"/>
            <a:ext cx="1479892" cy="923330"/>
          </a:xfrm>
          <a:prstGeom prst="rect">
            <a:avLst/>
          </a:prstGeom>
          <a:noFill/>
        </p:spPr>
        <p:txBody>
          <a:bodyPr wrap="none" rtlCol="0">
            <a:spAutoFit/>
          </a:bodyPr>
          <a:lstStyle/>
          <a:p>
            <a:r>
              <a:rPr lang="en-US" dirty="0"/>
              <a:t>  </a:t>
            </a:r>
            <a:r>
              <a:rPr lang="en-US" dirty="0" err="1"/>
              <a:t>T_max</a:t>
            </a:r>
            <a:r>
              <a:rPr lang="en-US" dirty="0"/>
              <a:t>: 0</a:t>
            </a:r>
          </a:p>
          <a:p>
            <a:r>
              <a:rPr lang="en-US" dirty="0"/>
              <a:t>          C: null</a:t>
            </a:r>
          </a:p>
          <a:p>
            <a:r>
              <a:rPr lang="en-US" dirty="0" err="1"/>
              <a:t>T_store</a:t>
            </a:r>
            <a:r>
              <a:rPr lang="en-US" dirty="0"/>
              <a:t>: 0</a:t>
            </a:r>
            <a:endParaRPr lang="en-GB" dirty="0"/>
          </a:p>
        </p:txBody>
      </p:sp>
      <p:sp>
        <p:nvSpPr>
          <p:cNvPr id="35" name="TextBox 34">
            <a:extLst>
              <a:ext uri="{FF2B5EF4-FFF2-40B4-BE49-F238E27FC236}">
                <a16:creationId xmlns:a16="http://schemas.microsoft.com/office/drawing/2014/main" id="{EC9F32B6-445D-49B7-9697-274DC9BA638E}"/>
              </a:ext>
            </a:extLst>
          </p:cNvPr>
          <p:cNvSpPr txBox="1"/>
          <p:nvPr/>
        </p:nvSpPr>
        <p:spPr>
          <a:xfrm>
            <a:off x="9677358" y="4483119"/>
            <a:ext cx="1479892" cy="923330"/>
          </a:xfrm>
          <a:prstGeom prst="rect">
            <a:avLst/>
          </a:prstGeom>
          <a:noFill/>
        </p:spPr>
        <p:txBody>
          <a:bodyPr wrap="none" rtlCol="0">
            <a:spAutoFit/>
          </a:bodyPr>
          <a:lstStyle/>
          <a:p>
            <a:r>
              <a:rPr lang="en-US" dirty="0"/>
              <a:t>  </a:t>
            </a:r>
            <a:r>
              <a:rPr lang="en-US" dirty="0" err="1"/>
              <a:t>T_max</a:t>
            </a:r>
            <a:r>
              <a:rPr lang="en-US" dirty="0"/>
              <a:t>: 0</a:t>
            </a:r>
          </a:p>
          <a:p>
            <a:r>
              <a:rPr lang="en-US" dirty="0"/>
              <a:t>          C: null</a:t>
            </a:r>
          </a:p>
          <a:p>
            <a:r>
              <a:rPr lang="en-US" dirty="0" err="1"/>
              <a:t>T_store</a:t>
            </a:r>
            <a:r>
              <a:rPr lang="en-US" dirty="0"/>
              <a:t>: 0</a:t>
            </a:r>
            <a:endParaRPr lang="en-GB" dirty="0"/>
          </a:p>
        </p:txBody>
      </p:sp>
    </p:spTree>
    <p:extLst>
      <p:ext uri="{BB962C8B-B14F-4D97-AF65-F5344CB8AC3E}">
        <p14:creationId xmlns:p14="http://schemas.microsoft.com/office/powerpoint/2010/main" val="3847664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CB42-C869-4360-803B-998CE17A6594}"/>
              </a:ext>
            </a:extLst>
          </p:cNvPr>
          <p:cNvSpPr>
            <a:spLocks noGrp="1"/>
          </p:cNvSpPr>
          <p:nvPr>
            <p:ph type="title"/>
          </p:nvPr>
        </p:nvSpPr>
        <p:spPr/>
        <p:txBody>
          <a:bodyPr/>
          <a:lstStyle/>
          <a:p>
            <a:r>
              <a:rPr lang="en-US" dirty="0" err="1"/>
              <a:t>Paxos</a:t>
            </a:r>
            <a:endParaRPr lang="en-GB" dirty="0"/>
          </a:p>
        </p:txBody>
      </p:sp>
      <p:pic>
        <p:nvPicPr>
          <p:cNvPr id="4" name="Graphic 3">
            <a:extLst>
              <a:ext uri="{FF2B5EF4-FFF2-40B4-BE49-F238E27FC236}">
                <a16:creationId xmlns:a16="http://schemas.microsoft.com/office/drawing/2014/main" id="{A75D9749-99B1-418C-8ABF-4C57E30DEC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7440" y="3035996"/>
            <a:ext cx="989918" cy="989918"/>
          </a:xfrm>
          <a:prstGeom prst="rect">
            <a:avLst/>
          </a:prstGeom>
        </p:spPr>
      </p:pic>
      <p:pic>
        <p:nvPicPr>
          <p:cNvPr id="5" name="Graphic 4">
            <a:extLst>
              <a:ext uri="{FF2B5EF4-FFF2-40B4-BE49-F238E27FC236}">
                <a16:creationId xmlns:a16="http://schemas.microsoft.com/office/drawing/2014/main" id="{A0D47804-E1B5-452B-93F7-07B6635211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8517" y="4449825"/>
            <a:ext cx="989918" cy="989918"/>
          </a:xfrm>
          <a:prstGeom prst="rect">
            <a:avLst/>
          </a:prstGeom>
        </p:spPr>
      </p:pic>
      <p:pic>
        <p:nvPicPr>
          <p:cNvPr id="6" name="Graphic 5">
            <a:extLst>
              <a:ext uri="{FF2B5EF4-FFF2-40B4-BE49-F238E27FC236}">
                <a16:creationId xmlns:a16="http://schemas.microsoft.com/office/drawing/2014/main" id="{4C0EE2D8-693E-4F9B-9DA5-0AD7766DF1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7440" y="1622167"/>
            <a:ext cx="989918" cy="989918"/>
          </a:xfrm>
          <a:prstGeom prst="rect">
            <a:avLst/>
          </a:prstGeom>
        </p:spPr>
      </p:pic>
      <p:pic>
        <p:nvPicPr>
          <p:cNvPr id="8" name="Graphic 7" descr="Computer">
            <a:extLst>
              <a:ext uri="{FF2B5EF4-FFF2-40B4-BE49-F238E27FC236}">
                <a16:creationId xmlns:a16="http://schemas.microsoft.com/office/drawing/2014/main" id="{20BDE203-74DC-442F-8751-4ECDA5CE30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3195" y="2039514"/>
            <a:ext cx="989918" cy="989918"/>
          </a:xfrm>
          <a:prstGeom prst="rect">
            <a:avLst/>
          </a:prstGeom>
        </p:spPr>
      </p:pic>
      <p:pic>
        <p:nvPicPr>
          <p:cNvPr id="30" name="Graphic 29" descr="Computer">
            <a:extLst>
              <a:ext uri="{FF2B5EF4-FFF2-40B4-BE49-F238E27FC236}">
                <a16:creationId xmlns:a16="http://schemas.microsoft.com/office/drawing/2014/main" id="{C3AC9BCC-DA2A-4269-92F2-2511B31B4E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3195" y="3650546"/>
            <a:ext cx="989918" cy="989918"/>
          </a:xfrm>
          <a:prstGeom prst="rect">
            <a:avLst/>
          </a:prstGeom>
        </p:spPr>
      </p:pic>
      <p:sp>
        <p:nvSpPr>
          <p:cNvPr id="15" name="TextBox 14">
            <a:extLst>
              <a:ext uri="{FF2B5EF4-FFF2-40B4-BE49-F238E27FC236}">
                <a16:creationId xmlns:a16="http://schemas.microsoft.com/office/drawing/2014/main" id="{B04CF371-9961-4E39-A44A-EA3041CF3AB3}"/>
              </a:ext>
            </a:extLst>
          </p:cNvPr>
          <p:cNvSpPr txBox="1"/>
          <p:nvPr/>
        </p:nvSpPr>
        <p:spPr>
          <a:xfrm>
            <a:off x="1978090" y="1766455"/>
            <a:ext cx="2159566" cy="369332"/>
          </a:xfrm>
          <a:prstGeom prst="rect">
            <a:avLst/>
          </a:prstGeom>
          <a:noFill/>
        </p:spPr>
        <p:txBody>
          <a:bodyPr wrap="none" rtlCol="0">
            <a:spAutoFit/>
          </a:bodyPr>
          <a:lstStyle/>
          <a:p>
            <a:r>
              <a:rPr lang="en-US" dirty="0"/>
              <a:t>Clients (Proposers)</a:t>
            </a:r>
            <a:endParaRPr lang="en-GB" dirty="0"/>
          </a:p>
        </p:txBody>
      </p:sp>
      <p:sp>
        <p:nvSpPr>
          <p:cNvPr id="31" name="TextBox 30">
            <a:extLst>
              <a:ext uri="{FF2B5EF4-FFF2-40B4-BE49-F238E27FC236}">
                <a16:creationId xmlns:a16="http://schemas.microsoft.com/office/drawing/2014/main" id="{DFE65A37-F740-4AE0-89CD-5E88E40F0728}"/>
              </a:ext>
            </a:extLst>
          </p:cNvPr>
          <p:cNvSpPr txBox="1"/>
          <p:nvPr/>
        </p:nvSpPr>
        <p:spPr>
          <a:xfrm>
            <a:off x="8070556" y="1233734"/>
            <a:ext cx="2223686" cy="369332"/>
          </a:xfrm>
          <a:prstGeom prst="rect">
            <a:avLst/>
          </a:prstGeom>
          <a:noFill/>
        </p:spPr>
        <p:txBody>
          <a:bodyPr wrap="none" rtlCol="0">
            <a:spAutoFit/>
          </a:bodyPr>
          <a:lstStyle/>
          <a:p>
            <a:r>
              <a:rPr lang="en-US" dirty="0"/>
              <a:t>Servers (Acceptors)</a:t>
            </a:r>
            <a:endParaRPr lang="en-GB" dirty="0"/>
          </a:p>
        </p:txBody>
      </p:sp>
      <p:sp>
        <p:nvSpPr>
          <p:cNvPr id="17" name="TextBox 16">
            <a:extLst>
              <a:ext uri="{FF2B5EF4-FFF2-40B4-BE49-F238E27FC236}">
                <a16:creationId xmlns:a16="http://schemas.microsoft.com/office/drawing/2014/main" id="{D8FC34CA-0F59-4C7D-AF3E-8BDA590FC76D}"/>
              </a:ext>
            </a:extLst>
          </p:cNvPr>
          <p:cNvSpPr txBox="1"/>
          <p:nvPr/>
        </p:nvSpPr>
        <p:spPr>
          <a:xfrm>
            <a:off x="1416071" y="2211307"/>
            <a:ext cx="774571" cy="646331"/>
          </a:xfrm>
          <a:prstGeom prst="rect">
            <a:avLst/>
          </a:prstGeom>
          <a:noFill/>
        </p:spPr>
        <p:txBody>
          <a:bodyPr wrap="none" rtlCol="0">
            <a:spAutoFit/>
          </a:bodyPr>
          <a:lstStyle/>
          <a:p>
            <a:r>
              <a:rPr lang="en-US" dirty="0"/>
              <a:t>C: C1</a:t>
            </a:r>
          </a:p>
          <a:p>
            <a:r>
              <a:rPr lang="en-US" dirty="0"/>
              <a:t>  t: 1</a:t>
            </a:r>
            <a:endParaRPr lang="en-GB" dirty="0"/>
          </a:p>
        </p:txBody>
      </p:sp>
      <p:sp>
        <p:nvSpPr>
          <p:cNvPr id="32" name="TextBox 31">
            <a:extLst>
              <a:ext uri="{FF2B5EF4-FFF2-40B4-BE49-F238E27FC236}">
                <a16:creationId xmlns:a16="http://schemas.microsoft.com/office/drawing/2014/main" id="{EB7D7B1B-2164-4A65-B33D-DA03F8C3DD7F}"/>
              </a:ext>
            </a:extLst>
          </p:cNvPr>
          <p:cNvSpPr txBox="1"/>
          <p:nvPr/>
        </p:nvSpPr>
        <p:spPr>
          <a:xfrm>
            <a:off x="1416070" y="3702748"/>
            <a:ext cx="774571" cy="646331"/>
          </a:xfrm>
          <a:prstGeom prst="rect">
            <a:avLst/>
          </a:prstGeom>
          <a:noFill/>
        </p:spPr>
        <p:txBody>
          <a:bodyPr wrap="none" rtlCol="0">
            <a:spAutoFit/>
          </a:bodyPr>
          <a:lstStyle/>
          <a:p>
            <a:r>
              <a:rPr lang="en-US" dirty="0"/>
              <a:t>C: C2</a:t>
            </a:r>
          </a:p>
          <a:p>
            <a:r>
              <a:rPr lang="en-US" dirty="0"/>
              <a:t>  t: 0</a:t>
            </a:r>
            <a:endParaRPr lang="en-GB" dirty="0"/>
          </a:p>
        </p:txBody>
      </p:sp>
      <p:sp>
        <p:nvSpPr>
          <p:cNvPr id="33" name="TextBox 32">
            <a:extLst>
              <a:ext uri="{FF2B5EF4-FFF2-40B4-BE49-F238E27FC236}">
                <a16:creationId xmlns:a16="http://schemas.microsoft.com/office/drawing/2014/main" id="{42F915E6-CA43-4216-9FCC-FF8BFAA01760}"/>
              </a:ext>
            </a:extLst>
          </p:cNvPr>
          <p:cNvSpPr txBox="1"/>
          <p:nvPr/>
        </p:nvSpPr>
        <p:spPr>
          <a:xfrm>
            <a:off x="9677358" y="1797023"/>
            <a:ext cx="1479892" cy="923330"/>
          </a:xfrm>
          <a:prstGeom prst="rect">
            <a:avLst/>
          </a:prstGeom>
          <a:noFill/>
        </p:spPr>
        <p:txBody>
          <a:bodyPr wrap="none" rtlCol="0">
            <a:spAutoFit/>
          </a:bodyPr>
          <a:lstStyle/>
          <a:p>
            <a:r>
              <a:rPr lang="en-US" dirty="0"/>
              <a:t>  </a:t>
            </a:r>
            <a:r>
              <a:rPr lang="en-US" dirty="0" err="1"/>
              <a:t>T_max</a:t>
            </a:r>
            <a:r>
              <a:rPr lang="en-US" dirty="0"/>
              <a:t>: 0</a:t>
            </a:r>
          </a:p>
          <a:p>
            <a:r>
              <a:rPr lang="en-US" dirty="0"/>
              <a:t>          C: null</a:t>
            </a:r>
          </a:p>
          <a:p>
            <a:r>
              <a:rPr lang="en-US" dirty="0" err="1"/>
              <a:t>T_store</a:t>
            </a:r>
            <a:r>
              <a:rPr lang="en-US" dirty="0"/>
              <a:t>: 0</a:t>
            </a:r>
            <a:endParaRPr lang="en-GB" dirty="0"/>
          </a:p>
        </p:txBody>
      </p:sp>
      <p:sp>
        <p:nvSpPr>
          <p:cNvPr id="34" name="TextBox 33">
            <a:extLst>
              <a:ext uri="{FF2B5EF4-FFF2-40B4-BE49-F238E27FC236}">
                <a16:creationId xmlns:a16="http://schemas.microsoft.com/office/drawing/2014/main" id="{5402F02C-E03B-4D2A-8EB3-8896350BBC07}"/>
              </a:ext>
            </a:extLst>
          </p:cNvPr>
          <p:cNvSpPr txBox="1"/>
          <p:nvPr/>
        </p:nvSpPr>
        <p:spPr>
          <a:xfrm>
            <a:off x="9677358" y="3123424"/>
            <a:ext cx="1479892" cy="923330"/>
          </a:xfrm>
          <a:prstGeom prst="rect">
            <a:avLst/>
          </a:prstGeom>
          <a:noFill/>
        </p:spPr>
        <p:txBody>
          <a:bodyPr wrap="none" rtlCol="0">
            <a:spAutoFit/>
          </a:bodyPr>
          <a:lstStyle/>
          <a:p>
            <a:r>
              <a:rPr lang="en-US" dirty="0"/>
              <a:t>  </a:t>
            </a:r>
            <a:r>
              <a:rPr lang="en-US" dirty="0" err="1"/>
              <a:t>T_max</a:t>
            </a:r>
            <a:r>
              <a:rPr lang="en-US" dirty="0"/>
              <a:t>: 0</a:t>
            </a:r>
          </a:p>
          <a:p>
            <a:r>
              <a:rPr lang="en-US" dirty="0"/>
              <a:t>          C: null</a:t>
            </a:r>
          </a:p>
          <a:p>
            <a:r>
              <a:rPr lang="en-US" dirty="0" err="1"/>
              <a:t>T_store</a:t>
            </a:r>
            <a:r>
              <a:rPr lang="en-US" dirty="0"/>
              <a:t>: 0</a:t>
            </a:r>
            <a:endParaRPr lang="en-GB" dirty="0"/>
          </a:p>
        </p:txBody>
      </p:sp>
      <p:sp>
        <p:nvSpPr>
          <p:cNvPr id="35" name="TextBox 34">
            <a:extLst>
              <a:ext uri="{FF2B5EF4-FFF2-40B4-BE49-F238E27FC236}">
                <a16:creationId xmlns:a16="http://schemas.microsoft.com/office/drawing/2014/main" id="{EC9F32B6-445D-49B7-9697-274DC9BA638E}"/>
              </a:ext>
            </a:extLst>
          </p:cNvPr>
          <p:cNvSpPr txBox="1"/>
          <p:nvPr/>
        </p:nvSpPr>
        <p:spPr>
          <a:xfrm>
            <a:off x="9677358" y="4483119"/>
            <a:ext cx="1479892" cy="923330"/>
          </a:xfrm>
          <a:prstGeom prst="rect">
            <a:avLst/>
          </a:prstGeom>
          <a:noFill/>
        </p:spPr>
        <p:txBody>
          <a:bodyPr wrap="none" rtlCol="0">
            <a:spAutoFit/>
          </a:bodyPr>
          <a:lstStyle/>
          <a:p>
            <a:r>
              <a:rPr lang="en-US" dirty="0"/>
              <a:t>  </a:t>
            </a:r>
            <a:r>
              <a:rPr lang="en-US" dirty="0" err="1"/>
              <a:t>T_max</a:t>
            </a:r>
            <a:r>
              <a:rPr lang="en-US" dirty="0"/>
              <a:t>: 0</a:t>
            </a:r>
          </a:p>
          <a:p>
            <a:r>
              <a:rPr lang="en-US" dirty="0"/>
              <a:t>          C: null</a:t>
            </a:r>
          </a:p>
          <a:p>
            <a:r>
              <a:rPr lang="en-US" dirty="0" err="1"/>
              <a:t>T_store</a:t>
            </a:r>
            <a:r>
              <a:rPr lang="en-US" dirty="0"/>
              <a:t>: 0</a:t>
            </a:r>
            <a:endParaRPr lang="en-GB" dirty="0"/>
          </a:p>
        </p:txBody>
      </p:sp>
      <p:cxnSp>
        <p:nvCxnSpPr>
          <p:cNvPr id="36" name="Straight Arrow Connector 35">
            <a:extLst>
              <a:ext uri="{FF2B5EF4-FFF2-40B4-BE49-F238E27FC236}">
                <a16:creationId xmlns:a16="http://schemas.microsoft.com/office/drawing/2014/main" id="{00E3E8AE-6FC4-4E98-AE23-765496B8E788}"/>
              </a:ext>
            </a:extLst>
          </p:cNvPr>
          <p:cNvCxnSpPr>
            <a:cxnSpLocks/>
          </p:cNvCxnSpPr>
          <p:nvPr/>
        </p:nvCxnSpPr>
        <p:spPr>
          <a:xfrm flipV="1">
            <a:off x="3674436" y="2135787"/>
            <a:ext cx="4629809" cy="36481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23424EF-2900-4023-A5AE-18F10088D36B}"/>
              </a:ext>
            </a:extLst>
          </p:cNvPr>
          <p:cNvCxnSpPr>
            <a:cxnSpLocks/>
          </p:cNvCxnSpPr>
          <p:nvPr/>
        </p:nvCxnSpPr>
        <p:spPr>
          <a:xfrm>
            <a:off x="3674436" y="2653004"/>
            <a:ext cx="4872405" cy="89262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2784B40-502D-4390-9789-2B4DDD8CBC0A}"/>
              </a:ext>
            </a:extLst>
          </p:cNvPr>
          <p:cNvCxnSpPr>
            <a:cxnSpLocks/>
            <a:endCxn id="5" idx="1"/>
          </p:cNvCxnSpPr>
          <p:nvPr/>
        </p:nvCxnSpPr>
        <p:spPr>
          <a:xfrm>
            <a:off x="3602481" y="2805404"/>
            <a:ext cx="5086036" cy="213938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183FF0E-E7FB-4411-A933-E051F8BA5ECB}"/>
              </a:ext>
            </a:extLst>
          </p:cNvPr>
          <p:cNvSpPr txBox="1"/>
          <p:nvPr/>
        </p:nvSpPr>
        <p:spPr>
          <a:xfrm rot="21286870">
            <a:off x="4520309" y="1904443"/>
            <a:ext cx="1311000" cy="369332"/>
          </a:xfrm>
          <a:prstGeom prst="rect">
            <a:avLst/>
          </a:prstGeom>
          <a:noFill/>
        </p:spPr>
        <p:txBody>
          <a:bodyPr wrap="none" rtlCol="0">
            <a:spAutoFit/>
          </a:bodyPr>
          <a:lstStyle/>
          <a:p>
            <a:r>
              <a:rPr lang="en-US" dirty="0"/>
              <a:t>Ticket t=1?</a:t>
            </a:r>
            <a:endParaRPr lang="en-GB" dirty="0"/>
          </a:p>
        </p:txBody>
      </p:sp>
      <p:sp>
        <p:nvSpPr>
          <p:cNvPr id="41" name="TextBox 40">
            <a:extLst>
              <a:ext uri="{FF2B5EF4-FFF2-40B4-BE49-F238E27FC236}">
                <a16:creationId xmlns:a16="http://schemas.microsoft.com/office/drawing/2014/main" id="{AE049492-39D9-43AC-9E49-DBC42F030652}"/>
              </a:ext>
            </a:extLst>
          </p:cNvPr>
          <p:cNvSpPr txBox="1"/>
          <p:nvPr/>
        </p:nvSpPr>
        <p:spPr>
          <a:xfrm rot="644621">
            <a:off x="5759766" y="2682945"/>
            <a:ext cx="1311000" cy="369332"/>
          </a:xfrm>
          <a:prstGeom prst="rect">
            <a:avLst/>
          </a:prstGeom>
          <a:noFill/>
        </p:spPr>
        <p:txBody>
          <a:bodyPr wrap="none" rtlCol="0">
            <a:spAutoFit/>
          </a:bodyPr>
          <a:lstStyle/>
          <a:p>
            <a:r>
              <a:rPr lang="en-US" dirty="0"/>
              <a:t>Ticket t=1?</a:t>
            </a:r>
            <a:endParaRPr lang="en-GB" dirty="0"/>
          </a:p>
        </p:txBody>
      </p:sp>
      <p:sp>
        <p:nvSpPr>
          <p:cNvPr id="42" name="TextBox 41">
            <a:extLst>
              <a:ext uri="{FF2B5EF4-FFF2-40B4-BE49-F238E27FC236}">
                <a16:creationId xmlns:a16="http://schemas.microsoft.com/office/drawing/2014/main" id="{6EB47B7A-C553-4E50-AC79-0026485F056F}"/>
              </a:ext>
            </a:extLst>
          </p:cNvPr>
          <p:cNvSpPr txBox="1"/>
          <p:nvPr/>
        </p:nvSpPr>
        <p:spPr>
          <a:xfrm rot="1365266">
            <a:off x="5489998" y="3441584"/>
            <a:ext cx="1311000" cy="369332"/>
          </a:xfrm>
          <a:prstGeom prst="rect">
            <a:avLst/>
          </a:prstGeom>
          <a:noFill/>
        </p:spPr>
        <p:txBody>
          <a:bodyPr wrap="none" rtlCol="0">
            <a:spAutoFit/>
          </a:bodyPr>
          <a:lstStyle/>
          <a:p>
            <a:r>
              <a:rPr lang="en-US" dirty="0"/>
              <a:t>Ticket t=1?</a:t>
            </a:r>
            <a:endParaRPr lang="en-GB" dirty="0"/>
          </a:p>
        </p:txBody>
      </p:sp>
    </p:spTree>
    <p:extLst>
      <p:ext uri="{BB962C8B-B14F-4D97-AF65-F5344CB8AC3E}">
        <p14:creationId xmlns:p14="http://schemas.microsoft.com/office/powerpoint/2010/main" val="127736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5B20D6-7A15-A545-8F55-C2C327EF8691}"/>
              </a:ext>
            </a:extLst>
          </p:cNvPr>
          <p:cNvSpPr>
            <a:spLocks noGrp="1"/>
          </p:cNvSpPr>
          <p:nvPr>
            <p:ph type="title"/>
          </p:nvPr>
        </p:nvSpPr>
        <p:spPr/>
        <p:txBody>
          <a:bodyPr/>
          <a:lstStyle/>
          <a:p>
            <a:r>
              <a:rPr lang="en-US" dirty="0"/>
              <a:t>Last exercise</a:t>
            </a:r>
          </a:p>
        </p:txBody>
      </p:sp>
      <p:sp>
        <p:nvSpPr>
          <p:cNvPr id="3" name="Textplatzhalter 2">
            <a:extLst>
              <a:ext uri="{FF2B5EF4-FFF2-40B4-BE49-F238E27FC236}">
                <a16:creationId xmlns:a16="http://schemas.microsoft.com/office/drawing/2014/main" id="{E308872D-A1F4-4240-A64C-7F6D2CBA930B}"/>
              </a:ext>
            </a:extLst>
          </p:cNvPr>
          <p:cNvSpPr>
            <a:spLocks noGrp="1"/>
          </p:cNvSpPr>
          <p:nvPr>
            <p:ph type="body"/>
          </p:nvPr>
        </p:nvSpPr>
        <p:spPr>
          <a:xfrm>
            <a:off x="609480" y="1579468"/>
            <a:ext cx="10972440" cy="3977280"/>
          </a:xfrm>
        </p:spPr>
        <p:txBody>
          <a:bodyPr>
            <a:normAutofit/>
          </a:bodyPr>
          <a:lstStyle/>
          <a:p>
            <a:pPr marL="0" indent="0">
              <a:lnSpc>
                <a:spcPct val="110000"/>
              </a:lnSpc>
              <a:buNone/>
            </a:pPr>
            <a:r>
              <a:rPr lang="de-CH" sz="2400" dirty="0"/>
              <a:t>Create a </a:t>
            </a:r>
            <a:r>
              <a:rPr lang="de-CH" sz="2400" dirty="0" err="1"/>
              <a:t>program</a:t>
            </a:r>
            <a:r>
              <a:rPr lang="de-CH" sz="2400" dirty="0"/>
              <a:t> </a:t>
            </a:r>
            <a:r>
              <a:rPr lang="de-CH" sz="2400" dirty="0" err="1"/>
              <a:t>which</a:t>
            </a:r>
            <a:r>
              <a:rPr lang="de-CH" sz="2400" dirty="0"/>
              <a:t> </a:t>
            </a:r>
            <a:r>
              <a:rPr lang="de-CH" sz="2400" dirty="0" err="1"/>
              <a:t>forks</a:t>
            </a:r>
            <a:r>
              <a:rPr lang="de-CH" sz="2400" dirty="0"/>
              <a:t> </a:t>
            </a:r>
            <a:r>
              <a:rPr lang="de-CH" sz="2400" dirty="0" err="1"/>
              <a:t>itself</a:t>
            </a:r>
            <a:r>
              <a:rPr lang="de-CH" sz="2400" dirty="0"/>
              <a:t> </a:t>
            </a:r>
            <a:r>
              <a:rPr lang="de-CH" sz="2400" dirty="0" err="1"/>
              <a:t>once</a:t>
            </a:r>
            <a:r>
              <a:rPr lang="de-CH" sz="2400" dirty="0"/>
              <a:t>. The </a:t>
            </a:r>
            <a:r>
              <a:rPr lang="de-CH" sz="2400" dirty="0" err="1"/>
              <a:t>parent</a:t>
            </a:r>
            <a:r>
              <a:rPr lang="de-CH" sz="2400" dirty="0"/>
              <a:t> </a:t>
            </a:r>
            <a:r>
              <a:rPr lang="de-CH" sz="2400" dirty="0" err="1"/>
              <a:t>process</a:t>
            </a:r>
            <a:r>
              <a:rPr lang="de-CH" sz="2400" dirty="0"/>
              <a:t> </a:t>
            </a:r>
            <a:r>
              <a:rPr lang="de-CH" sz="2400" dirty="0" err="1"/>
              <a:t>should</a:t>
            </a:r>
            <a:r>
              <a:rPr lang="de-CH" sz="2400" dirty="0"/>
              <a:t> </a:t>
            </a:r>
            <a:r>
              <a:rPr lang="de-CH" sz="2400" dirty="0" err="1"/>
              <a:t>output</a:t>
            </a:r>
            <a:r>
              <a:rPr lang="de-CH" sz="2400" dirty="0"/>
              <a:t> 100 </a:t>
            </a:r>
            <a:r>
              <a:rPr lang="de-CH" sz="2400" dirty="0" err="1"/>
              <a:t>times</a:t>
            </a:r>
            <a:r>
              <a:rPr lang="de-CH" sz="2400" dirty="0"/>
              <a:t> «</a:t>
            </a:r>
            <a:r>
              <a:rPr lang="de-CH" sz="2400" dirty="0" err="1"/>
              <a:t>I’m</a:t>
            </a:r>
            <a:r>
              <a:rPr lang="de-CH" sz="2400" dirty="0"/>
              <a:t> </a:t>
            </a:r>
            <a:r>
              <a:rPr lang="de-CH" sz="2400" dirty="0" err="1"/>
              <a:t>the</a:t>
            </a:r>
            <a:r>
              <a:rPr lang="de-CH" sz="2400" dirty="0"/>
              <a:t> </a:t>
            </a:r>
            <a:r>
              <a:rPr lang="de-CH" sz="2400" dirty="0" err="1"/>
              <a:t>parent</a:t>
            </a:r>
            <a:r>
              <a:rPr lang="de-CH" sz="2400" dirty="0"/>
              <a:t> </a:t>
            </a:r>
            <a:r>
              <a:rPr lang="de-CH" sz="2400" dirty="0" err="1"/>
              <a:t>and</a:t>
            </a:r>
            <a:r>
              <a:rPr lang="de-CH" sz="2400" dirty="0"/>
              <a:t> </a:t>
            </a:r>
            <a:r>
              <a:rPr lang="de-CH" sz="2400" dirty="0" err="1"/>
              <a:t>my</a:t>
            </a:r>
            <a:r>
              <a:rPr lang="de-CH" sz="2400" dirty="0"/>
              <a:t> </a:t>
            </a:r>
            <a:r>
              <a:rPr lang="de-CH" sz="2400" dirty="0" err="1"/>
              <a:t>child's</a:t>
            </a:r>
            <a:r>
              <a:rPr lang="de-CH" sz="2400" dirty="0"/>
              <a:t> PID </a:t>
            </a:r>
            <a:r>
              <a:rPr lang="de-CH" sz="2400" dirty="0" err="1"/>
              <a:t>is</a:t>
            </a:r>
            <a:r>
              <a:rPr lang="de-CH" sz="2400" dirty="0"/>
              <a:t> &lt;</a:t>
            </a:r>
            <a:r>
              <a:rPr lang="de-CH" sz="2400" dirty="0" err="1"/>
              <a:t>pid</a:t>
            </a:r>
            <a:r>
              <a:rPr lang="de-CH" sz="2400" dirty="0"/>
              <a:t>&gt;». The </a:t>
            </a:r>
            <a:r>
              <a:rPr lang="de-CH" sz="2400" dirty="0" err="1"/>
              <a:t>child</a:t>
            </a:r>
            <a:r>
              <a:rPr lang="de-CH" sz="2400" dirty="0"/>
              <a:t> </a:t>
            </a:r>
            <a:r>
              <a:rPr lang="de-CH" sz="2400" dirty="0" err="1"/>
              <a:t>should</a:t>
            </a:r>
            <a:r>
              <a:rPr lang="de-CH" sz="2400" dirty="0"/>
              <a:t> </a:t>
            </a:r>
            <a:r>
              <a:rPr lang="de-CH" sz="2400" dirty="0" err="1"/>
              <a:t>output</a:t>
            </a:r>
            <a:r>
              <a:rPr lang="de-CH" sz="2400" dirty="0"/>
              <a:t> 100 </a:t>
            </a:r>
            <a:r>
              <a:rPr lang="de-CH" sz="2400" dirty="0" err="1"/>
              <a:t>times</a:t>
            </a:r>
            <a:r>
              <a:rPr lang="de-CH" sz="2400" dirty="0"/>
              <a:t> «</a:t>
            </a:r>
            <a:r>
              <a:rPr lang="de-CH" sz="2400" dirty="0" err="1"/>
              <a:t>I'm</a:t>
            </a:r>
            <a:r>
              <a:rPr lang="de-CH" sz="2400" dirty="0"/>
              <a:t> </a:t>
            </a:r>
            <a:r>
              <a:rPr lang="de-CH" sz="2400" dirty="0" err="1"/>
              <a:t>the</a:t>
            </a:r>
            <a:r>
              <a:rPr lang="de-CH" sz="2400" dirty="0"/>
              <a:t> </a:t>
            </a:r>
            <a:r>
              <a:rPr lang="de-CH" sz="2400" dirty="0" err="1"/>
              <a:t>child</a:t>
            </a:r>
            <a:r>
              <a:rPr lang="de-CH" sz="2400" dirty="0"/>
              <a:t> </a:t>
            </a:r>
            <a:r>
              <a:rPr lang="de-CH" sz="2400" dirty="0" err="1"/>
              <a:t>and</a:t>
            </a:r>
            <a:r>
              <a:rPr lang="de-CH" sz="2400" dirty="0"/>
              <a:t> </a:t>
            </a:r>
            <a:r>
              <a:rPr lang="de-CH" sz="2400" dirty="0" err="1"/>
              <a:t>my</a:t>
            </a:r>
            <a:r>
              <a:rPr lang="de-CH" sz="2400" dirty="0"/>
              <a:t> PID </a:t>
            </a:r>
            <a:r>
              <a:rPr lang="de-CH" sz="2400" dirty="0" err="1"/>
              <a:t>is</a:t>
            </a:r>
            <a:r>
              <a:rPr lang="de-CH" sz="2400" dirty="0"/>
              <a:t> &lt;</a:t>
            </a:r>
            <a:r>
              <a:rPr lang="de-CH" sz="2400" dirty="0" err="1"/>
              <a:t>pid</a:t>
            </a:r>
            <a:r>
              <a:rPr lang="de-CH" sz="2400" dirty="0"/>
              <a:t>&gt;».</a:t>
            </a:r>
          </a:p>
          <a:p>
            <a:pPr marL="0" indent="0">
              <a:lnSpc>
                <a:spcPct val="110000"/>
              </a:lnSpc>
              <a:buNone/>
            </a:pPr>
            <a:r>
              <a:rPr lang="de-CH" sz="2400" dirty="0"/>
              <a:t>Do </a:t>
            </a:r>
            <a:r>
              <a:rPr lang="de-CH" sz="2400" dirty="0" err="1"/>
              <a:t>the</a:t>
            </a:r>
            <a:r>
              <a:rPr lang="de-CH" sz="2400" dirty="0"/>
              <a:t> PIDs </a:t>
            </a:r>
            <a:r>
              <a:rPr lang="de-CH" sz="2400" dirty="0" err="1"/>
              <a:t>match</a:t>
            </a:r>
            <a:r>
              <a:rPr lang="de-CH" sz="2400" dirty="0"/>
              <a:t>?</a:t>
            </a:r>
          </a:p>
          <a:p>
            <a:pPr marL="0" indent="0">
              <a:lnSpc>
                <a:spcPct val="110000"/>
              </a:lnSpc>
              <a:buNone/>
            </a:pPr>
            <a:endParaRPr lang="de-CH" sz="2400" dirty="0"/>
          </a:p>
          <a:p>
            <a:pPr marL="0" indent="0">
              <a:lnSpc>
                <a:spcPct val="110000"/>
              </a:lnSpc>
              <a:buNone/>
            </a:pPr>
            <a:r>
              <a:rPr lang="de-CH" sz="2400" i="1" dirty="0" err="1"/>
              <a:t>Answer</a:t>
            </a:r>
            <a:r>
              <a:rPr lang="de-CH" sz="2400" i="1" dirty="0"/>
              <a:t>:  </a:t>
            </a:r>
            <a:r>
              <a:rPr lang="de-CH" sz="2400" i="1" dirty="0" err="1"/>
              <a:t>No</a:t>
            </a:r>
            <a:r>
              <a:rPr lang="de-CH" sz="2400" i="1" dirty="0"/>
              <a:t>, </a:t>
            </a:r>
            <a:r>
              <a:rPr lang="de-CH" sz="2400" i="1" dirty="0" err="1"/>
              <a:t>the</a:t>
            </a:r>
            <a:r>
              <a:rPr lang="de-CH" sz="2400" i="1" dirty="0"/>
              <a:t> PIDs </a:t>
            </a:r>
            <a:r>
              <a:rPr lang="de-CH" sz="2400" i="1" dirty="0" err="1"/>
              <a:t>are</a:t>
            </a:r>
            <a:r>
              <a:rPr lang="de-CH" sz="2400" i="1" dirty="0"/>
              <a:t> not </a:t>
            </a:r>
            <a:r>
              <a:rPr lang="de-CH" sz="2400" i="1" dirty="0" err="1"/>
              <a:t>matching</a:t>
            </a:r>
            <a:r>
              <a:rPr lang="de-CH" sz="2400" i="1" dirty="0"/>
              <a:t>.</a:t>
            </a:r>
          </a:p>
          <a:p>
            <a:pPr marL="0" indent="0">
              <a:buNone/>
            </a:pPr>
            <a:endParaRPr lang="de-CH" dirty="0"/>
          </a:p>
          <a:p>
            <a:pPr marL="0" indent="0">
              <a:buNone/>
            </a:pPr>
            <a:endParaRPr lang="de-CH" dirty="0"/>
          </a:p>
          <a:p>
            <a:endParaRPr lang="en-US" dirty="0"/>
          </a:p>
        </p:txBody>
      </p:sp>
    </p:spTree>
    <p:extLst>
      <p:ext uri="{BB962C8B-B14F-4D97-AF65-F5344CB8AC3E}">
        <p14:creationId xmlns:p14="http://schemas.microsoft.com/office/powerpoint/2010/main" val="426130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CB42-C869-4360-803B-998CE17A6594}"/>
              </a:ext>
            </a:extLst>
          </p:cNvPr>
          <p:cNvSpPr>
            <a:spLocks noGrp="1"/>
          </p:cNvSpPr>
          <p:nvPr>
            <p:ph type="title"/>
          </p:nvPr>
        </p:nvSpPr>
        <p:spPr/>
        <p:txBody>
          <a:bodyPr/>
          <a:lstStyle/>
          <a:p>
            <a:r>
              <a:rPr lang="en-US" dirty="0" err="1"/>
              <a:t>Paxos</a:t>
            </a:r>
            <a:endParaRPr lang="en-GB" dirty="0"/>
          </a:p>
        </p:txBody>
      </p:sp>
      <p:pic>
        <p:nvPicPr>
          <p:cNvPr id="4" name="Graphic 3">
            <a:extLst>
              <a:ext uri="{FF2B5EF4-FFF2-40B4-BE49-F238E27FC236}">
                <a16:creationId xmlns:a16="http://schemas.microsoft.com/office/drawing/2014/main" id="{A75D9749-99B1-418C-8ABF-4C57E30DEC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7440" y="3035996"/>
            <a:ext cx="989918" cy="989918"/>
          </a:xfrm>
          <a:prstGeom prst="rect">
            <a:avLst/>
          </a:prstGeom>
        </p:spPr>
      </p:pic>
      <p:pic>
        <p:nvPicPr>
          <p:cNvPr id="5" name="Graphic 4">
            <a:extLst>
              <a:ext uri="{FF2B5EF4-FFF2-40B4-BE49-F238E27FC236}">
                <a16:creationId xmlns:a16="http://schemas.microsoft.com/office/drawing/2014/main" id="{A0D47804-E1B5-452B-93F7-07B6635211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8517" y="4449825"/>
            <a:ext cx="989918" cy="989918"/>
          </a:xfrm>
          <a:prstGeom prst="rect">
            <a:avLst/>
          </a:prstGeom>
        </p:spPr>
      </p:pic>
      <p:pic>
        <p:nvPicPr>
          <p:cNvPr id="6" name="Graphic 5">
            <a:extLst>
              <a:ext uri="{FF2B5EF4-FFF2-40B4-BE49-F238E27FC236}">
                <a16:creationId xmlns:a16="http://schemas.microsoft.com/office/drawing/2014/main" id="{4C0EE2D8-693E-4F9B-9DA5-0AD7766DF1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7440" y="1622167"/>
            <a:ext cx="989918" cy="989918"/>
          </a:xfrm>
          <a:prstGeom prst="rect">
            <a:avLst/>
          </a:prstGeom>
        </p:spPr>
      </p:pic>
      <p:pic>
        <p:nvPicPr>
          <p:cNvPr id="8" name="Graphic 7" descr="Computer">
            <a:extLst>
              <a:ext uri="{FF2B5EF4-FFF2-40B4-BE49-F238E27FC236}">
                <a16:creationId xmlns:a16="http://schemas.microsoft.com/office/drawing/2014/main" id="{20BDE203-74DC-442F-8751-4ECDA5CE30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3195" y="2039514"/>
            <a:ext cx="989918" cy="989918"/>
          </a:xfrm>
          <a:prstGeom prst="rect">
            <a:avLst/>
          </a:prstGeom>
        </p:spPr>
      </p:pic>
      <p:pic>
        <p:nvPicPr>
          <p:cNvPr id="30" name="Graphic 29" descr="Computer">
            <a:extLst>
              <a:ext uri="{FF2B5EF4-FFF2-40B4-BE49-F238E27FC236}">
                <a16:creationId xmlns:a16="http://schemas.microsoft.com/office/drawing/2014/main" id="{C3AC9BCC-DA2A-4269-92F2-2511B31B4E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3195" y="3650546"/>
            <a:ext cx="989918" cy="989918"/>
          </a:xfrm>
          <a:prstGeom prst="rect">
            <a:avLst/>
          </a:prstGeom>
        </p:spPr>
      </p:pic>
      <p:sp>
        <p:nvSpPr>
          <p:cNvPr id="15" name="TextBox 14">
            <a:extLst>
              <a:ext uri="{FF2B5EF4-FFF2-40B4-BE49-F238E27FC236}">
                <a16:creationId xmlns:a16="http://schemas.microsoft.com/office/drawing/2014/main" id="{B04CF371-9961-4E39-A44A-EA3041CF3AB3}"/>
              </a:ext>
            </a:extLst>
          </p:cNvPr>
          <p:cNvSpPr txBox="1"/>
          <p:nvPr/>
        </p:nvSpPr>
        <p:spPr>
          <a:xfrm>
            <a:off x="1978090" y="1766455"/>
            <a:ext cx="2159566" cy="369332"/>
          </a:xfrm>
          <a:prstGeom prst="rect">
            <a:avLst/>
          </a:prstGeom>
          <a:noFill/>
        </p:spPr>
        <p:txBody>
          <a:bodyPr wrap="none" rtlCol="0">
            <a:spAutoFit/>
          </a:bodyPr>
          <a:lstStyle/>
          <a:p>
            <a:r>
              <a:rPr lang="en-US" dirty="0"/>
              <a:t>Clients (Proposers)</a:t>
            </a:r>
            <a:endParaRPr lang="en-GB" dirty="0"/>
          </a:p>
        </p:txBody>
      </p:sp>
      <p:sp>
        <p:nvSpPr>
          <p:cNvPr id="31" name="TextBox 30">
            <a:extLst>
              <a:ext uri="{FF2B5EF4-FFF2-40B4-BE49-F238E27FC236}">
                <a16:creationId xmlns:a16="http://schemas.microsoft.com/office/drawing/2014/main" id="{DFE65A37-F740-4AE0-89CD-5E88E40F0728}"/>
              </a:ext>
            </a:extLst>
          </p:cNvPr>
          <p:cNvSpPr txBox="1"/>
          <p:nvPr/>
        </p:nvSpPr>
        <p:spPr>
          <a:xfrm>
            <a:off x="8070556" y="1233734"/>
            <a:ext cx="2223686" cy="369332"/>
          </a:xfrm>
          <a:prstGeom prst="rect">
            <a:avLst/>
          </a:prstGeom>
          <a:noFill/>
        </p:spPr>
        <p:txBody>
          <a:bodyPr wrap="none" rtlCol="0">
            <a:spAutoFit/>
          </a:bodyPr>
          <a:lstStyle/>
          <a:p>
            <a:r>
              <a:rPr lang="en-US" dirty="0"/>
              <a:t>Servers (Acceptors)</a:t>
            </a:r>
            <a:endParaRPr lang="en-GB" dirty="0"/>
          </a:p>
        </p:txBody>
      </p:sp>
      <p:sp>
        <p:nvSpPr>
          <p:cNvPr id="17" name="TextBox 16">
            <a:extLst>
              <a:ext uri="{FF2B5EF4-FFF2-40B4-BE49-F238E27FC236}">
                <a16:creationId xmlns:a16="http://schemas.microsoft.com/office/drawing/2014/main" id="{D8FC34CA-0F59-4C7D-AF3E-8BDA590FC76D}"/>
              </a:ext>
            </a:extLst>
          </p:cNvPr>
          <p:cNvSpPr txBox="1"/>
          <p:nvPr/>
        </p:nvSpPr>
        <p:spPr>
          <a:xfrm>
            <a:off x="1416071" y="2211307"/>
            <a:ext cx="774571" cy="646331"/>
          </a:xfrm>
          <a:prstGeom prst="rect">
            <a:avLst/>
          </a:prstGeom>
          <a:noFill/>
        </p:spPr>
        <p:txBody>
          <a:bodyPr wrap="none" rtlCol="0">
            <a:spAutoFit/>
          </a:bodyPr>
          <a:lstStyle/>
          <a:p>
            <a:r>
              <a:rPr lang="en-US" dirty="0"/>
              <a:t>C: C1</a:t>
            </a:r>
          </a:p>
          <a:p>
            <a:r>
              <a:rPr lang="en-US" dirty="0"/>
              <a:t>  t: 1</a:t>
            </a:r>
            <a:endParaRPr lang="en-GB" dirty="0"/>
          </a:p>
        </p:txBody>
      </p:sp>
      <p:sp>
        <p:nvSpPr>
          <p:cNvPr id="32" name="TextBox 31">
            <a:extLst>
              <a:ext uri="{FF2B5EF4-FFF2-40B4-BE49-F238E27FC236}">
                <a16:creationId xmlns:a16="http://schemas.microsoft.com/office/drawing/2014/main" id="{EB7D7B1B-2164-4A65-B33D-DA03F8C3DD7F}"/>
              </a:ext>
            </a:extLst>
          </p:cNvPr>
          <p:cNvSpPr txBox="1"/>
          <p:nvPr/>
        </p:nvSpPr>
        <p:spPr>
          <a:xfrm>
            <a:off x="1416070" y="3702748"/>
            <a:ext cx="774571" cy="646331"/>
          </a:xfrm>
          <a:prstGeom prst="rect">
            <a:avLst/>
          </a:prstGeom>
          <a:noFill/>
        </p:spPr>
        <p:txBody>
          <a:bodyPr wrap="none" rtlCol="0">
            <a:spAutoFit/>
          </a:bodyPr>
          <a:lstStyle/>
          <a:p>
            <a:r>
              <a:rPr lang="en-US" dirty="0"/>
              <a:t>C: C2</a:t>
            </a:r>
          </a:p>
          <a:p>
            <a:r>
              <a:rPr lang="en-US" dirty="0"/>
              <a:t>  t: 0</a:t>
            </a:r>
            <a:endParaRPr lang="en-GB" dirty="0"/>
          </a:p>
        </p:txBody>
      </p:sp>
      <p:sp>
        <p:nvSpPr>
          <p:cNvPr id="33" name="TextBox 32">
            <a:extLst>
              <a:ext uri="{FF2B5EF4-FFF2-40B4-BE49-F238E27FC236}">
                <a16:creationId xmlns:a16="http://schemas.microsoft.com/office/drawing/2014/main" id="{42F915E6-CA43-4216-9FCC-FF8BFAA01760}"/>
              </a:ext>
            </a:extLst>
          </p:cNvPr>
          <p:cNvSpPr txBox="1"/>
          <p:nvPr/>
        </p:nvSpPr>
        <p:spPr>
          <a:xfrm>
            <a:off x="9677358" y="1797023"/>
            <a:ext cx="1479892" cy="923330"/>
          </a:xfrm>
          <a:prstGeom prst="rect">
            <a:avLst/>
          </a:prstGeom>
          <a:noFill/>
        </p:spPr>
        <p:txBody>
          <a:bodyPr wrap="none" rtlCol="0">
            <a:spAutoFit/>
          </a:bodyPr>
          <a:lstStyle/>
          <a:p>
            <a:r>
              <a:rPr lang="en-US" dirty="0"/>
              <a:t>  </a:t>
            </a:r>
            <a:r>
              <a:rPr lang="en-US" dirty="0" err="1"/>
              <a:t>T_max</a:t>
            </a:r>
            <a:r>
              <a:rPr lang="en-US" dirty="0"/>
              <a:t>: 1</a:t>
            </a:r>
          </a:p>
          <a:p>
            <a:r>
              <a:rPr lang="en-US" dirty="0"/>
              <a:t>          C: null</a:t>
            </a:r>
          </a:p>
          <a:p>
            <a:r>
              <a:rPr lang="en-US" dirty="0" err="1"/>
              <a:t>T_store</a:t>
            </a:r>
            <a:r>
              <a:rPr lang="en-US" dirty="0"/>
              <a:t>: 0</a:t>
            </a:r>
            <a:endParaRPr lang="en-GB" dirty="0"/>
          </a:p>
        </p:txBody>
      </p:sp>
      <p:sp>
        <p:nvSpPr>
          <p:cNvPr id="34" name="TextBox 33">
            <a:extLst>
              <a:ext uri="{FF2B5EF4-FFF2-40B4-BE49-F238E27FC236}">
                <a16:creationId xmlns:a16="http://schemas.microsoft.com/office/drawing/2014/main" id="{5402F02C-E03B-4D2A-8EB3-8896350BBC07}"/>
              </a:ext>
            </a:extLst>
          </p:cNvPr>
          <p:cNvSpPr txBox="1"/>
          <p:nvPr/>
        </p:nvSpPr>
        <p:spPr>
          <a:xfrm>
            <a:off x="9677358" y="3123424"/>
            <a:ext cx="1479892" cy="923330"/>
          </a:xfrm>
          <a:prstGeom prst="rect">
            <a:avLst/>
          </a:prstGeom>
          <a:noFill/>
        </p:spPr>
        <p:txBody>
          <a:bodyPr wrap="none" rtlCol="0">
            <a:spAutoFit/>
          </a:bodyPr>
          <a:lstStyle/>
          <a:p>
            <a:r>
              <a:rPr lang="en-US" dirty="0"/>
              <a:t>  </a:t>
            </a:r>
            <a:r>
              <a:rPr lang="en-US" dirty="0" err="1"/>
              <a:t>T_max</a:t>
            </a:r>
            <a:r>
              <a:rPr lang="en-US" dirty="0"/>
              <a:t>: 1</a:t>
            </a:r>
          </a:p>
          <a:p>
            <a:r>
              <a:rPr lang="en-US" dirty="0"/>
              <a:t>          C: null</a:t>
            </a:r>
          </a:p>
          <a:p>
            <a:r>
              <a:rPr lang="en-US" dirty="0" err="1"/>
              <a:t>T_store</a:t>
            </a:r>
            <a:r>
              <a:rPr lang="en-US" dirty="0"/>
              <a:t>: 0</a:t>
            </a:r>
            <a:endParaRPr lang="en-GB" dirty="0"/>
          </a:p>
        </p:txBody>
      </p:sp>
      <p:sp>
        <p:nvSpPr>
          <p:cNvPr id="35" name="TextBox 34">
            <a:extLst>
              <a:ext uri="{FF2B5EF4-FFF2-40B4-BE49-F238E27FC236}">
                <a16:creationId xmlns:a16="http://schemas.microsoft.com/office/drawing/2014/main" id="{EC9F32B6-445D-49B7-9697-274DC9BA638E}"/>
              </a:ext>
            </a:extLst>
          </p:cNvPr>
          <p:cNvSpPr txBox="1"/>
          <p:nvPr/>
        </p:nvSpPr>
        <p:spPr>
          <a:xfrm>
            <a:off x="9677358" y="4483119"/>
            <a:ext cx="1479892" cy="923330"/>
          </a:xfrm>
          <a:prstGeom prst="rect">
            <a:avLst/>
          </a:prstGeom>
          <a:noFill/>
        </p:spPr>
        <p:txBody>
          <a:bodyPr wrap="none" rtlCol="0">
            <a:spAutoFit/>
          </a:bodyPr>
          <a:lstStyle/>
          <a:p>
            <a:r>
              <a:rPr lang="en-US" dirty="0"/>
              <a:t>  </a:t>
            </a:r>
            <a:r>
              <a:rPr lang="en-US" dirty="0" err="1"/>
              <a:t>T_max</a:t>
            </a:r>
            <a:r>
              <a:rPr lang="en-US" dirty="0"/>
              <a:t>: 1</a:t>
            </a:r>
          </a:p>
          <a:p>
            <a:r>
              <a:rPr lang="en-US" dirty="0"/>
              <a:t>          C: null</a:t>
            </a:r>
          </a:p>
          <a:p>
            <a:r>
              <a:rPr lang="en-US" dirty="0" err="1"/>
              <a:t>T_store</a:t>
            </a:r>
            <a:r>
              <a:rPr lang="en-US" dirty="0"/>
              <a:t>: 0</a:t>
            </a:r>
            <a:endParaRPr lang="en-GB" dirty="0"/>
          </a:p>
        </p:txBody>
      </p:sp>
      <p:cxnSp>
        <p:nvCxnSpPr>
          <p:cNvPr id="16" name="Straight Arrow Connector 15">
            <a:extLst>
              <a:ext uri="{FF2B5EF4-FFF2-40B4-BE49-F238E27FC236}">
                <a16:creationId xmlns:a16="http://schemas.microsoft.com/office/drawing/2014/main" id="{6CAFA417-5AC6-487B-88D8-93002D9498FE}"/>
              </a:ext>
            </a:extLst>
          </p:cNvPr>
          <p:cNvCxnSpPr>
            <a:cxnSpLocks/>
          </p:cNvCxnSpPr>
          <p:nvPr/>
        </p:nvCxnSpPr>
        <p:spPr>
          <a:xfrm flipH="1">
            <a:off x="3674437" y="2135787"/>
            <a:ext cx="4667130" cy="36481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644B664-88FD-45D0-8A9B-AAAEEBE08181}"/>
              </a:ext>
            </a:extLst>
          </p:cNvPr>
          <p:cNvCxnSpPr>
            <a:cxnSpLocks/>
          </p:cNvCxnSpPr>
          <p:nvPr/>
        </p:nvCxnSpPr>
        <p:spPr>
          <a:xfrm flipH="1" flipV="1">
            <a:off x="3674437" y="2720353"/>
            <a:ext cx="4900396" cy="80661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D52271D-5E71-4517-A8FF-6D09F9DB659A}"/>
              </a:ext>
            </a:extLst>
          </p:cNvPr>
          <p:cNvCxnSpPr>
            <a:cxnSpLocks/>
          </p:cNvCxnSpPr>
          <p:nvPr/>
        </p:nvCxnSpPr>
        <p:spPr>
          <a:xfrm flipH="1" flipV="1">
            <a:off x="3561830" y="3029432"/>
            <a:ext cx="4928644" cy="177583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330A8C4-6E5D-4D2B-BCBB-6D648B2BA4E1}"/>
              </a:ext>
            </a:extLst>
          </p:cNvPr>
          <p:cNvSpPr txBox="1"/>
          <p:nvPr/>
        </p:nvSpPr>
        <p:spPr>
          <a:xfrm rot="21286870">
            <a:off x="4932571" y="1855882"/>
            <a:ext cx="1954381" cy="369332"/>
          </a:xfrm>
          <a:prstGeom prst="rect">
            <a:avLst/>
          </a:prstGeom>
          <a:noFill/>
        </p:spPr>
        <p:txBody>
          <a:bodyPr wrap="none" rtlCol="0">
            <a:spAutoFit/>
          </a:bodyPr>
          <a:lstStyle/>
          <a:p>
            <a:r>
              <a:rPr lang="en-US" dirty="0" err="1"/>
              <a:t>T_store</a:t>
            </a:r>
            <a:r>
              <a:rPr lang="en-US" dirty="0"/>
              <a:t>=0,C=null</a:t>
            </a:r>
            <a:endParaRPr lang="en-GB" dirty="0"/>
          </a:p>
        </p:txBody>
      </p:sp>
      <p:sp>
        <p:nvSpPr>
          <p:cNvPr id="25" name="TextBox 24">
            <a:extLst>
              <a:ext uri="{FF2B5EF4-FFF2-40B4-BE49-F238E27FC236}">
                <a16:creationId xmlns:a16="http://schemas.microsoft.com/office/drawing/2014/main" id="{E2CF8EE5-194D-4374-B6D1-1136D56CEA29}"/>
              </a:ext>
            </a:extLst>
          </p:cNvPr>
          <p:cNvSpPr txBox="1"/>
          <p:nvPr/>
        </p:nvSpPr>
        <p:spPr>
          <a:xfrm rot="539228">
            <a:off x="5429512" y="2698276"/>
            <a:ext cx="1954381" cy="369332"/>
          </a:xfrm>
          <a:prstGeom prst="rect">
            <a:avLst/>
          </a:prstGeom>
          <a:noFill/>
        </p:spPr>
        <p:txBody>
          <a:bodyPr wrap="none" rtlCol="0">
            <a:spAutoFit/>
          </a:bodyPr>
          <a:lstStyle/>
          <a:p>
            <a:r>
              <a:rPr lang="en-US" dirty="0" err="1"/>
              <a:t>T_store</a:t>
            </a:r>
            <a:r>
              <a:rPr lang="en-US" dirty="0"/>
              <a:t>=0,C=null</a:t>
            </a:r>
            <a:endParaRPr lang="en-GB" dirty="0"/>
          </a:p>
        </p:txBody>
      </p:sp>
      <p:pic>
        <p:nvPicPr>
          <p:cNvPr id="26" name="Graphic 25" descr="Close">
            <a:extLst>
              <a:ext uri="{FF2B5EF4-FFF2-40B4-BE49-F238E27FC236}">
                <a16:creationId xmlns:a16="http://schemas.microsoft.com/office/drawing/2014/main" id="{5F0FCC3C-B79F-4117-9ED9-21744D20E3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5730423" y="3604725"/>
            <a:ext cx="730553" cy="730553"/>
          </a:xfrm>
          <a:prstGeom prst="rect">
            <a:avLst/>
          </a:prstGeom>
        </p:spPr>
      </p:pic>
    </p:spTree>
    <p:extLst>
      <p:ext uri="{BB962C8B-B14F-4D97-AF65-F5344CB8AC3E}">
        <p14:creationId xmlns:p14="http://schemas.microsoft.com/office/powerpoint/2010/main" val="1452043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CB42-C869-4360-803B-998CE17A6594}"/>
              </a:ext>
            </a:extLst>
          </p:cNvPr>
          <p:cNvSpPr>
            <a:spLocks noGrp="1"/>
          </p:cNvSpPr>
          <p:nvPr>
            <p:ph type="title"/>
          </p:nvPr>
        </p:nvSpPr>
        <p:spPr/>
        <p:txBody>
          <a:bodyPr/>
          <a:lstStyle/>
          <a:p>
            <a:r>
              <a:rPr lang="en-US" dirty="0" err="1"/>
              <a:t>Paxos</a:t>
            </a:r>
            <a:endParaRPr lang="en-GB" dirty="0"/>
          </a:p>
        </p:txBody>
      </p:sp>
      <p:pic>
        <p:nvPicPr>
          <p:cNvPr id="4" name="Graphic 3">
            <a:extLst>
              <a:ext uri="{FF2B5EF4-FFF2-40B4-BE49-F238E27FC236}">
                <a16:creationId xmlns:a16="http://schemas.microsoft.com/office/drawing/2014/main" id="{A75D9749-99B1-418C-8ABF-4C57E30DEC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7440" y="3035996"/>
            <a:ext cx="989918" cy="989918"/>
          </a:xfrm>
          <a:prstGeom prst="rect">
            <a:avLst/>
          </a:prstGeom>
        </p:spPr>
      </p:pic>
      <p:pic>
        <p:nvPicPr>
          <p:cNvPr id="5" name="Graphic 4">
            <a:extLst>
              <a:ext uri="{FF2B5EF4-FFF2-40B4-BE49-F238E27FC236}">
                <a16:creationId xmlns:a16="http://schemas.microsoft.com/office/drawing/2014/main" id="{A0D47804-E1B5-452B-93F7-07B6635211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8517" y="4449825"/>
            <a:ext cx="989918" cy="989918"/>
          </a:xfrm>
          <a:prstGeom prst="rect">
            <a:avLst/>
          </a:prstGeom>
        </p:spPr>
      </p:pic>
      <p:pic>
        <p:nvPicPr>
          <p:cNvPr id="6" name="Graphic 5">
            <a:extLst>
              <a:ext uri="{FF2B5EF4-FFF2-40B4-BE49-F238E27FC236}">
                <a16:creationId xmlns:a16="http://schemas.microsoft.com/office/drawing/2014/main" id="{4C0EE2D8-693E-4F9B-9DA5-0AD7766DF1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7440" y="1622167"/>
            <a:ext cx="989918" cy="989918"/>
          </a:xfrm>
          <a:prstGeom prst="rect">
            <a:avLst/>
          </a:prstGeom>
        </p:spPr>
      </p:pic>
      <p:pic>
        <p:nvPicPr>
          <p:cNvPr id="8" name="Graphic 7" descr="Computer">
            <a:extLst>
              <a:ext uri="{FF2B5EF4-FFF2-40B4-BE49-F238E27FC236}">
                <a16:creationId xmlns:a16="http://schemas.microsoft.com/office/drawing/2014/main" id="{20BDE203-74DC-442F-8751-4ECDA5CE30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3195" y="2039514"/>
            <a:ext cx="989918" cy="989918"/>
          </a:xfrm>
          <a:prstGeom prst="rect">
            <a:avLst/>
          </a:prstGeom>
        </p:spPr>
      </p:pic>
      <p:pic>
        <p:nvPicPr>
          <p:cNvPr id="30" name="Graphic 29" descr="Computer">
            <a:extLst>
              <a:ext uri="{FF2B5EF4-FFF2-40B4-BE49-F238E27FC236}">
                <a16:creationId xmlns:a16="http://schemas.microsoft.com/office/drawing/2014/main" id="{C3AC9BCC-DA2A-4269-92F2-2511B31B4E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3195" y="3650546"/>
            <a:ext cx="989918" cy="989918"/>
          </a:xfrm>
          <a:prstGeom prst="rect">
            <a:avLst/>
          </a:prstGeom>
        </p:spPr>
      </p:pic>
      <p:sp>
        <p:nvSpPr>
          <p:cNvPr id="15" name="TextBox 14">
            <a:extLst>
              <a:ext uri="{FF2B5EF4-FFF2-40B4-BE49-F238E27FC236}">
                <a16:creationId xmlns:a16="http://schemas.microsoft.com/office/drawing/2014/main" id="{B04CF371-9961-4E39-A44A-EA3041CF3AB3}"/>
              </a:ext>
            </a:extLst>
          </p:cNvPr>
          <p:cNvSpPr txBox="1"/>
          <p:nvPr/>
        </p:nvSpPr>
        <p:spPr>
          <a:xfrm>
            <a:off x="1978090" y="1766455"/>
            <a:ext cx="2159566" cy="369332"/>
          </a:xfrm>
          <a:prstGeom prst="rect">
            <a:avLst/>
          </a:prstGeom>
          <a:noFill/>
        </p:spPr>
        <p:txBody>
          <a:bodyPr wrap="none" rtlCol="0">
            <a:spAutoFit/>
          </a:bodyPr>
          <a:lstStyle/>
          <a:p>
            <a:r>
              <a:rPr lang="en-US" dirty="0"/>
              <a:t>Clients (Proposers)</a:t>
            </a:r>
            <a:endParaRPr lang="en-GB" dirty="0"/>
          </a:p>
        </p:txBody>
      </p:sp>
      <p:sp>
        <p:nvSpPr>
          <p:cNvPr id="31" name="TextBox 30">
            <a:extLst>
              <a:ext uri="{FF2B5EF4-FFF2-40B4-BE49-F238E27FC236}">
                <a16:creationId xmlns:a16="http://schemas.microsoft.com/office/drawing/2014/main" id="{DFE65A37-F740-4AE0-89CD-5E88E40F0728}"/>
              </a:ext>
            </a:extLst>
          </p:cNvPr>
          <p:cNvSpPr txBox="1"/>
          <p:nvPr/>
        </p:nvSpPr>
        <p:spPr>
          <a:xfrm>
            <a:off x="8070556" y="1233734"/>
            <a:ext cx="2223686" cy="369332"/>
          </a:xfrm>
          <a:prstGeom prst="rect">
            <a:avLst/>
          </a:prstGeom>
          <a:noFill/>
        </p:spPr>
        <p:txBody>
          <a:bodyPr wrap="none" rtlCol="0">
            <a:spAutoFit/>
          </a:bodyPr>
          <a:lstStyle/>
          <a:p>
            <a:r>
              <a:rPr lang="en-US" dirty="0"/>
              <a:t>Servers (Acceptors)</a:t>
            </a:r>
            <a:endParaRPr lang="en-GB" dirty="0"/>
          </a:p>
        </p:txBody>
      </p:sp>
      <p:sp>
        <p:nvSpPr>
          <p:cNvPr id="17" name="TextBox 16">
            <a:extLst>
              <a:ext uri="{FF2B5EF4-FFF2-40B4-BE49-F238E27FC236}">
                <a16:creationId xmlns:a16="http://schemas.microsoft.com/office/drawing/2014/main" id="{D8FC34CA-0F59-4C7D-AF3E-8BDA590FC76D}"/>
              </a:ext>
            </a:extLst>
          </p:cNvPr>
          <p:cNvSpPr txBox="1"/>
          <p:nvPr/>
        </p:nvSpPr>
        <p:spPr>
          <a:xfrm>
            <a:off x="1416071" y="2211307"/>
            <a:ext cx="774571" cy="646331"/>
          </a:xfrm>
          <a:prstGeom prst="rect">
            <a:avLst/>
          </a:prstGeom>
          <a:noFill/>
        </p:spPr>
        <p:txBody>
          <a:bodyPr wrap="none" rtlCol="0">
            <a:spAutoFit/>
          </a:bodyPr>
          <a:lstStyle/>
          <a:p>
            <a:r>
              <a:rPr lang="en-US" dirty="0"/>
              <a:t>C: C1</a:t>
            </a:r>
          </a:p>
          <a:p>
            <a:r>
              <a:rPr lang="en-US" dirty="0"/>
              <a:t>  t: 1</a:t>
            </a:r>
            <a:endParaRPr lang="en-GB" dirty="0"/>
          </a:p>
        </p:txBody>
      </p:sp>
      <p:sp>
        <p:nvSpPr>
          <p:cNvPr id="32" name="TextBox 31">
            <a:extLst>
              <a:ext uri="{FF2B5EF4-FFF2-40B4-BE49-F238E27FC236}">
                <a16:creationId xmlns:a16="http://schemas.microsoft.com/office/drawing/2014/main" id="{EB7D7B1B-2164-4A65-B33D-DA03F8C3DD7F}"/>
              </a:ext>
            </a:extLst>
          </p:cNvPr>
          <p:cNvSpPr txBox="1"/>
          <p:nvPr/>
        </p:nvSpPr>
        <p:spPr>
          <a:xfrm>
            <a:off x="1416070" y="3702748"/>
            <a:ext cx="774571" cy="646331"/>
          </a:xfrm>
          <a:prstGeom prst="rect">
            <a:avLst/>
          </a:prstGeom>
          <a:noFill/>
        </p:spPr>
        <p:txBody>
          <a:bodyPr wrap="none" rtlCol="0">
            <a:spAutoFit/>
          </a:bodyPr>
          <a:lstStyle/>
          <a:p>
            <a:r>
              <a:rPr lang="en-US" dirty="0"/>
              <a:t>C: C2</a:t>
            </a:r>
          </a:p>
          <a:p>
            <a:r>
              <a:rPr lang="en-US" dirty="0"/>
              <a:t>  t: 0</a:t>
            </a:r>
            <a:endParaRPr lang="en-GB" dirty="0"/>
          </a:p>
        </p:txBody>
      </p:sp>
      <p:sp>
        <p:nvSpPr>
          <p:cNvPr id="33" name="TextBox 32">
            <a:extLst>
              <a:ext uri="{FF2B5EF4-FFF2-40B4-BE49-F238E27FC236}">
                <a16:creationId xmlns:a16="http://schemas.microsoft.com/office/drawing/2014/main" id="{42F915E6-CA43-4216-9FCC-FF8BFAA01760}"/>
              </a:ext>
            </a:extLst>
          </p:cNvPr>
          <p:cNvSpPr txBox="1"/>
          <p:nvPr/>
        </p:nvSpPr>
        <p:spPr>
          <a:xfrm>
            <a:off x="9677358" y="1797023"/>
            <a:ext cx="1479892" cy="923330"/>
          </a:xfrm>
          <a:prstGeom prst="rect">
            <a:avLst/>
          </a:prstGeom>
          <a:noFill/>
        </p:spPr>
        <p:txBody>
          <a:bodyPr wrap="none" rtlCol="0">
            <a:spAutoFit/>
          </a:bodyPr>
          <a:lstStyle/>
          <a:p>
            <a:r>
              <a:rPr lang="en-US" dirty="0"/>
              <a:t>  </a:t>
            </a:r>
            <a:r>
              <a:rPr lang="en-US" dirty="0" err="1"/>
              <a:t>T_max</a:t>
            </a:r>
            <a:r>
              <a:rPr lang="en-US" dirty="0"/>
              <a:t>: 1</a:t>
            </a:r>
          </a:p>
          <a:p>
            <a:r>
              <a:rPr lang="en-US" dirty="0"/>
              <a:t>          C: null</a:t>
            </a:r>
          </a:p>
          <a:p>
            <a:r>
              <a:rPr lang="en-US" dirty="0" err="1"/>
              <a:t>T_store</a:t>
            </a:r>
            <a:r>
              <a:rPr lang="en-US" dirty="0"/>
              <a:t>: 0</a:t>
            </a:r>
            <a:endParaRPr lang="en-GB" dirty="0"/>
          </a:p>
        </p:txBody>
      </p:sp>
      <p:sp>
        <p:nvSpPr>
          <p:cNvPr id="34" name="TextBox 33">
            <a:extLst>
              <a:ext uri="{FF2B5EF4-FFF2-40B4-BE49-F238E27FC236}">
                <a16:creationId xmlns:a16="http://schemas.microsoft.com/office/drawing/2014/main" id="{5402F02C-E03B-4D2A-8EB3-8896350BBC07}"/>
              </a:ext>
            </a:extLst>
          </p:cNvPr>
          <p:cNvSpPr txBox="1"/>
          <p:nvPr/>
        </p:nvSpPr>
        <p:spPr>
          <a:xfrm>
            <a:off x="9677358" y="3123424"/>
            <a:ext cx="1479892" cy="923330"/>
          </a:xfrm>
          <a:prstGeom prst="rect">
            <a:avLst/>
          </a:prstGeom>
          <a:noFill/>
        </p:spPr>
        <p:txBody>
          <a:bodyPr wrap="none" rtlCol="0">
            <a:spAutoFit/>
          </a:bodyPr>
          <a:lstStyle/>
          <a:p>
            <a:r>
              <a:rPr lang="en-US" dirty="0"/>
              <a:t>  </a:t>
            </a:r>
            <a:r>
              <a:rPr lang="en-US" dirty="0" err="1"/>
              <a:t>T_max</a:t>
            </a:r>
            <a:r>
              <a:rPr lang="en-US" dirty="0"/>
              <a:t>: 1</a:t>
            </a:r>
          </a:p>
          <a:p>
            <a:r>
              <a:rPr lang="en-US" dirty="0"/>
              <a:t>          C: null</a:t>
            </a:r>
          </a:p>
          <a:p>
            <a:r>
              <a:rPr lang="en-US" dirty="0" err="1"/>
              <a:t>T_store</a:t>
            </a:r>
            <a:r>
              <a:rPr lang="en-US" dirty="0"/>
              <a:t>: 0</a:t>
            </a:r>
            <a:endParaRPr lang="en-GB" dirty="0"/>
          </a:p>
        </p:txBody>
      </p:sp>
      <p:sp>
        <p:nvSpPr>
          <p:cNvPr id="35" name="TextBox 34">
            <a:extLst>
              <a:ext uri="{FF2B5EF4-FFF2-40B4-BE49-F238E27FC236}">
                <a16:creationId xmlns:a16="http://schemas.microsoft.com/office/drawing/2014/main" id="{EC9F32B6-445D-49B7-9697-274DC9BA638E}"/>
              </a:ext>
            </a:extLst>
          </p:cNvPr>
          <p:cNvSpPr txBox="1"/>
          <p:nvPr/>
        </p:nvSpPr>
        <p:spPr>
          <a:xfrm>
            <a:off x="9677358" y="4483119"/>
            <a:ext cx="1479892" cy="923330"/>
          </a:xfrm>
          <a:prstGeom prst="rect">
            <a:avLst/>
          </a:prstGeom>
          <a:noFill/>
        </p:spPr>
        <p:txBody>
          <a:bodyPr wrap="none" rtlCol="0">
            <a:spAutoFit/>
          </a:bodyPr>
          <a:lstStyle/>
          <a:p>
            <a:r>
              <a:rPr lang="en-US" dirty="0"/>
              <a:t>  </a:t>
            </a:r>
            <a:r>
              <a:rPr lang="en-US" dirty="0" err="1"/>
              <a:t>T_max</a:t>
            </a:r>
            <a:r>
              <a:rPr lang="en-US" dirty="0"/>
              <a:t>: 1</a:t>
            </a:r>
          </a:p>
          <a:p>
            <a:r>
              <a:rPr lang="en-US" dirty="0"/>
              <a:t>          C: null</a:t>
            </a:r>
          </a:p>
          <a:p>
            <a:r>
              <a:rPr lang="en-US" dirty="0" err="1"/>
              <a:t>T_store</a:t>
            </a:r>
            <a:r>
              <a:rPr lang="en-US" dirty="0"/>
              <a:t>: 0</a:t>
            </a:r>
            <a:endParaRPr lang="en-GB" dirty="0"/>
          </a:p>
        </p:txBody>
      </p:sp>
      <p:cxnSp>
        <p:nvCxnSpPr>
          <p:cNvPr id="36" name="Straight Arrow Connector 35">
            <a:extLst>
              <a:ext uri="{FF2B5EF4-FFF2-40B4-BE49-F238E27FC236}">
                <a16:creationId xmlns:a16="http://schemas.microsoft.com/office/drawing/2014/main" id="{00E3E8AE-6FC4-4E98-AE23-765496B8E788}"/>
              </a:ext>
            </a:extLst>
          </p:cNvPr>
          <p:cNvCxnSpPr>
            <a:cxnSpLocks/>
          </p:cNvCxnSpPr>
          <p:nvPr/>
        </p:nvCxnSpPr>
        <p:spPr>
          <a:xfrm flipV="1">
            <a:off x="3674436" y="2135787"/>
            <a:ext cx="4629809" cy="36481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23424EF-2900-4023-A5AE-18F10088D36B}"/>
              </a:ext>
            </a:extLst>
          </p:cNvPr>
          <p:cNvCxnSpPr>
            <a:cxnSpLocks/>
          </p:cNvCxnSpPr>
          <p:nvPr/>
        </p:nvCxnSpPr>
        <p:spPr>
          <a:xfrm>
            <a:off x="3674436" y="2653004"/>
            <a:ext cx="4872405" cy="89262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183FF0E-E7FB-4411-A933-E051F8BA5ECB}"/>
              </a:ext>
            </a:extLst>
          </p:cNvPr>
          <p:cNvSpPr txBox="1"/>
          <p:nvPr/>
        </p:nvSpPr>
        <p:spPr>
          <a:xfrm rot="21286870">
            <a:off x="4083204" y="1904443"/>
            <a:ext cx="2185214" cy="369332"/>
          </a:xfrm>
          <a:prstGeom prst="rect">
            <a:avLst/>
          </a:prstGeom>
          <a:noFill/>
        </p:spPr>
        <p:txBody>
          <a:bodyPr wrap="none" rtlCol="0">
            <a:spAutoFit/>
          </a:bodyPr>
          <a:lstStyle/>
          <a:p>
            <a:r>
              <a:rPr lang="en-US" dirty="0"/>
              <a:t>Propose(t=1,C=C1)</a:t>
            </a:r>
            <a:endParaRPr lang="en-GB" dirty="0"/>
          </a:p>
        </p:txBody>
      </p:sp>
      <p:sp>
        <p:nvSpPr>
          <p:cNvPr id="21" name="TextBox 20">
            <a:extLst>
              <a:ext uri="{FF2B5EF4-FFF2-40B4-BE49-F238E27FC236}">
                <a16:creationId xmlns:a16="http://schemas.microsoft.com/office/drawing/2014/main" id="{B73CB111-88A3-46A7-A9B5-2F23DF9AF11C}"/>
              </a:ext>
            </a:extLst>
          </p:cNvPr>
          <p:cNvSpPr txBox="1"/>
          <p:nvPr/>
        </p:nvSpPr>
        <p:spPr>
          <a:xfrm rot="593793">
            <a:off x="5283370" y="2709831"/>
            <a:ext cx="2185214" cy="369332"/>
          </a:xfrm>
          <a:prstGeom prst="rect">
            <a:avLst/>
          </a:prstGeom>
          <a:noFill/>
        </p:spPr>
        <p:txBody>
          <a:bodyPr wrap="none" rtlCol="0">
            <a:spAutoFit/>
          </a:bodyPr>
          <a:lstStyle/>
          <a:p>
            <a:r>
              <a:rPr lang="en-US" dirty="0"/>
              <a:t>Propose(t=1,C=C1)</a:t>
            </a:r>
            <a:endParaRPr lang="en-GB" dirty="0"/>
          </a:p>
        </p:txBody>
      </p:sp>
    </p:spTree>
    <p:extLst>
      <p:ext uri="{BB962C8B-B14F-4D97-AF65-F5344CB8AC3E}">
        <p14:creationId xmlns:p14="http://schemas.microsoft.com/office/powerpoint/2010/main" val="281926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CB42-C869-4360-803B-998CE17A6594}"/>
              </a:ext>
            </a:extLst>
          </p:cNvPr>
          <p:cNvSpPr>
            <a:spLocks noGrp="1"/>
          </p:cNvSpPr>
          <p:nvPr>
            <p:ph type="title"/>
          </p:nvPr>
        </p:nvSpPr>
        <p:spPr/>
        <p:txBody>
          <a:bodyPr/>
          <a:lstStyle/>
          <a:p>
            <a:r>
              <a:rPr lang="en-US" dirty="0" err="1"/>
              <a:t>Paxos</a:t>
            </a:r>
            <a:endParaRPr lang="en-GB" dirty="0"/>
          </a:p>
        </p:txBody>
      </p:sp>
      <p:pic>
        <p:nvPicPr>
          <p:cNvPr id="4" name="Graphic 3">
            <a:extLst>
              <a:ext uri="{FF2B5EF4-FFF2-40B4-BE49-F238E27FC236}">
                <a16:creationId xmlns:a16="http://schemas.microsoft.com/office/drawing/2014/main" id="{A75D9749-99B1-418C-8ABF-4C57E30DEC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7440" y="3035996"/>
            <a:ext cx="989918" cy="989918"/>
          </a:xfrm>
          <a:prstGeom prst="rect">
            <a:avLst/>
          </a:prstGeom>
        </p:spPr>
      </p:pic>
      <p:pic>
        <p:nvPicPr>
          <p:cNvPr id="5" name="Graphic 4">
            <a:extLst>
              <a:ext uri="{FF2B5EF4-FFF2-40B4-BE49-F238E27FC236}">
                <a16:creationId xmlns:a16="http://schemas.microsoft.com/office/drawing/2014/main" id="{A0D47804-E1B5-452B-93F7-07B6635211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8517" y="4449825"/>
            <a:ext cx="989918" cy="989918"/>
          </a:xfrm>
          <a:prstGeom prst="rect">
            <a:avLst/>
          </a:prstGeom>
        </p:spPr>
      </p:pic>
      <p:pic>
        <p:nvPicPr>
          <p:cNvPr id="6" name="Graphic 5">
            <a:extLst>
              <a:ext uri="{FF2B5EF4-FFF2-40B4-BE49-F238E27FC236}">
                <a16:creationId xmlns:a16="http://schemas.microsoft.com/office/drawing/2014/main" id="{4C0EE2D8-693E-4F9B-9DA5-0AD7766DF1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7440" y="1622167"/>
            <a:ext cx="989918" cy="989918"/>
          </a:xfrm>
          <a:prstGeom prst="rect">
            <a:avLst/>
          </a:prstGeom>
        </p:spPr>
      </p:pic>
      <p:pic>
        <p:nvPicPr>
          <p:cNvPr id="8" name="Graphic 7" descr="Computer">
            <a:extLst>
              <a:ext uri="{FF2B5EF4-FFF2-40B4-BE49-F238E27FC236}">
                <a16:creationId xmlns:a16="http://schemas.microsoft.com/office/drawing/2014/main" id="{20BDE203-74DC-442F-8751-4ECDA5CE30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3195" y="2039514"/>
            <a:ext cx="989918" cy="989918"/>
          </a:xfrm>
          <a:prstGeom prst="rect">
            <a:avLst/>
          </a:prstGeom>
        </p:spPr>
      </p:pic>
      <p:pic>
        <p:nvPicPr>
          <p:cNvPr id="30" name="Graphic 29" descr="Computer">
            <a:extLst>
              <a:ext uri="{FF2B5EF4-FFF2-40B4-BE49-F238E27FC236}">
                <a16:creationId xmlns:a16="http://schemas.microsoft.com/office/drawing/2014/main" id="{C3AC9BCC-DA2A-4269-92F2-2511B31B4E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3195" y="3650546"/>
            <a:ext cx="989918" cy="989918"/>
          </a:xfrm>
          <a:prstGeom prst="rect">
            <a:avLst/>
          </a:prstGeom>
        </p:spPr>
      </p:pic>
      <p:sp>
        <p:nvSpPr>
          <p:cNvPr id="15" name="TextBox 14">
            <a:extLst>
              <a:ext uri="{FF2B5EF4-FFF2-40B4-BE49-F238E27FC236}">
                <a16:creationId xmlns:a16="http://schemas.microsoft.com/office/drawing/2014/main" id="{B04CF371-9961-4E39-A44A-EA3041CF3AB3}"/>
              </a:ext>
            </a:extLst>
          </p:cNvPr>
          <p:cNvSpPr txBox="1"/>
          <p:nvPr/>
        </p:nvSpPr>
        <p:spPr>
          <a:xfrm>
            <a:off x="1978090" y="1766455"/>
            <a:ext cx="2159566" cy="369332"/>
          </a:xfrm>
          <a:prstGeom prst="rect">
            <a:avLst/>
          </a:prstGeom>
          <a:noFill/>
        </p:spPr>
        <p:txBody>
          <a:bodyPr wrap="none" rtlCol="0">
            <a:spAutoFit/>
          </a:bodyPr>
          <a:lstStyle/>
          <a:p>
            <a:r>
              <a:rPr lang="en-US" dirty="0"/>
              <a:t>Clients (Proposers)</a:t>
            </a:r>
            <a:endParaRPr lang="en-GB" dirty="0"/>
          </a:p>
        </p:txBody>
      </p:sp>
      <p:sp>
        <p:nvSpPr>
          <p:cNvPr id="31" name="TextBox 30">
            <a:extLst>
              <a:ext uri="{FF2B5EF4-FFF2-40B4-BE49-F238E27FC236}">
                <a16:creationId xmlns:a16="http://schemas.microsoft.com/office/drawing/2014/main" id="{DFE65A37-F740-4AE0-89CD-5E88E40F0728}"/>
              </a:ext>
            </a:extLst>
          </p:cNvPr>
          <p:cNvSpPr txBox="1"/>
          <p:nvPr/>
        </p:nvSpPr>
        <p:spPr>
          <a:xfrm>
            <a:off x="8070556" y="1233734"/>
            <a:ext cx="2223686" cy="369332"/>
          </a:xfrm>
          <a:prstGeom prst="rect">
            <a:avLst/>
          </a:prstGeom>
          <a:noFill/>
        </p:spPr>
        <p:txBody>
          <a:bodyPr wrap="none" rtlCol="0">
            <a:spAutoFit/>
          </a:bodyPr>
          <a:lstStyle/>
          <a:p>
            <a:r>
              <a:rPr lang="en-US" dirty="0"/>
              <a:t>Servers (Acceptors)</a:t>
            </a:r>
            <a:endParaRPr lang="en-GB" dirty="0"/>
          </a:p>
        </p:txBody>
      </p:sp>
      <p:sp>
        <p:nvSpPr>
          <p:cNvPr id="17" name="TextBox 16">
            <a:extLst>
              <a:ext uri="{FF2B5EF4-FFF2-40B4-BE49-F238E27FC236}">
                <a16:creationId xmlns:a16="http://schemas.microsoft.com/office/drawing/2014/main" id="{D8FC34CA-0F59-4C7D-AF3E-8BDA590FC76D}"/>
              </a:ext>
            </a:extLst>
          </p:cNvPr>
          <p:cNvSpPr txBox="1"/>
          <p:nvPr/>
        </p:nvSpPr>
        <p:spPr>
          <a:xfrm>
            <a:off x="1416071" y="2211307"/>
            <a:ext cx="774571" cy="646331"/>
          </a:xfrm>
          <a:prstGeom prst="rect">
            <a:avLst/>
          </a:prstGeom>
          <a:noFill/>
        </p:spPr>
        <p:txBody>
          <a:bodyPr wrap="none" rtlCol="0">
            <a:spAutoFit/>
          </a:bodyPr>
          <a:lstStyle/>
          <a:p>
            <a:r>
              <a:rPr lang="en-US" dirty="0"/>
              <a:t>C: C1</a:t>
            </a:r>
          </a:p>
          <a:p>
            <a:r>
              <a:rPr lang="en-US" dirty="0"/>
              <a:t>  t: 1</a:t>
            </a:r>
            <a:endParaRPr lang="en-GB" dirty="0"/>
          </a:p>
        </p:txBody>
      </p:sp>
      <p:sp>
        <p:nvSpPr>
          <p:cNvPr id="32" name="TextBox 31">
            <a:extLst>
              <a:ext uri="{FF2B5EF4-FFF2-40B4-BE49-F238E27FC236}">
                <a16:creationId xmlns:a16="http://schemas.microsoft.com/office/drawing/2014/main" id="{EB7D7B1B-2164-4A65-B33D-DA03F8C3DD7F}"/>
              </a:ext>
            </a:extLst>
          </p:cNvPr>
          <p:cNvSpPr txBox="1"/>
          <p:nvPr/>
        </p:nvSpPr>
        <p:spPr>
          <a:xfrm>
            <a:off x="1416070" y="3702748"/>
            <a:ext cx="774571" cy="646331"/>
          </a:xfrm>
          <a:prstGeom prst="rect">
            <a:avLst/>
          </a:prstGeom>
          <a:noFill/>
        </p:spPr>
        <p:txBody>
          <a:bodyPr wrap="none" rtlCol="0">
            <a:spAutoFit/>
          </a:bodyPr>
          <a:lstStyle/>
          <a:p>
            <a:r>
              <a:rPr lang="en-US" dirty="0"/>
              <a:t>C: C2</a:t>
            </a:r>
          </a:p>
          <a:p>
            <a:r>
              <a:rPr lang="en-US" dirty="0"/>
              <a:t>  t: 0</a:t>
            </a:r>
            <a:endParaRPr lang="en-GB" dirty="0"/>
          </a:p>
        </p:txBody>
      </p:sp>
      <p:sp>
        <p:nvSpPr>
          <p:cNvPr id="33" name="TextBox 32">
            <a:extLst>
              <a:ext uri="{FF2B5EF4-FFF2-40B4-BE49-F238E27FC236}">
                <a16:creationId xmlns:a16="http://schemas.microsoft.com/office/drawing/2014/main" id="{42F915E6-CA43-4216-9FCC-FF8BFAA01760}"/>
              </a:ext>
            </a:extLst>
          </p:cNvPr>
          <p:cNvSpPr txBox="1"/>
          <p:nvPr/>
        </p:nvSpPr>
        <p:spPr>
          <a:xfrm>
            <a:off x="9677358" y="1797023"/>
            <a:ext cx="1415772" cy="923330"/>
          </a:xfrm>
          <a:prstGeom prst="rect">
            <a:avLst/>
          </a:prstGeom>
          <a:noFill/>
        </p:spPr>
        <p:txBody>
          <a:bodyPr wrap="none" rtlCol="0">
            <a:spAutoFit/>
          </a:bodyPr>
          <a:lstStyle/>
          <a:p>
            <a:r>
              <a:rPr lang="en-US" dirty="0"/>
              <a:t>  </a:t>
            </a:r>
            <a:r>
              <a:rPr lang="en-US" dirty="0" err="1"/>
              <a:t>T_max</a:t>
            </a:r>
            <a:r>
              <a:rPr lang="en-US" dirty="0"/>
              <a:t>: 1</a:t>
            </a:r>
          </a:p>
          <a:p>
            <a:r>
              <a:rPr lang="en-US" dirty="0"/>
              <a:t>          C: C1</a:t>
            </a:r>
          </a:p>
          <a:p>
            <a:r>
              <a:rPr lang="en-US" dirty="0" err="1"/>
              <a:t>T_store</a:t>
            </a:r>
            <a:r>
              <a:rPr lang="en-US" dirty="0"/>
              <a:t>: 1</a:t>
            </a:r>
            <a:endParaRPr lang="en-GB" dirty="0"/>
          </a:p>
        </p:txBody>
      </p:sp>
      <p:sp>
        <p:nvSpPr>
          <p:cNvPr id="34" name="TextBox 33">
            <a:extLst>
              <a:ext uri="{FF2B5EF4-FFF2-40B4-BE49-F238E27FC236}">
                <a16:creationId xmlns:a16="http://schemas.microsoft.com/office/drawing/2014/main" id="{5402F02C-E03B-4D2A-8EB3-8896350BBC07}"/>
              </a:ext>
            </a:extLst>
          </p:cNvPr>
          <p:cNvSpPr txBox="1"/>
          <p:nvPr/>
        </p:nvSpPr>
        <p:spPr>
          <a:xfrm>
            <a:off x="9677358" y="3123424"/>
            <a:ext cx="1415772" cy="923330"/>
          </a:xfrm>
          <a:prstGeom prst="rect">
            <a:avLst/>
          </a:prstGeom>
          <a:noFill/>
        </p:spPr>
        <p:txBody>
          <a:bodyPr wrap="none" rtlCol="0">
            <a:spAutoFit/>
          </a:bodyPr>
          <a:lstStyle/>
          <a:p>
            <a:r>
              <a:rPr lang="en-US" dirty="0"/>
              <a:t>  </a:t>
            </a:r>
            <a:r>
              <a:rPr lang="en-US" dirty="0" err="1"/>
              <a:t>T_max</a:t>
            </a:r>
            <a:r>
              <a:rPr lang="en-US" dirty="0"/>
              <a:t>: 1</a:t>
            </a:r>
          </a:p>
          <a:p>
            <a:r>
              <a:rPr lang="en-US" dirty="0"/>
              <a:t>          C: C1</a:t>
            </a:r>
          </a:p>
          <a:p>
            <a:r>
              <a:rPr lang="en-US" dirty="0" err="1"/>
              <a:t>T_store</a:t>
            </a:r>
            <a:r>
              <a:rPr lang="en-US" dirty="0"/>
              <a:t>: 1</a:t>
            </a:r>
            <a:endParaRPr lang="en-GB" dirty="0"/>
          </a:p>
        </p:txBody>
      </p:sp>
      <p:sp>
        <p:nvSpPr>
          <p:cNvPr id="35" name="TextBox 34">
            <a:extLst>
              <a:ext uri="{FF2B5EF4-FFF2-40B4-BE49-F238E27FC236}">
                <a16:creationId xmlns:a16="http://schemas.microsoft.com/office/drawing/2014/main" id="{EC9F32B6-445D-49B7-9697-274DC9BA638E}"/>
              </a:ext>
            </a:extLst>
          </p:cNvPr>
          <p:cNvSpPr txBox="1"/>
          <p:nvPr/>
        </p:nvSpPr>
        <p:spPr>
          <a:xfrm>
            <a:off x="9677358" y="4483119"/>
            <a:ext cx="1479892" cy="923330"/>
          </a:xfrm>
          <a:prstGeom prst="rect">
            <a:avLst/>
          </a:prstGeom>
          <a:noFill/>
        </p:spPr>
        <p:txBody>
          <a:bodyPr wrap="none" rtlCol="0">
            <a:spAutoFit/>
          </a:bodyPr>
          <a:lstStyle/>
          <a:p>
            <a:r>
              <a:rPr lang="en-US" dirty="0"/>
              <a:t>  </a:t>
            </a:r>
            <a:r>
              <a:rPr lang="en-US" dirty="0" err="1"/>
              <a:t>T_max</a:t>
            </a:r>
            <a:r>
              <a:rPr lang="en-US" dirty="0"/>
              <a:t>: 1</a:t>
            </a:r>
          </a:p>
          <a:p>
            <a:r>
              <a:rPr lang="en-US" dirty="0"/>
              <a:t>          C: null</a:t>
            </a:r>
          </a:p>
          <a:p>
            <a:r>
              <a:rPr lang="en-US" dirty="0" err="1"/>
              <a:t>T_store</a:t>
            </a:r>
            <a:r>
              <a:rPr lang="en-US" dirty="0"/>
              <a:t>: 0</a:t>
            </a:r>
            <a:endParaRPr lang="en-GB" dirty="0"/>
          </a:p>
        </p:txBody>
      </p:sp>
      <p:cxnSp>
        <p:nvCxnSpPr>
          <p:cNvPr id="16" name="Straight Arrow Connector 15">
            <a:extLst>
              <a:ext uri="{FF2B5EF4-FFF2-40B4-BE49-F238E27FC236}">
                <a16:creationId xmlns:a16="http://schemas.microsoft.com/office/drawing/2014/main" id="{25396853-8422-4EC0-9F3E-63917480157C}"/>
              </a:ext>
            </a:extLst>
          </p:cNvPr>
          <p:cNvCxnSpPr>
            <a:cxnSpLocks/>
          </p:cNvCxnSpPr>
          <p:nvPr/>
        </p:nvCxnSpPr>
        <p:spPr>
          <a:xfrm flipH="1">
            <a:off x="3674437" y="2135787"/>
            <a:ext cx="4667130" cy="36481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BE586CF-A3A0-477C-99AF-A68E34DDE4A2}"/>
              </a:ext>
            </a:extLst>
          </p:cNvPr>
          <p:cNvCxnSpPr>
            <a:cxnSpLocks/>
          </p:cNvCxnSpPr>
          <p:nvPr/>
        </p:nvCxnSpPr>
        <p:spPr>
          <a:xfrm flipH="1" flipV="1">
            <a:off x="3674437" y="2720353"/>
            <a:ext cx="4900396" cy="80661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AA341AD-2FF4-47F1-8002-61EE750FB3CB}"/>
              </a:ext>
            </a:extLst>
          </p:cNvPr>
          <p:cNvSpPr txBox="1"/>
          <p:nvPr/>
        </p:nvSpPr>
        <p:spPr>
          <a:xfrm rot="21286870">
            <a:off x="5400648" y="1855882"/>
            <a:ext cx="1018227" cy="369332"/>
          </a:xfrm>
          <a:prstGeom prst="rect">
            <a:avLst/>
          </a:prstGeom>
          <a:noFill/>
        </p:spPr>
        <p:txBody>
          <a:bodyPr wrap="none" rtlCol="0">
            <a:spAutoFit/>
          </a:bodyPr>
          <a:lstStyle/>
          <a:p>
            <a:r>
              <a:rPr lang="en-US" dirty="0"/>
              <a:t>success</a:t>
            </a:r>
            <a:endParaRPr lang="en-GB" dirty="0"/>
          </a:p>
        </p:txBody>
      </p:sp>
      <p:sp>
        <p:nvSpPr>
          <p:cNvPr id="20" name="TextBox 19">
            <a:extLst>
              <a:ext uri="{FF2B5EF4-FFF2-40B4-BE49-F238E27FC236}">
                <a16:creationId xmlns:a16="http://schemas.microsoft.com/office/drawing/2014/main" id="{D2DB57C2-5FEF-4C1B-885A-561B820A9A00}"/>
              </a:ext>
            </a:extLst>
          </p:cNvPr>
          <p:cNvSpPr txBox="1"/>
          <p:nvPr/>
        </p:nvSpPr>
        <p:spPr>
          <a:xfrm rot="539228">
            <a:off x="5897589" y="2698276"/>
            <a:ext cx="1018227" cy="369332"/>
          </a:xfrm>
          <a:prstGeom prst="rect">
            <a:avLst/>
          </a:prstGeom>
          <a:noFill/>
        </p:spPr>
        <p:txBody>
          <a:bodyPr wrap="none" rtlCol="0">
            <a:spAutoFit/>
          </a:bodyPr>
          <a:lstStyle/>
          <a:p>
            <a:r>
              <a:rPr lang="en-US" dirty="0"/>
              <a:t>success</a:t>
            </a:r>
            <a:endParaRPr lang="en-GB" dirty="0"/>
          </a:p>
        </p:txBody>
      </p:sp>
    </p:spTree>
    <p:extLst>
      <p:ext uri="{BB962C8B-B14F-4D97-AF65-F5344CB8AC3E}">
        <p14:creationId xmlns:p14="http://schemas.microsoft.com/office/powerpoint/2010/main" val="2274855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CB42-C869-4360-803B-998CE17A6594}"/>
              </a:ext>
            </a:extLst>
          </p:cNvPr>
          <p:cNvSpPr>
            <a:spLocks noGrp="1"/>
          </p:cNvSpPr>
          <p:nvPr>
            <p:ph type="title"/>
          </p:nvPr>
        </p:nvSpPr>
        <p:spPr/>
        <p:txBody>
          <a:bodyPr/>
          <a:lstStyle/>
          <a:p>
            <a:r>
              <a:rPr lang="en-US" dirty="0" err="1"/>
              <a:t>Paxos</a:t>
            </a:r>
            <a:endParaRPr lang="en-GB" dirty="0"/>
          </a:p>
        </p:txBody>
      </p:sp>
      <p:pic>
        <p:nvPicPr>
          <p:cNvPr id="4" name="Graphic 3">
            <a:extLst>
              <a:ext uri="{FF2B5EF4-FFF2-40B4-BE49-F238E27FC236}">
                <a16:creationId xmlns:a16="http://schemas.microsoft.com/office/drawing/2014/main" id="{A75D9749-99B1-418C-8ABF-4C57E30DEC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7440" y="3035996"/>
            <a:ext cx="989918" cy="989918"/>
          </a:xfrm>
          <a:prstGeom prst="rect">
            <a:avLst/>
          </a:prstGeom>
        </p:spPr>
      </p:pic>
      <p:pic>
        <p:nvPicPr>
          <p:cNvPr id="5" name="Graphic 4">
            <a:extLst>
              <a:ext uri="{FF2B5EF4-FFF2-40B4-BE49-F238E27FC236}">
                <a16:creationId xmlns:a16="http://schemas.microsoft.com/office/drawing/2014/main" id="{A0D47804-E1B5-452B-93F7-07B6635211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8517" y="4449825"/>
            <a:ext cx="989918" cy="989918"/>
          </a:xfrm>
          <a:prstGeom prst="rect">
            <a:avLst/>
          </a:prstGeom>
        </p:spPr>
      </p:pic>
      <p:pic>
        <p:nvPicPr>
          <p:cNvPr id="6" name="Graphic 5">
            <a:extLst>
              <a:ext uri="{FF2B5EF4-FFF2-40B4-BE49-F238E27FC236}">
                <a16:creationId xmlns:a16="http://schemas.microsoft.com/office/drawing/2014/main" id="{4C0EE2D8-693E-4F9B-9DA5-0AD7766DF1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7440" y="1622167"/>
            <a:ext cx="989918" cy="989918"/>
          </a:xfrm>
          <a:prstGeom prst="rect">
            <a:avLst/>
          </a:prstGeom>
        </p:spPr>
      </p:pic>
      <p:pic>
        <p:nvPicPr>
          <p:cNvPr id="8" name="Graphic 7" descr="Computer">
            <a:extLst>
              <a:ext uri="{FF2B5EF4-FFF2-40B4-BE49-F238E27FC236}">
                <a16:creationId xmlns:a16="http://schemas.microsoft.com/office/drawing/2014/main" id="{20BDE203-74DC-442F-8751-4ECDA5CE30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3195" y="2039514"/>
            <a:ext cx="989918" cy="989918"/>
          </a:xfrm>
          <a:prstGeom prst="rect">
            <a:avLst/>
          </a:prstGeom>
        </p:spPr>
      </p:pic>
      <p:pic>
        <p:nvPicPr>
          <p:cNvPr id="30" name="Graphic 29" descr="Computer">
            <a:extLst>
              <a:ext uri="{FF2B5EF4-FFF2-40B4-BE49-F238E27FC236}">
                <a16:creationId xmlns:a16="http://schemas.microsoft.com/office/drawing/2014/main" id="{C3AC9BCC-DA2A-4269-92F2-2511B31B4E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3195" y="3650546"/>
            <a:ext cx="989918" cy="989918"/>
          </a:xfrm>
          <a:prstGeom prst="rect">
            <a:avLst/>
          </a:prstGeom>
        </p:spPr>
      </p:pic>
      <p:sp>
        <p:nvSpPr>
          <p:cNvPr id="15" name="TextBox 14">
            <a:extLst>
              <a:ext uri="{FF2B5EF4-FFF2-40B4-BE49-F238E27FC236}">
                <a16:creationId xmlns:a16="http://schemas.microsoft.com/office/drawing/2014/main" id="{B04CF371-9961-4E39-A44A-EA3041CF3AB3}"/>
              </a:ext>
            </a:extLst>
          </p:cNvPr>
          <p:cNvSpPr txBox="1"/>
          <p:nvPr/>
        </p:nvSpPr>
        <p:spPr>
          <a:xfrm>
            <a:off x="1978090" y="1766455"/>
            <a:ext cx="2159566" cy="369332"/>
          </a:xfrm>
          <a:prstGeom prst="rect">
            <a:avLst/>
          </a:prstGeom>
          <a:noFill/>
        </p:spPr>
        <p:txBody>
          <a:bodyPr wrap="none" rtlCol="0">
            <a:spAutoFit/>
          </a:bodyPr>
          <a:lstStyle/>
          <a:p>
            <a:r>
              <a:rPr lang="en-US" dirty="0"/>
              <a:t>Clients (Proposers)</a:t>
            </a:r>
            <a:endParaRPr lang="en-GB" dirty="0"/>
          </a:p>
        </p:txBody>
      </p:sp>
      <p:sp>
        <p:nvSpPr>
          <p:cNvPr id="31" name="TextBox 30">
            <a:extLst>
              <a:ext uri="{FF2B5EF4-FFF2-40B4-BE49-F238E27FC236}">
                <a16:creationId xmlns:a16="http://schemas.microsoft.com/office/drawing/2014/main" id="{DFE65A37-F740-4AE0-89CD-5E88E40F0728}"/>
              </a:ext>
            </a:extLst>
          </p:cNvPr>
          <p:cNvSpPr txBox="1"/>
          <p:nvPr/>
        </p:nvSpPr>
        <p:spPr>
          <a:xfrm>
            <a:off x="8070556" y="1233734"/>
            <a:ext cx="2223686" cy="369332"/>
          </a:xfrm>
          <a:prstGeom prst="rect">
            <a:avLst/>
          </a:prstGeom>
          <a:noFill/>
        </p:spPr>
        <p:txBody>
          <a:bodyPr wrap="none" rtlCol="0">
            <a:spAutoFit/>
          </a:bodyPr>
          <a:lstStyle/>
          <a:p>
            <a:r>
              <a:rPr lang="en-US" dirty="0"/>
              <a:t>Servers (Acceptors)</a:t>
            </a:r>
            <a:endParaRPr lang="en-GB" dirty="0"/>
          </a:p>
        </p:txBody>
      </p:sp>
      <p:sp>
        <p:nvSpPr>
          <p:cNvPr id="17" name="TextBox 16">
            <a:extLst>
              <a:ext uri="{FF2B5EF4-FFF2-40B4-BE49-F238E27FC236}">
                <a16:creationId xmlns:a16="http://schemas.microsoft.com/office/drawing/2014/main" id="{D8FC34CA-0F59-4C7D-AF3E-8BDA590FC76D}"/>
              </a:ext>
            </a:extLst>
          </p:cNvPr>
          <p:cNvSpPr txBox="1"/>
          <p:nvPr/>
        </p:nvSpPr>
        <p:spPr>
          <a:xfrm>
            <a:off x="1416071" y="2211307"/>
            <a:ext cx="774571" cy="646331"/>
          </a:xfrm>
          <a:prstGeom prst="rect">
            <a:avLst/>
          </a:prstGeom>
          <a:noFill/>
        </p:spPr>
        <p:txBody>
          <a:bodyPr wrap="none" rtlCol="0">
            <a:spAutoFit/>
          </a:bodyPr>
          <a:lstStyle/>
          <a:p>
            <a:r>
              <a:rPr lang="en-US" dirty="0"/>
              <a:t>C: C1</a:t>
            </a:r>
          </a:p>
          <a:p>
            <a:r>
              <a:rPr lang="en-US" dirty="0"/>
              <a:t>  t: 1</a:t>
            </a:r>
            <a:endParaRPr lang="en-GB" dirty="0"/>
          </a:p>
        </p:txBody>
      </p:sp>
      <p:sp>
        <p:nvSpPr>
          <p:cNvPr id="32" name="TextBox 31">
            <a:extLst>
              <a:ext uri="{FF2B5EF4-FFF2-40B4-BE49-F238E27FC236}">
                <a16:creationId xmlns:a16="http://schemas.microsoft.com/office/drawing/2014/main" id="{EB7D7B1B-2164-4A65-B33D-DA03F8C3DD7F}"/>
              </a:ext>
            </a:extLst>
          </p:cNvPr>
          <p:cNvSpPr txBox="1"/>
          <p:nvPr/>
        </p:nvSpPr>
        <p:spPr>
          <a:xfrm>
            <a:off x="1416070" y="3702748"/>
            <a:ext cx="774571" cy="646331"/>
          </a:xfrm>
          <a:prstGeom prst="rect">
            <a:avLst/>
          </a:prstGeom>
          <a:noFill/>
        </p:spPr>
        <p:txBody>
          <a:bodyPr wrap="none" rtlCol="0">
            <a:spAutoFit/>
          </a:bodyPr>
          <a:lstStyle/>
          <a:p>
            <a:r>
              <a:rPr lang="en-US" dirty="0"/>
              <a:t>C: C2</a:t>
            </a:r>
          </a:p>
          <a:p>
            <a:r>
              <a:rPr lang="en-US" dirty="0"/>
              <a:t>  t: 1</a:t>
            </a:r>
            <a:endParaRPr lang="en-GB" dirty="0"/>
          </a:p>
        </p:txBody>
      </p:sp>
      <p:sp>
        <p:nvSpPr>
          <p:cNvPr id="33" name="TextBox 32">
            <a:extLst>
              <a:ext uri="{FF2B5EF4-FFF2-40B4-BE49-F238E27FC236}">
                <a16:creationId xmlns:a16="http://schemas.microsoft.com/office/drawing/2014/main" id="{42F915E6-CA43-4216-9FCC-FF8BFAA01760}"/>
              </a:ext>
            </a:extLst>
          </p:cNvPr>
          <p:cNvSpPr txBox="1"/>
          <p:nvPr/>
        </p:nvSpPr>
        <p:spPr>
          <a:xfrm>
            <a:off x="9677358" y="1797023"/>
            <a:ext cx="1415772" cy="923330"/>
          </a:xfrm>
          <a:prstGeom prst="rect">
            <a:avLst/>
          </a:prstGeom>
          <a:noFill/>
        </p:spPr>
        <p:txBody>
          <a:bodyPr wrap="none" rtlCol="0">
            <a:spAutoFit/>
          </a:bodyPr>
          <a:lstStyle/>
          <a:p>
            <a:r>
              <a:rPr lang="en-US" dirty="0"/>
              <a:t>  </a:t>
            </a:r>
            <a:r>
              <a:rPr lang="en-US" dirty="0" err="1"/>
              <a:t>T_max</a:t>
            </a:r>
            <a:r>
              <a:rPr lang="en-US" dirty="0"/>
              <a:t>: 1</a:t>
            </a:r>
          </a:p>
          <a:p>
            <a:r>
              <a:rPr lang="en-US" dirty="0"/>
              <a:t>          C: C1</a:t>
            </a:r>
          </a:p>
          <a:p>
            <a:r>
              <a:rPr lang="en-US" dirty="0" err="1"/>
              <a:t>T_store</a:t>
            </a:r>
            <a:r>
              <a:rPr lang="en-US" dirty="0"/>
              <a:t>: 1</a:t>
            </a:r>
            <a:endParaRPr lang="en-GB" dirty="0"/>
          </a:p>
        </p:txBody>
      </p:sp>
      <p:sp>
        <p:nvSpPr>
          <p:cNvPr id="34" name="TextBox 33">
            <a:extLst>
              <a:ext uri="{FF2B5EF4-FFF2-40B4-BE49-F238E27FC236}">
                <a16:creationId xmlns:a16="http://schemas.microsoft.com/office/drawing/2014/main" id="{5402F02C-E03B-4D2A-8EB3-8896350BBC07}"/>
              </a:ext>
            </a:extLst>
          </p:cNvPr>
          <p:cNvSpPr txBox="1"/>
          <p:nvPr/>
        </p:nvSpPr>
        <p:spPr>
          <a:xfrm>
            <a:off x="9677358" y="3123424"/>
            <a:ext cx="1415772" cy="923330"/>
          </a:xfrm>
          <a:prstGeom prst="rect">
            <a:avLst/>
          </a:prstGeom>
          <a:noFill/>
        </p:spPr>
        <p:txBody>
          <a:bodyPr wrap="none" rtlCol="0">
            <a:spAutoFit/>
          </a:bodyPr>
          <a:lstStyle/>
          <a:p>
            <a:r>
              <a:rPr lang="en-US" dirty="0"/>
              <a:t>  </a:t>
            </a:r>
            <a:r>
              <a:rPr lang="en-US" dirty="0" err="1"/>
              <a:t>T_max</a:t>
            </a:r>
            <a:r>
              <a:rPr lang="en-US" dirty="0"/>
              <a:t>: 1</a:t>
            </a:r>
          </a:p>
          <a:p>
            <a:r>
              <a:rPr lang="en-US" dirty="0"/>
              <a:t>          C: C1</a:t>
            </a:r>
          </a:p>
          <a:p>
            <a:r>
              <a:rPr lang="en-US" dirty="0" err="1"/>
              <a:t>T_store</a:t>
            </a:r>
            <a:r>
              <a:rPr lang="en-US" dirty="0"/>
              <a:t>: 1</a:t>
            </a:r>
            <a:endParaRPr lang="en-GB" dirty="0"/>
          </a:p>
        </p:txBody>
      </p:sp>
      <p:sp>
        <p:nvSpPr>
          <p:cNvPr id="35" name="TextBox 34">
            <a:extLst>
              <a:ext uri="{FF2B5EF4-FFF2-40B4-BE49-F238E27FC236}">
                <a16:creationId xmlns:a16="http://schemas.microsoft.com/office/drawing/2014/main" id="{EC9F32B6-445D-49B7-9697-274DC9BA638E}"/>
              </a:ext>
            </a:extLst>
          </p:cNvPr>
          <p:cNvSpPr txBox="1"/>
          <p:nvPr/>
        </p:nvSpPr>
        <p:spPr>
          <a:xfrm>
            <a:off x="9677358" y="4483119"/>
            <a:ext cx="1479892" cy="923330"/>
          </a:xfrm>
          <a:prstGeom prst="rect">
            <a:avLst/>
          </a:prstGeom>
          <a:noFill/>
        </p:spPr>
        <p:txBody>
          <a:bodyPr wrap="none" rtlCol="0">
            <a:spAutoFit/>
          </a:bodyPr>
          <a:lstStyle/>
          <a:p>
            <a:r>
              <a:rPr lang="en-US" dirty="0"/>
              <a:t>  </a:t>
            </a:r>
            <a:r>
              <a:rPr lang="en-US" dirty="0" err="1"/>
              <a:t>T_max</a:t>
            </a:r>
            <a:r>
              <a:rPr lang="en-US" dirty="0"/>
              <a:t>: 1</a:t>
            </a:r>
          </a:p>
          <a:p>
            <a:r>
              <a:rPr lang="en-US" dirty="0"/>
              <a:t>          C: null</a:t>
            </a:r>
          </a:p>
          <a:p>
            <a:r>
              <a:rPr lang="en-US" dirty="0" err="1"/>
              <a:t>T_store</a:t>
            </a:r>
            <a:r>
              <a:rPr lang="en-US" dirty="0"/>
              <a:t>: 0</a:t>
            </a:r>
            <a:endParaRPr lang="en-GB" dirty="0"/>
          </a:p>
        </p:txBody>
      </p:sp>
      <p:pic>
        <p:nvPicPr>
          <p:cNvPr id="7" name="Graphic 6" descr="Thought bubble">
            <a:extLst>
              <a:ext uri="{FF2B5EF4-FFF2-40B4-BE49-F238E27FC236}">
                <a16:creationId xmlns:a16="http://schemas.microsoft.com/office/drawing/2014/main" id="{817DABD4-F6E0-4933-A9DA-3A2F15B45B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93113" y="1972502"/>
            <a:ext cx="572371" cy="572371"/>
          </a:xfrm>
          <a:prstGeom prst="rect">
            <a:avLst/>
          </a:prstGeom>
        </p:spPr>
      </p:pic>
      <p:sp>
        <p:nvSpPr>
          <p:cNvPr id="9" name="TextBox 8">
            <a:extLst>
              <a:ext uri="{FF2B5EF4-FFF2-40B4-BE49-F238E27FC236}">
                <a16:creationId xmlns:a16="http://schemas.microsoft.com/office/drawing/2014/main" id="{C5A974F3-A479-442A-B78A-71DDC2A61082}"/>
              </a:ext>
            </a:extLst>
          </p:cNvPr>
          <p:cNvSpPr txBox="1"/>
          <p:nvPr/>
        </p:nvSpPr>
        <p:spPr>
          <a:xfrm>
            <a:off x="2036657" y="2763076"/>
            <a:ext cx="2287806" cy="369332"/>
          </a:xfrm>
          <a:prstGeom prst="rect">
            <a:avLst/>
          </a:prstGeom>
          <a:noFill/>
        </p:spPr>
        <p:txBody>
          <a:bodyPr wrap="none" rtlCol="0">
            <a:spAutoFit/>
          </a:bodyPr>
          <a:lstStyle/>
          <a:p>
            <a:r>
              <a:rPr lang="en-US" dirty="0"/>
              <a:t>Becomes really slow</a:t>
            </a:r>
            <a:endParaRPr lang="en-GB" dirty="0"/>
          </a:p>
        </p:txBody>
      </p:sp>
      <p:cxnSp>
        <p:nvCxnSpPr>
          <p:cNvPr id="22" name="Straight Arrow Connector 21">
            <a:extLst>
              <a:ext uri="{FF2B5EF4-FFF2-40B4-BE49-F238E27FC236}">
                <a16:creationId xmlns:a16="http://schemas.microsoft.com/office/drawing/2014/main" id="{90A081A7-952E-4F7E-A90B-F0478D84C5D9}"/>
              </a:ext>
            </a:extLst>
          </p:cNvPr>
          <p:cNvCxnSpPr>
            <a:cxnSpLocks/>
          </p:cNvCxnSpPr>
          <p:nvPr/>
        </p:nvCxnSpPr>
        <p:spPr>
          <a:xfrm flipV="1">
            <a:off x="3674436" y="2135788"/>
            <a:ext cx="4629809" cy="189012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6B07662-BB6F-4FAB-A5EA-30A5DFAF80BD}"/>
              </a:ext>
            </a:extLst>
          </p:cNvPr>
          <p:cNvCxnSpPr>
            <a:cxnSpLocks/>
          </p:cNvCxnSpPr>
          <p:nvPr/>
        </p:nvCxnSpPr>
        <p:spPr>
          <a:xfrm flipV="1">
            <a:off x="3675513" y="3524857"/>
            <a:ext cx="5013004" cy="6206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57C45C-9B40-4CB5-AA18-DBEC87138B5A}"/>
              </a:ext>
            </a:extLst>
          </p:cNvPr>
          <p:cNvCxnSpPr>
            <a:cxnSpLocks/>
            <a:endCxn id="5" idx="1"/>
          </p:cNvCxnSpPr>
          <p:nvPr/>
        </p:nvCxnSpPr>
        <p:spPr>
          <a:xfrm>
            <a:off x="3674436" y="4282752"/>
            <a:ext cx="5014081" cy="66203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9FEDE41-CA8D-469C-85B0-D093FECAF4EE}"/>
              </a:ext>
            </a:extLst>
          </p:cNvPr>
          <p:cNvSpPr txBox="1"/>
          <p:nvPr/>
        </p:nvSpPr>
        <p:spPr>
          <a:xfrm rot="20179878">
            <a:off x="5269454" y="2622803"/>
            <a:ext cx="1400768" cy="369332"/>
          </a:xfrm>
          <a:prstGeom prst="rect">
            <a:avLst/>
          </a:prstGeom>
          <a:noFill/>
        </p:spPr>
        <p:txBody>
          <a:bodyPr wrap="none" rtlCol="0">
            <a:spAutoFit/>
          </a:bodyPr>
          <a:lstStyle/>
          <a:p>
            <a:r>
              <a:rPr lang="en-US" dirty="0"/>
              <a:t>Ticket(t=1)?</a:t>
            </a:r>
            <a:endParaRPr lang="en-GB" dirty="0"/>
          </a:p>
        </p:txBody>
      </p:sp>
      <p:sp>
        <p:nvSpPr>
          <p:cNvPr id="39" name="TextBox 38">
            <a:extLst>
              <a:ext uri="{FF2B5EF4-FFF2-40B4-BE49-F238E27FC236}">
                <a16:creationId xmlns:a16="http://schemas.microsoft.com/office/drawing/2014/main" id="{16377C4D-D5D0-4F5D-8D6C-131276C55E25}"/>
              </a:ext>
            </a:extLst>
          </p:cNvPr>
          <p:cNvSpPr txBox="1"/>
          <p:nvPr/>
        </p:nvSpPr>
        <p:spPr>
          <a:xfrm rot="21187090">
            <a:off x="5559544" y="3400423"/>
            <a:ext cx="1400768" cy="369332"/>
          </a:xfrm>
          <a:prstGeom prst="rect">
            <a:avLst/>
          </a:prstGeom>
          <a:noFill/>
        </p:spPr>
        <p:txBody>
          <a:bodyPr wrap="none" rtlCol="0">
            <a:spAutoFit/>
          </a:bodyPr>
          <a:lstStyle/>
          <a:p>
            <a:r>
              <a:rPr lang="en-US" dirty="0"/>
              <a:t>Ticket(t=1)?</a:t>
            </a:r>
            <a:endParaRPr lang="en-GB" dirty="0"/>
          </a:p>
        </p:txBody>
      </p:sp>
      <p:sp>
        <p:nvSpPr>
          <p:cNvPr id="40" name="TextBox 39">
            <a:extLst>
              <a:ext uri="{FF2B5EF4-FFF2-40B4-BE49-F238E27FC236}">
                <a16:creationId xmlns:a16="http://schemas.microsoft.com/office/drawing/2014/main" id="{DF8BE0B6-8CC8-450A-8EE1-2E5C8126F03E}"/>
              </a:ext>
            </a:extLst>
          </p:cNvPr>
          <p:cNvSpPr txBox="1"/>
          <p:nvPr/>
        </p:nvSpPr>
        <p:spPr>
          <a:xfrm rot="465235">
            <a:off x="5680688" y="4247558"/>
            <a:ext cx="1400768" cy="369332"/>
          </a:xfrm>
          <a:prstGeom prst="rect">
            <a:avLst/>
          </a:prstGeom>
          <a:noFill/>
        </p:spPr>
        <p:txBody>
          <a:bodyPr wrap="none" rtlCol="0">
            <a:spAutoFit/>
          </a:bodyPr>
          <a:lstStyle/>
          <a:p>
            <a:r>
              <a:rPr lang="en-US" dirty="0"/>
              <a:t>Ticket(t=1)?</a:t>
            </a:r>
            <a:endParaRPr lang="en-GB" dirty="0"/>
          </a:p>
        </p:txBody>
      </p:sp>
    </p:spTree>
    <p:extLst>
      <p:ext uri="{BB962C8B-B14F-4D97-AF65-F5344CB8AC3E}">
        <p14:creationId xmlns:p14="http://schemas.microsoft.com/office/powerpoint/2010/main" val="393735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A842965-4E12-AD48-BB61-0F5896F1AB77}"/>
              </a:ext>
            </a:extLst>
          </p:cNvPr>
          <p:cNvPicPr>
            <a:picLocks noChangeAspect="1"/>
          </p:cNvPicPr>
          <p:nvPr/>
        </p:nvPicPr>
        <p:blipFill>
          <a:blip r:embed="rId2"/>
          <a:stretch>
            <a:fillRect/>
          </a:stretch>
        </p:blipFill>
        <p:spPr>
          <a:xfrm>
            <a:off x="3365942" y="0"/>
            <a:ext cx="5460115" cy="6858000"/>
          </a:xfrm>
          <a:prstGeom prst="rect">
            <a:avLst/>
          </a:prstGeom>
        </p:spPr>
      </p:pic>
      <p:sp>
        <p:nvSpPr>
          <p:cNvPr id="5" name="Textfeld 4">
            <a:extLst>
              <a:ext uri="{FF2B5EF4-FFF2-40B4-BE49-F238E27FC236}">
                <a16:creationId xmlns:a16="http://schemas.microsoft.com/office/drawing/2014/main" id="{E269F77B-1676-3145-82DA-C68D056A6AD5}"/>
              </a:ext>
            </a:extLst>
          </p:cNvPr>
          <p:cNvSpPr txBox="1"/>
          <p:nvPr/>
        </p:nvSpPr>
        <p:spPr>
          <a:xfrm>
            <a:off x="1487038" y="1703540"/>
            <a:ext cx="1878904" cy="646331"/>
          </a:xfrm>
          <a:prstGeom prst="rect">
            <a:avLst/>
          </a:prstGeom>
          <a:solidFill>
            <a:schemeClr val="accent4">
              <a:lumMod val="40000"/>
              <a:lumOff val="60000"/>
            </a:schemeClr>
          </a:solidFill>
        </p:spPr>
        <p:txBody>
          <a:bodyPr wrap="square" rtlCol="0">
            <a:spAutoFit/>
          </a:bodyPr>
          <a:lstStyle/>
          <a:p>
            <a:r>
              <a:rPr lang="en-US" spc="-1" dirty="0">
                <a:solidFill>
                  <a:srgbClr val="000000"/>
                </a:solidFill>
                <a:latin typeface="Calibri"/>
              </a:rPr>
              <a:t>Clients asks for a specific ticket </a:t>
            </a:r>
            <a:r>
              <a:rPr lang="en-US" i="1" spc="-1" dirty="0">
                <a:solidFill>
                  <a:srgbClr val="000000"/>
                </a:solidFill>
                <a:latin typeface="Calibri"/>
              </a:rPr>
              <a:t>t</a:t>
            </a:r>
            <a:endParaRPr lang="en-US" spc="-1" dirty="0"/>
          </a:p>
        </p:txBody>
      </p:sp>
      <p:sp>
        <p:nvSpPr>
          <p:cNvPr id="6" name="Textfeld 5">
            <a:extLst>
              <a:ext uri="{FF2B5EF4-FFF2-40B4-BE49-F238E27FC236}">
                <a16:creationId xmlns:a16="http://schemas.microsoft.com/office/drawing/2014/main" id="{8151F997-CBE5-134B-AFB7-A05392DC5FDA}"/>
              </a:ext>
            </a:extLst>
          </p:cNvPr>
          <p:cNvSpPr txBox="1"/>
          <p:nvPr/>
        </p:nvSpPr>
        <p:spPr>
          <a:xfrm>
            <a:off x="3582444" y="1816274"/>
            <a:ext cx="2267211" cy="438411"/>
          </a:xfrm>
          <a:prstGeom prst="rect">
            <a:avLst/>
          </a:prstGeom>
          <a:solidFill>
            <a:schemeClr val="accent4">
              <a:lumMod val="40000"/>
              <a:lumOff val="60000"/>
              <a:alpha val="42000"/>
            </a:schemeClr>
          </a:solidFill>
        </p:spPr>
        <p:txBody>
          <a:bodyPr wrap="square" rtlCol="0">
            <a:spAutoFit/>
          </a:bodyPr>
          <a:lstStyle/>
          <a:p>
            <a:endParaRPr lang="en-US" dirty="0"/>
          </a:p>
        </p:txBody>
      </p:sp>
      <p:sp>
        <p:nvSpPr>
          <p:cNvPr id="7" name="Textfeld 6">
            <a:extLst>
              <a:ext uri="{FF2B5EF4-FFF2-40B4-BE49-F238E27FC236}">
                <a16:creationId xmlns:a16="http://schemas.microsoft.com/office/drawing/2014/main" id="{D21B8072-A21D-A340-B325-BEFF4C2024E1}"/>
              </a:ext>
            </a:extLst>
          </p:cNvPr>
          <p:cNvSpPr txBox="1"/>
          <p:nvPr/>
        </p:nvSpPr>
        <p:spPr>
          <a:xfrm>
            <a:off x="8542751" y="1816274"/>
            <a:ext cx="2029216" cy="1200329"/>
          </a:xfrm>
          <a:prstGeom prst="rect">
            <a:avLst/>
          </a:prstGeom>
          <a:solidFill>
            <a:schemeClr val="accent2">
              <a:lumMod val="40000"/>
              <a:lumOff val="60000"/>
            </a:schemeClr>
          </a:solidFill>
        </p:spPr>
        <p:txBody>
          <a:bodyPr wrap="square" rtlCol="0">
            <a:spAutoFit/>
          </a:bodyPr>
          <a:lstStyle/>
          <a:p>
            <a:r>
              <a:rPr lang="en-US" spc="-1" dirty="0">
                <a:solidFill>
                  <a:srgbClr val="000000"/>
                </a:solidFill>
                <a:latin typeface="Calibri"/>
              </a:rPr>
              <a:t>Server only issues ticket </a:t>
            </a:r>
            <a:r>
              <a:rPr lang="en-US" i="1" spc="-1" dirty="0">
                <a:solidFill>
                  <a:srgbClr val="000000"/>
                </a:solidFill>
                <a:latin typeface="Calibri"/>
              </a:rPr>
              <a:t>t</a:t>
            </a:r>
            <a:r>
              <a:rPr lang="en-US" spc="-1" dirty="0">
                <a:solidFill>
                  <a:srgbClr val="000000"/>
                </a:solidFill>
                <a:latin typeface="Calibri"/>
              </a:rPr>
              <a:t> if </a:t>
            </a:r>
            <a:r>
              <a:rPr lang="en-US" i="1" spc="-1" dirty="0">
                <a:solidFill>
                  <a:srgbClr val="000000"/>
                </a:solidFill>
                <a:latin typeface="Calibri"/>
              </a:rPr>
              <a:t>t</a:t>
            </a:r>
            <a:r>
              <a:rPr lang="en-US" spc="-1" dirty="0">
                <a:solidFill>
                  <a:srgbClr val="000000"/>
                </a:solidFill>
                <a:latin typeface="Calibri"/>
              </a:rPr>
              <a:t> is the largest ticket requested so far</a:t>
            </a:r>
            <a:endParaRPr lang="en-US" spc="-1" dirty="0"/>
          </a:p>
        </p:txBody>
      </p:sp>
      <p:sp>
        <p:nvSpPr>
          <p:cNvPr id="8" name="Textfeld 7">
            <a:extLst>
              <a:ext uri="{FF2B5EF4-FFF2-40B4-BE49-F238E27FC236}">
                <a16:creationId xmlns:a16="http://schemas.microsoft.com/office/drawing/2014/main" id="{D742C497-8D96-8B4C-B009-BE2ACCC759E3}"/>
              </a:ext>
            </a:extLst>
          </p:cNvPr>
          <p:cNvSpPr txBox="1"/>
          <p:nvPr/>
        </p:nvSpPr>
        <p:spPr>
          <a:xfrm>
            <a:off x="5937337" y="2167003"/>
            <a:ext cx="2229633" cy="726509"/>
          </a:xfrm>
          <a:prstGeom prst="rect">
            <a:avLst/>
          </a:prstGeom>
          <a:solidFill>
            <a:schemeClr val="accent2">
              <a:lumMod val="40000"/>
              <a:lumOff val="60000"/>
              <a:alpha val="48000"/>
            </a:schemeClr>
          </a:solidFill>
        </p:spPr>
        <p:txBody>
          <a:bodyPr wrap="square" rtlCol="0">
            <a:spAutoFit/>
          </a:bodyPr>
          <a:lstStyle/>
          <a:p>
            <a:endParaRPr lang="en-US" dirty="0"/>
          </a:p>
        </p:txBody>
      </p:sp>
      <p:sp>
        <p:nvSpPr>
          <p:cNvPr id="10" name="Textfeld 9">
            <a:extLst>
              <a:ext uri="{FF2B5EF4-FFF2-40B4-BE49-F238E27FC236}">
                <a16:creationId xmlns:a16="http://schemas.microsoft.com/office/drawing/2014/main" id="{64E885AD-A3AD-1C42-B82D-E7457E259D1B}"/>
              </a:ext>
            </a:extLst>
          </p:cNvPr>
          <p:cNvSpPr txBox="1"/>
          <p:nvPr/>
        </p:nvSpPr>
        <p:spPr>
          <a:xfrm>
            <a:off x="751562" y="3306871"/>
            <a:ext cx="2367420" cy="923330"/>
          </a:xfrm>
          <a:prstGeom prst="rect">
            <a:avLst/>
          </a:prstGeom>
          <a:solidFill>
            <a:srgbClr val="EA0000">
              <a:alpha val="41961"/>
            </a:srgbClr>
          </a:solidFill>
        </p:spPr>
        <p:txBody>
          <a:bodyPr wrap="square" rtlCol="0">
            <a:spAutoFit/>
          </a:bodyPr>
          <a:lstStyle/>
          <a:p>
            <a:r>
              <a:rPr lang="en-US" spc="-1" dirty="0">
                <a:solidFill>
                  <a:srgbClr val="000000"/>
                </a:solidFill>
                <a:latin typeface="Calibri"/>
              </a:rPr>
              <a:t>If client receives majority of tickets, it proposes a command</a:t>
            </a:r>
            <a:endParaRPr lang="en-US" spc="-1" dirty="0"/>
          </a:p>
        </p:txBody>
      </p:sp>
      <p:sp>
        <p:nvSpPr>
          <p:cNvPr id="12" name="Textfeld 11">
            <a:extLst>
              <a:ext uri="{FF2B5EF4-FFF2-40B4-BE49-F238E27FC236}">
                <a16:creationId xmlns:a16="http://schemas.microsoft.com/office/drawing/2014/main" id="{A51B6425-C077-C14C-8863-4ABFCCDD6939}"/>
              </a:ext>
            </a:extLst>
          </p:cNvPr>
          <p:cNvSpPr txBox="1"/>
          <p:nvPr/>
        </p:nvSpPr>
        <p:spPr>
          <a:xfrm>
            <a:off x="3494762" y="3194137"/>
            <a:ext cx="2442575" cy="1590805"/>
          </a:xfrm>
          <a:prstGeom prst="rect">
            <a:avLst/>
          </a:prstGeom>
          <a:solidFill>
            <a:srgbClr val="F5999E">
              <a:alpha val="48000"/>
            </a:srgbClr>
          </a:solidFill>
        </p:spPr>
        <p:txBody>
          <a:bodyPr wrap="square" rtlCol="0">
            <a:spAutoFit/>
          </a:bodyPr>
          <a:lstStyle/>
          <a:p>
            <a:endParaRPr lang="en-US" dirty="0"/>
          </a:p>
        </p:txBody>
      </p:sp>
      <p:sp>
        <p:nvSpPr>
          <p:cNvPr id="13" name="Textfeld 12">
            <a:extLst>
              <a:ext uri="{FF2B5EF4-FFF2-40B4-BE49-F238E27FC236}">
                <a16:creationId xmlns:a16="http://schemas.microsoft.com/office/drawing/2014/main" id="{6E74F40F-7EC0-9D49-B9E1-296AEF03E5E4}"/>
              </a:ext>
            </a:extLst>
          </p:cNvPr>
          <p:cNvSpPr txBox="1"/>
          <p:nvPr/>
        </p:nvSpPr>
        <p:spPr>
          <a:xfrm>
            <a:off x="8392439" y="4493712"/>
            <a:ext cx="3056350" cy="1477328"/>
          </a:xfrm>
          <a:prstGeom prst="rect">
            <a:avLst/>
          </a:prstGeom>
          <a:solidFill>
            <a:srgbClr val="80006E">
              <a:alpha val="38431"/>
            </a:srgbClr>
          </a:solidFill>
        </p:spPr>
        <p:txBody>
          <a:bodyPr wrap="square" rtlCol="0">
            <a:spAutoFit/>
          </a:bodyPr>
          <a:lstStyle/>
          <a:p>
            <a:r>
              <a:rPr lang="en-US" spc="-1" dirty="0">
                <a:solidFill>
                  <a:srgbClr val="000000"/>
                </a:solidFill>
                <a:latin typeface="Calibri"/>
              </a:rPr>
              <a:t>When a server receives a proposal, if the ticket of the client is still valid, the server stores the command and notifies the client </a:t>
            </a:r>
            <a:endParaRPr lang="en-US" spc="-1" dirty="0"/>
          </a:p>
        </p:txBody>
      </p:sp>
      <p:sp>
        <p:nvSpPr>
          <p:cNvPr id="14" name="Textfeld 13">
            <a:extLst>
              <a:ext uri="{FF2B5EF4-FFF2-40B4-BE49-F238E27FC236}">
                <a16:creationId xmlns:a16="http://schemas.microsoft.com/office/drawing/2014/main" id="{2BE0C00B-2303-4741-BAF4-41857231D098}"/>
              </a:ext>
            </a:extLst>
          </p:cNvPr>
          <p:cNvSpPr txBox="1"/>
          <p:nvPr/>
        </p:nvSpPr>
        <p:spPr>
          <a:xfrm>
            <a:off x="5849655" y="4784942"/>
            <a:ext cx="1753644" cy="914400"/>
          </a:xfrm>
          <a:prstGeom prst="rect">
            <a:avLst/>
          </a:prstGeom>
          <a:solidFill>
            <a:srgbClr val="CDA1C7">
              <a:alpha val="54000"/>
            </a:srgbClr>
          </a:solidFill>
        </p:spPr>
        <p:txBody>
          <a:bodyPr wrap="square" rtlCol="0">
            <a:spAutoFit/>
          </a:bodyPr>
          <a:lstStyle/>
          <a:p>
            <a:endParaRPr lang="en-US" dirty="0"/>
          </a:p>
        </p:txBody>
      </p:sp>
      <p:sp>
        <p:nvSpPr>
          <p:cNvPr id="15" name="Textfeld 14">
            <a:extLst>
              <a:ext uri="{FF2B5EF4-FFF2-40B4-BE49-F238E27FC236}">
                <a16:creationId xmlns:a16="http://schemas.microsoft.com/office/drawing/2014/main" id="{3A203B5E-2312-DE44-B879-8FBF4E6DDBA5}"/>
              </a:ext>
            </a:extLst>
          </p:cNvPr>
          <p:cNvSpPr txBox="1"/>
          <p:nvPr/>
        </p:nvSpPr>
        <p:spPr>
          <a:xfrm>
            <a:off x="743210" y="5299252"/>
            <a:ext cx="2367419" cy="1477328"/>
          </a:xfrm>
          <a:prstGeom prst="rect">
            <a:avLst/>
          </a:prstGeom>
          <a:solidFill>
            <a:srgbClr val="3200B2">
              <a:alpha val="27059"/>
            </a:srgbClr>
          </a:solidFill>
        </p:spPr>
        <p:txBody>
          <a:bodyPr wrap="square" rtlCol="0">
            <a:spAutoFit/>
          </a:bodyPr>
          <a:lstStyle/>
          <a:p>
            <a:r>
              <a:rPr lang="en-US" spc="-1" dirty="0">
                <a:solidFill>
                  <a:srgbClr val="000000"/>
                </a:solidFill>
                <a:latin typeface="Calibri"/>
              </a:rPr>
              <a:t>If a majority of servers store the command, the client notifies all servers to execute the command</a:t>
            </a:r>
            <a:endParaRPr lang="en-US" spc="-1" dirty="0"/>
          </a:p>
        </p:txBody>
      </p:sp>
      <p:sp>
        <p:nvSpPr>
          <p:cNvPr id="16" name="Textfeld 15">
            <a:extLst>
              <a:ext uri="{FF2B5EF4-FFF2-40B4-BE49-F238E27FC236}">
                <a16:creationId xmlns:a16="http://schemas.microsoft.com/office/drawing/2014/main" id="{AA2EF259-6D3C-314A-9286-439A757A68C1}"/>
              </a:ext>
            </a:extLst>
          </p:cNvPr>
          <p:cNvSpPr txBox="1"/>
          <p:nvPr/>
        </p:nvSpPr>
        <p:spPr>
          <a:xfrm>
            <a:off x="3488499" y="5971040"/>
            <a:ext cx="2492680" cy="755437"/>
          </a:xfrm>
          <a:prstGeom prst="rect">
            <a:avLst/>
          </a:prstGeom>
          <a:solidFill>
            <a:srgbClr val="C8C0E9">
              <a:alpha val="39000"/>
            </a:srgbClr>
          </a:solidFill>
        </p:spPr>
        <p:txBody>
          <a:bodyPr wrap="square" rtlCol="0">
            <a:spAutoFit/>
          </a:bodyPr>
          <a:lstStyle/>
          <a:p>
            <a:endParaRPr lang="en-US" dirty="0"/>
          </a:p>
        </p:txBody>
      </p:sp>
    </p:spTree>
    <p:extLst>
      <p:ext uri="{BB962C8B-B14F-4D97-AF65-F5344CB8AC3E}">
        <p14:creationId xmlns:p14="http://schemas.microsoft.com/office/powerpoint/2010/main" val="3662362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CB42-C869-4360-803B-998CE17A6594}"/>
              </a:ext>
            </a:extLst>
          </p:cNvPr>
          <p:cNvSpPr>
            <a:spLocks noGrp="1"/>
          </p:cNvSpPr>
          <p:nvPr>
            <p:ph type="title"/>
          </p:nvPr>
        </p:nvSpPr>
        <p:spPr/>
        <p:txBody>
          <a:bodyPr/>
          <a:lstStyle/>
          <a:p>
            <a:r>
              <a:rPr lang="en-US" dirty="0" err="1"/>
              <a:t>Paxos</a:t>
            </a:r>
            <a:endParaRPr lang="en-GB" dirty="0"/>
          </a:p>
        </p:txBody>
      </p:sp>
      <p:pic>
        <p:nvPicPr>
          <p:cNvPr id="4" name="Graphic 3">
            <a:extLst>
              <a:ext uri="{FF2B5EF4-FFF2-40B4-BE49-F238E27FC236}">
                <a16:creationId xmlns:a16="http://schemas.microsoft.com/office/drawing/2014/main" id="{A75D9749-99B1-418C-8ABF-4C57E30DEC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7440" y="3035996"/>
            <a:ext cx="989918" cy="989918"/>
          </a:xfrm>
          <a:prstGeom prst="rect">
            <a:avLst/>
          </a:prstGeom>
        </p:spPr>
      </p:pic>
      <p:pic>
        <p:nvPicPr>
          <p:cNvPr id="5" name="Graphic 4">
            <a:extLst>
              <a:ext uri="{FF2B5EF4-FFF2-40B4-BE49-F238E27FC236}">
                <a16:creationId xmlns:a16="http://schemas.microsoft.com/office/drawing/2014/main" id="{A0D47804-E1B5-452B-93F7-07B6635211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8517" y="4449825"/>
            <a:ext cx="989918" cy="989918"/>
          </a:xfrm>
          <a:prstGeom prst="rect">
            <a:avLst/>
          </a:prstGeom>
        </p:spPr>
      </p:pic>
      <p:pic>
        <p:nvPicPr>
          <p:cNvPr id="6" name="Graphic 5">
            <a:extLst>
              <a:ext uri="{FF2B5EF4-FFF2-40B4-BE49-F238E27FC236}">
                <a16:creationId xmlns:a16="http://schemas.microsoft.com/office/drawing/2014/main" id="{4C0EE2D8-693E-4F9B-9DA5-0AD7766DF1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7440" y="1622167"/>
            <a:ext cx="989918" cy="989918"/>
          </a:xfrm>
          <a:prstGeom prst="rect">
            <a:avLst/>
          </a:prstGeom>
        </p:spPr>
      </p:pic>
      <p:pic>
        <p:nvPicPr>
          <p:cNvPr id="8" name="Graphic 7" descr="Computer">
            <a:extLst>
              <a:ext uri="{FF2B5EF4-FFF2-40B4-BE49-F238E27FC236}">
                <a16:creationId xmlns:a16="http://schemas.microsoft.com/office/drawing/2014/main" id="{20BDE203-74DC-442F-8751-4ECDA5CE30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3195" y="2039514"/>
            <a:ext cx="989918" cy="989918"/>
          </a:xfrm>
          <a:prstGeom prst="rect">
            <a:avLst/>
          </a:prstGeom>
        </p:spPr>
      </p:pic>
      <p:pic>
        <p:nvPicPr>
          <p:cNvPr id="30" name="Graphic 29" descr="Computer">
            <a:extLst>
              <a:ext uri="{FF2B5EF4-FFF2-40B4-BE49-F238E27FC236}">
                <a16:creationId xmlns:a16="http://schemas.microsoft.com/office/drawing/2014/main" id="{C3AC9BCC-DA2A-4269-92F2-2511B31B4E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3195" y="3650546"/>
            <a:ext cx="989918" cy="989918"/>
          </a:xfrm>
          <a:prstGeom prst="rect">
            <a:avLst/>
          </a:prstGeom>
        </p:spPr>
      </p:pic>
      <p:sp>
        <p:nvSpPr>
          <p:cNvPr id="15" name="TextBox 14">
            <a:extLst>
              <a:ext uri="{FF2B5EF4-FFF2-40B4-BE49-F238E27FC236}">
                <a16:creationId xmlns:a16="http://schemas.microsoft.com/office/drawing/2014/main" id="{B04CF371-9961-4E39-A44A-EA3041CF3AB3}"/>
              </a:ext>
            </a:extLst>
          </p:cNvPr>
          <p:cNvSpPr txBox="1"/>
          <p:nvPr/>
        </p:nvSpPr>
        <p:spPr>
          <a:xfrm>
            <a:off x="1978090" y="1766455"/>
            <a:ext cx="2159566" cy="369332"/>
          </a:xfrm>
          <a:prstGeom prst="rect">
            <a:avLst/>
          </a:prstGeom>
          <a:noFill/>
        </p:spPr>
        <p:txBody>
          <a:bodyPr wrap="none" rtlCol="0">
            <a:spAutoFit/>
          </a:bodyPr>
          <a:lstStyle/>
          <a:p>
            <a:r>
              <a:rPr lang="en-US" dirty="0"/>
              <a:t>Clients (Proposers)</a:t>
            </a:r>
            <a:endParaRPr lang="en-GB" dirty="0"/>
          </a:p>
        </p:txBody>
      </p:sp>
      <p:sp>
        <p:nvSpPr>
          <p:cNvPr id="31" name="TextBox 30">
            <a:extLst>
              <a:ext uri="{FF2B5EF4-FFF2-40B4-BE49-F238E27FC236}">
                <a16:creationId xmlns:a16="http://schemas.microsoft.com/office/drawing/2014/main" id="{DFE65A37-F740-4AE0-89CD-5E88E40F0728}"/>
              </a:ext>
            </a:extLst>
          </p:cNvPr>
          <p:cNvSpPr txBox="1"/>
          <p:nvPr/>
        </p:nvSpPr>
        <p:spPr>
          <a:xfrm>
            <a:off x="8070556" y="1233734"/>
            <a:ext cx="2223686" cy="369332"/>
          </a:xfrm>
          <a:prstGeom prst="rect">
            <a:avLst/>
          </a:prstGeom>
          <a:noFill/>
        </p:spPr>
        <p:txBody>
          <a:bodyPr wrap="none" rtlCol="0">
            <a:spAutoFit/>
          </a:bodyPr>
          <a:lstStyle/>
          <a:p>
            <a:r>
              <a:rPr lang="en-US" dirty="0"/>
              <a:t>Servers (Acceptors)</a:t>
            </a:r>
            <a:endParaRPr lang="en-GB" dirty="0"/>
          </a:p>
        </p:txBody>
      </p:sp>
      <p:sp>
        <p:nvSpPr>
          <p:cNvPr id="17" name="TextBox 16">
            <a:extLst>
              <a:ext uri="{FF2B5EF4-FFF2-40B4-BE49-F238E27FC236}">
                <a16:creationId xmlns:a16="http://schemas.microsoft.com/office/drawing/2014/main" id="{D8FC34CA-0F59-4C7D-AF3E-8BDA590FC76D}"/>
              </a:ext>
            </a:extLst>
          </p:cNvPr>
          <p:cNvSpPr txBox="1"/>
          <p:nvPr/>
        </p:nvSpPr>
        <p:spPr>
          <a:xfrm>
            <a:off x="1416071" y="2211307"/>
            <a:ext cx="774571" cy="646331"/>
          </a:xfrm>
          <a:prstGeom prst="rect">
            <a:avLst/>
          </a:prstGeom>
          <a:noFill/>
        </p:spPr>
        <p:txBody>
          <a:bodyPr wrap="none" rtlCol="0">
            <a:spAutoFit/>
          </a:bodyPr>
          <a:lstStyle/>
          <a:p>
            <a:r>
              <a:rPr lang="en-US" dirty="0"/>
              <a:t>C: C1</a:t>
            </a:r>
          </a:p>
          <a:p>
            <a:r>
              <a:rPr lang="en-US" dirty="0"/>
              <a:t>  t: 1</a:t>
            </a:r>
            <a:endParaRPr lang="en-GB" dirty="0"/>
          </a:p>
        </p:txBody>
      </p:sp>
      <p:sp>
        <p:nvSpPr>
          <p:cNvPr id="32" name="TextBox 31">
            <a:extLst>
              <a:ext uri="{FF2B5EF4-FFF2-40B4-BE49-F238E27FC236}">
                <a16:creationId xmlns:a16="http://schemas.microsoft.com/office/drawing/2014/main" id="{EB7D7B1B-2164-4A65-B33D-DA03F8C3DD7F}"/>
              </a:ext>
            </a:extLst>
          </p:cNvPr>
          <p:cNvSpPr txBox="1"/>
          <p:nvPr/>
        </p:nvSpPr>
        <p:spPr>
          <a:xfrm>
            <a:off x="1416070" y="3702748"/>
            <a:ext cx="774571" cy="646331"/>
          </a:xfrm>
          <a:prstGeom prst="rect">
            <a:avLst/>
          </a:prstGeom>
          <a:noFill/>
        </p:spPr>
        <p:txBody>
          <a:bodyPr wrap="none" rtlCol="0">
            <a:spAutoFit/>
          </a:bodyPr>
          <a:lstStyle/>
          <a:p>
            <a:r>
              <a:rPr lang="en-US" dirty="0"/>
              <a:t>C: C2</a:t>
            </a:r>
          </a:p>
          <a:p>
            <a:r>
              <a:rPr lang="en-US" dirty="0"/>
              <a:t>  t: 2</a:t>
            </a:r>
            <a:endParaRPr lang="en-GB" dirty="0"/>
          </a:p>
        </p:txBody>
      </p:sp>
      <p:sp>
        <p:nvSpPr>
          <p:cNvPr id="33" name="TextBox 32">
            <a:extLst>
              <a:ext uri="{FF2B5EF4-FFF2-40B4-BE49-F238E27FC236}">
                <a16:creationId xmlns:a16="http://schemas.microsoft.com/office/drawing/2014/main" id="{42F915E6-CA43-4216-9FCC-FF8BFAA01760}"/>
              </a:ext>
            </a:extLst>
          </p:cNvPr>
          <p:cNvSpPr txBox="1"/>
          <p:nvPr/>
        </p:nvSpPr>
        <p:spPr>
          <a:xfrm>
            <a:off x="9677358" y="1797023"/>
            <a:ext cx="1415772" cy="923330"/>
          </a:xfrm>
          <a:prstGeom prst="rect">
            <a:avLst/>
          </a:prstGeom>
          <a:noFill/>
        </p:spPr>
        <p:txBody>
          <a:bodyPr wrap="none" rtlCol="0">
            <a:spAutoFit/>
          </a:bodyPr>
          <a:lstStyle/>
          <a:p>
            <a:r>
              <a:rPr lang="en-US" dirty="0"/>
              <a:t>  </a:t>
            </a:r>
            <a:r>
              <a:rPr lang="en-US" dirty="0" err="1"/>
              <a:t>T_max</a:t>
            </a:r>
            <a:r>
              <a:rPr lang="en-US" dirty="0"/>
              <a:t>: 1</a:t>
            </a:r>
          </a:p>
          <a:p>
            <a:r>
              <a:rPr lang="en-US" dirty="0"/>
              <a:t>          C: C1</a:t>
            </a:r>
          </a:p>
          <a:p>
            <a:r>
              <a:rPr lang="en-US" dirty="0" err="1"/>
              <a:t>T_store</a:t>
            </a:r>
            <a:r>
              <a:rPr lang="en-US" dirty="0"/>
              <a:t>: 1</a:t>
            </a:r>
            <a:endParaRPr lang="en-GB" dirty="0"/>
          </a:p>
        </p:txBody>
      </p:sp>
      <p:sp>
        <p:nvSpPr>
          <p:cNvPr id="34" name="TextBox 33">
            <a:extLst>
              <a:ext uri="{FF2B5EF4-FFF2-40B4-BE49-F238E27FC236}">
                <a16:creationId xmlns:a16="http://schemas.microsoft.com/office/drawing/2014/main" id="{5402F02C-E03B-4D2A-8EB3-8896350BBC07}"/>
              </a:ext>
            </a:extLst>
          </p:cNvPr>
          <p:cNvSpPr txBox="1"/>
          <p:nvPr/>
        </p:nvSpPr>
        <p:spPr>
          <a:xfrm>
            <a:off x="9677358" y="3123424"/>
            <a:ext cx="1415772" cy="923330"/>
          </a:xfrm>
          <a:prstGeom prst="rect">
            <a:avLst/>
          </a:prstGeom>
          <a:noFill/>
        </p:spPr>
        <p:txBody>
          <a:bodyPr wrap="none" rtlCol="0">
            <a:spAutoFit/>
          </a:bodyPr>
          <a:lstStyle/>
          <a:p>
            <a:r>
              <a:rPr lang="en-US" dirty="0"/>
              <a:t>  </a:t>
            </a:r>
            <a:r>
              <a:rPr lang="en-US" dirty="0" err="1"/>
              <a:t>T_max</a:t>
            </a:r>
            <a:r>
              <a:rPr lang="en-US" dirty="0"/>
              <a:t>: 1</a:t>
            </a:r>
          </a:p>
          <a:p>
            <a:r>
              <a:rPr lang="en-US" dirty="0"/>
              <a:t>          C: C1</a:t>
            </a:r>
          </a:p>
          <a:p>
            <a:r>
              <a:rPr lang="en-US" dirty="0" err="1"/>
              <a:t>T_store</a:t>
            </a:r>
            <a:r>
              <a:rPr lang="en-US" dirty="0"/>
              <a:t>: 1</a:t>
            </a:r>
            <a:endParaRPr lang="en-GB" dirty="0"/>
          </a:p>
        </p:txBody>
      </p:sp>
      <p:sp>
        <p:nvSpPr>
          <p:cNvPr id="35" name="TextBox 34">
            <a:extLst>
              <a:ext uri="{FF2B5EF4-FFF2-40B4-BE49-F238E27FC236}">
                <a16:creationId xmlns:a16="http://schemas.microsoft.com/office/drawing/2014/main" id="{EC9F32B6-445D-49B7-9697-274DC9BA638E}"/>
              </a:ext>
            </a:extLst>
          </p:cNvPr>
          <p:cNvSpPr txBox="1"/>
          <p:nvPr/>
        </p:nvSpPr>
        <p:spPr>
          <a:xfrm>
            <a:off x="9677358" y="4483119"/>
            <a:ext cx="1479892" cy="923330"/>
          </a:xfrm>
          <a:prstGeom prst="rect">
            <a:avLst/>
          </a:prstGeom>
          <a:noFill/>
        </p:spPr>
        <p:txBody>
          <a:bodyPr wrap="none" rtlCol="0">
            <a:spAutoFit/>
          </a:bodyPr>
          <a:lstStyle/>
          <a:p>
            <a:r>
              <a:rPr lang="en-US" dirty="0"/>
              <a:t>  </a:t>
            </a:r>
            <a:r>
              <a:rPr lang="en-US" dirty="0" err="1"/>
              <a:t>T_max</a:t>
            </a:r>
            <a:r>
              <a:rPr lang="en-US" dirty="0"/>
              <a:t>: 1</a:t>
            </a:r>
          </a:p>
          <a:p>
            <a:r>
              <a:rPr lang="en-US" dirty="0"/>
              <a:t>          C: null</a:t>
            </a:r>
          </a:p>
          <a:p>
            <a:r>
              <a:rPr lang="en-US" dirty="0" err="1"/>
              <a:t>T_store</a:t>
            </a:r>
            <a:r>
              <a:rPr lang="en-US" dirty="0"/>
              <a:t>: 0</a:t>
            </a:r>
            <a:endParaRPr lang="en-GB" dirty="0"/>
          </a:p>
        </p:txBody>
      </p:sp>
      <p:pic>
        <p:nvPicPr>
          <p:cNvPr id="7" name="Graphic 6" descr="Thought bubble">
            <a:extLst>
              <a:ext uri="{FF2B5EF4-FFF2-40B4-BE49-F238E27FC236}">
                <a16:creationId xmlns:a16="http://schemas.microsoft.com/office/drawing/2014/main" id="{817DABD4-F6E0-4933-A9DA-3A2F15B45B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93113" y="1972502"/>
            <a:ext cx="572371" cy="572371"/>
          </a:xfrm>
          <a:prstGeom prst="rect">
            <a:avLst/>
          </a:prstGeom>
        </p:spPr>
      </p:pic>
      <p:sp>
        <p:nvSpPr>
          <p:cNvPr id="9" name="TextBox 8">
            <a:extLst>
              <a:ext uri="{FF2B5EF4-FFF2-40B4-BE49-F238E27FC236}">
                <a16:creationId xmlns:a16="http://schemas.microsoft.com/office/drawing/2014/main" id="{C5A974F3-A479-442A-B78A-71DDC2A61082}"/>
              </a:ext>
            </a:extLst>
          </p:cNvPr>
          <p:cNvSpPr txBox="1"/>
          <p:nvPr/>
        </p:nvSpPr>
        <p:spPr>
          <a:xfrm>
            <a:off x="2036657" y="2763076"/>
            <a:ext cx="2287806" cy="369332"/>
          </a:xfrm>
          <a:prstGeom prst="rect">
            <a:avLst/>
          </a:prstGeom>
          <a:noFill/>
        </p:spPr>
        <p:txBody>
          <a:bodyPr wrap="none" rtlCol="0">
            <a:spAutoFit/>
          </a:bodyPr>
          <a:lstStyle/>
          <a:p>
            <a:r>
              <a:rPr lang="en-US" dirty="0"/>
              <a:t>Becomes really slow</a:t>
            </a:r>
            <a:endParaRPr lang="en-GB" dirty="0"/>
          </a:p>
        </p:txBody>
      </p:sp>
      <p:cxnSp>
        <p:nvCxnSpPr>
          <p:cNvPr id="22" name="Straight Arrow Connector 21">
            <a:extLst>
              <a:ext uri="{FF2B5EF4-FFF2-40B4-BE49-F238E27FC236}">
                <a16:creationId xmlns:a16="http://schemas.microsoft.com/office/drawing/2014/main" id="{90A081A7-952E-4F7E-A90B-F0478D84C5D9}"/>
              </a:ext>
            </a:extLst>
          </p:cNvPr>
          <p:cNvCxnSpPr>
            <a:cxnSpLocks/>
          </p:cNvCxnSpPr>
          <p:nvPr/>
        </p:nvCxnSpPr>
        <p:spPr>
          <a:xfrm flipV="1">
            <a:off x="3674436" y="2135788"/>
            <a:ext cx="4629809" cy="189012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6B07662-BB6F-4FAB-A5EA-30A5DFAF80BD}"/>
              </a:ext>
            </a:extLst>
          </p:cNvPr>
          <p:cNvCxnSpPr>
            <a:cxnSpLocks/>
          </p:cNvCxnSpPr>
          <p:nvPr/>
        </p:nvCxnSpPr>
        <p:spPr>
          <a:xfrm flipV="1">
            <a:off x="3675513" y="3524857"/>
            <a:ext cx="5013004" cy="6206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57C45C-9B40-4CB5-AA18-DBEC87138B5A}"/>
              </a:ext>
            </a:extLst>
          </p:cNvPr>
          <p:cNvCxnSpPr>
            <a:cxnSpLocks/>
            <a:endCxn id="5" idx="1"/>
          </p:cNvCxnSpPr>
          <p:nvPr/>
        </p:nvCxnSpPr>
        <p:spPr>
          <a:xfrm>
            <a:off x="3674436" y="4282752"/>
            <a:ext cx="5014081" cy="66203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9FEDE41-CA8D-469C-85B0-D093FECAF4EE}"/>
              </a:ext>
            </a:extLst>
          </p:cNvPr>
          <p:cNvSpPr txBox="1"/>
          <p:nvPr/>
        </p:nvSpPr>
        <p:spPr>
          <a:xfrm rot="20179878">
            <a:off x="5269454" y="2622803"/>
            <a:ext cx="1400768" cy="369332"/>
          </a:xfrm>
          <a:prstGeom prst="rect">
            <a:avLst/>
          </a:prstGeom>
          <a:noFill/>
        </p:spPr>
        <p:txBody>
          <a:bodyPr wrap="none" rtlCol="0">
            <a:spAutoFit/>
          </a:bodyPr>
          <a:lstStyle/>
          <a:p>
            <a:r>
              <a:rPr lang="en-US" dirty="0"/>
              <a:t>Ticket(t=2)?</a:t>
            </a:r>
            <a:endParaRPr lang="en-GB" dirty="0"/>
          </a:p>
        </p:txBody>
      </p:sp>
      <p:sp>
        <p:nvSpPr>
          <p:cNvPr id="39" name="TextBox 38">
            <a:extLst>
              <a:ext uri="{FF2B5EF4-FFF2-40B4-BE49-F238E27FC236}">
                <a16:creationId xmlns:a16="http://schemas.microsoft.com/office/drawing/2014/main" id="{16377C4D-D5D0-4F5D-8D6C-131276C55E25}"/>
              </a:ext>
            </a:extLst>
          </p:cNvPr>
          <p:cNvSpPr txBox="1"/>
          <p:nvPr/>
        </p:nvSpPr>
        <p:spPr>
          <a:xfrm rot="21187090">
            <a:off x="5559544" y="3400423"/>
            <a:ext cx="1400768" cy="369332"/>
          </a:xfrm>
          <a:prstGeom prst="rect">
            <a:avLst/>
          </a:prstGeom>
          <a:noFill/>
        </p:spPr>
        <p:txBody>
          <a:bodyPr wrap="none" rtlCol="0">
            <a:spAutoFit/>
          </a:bodyPr>
          <a:lstStyle/>
          <a:p>
            <a:r>
              <a:rPr lang="en-US" dirty="0"/>
              <a:t>Ticket(t=2)?</a:t>
            </a:r>
            <a:endParaRPr lang="en-GB" dirty="0"/>
          </a:p>
        </p:txBody>
      </p:sp>
      <p:sp>
        <p:nvSpPr>
          <p:cNvPr id="40" name="TextBox 39">
            <a:extLst>
              <a:ext uri="{FF2B5EF4-FFF2-40B4-BE49-F238E27FC236}">
                <a16:creationId xmlns:a16="http://schemas.microsoft.com/office/drawing/2014/main" id="{DF8BE0B6-8CC8-450A-8EE1-2E5C8126F03E}"/>
              </a:ext>
            </a:extLst>
          </p:cNvPr>
          <p:cNvSpPr txBox="1"/>
          <p:nvPr/>
        </p:nvSpPr>
        <p:spPr>
          <a:xfrm rot="465235">
            <a:off x="5680688" y="4247558"/>
            <a:ext cx="1400768" cy="369332"/>
          </a:xfrm>
          <a:prstGeom prst="rect">
            <a:avLst/>
          </a:prstGeom>
          <a:noFill/>
        </p:spPr>
        <p:txBody>
          <a:bodyPr wrap="none" rtlCol="0">
            <a:spAutoFit/>
          </a:bodyPr>
          <a:lstStyle/>
          <a:p>
            <a:r>
              <a:rPr lang="en-US" dirty="0"/>
              <a:t>Ticket(t=2)?</a:t>
            </a:r>
            <a:endParaRPr lang="en-GB" dirty="0"/>
          </a:p>
        </p:txBody>
      </p:sp>
    </p:spTree>
    <p:extLst>
      <p:ext uri="{BB962C8B-B14F-4D97-AF65-F5344CB8AC3E}">
        <p14:creationId xmlns:p14="http://schemas.microsoft.com/office/powerpoint/2010/main" val="2616490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CB42-C869-4360-803B-998CE17A6594}"/>
              </a:ext>
            </a:extLst>
          </p:cNvPr>
          <p:cNvSpPr>
            <a:spLocks noGrp="1"/>
          </p:cNvSpPr>
          <p:nvPr>
            <p:ph type="title"/>
          </p:nvPr>
        </p:nvSpPr>
        <p:spPr/>
        <p:txBody>
          <a:bodyPr/>
          <a:lstStyle/>
          <a:p>
            <a:r>
              <a:rPr lang="en-US" dirty="0" err="1"/>
              <a:t>Paxos</a:t>
            </a:r>
            <a:endParaRPr lang="en-GB" dirty="0"/>
          </a:p>
        </p:txBody>
      </p:sp>
      <p:pic>
        <p:nvPicPr>
          <p:cNvPr id="4" name="Graphic 3">
            <a:extLst>
              <a:ext uri="{FF2B5EF4-FFF2-40B4-BE49-F238E27FC236}">
                <a16:creationId xmlns:a16="http://schemas.microsoft.com/office/drawing/2014/main" id="{A75D9749-99B1-418C-8ABF-4C57E30DEC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7440" y="3035996"/>
            <a:ext cx="989918" cy="989918"/>
          </a:xfrm>
          <a:prstGeom prst="rect">
            <a:avLst/>
          </a:prstGeom>
        </p:spPr>
      </p:pic>
      <p:pic>
        <p:nvPicPr>
          <p:cNvPr id="5" name="Graphic 4">
            <a:extLst>
              <a:ext uri="{FF2B5EF4-FFF2-40B4-BE49-F238E27FC236}">
                <a16:creationId xmlns:a16="http://schemas.microsoft.com/office/drawing/2014/main" id="{A0D47804-E1B5-452B-93F7-07B6635211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8517" y="4449825"/>
            <a:ext cx="989918" cy="989918"/>
          </a:xfrm>
          <a:prstGeom prst="rect">
            <a:avLst/>
          </a:prstGeom>
        </p:spPr>
      </p:pic>
      <p:pic>
        <p:nvPicPr>
          <p:cNvPr id="6" name="Graphic 5">
            <a:extLst>
              <a:ext uri="{FF2B5EF4-FFF2-40B4-BE49-F238E27FC236}">
                <a16:creationId xmlns:a16="http://schemas.microsoft.com/office/drawing/2014/main" id="{4C0EE2D8-693E-4F9B-9DA5-0AD7766DF1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7440" y="1622167"/>
            <a:ext cx="989918" cy="989918"/>
          </a:xfrm>
          <a:prstGeom prst="rect">
            <a:avLst/>
          </a:prstGeom>
        </p:spPr>
      </p:pic>
      <p:pic>
        <p:nvPicPr>
          <p:cNvPr id="8" name="Graphic 7" descr="Computer">
            <a:extLst>
              <a:ext uri="{FF2B5EF4-FFF2-40B4-BE49-F238E27FC236}">
                <a16:creationId xmlns:a16="http://schemas.microsoft.com/office/drawing/2014/main" id="{20BDE203-74DC-442F-8751-4ECDA5CE30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3195" y="2039514"/>
            <a:ext cx="989918" cy="989918"/>
          </a:xfrm>
          <a:prstGeom prst="rect">
            <a:avLst/>
          </a:prstGeom>
        </p:spPr>
      </p:pic>
      <p:pic>
        <p:nvPicPr>
          <p:cNvPr id="30" name="Graphic 29" descr="Computer">
            <a:extLst>
              <a:ext uri="{FF2B5EF4-FFF2-40B4-BE49-F238E27FC236}">
                <a16:creationId xmlns:a16="http://schemas.microsoft.com/office/drawing/2014/main" id="{C3AC9BCC-DA2A-4269-92F2-2511B31B4E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3195" y="3650546"/>
            <a:ext cx="989918" cy="989918"/>
          </a:xfrm>
          <a:prstGeom prst="rect">
            <a:avLst/>
          </a:prstGeom>
        </p:spPr>
      </p:pic>
      <p:sp>
        <p:nvSpPr>
          <p:cNvPr id="15" name="TextBox 14">
            <a:extLst>
              <a:ext uri="{FF2B5EF4-FFF2-40B4-BE49-F238E27FC236}">
                <a16:creationId xmlns:a16="http://schemas.microsoft.com/office/drawing/2014/main" id="{B04CF371-9961-4E39-A44A-EA3041CF3AB3}"/>
              </a:ext>
            </a:extLst>
          </p:cNvPr>
          <p:cNvSpPr txBox="1"/>
          <p:nvPr/>
        </p:nvSpPr>
        <p:spPr>
          <a:xfrm>
            <a:off x="1978090" y="1766455"/>
            <a:ext cx="2159566" cy="369332"/>
          </a:xfrm>
          <a:prstGeom prst="rect">
            <a:avLst/>
          </a:prstGeom>
          <a:noFill/>
        </p:spPr>
        <p:txBody>
          <a:bodyPr wrap="none" rtlCol="0">
            <a:spAutoFit/>
          </a:bodyPr>
          <a:lstStyle/>
          <a:p>
            <a:r>
              <a:rPr lang="en-US" dirty="0"/>
              <a:t>Clients (Proposers)</a:t>
            </a:r>
            <a:endParaRPr lang="en-GB" dirty="0"/>
          </a:p>
        </p:txBody>
      </p:sp>
      <p:sp>
        <p:nvSpPr>
          <p:cNvPr id="31" name="TextBox 30">
            <a:extLst>
              <a:ext uri="{FF2B5EF4-FFF2-40B4-BE49-F238E27FC236}">
                <a16:creationId xmlns:a16="http://schemas.microsoft.com/office/drawing/2014/main" id="{DFE65A37-F740-4AE0-89CD-5E88E40F0728}"/>
              </a:ext>
            </a:extLst>
          </p:cNvPr>
          <p:cNvSpPr txBox="1"/>
          <p:nvPr/>
        </p:nvSpPr>
        <p:spPr>
          <a:xfrm>
            <a:off x="8070556" y="1233734"/>
            <a:ext cx="2223686" cy="369332"/>
          </a:xfrm>
          <a:prstGeom prst="rect">
            <a:avLst/>
          </a:prstGeom>
          <a:noFill/>
        </p:spPr>
        <p:txBody>
          <a:bodyPr wrap="none" rtlCol="0">
            <a:spAutoFit/>
          </a:bodyPr>
          <a:lstStyle/>
          <a:p>
            <a:r>
              <a:rPr lang="en-US" dirty="0"/>
              <a:t>Servers (Acceptors)</a:t>
            </a:r>
            <a:endParaRPr lang="en-GB" dirty="0"/>
          </a:p>
        </p:txBody>
      </p:sp>
      <p:sp>
        <p:nvSpPr>
          <p:cNvPr id="17" name="TextBox 16">
            <a:extLst>
              <a:ext uri="{FF2B5EF4-FFF2-40B4-BE49-F238E27FC236}">
                <a16:creationId xmlns:a16="http://schemas.microsoft.com/office/drawing/2014/main" id="{D8FC34CA-0F59-4C7D-AF3E-8BDA590FC76D}"/>
              </a:ext>
            </a:extLst>
          </p:cNvPr>
          <p:cNvSpPr txBox="1"/>
          <p:nvPr/>
        </p:nvSpPr>
        <p:spPr>
          <a:xfrm>
            <a:off x="1416071" y="2211307"/>
            <a:ext cx="774571" cy="646331"/>
          </a:xfrm>
          <a:prstGeom prst="rect">
            <a:avLst/>
          </a:prstGeom>
          <a:noFill/>
        </p:spPr>
        <p:txBody>
          <a:bodyPr wrap="none" rtlCol="0">
            <a:spAutoFit/>
          </a:bodyPr>
          <a:lstStyle/>
          <a:p>
            <a:r>
              <a:rPr lang="en-US" dirty="0"/>
              <a:t>C: C1</a:t>
            </a:r>
          </a:p>
          <a:p>
            <a:r>
              <a:rPr lang="en-US" dirty="0"/>
              <a:t>  t: 1</a:t>
            </a:r>
            <a:endParaRPr lang="en-GB" dirty="0"/>
          </a:p>
        </p:txBody>
      </p:sp>
      <p:sp>
        <p:nvSpPr>
          <p:cNvPr id="32" name="TextBox 31">
            <a:extLst>
              <a:ext uri="{FF2B5EF4-FFF2-40B4-BE49-F238E27FC236}">
                <a16:creationId xmlns:a16="http://schemas.microsoft.com/office/drawing/2014/main" id="{EB7D7B1B-2164-4A65-B33D-DA03F8C3DD7F}"/>
              </a:ext>
            </a:extLst>
          </p:cNvPr>
          <p:cNvSpPr txBox="1"/>
          <p:nvPr/>
        </p:nvSpPr>
        <p:spPr>
          <a:xfrm>
            <a:off x="1416070" y="3702748"/>
            <a:ext cx="774571" cy="646331"/>
          </a:xfrm>
          <a:prstGeom prst="rect">
            <a:avLst/>
          </a:prstGeom>
          <a:noFill/>
        </p:spPr>
        <p:txBody>
          <a:bodyPr wrap="none" rtlCol="0">
            <a:spAutoFit/>
          </a:bodyPr>
          <a:lstStyle/>
          <a:p>
            <a:r>
              <a:rPr lang="en-US" dirty="0"/>
              <a:t>C: C2</a:t>
            </a:r>
          </a:p>
          <a:p>
            <a:r>
              <a:rPr lang="en-US" dirty="0"/>
              <a:t>  t: 2</a:t>
            </a:r>
            <a:endParaRPr lang="en-GB" dirty="0"/>
          </a:p>
        </p:txBody>
      </p:sp>
      <p:sp>
        <p:nvSpPr>
          <p:cNvPr id="33" name="TextBox 32">
            <a:extLst>
              <a:ext uri="{FF2B5EF4-FFF2-40B4-BE49-F238E27FC236}">
                <a16:creationId xmlns:a16="http://schemas.microsoft.com/office/drawing/2014/main" id="{42F915E6-CA43-4216-9FCC-FF8BFAA01760}"/>
              </a:ext>
            </a:extLst>
          </p:cNvPr>
          <p:cNvSpPr txBox="1"/>
          <p:nvPr/>
        </p:nvSpPr>
        <p:spPr>
          <a:xfrm>
            <a:off x="9677358" y="1797023"/>
            <a:ext cx="1415772" cy="923330"/>
          </a:xfrm>
          <a:prstGeom prst="rect">
            <a:avLst/>
          </a:prstGeom>
          <a:noFill/>
        </p:spPr>
        <p:txBody>
          <a:bodyPr wrap="none" rtlCol="0">
            <a:spAutoFit/>
          </a:bodyPr>
          <a:lstStyle/>
          <a:p>
            <a:r>
              <a:rPr lang="en-US" dirty="0"/>
              <a:t>  </a:t>
            </a:r>
            <a:r>
              <a:rPr lang="en-US" dirty="0" err="1"/>
              <a:t>T_max</a:t>
            </a:r>
            <a:r>
              <a:rPr lang="en-US" dirty="0"/>
              <a:t>: 2</a:t>
            </a:r>
          </a:p>
          <a:p>
            <a:r>
              <a:rPr lang="en-US" dirty="0"/>
              <a:t>          C: C1</a:t>
            </a:r>
          </a:p>
          <a:p>
            <a:r>
              <a:rPr lang="en-US" dirty="0" err="1"/>
              <a:t>T_store</a:t>
            </a:r>
            <a:r>
              <a:rPr lang="en-US" dirty="0"/>
              <a:t>: 1</a:t>
            </a:r>
            <a:endParaRPr lang="en-GB" dirty="0"/>
          </a:p>
        </p:txBody>
      </p:sp>
      <p:sp>
        <p:nvSpPr>
          <p:cNvPr id="34" name="TextBox 33">
            <a:extLst>
              <a:ext uri="{FF2B5EF4-FFF2-40B4-BE49-F238E27FC236}">
                <a16:creationId xmlns:a16="http://schemas.microsoft.com/office/drawing/2014/main" id="{5402F02C-E03B-4D2A-8EB3-8896350BBC07}"/>
              </a:ext>
            </a:extLst>
          </p:cNvPr>
          <p:cNvSpPr txBox="1"/>
          <p:nvPr/>
        </p:nvSpPr>
        <p:spPr>
          <a:xfrm>
            <a:off x="9677358" y="3123424"/>
            <a:ext cx="1415772" cy="923330"/>
          </a:xfrm>
          <a:prstGeom prst="rect">
            <a:avLst/>
          </a:prstGeom>
          <a:noFill/>
        </p:spPr>
        <p:txBody>
          <a:bodyPr wrap="none" rtlCol="0">
            <a:spAutoFit/>
          </a:bodyPr>
          <a:lstStyle/>
          <a:p>
            <a:r>
              <a:rPr lang="en-US" dirty="0"/>
              <a:t>  </a:t>
            </a:r>
            <a:r>
              <a:rPr lang="en-US" dirty="0" err="1"/>
              <a:t>T_max</a:t>
            </a:r>
            <a:r>
              <a:rPr lang="en-US" dirty="0"/>
              <a:t>: 2</a:t>
            </a:r>
          </a:p>
          <a:p>
            <a:r>
              <a:rPr lang="en-US" dirty="0"/>
              <a:t>          C: C1</a:t>
            </a:r>
          </a:p>
          <a:p>
            <a:r>
              <a:rPr lang="en-US" dirty="0" err="1"/>
              <a:t>T_store</a:t>
            </a:r>
            <a:r>
              <a:rPr lang="en-US" dirty="0"/>
              <a:t>: 1</a:t>
            </a:r>
            <a:endParaRPr lang="en-GB" dirty="0"/>
          </a:p>
        </p:txBody>
      </p:sp>
      <p:sp>
        <p:nvSpPr>
          <p:cNvPr id="35" name="TextBox 34">
            <a:extLst>
              <a:ext uri="{FF2B5EF4-FFF2-40B4-BE49-F238E27FC236}">
                <a16:creationId xmlns:a16="http://schemas.microsoft.com/office/drawing/2014/main" id="{EC9F32B6-445D-49B7-9697-274DC9BA638E}"/>
              </a:ext>
            </a:extLst>
          </p:cNvPr>
          <p:cNvSpPr txBox="1"/>
          <p:nvPr/>
        </p:nvSpPr>
        <p:spPr>
          <a:xfrm>
            <a:off x="9677358" y="4483119"/>
            <a:ext cx="1479892" cy="923330"/>
          </a:xfrm>
          <a:prstGeom prst="rect">
            <a:avLst/>
          </a:prstGeom>
          <a:noFill/>
        </p:spPr>
        <p:txBody>
          <a:bodyPr wrap="none" rtlCol="0">
            <a:spAutoFit/>
          </a:bodyPr>
          <a:lstStyle/>
          <a:p>
            <a:r>
              <a:rPr lang="en-US" dirty="0"/>
              <a:t>  </a:t>
            </a:r>
            <a:r>
              <a:rPr lang="en-US" dirty="0" err="1"/>
              <a:t>T_max</a:t>
            </a:r>
            <a:r>
              <a:rPr lang="en-US" dirty="0"/>
              <a:t>: 2</a:t>
            </a:r>
          </a:p>
          <a:p>
            <a:r>
              <a:rPr lang="en-US" dirty="0"/>
              <a:t>          C: null</a:t>
            </a:r>
          </a:p>
          <a:p>
            <a:r>
              <a:rPr lang="en-US" dirty="0" err="1"/>
              <a:t>T_store</a:t>
            </a:r>
            <a:r>
              <a:rPr lang="en-US" dirty="0"/>
              <a:t>: 0</a:t>
            </a:r>
            <a:endParaRPr lang="en-GB" dirty="0"/>
          </a:p>
        </p:txBody>
      </p:sp>
      <p:pic>
        <p:nvPicPr>
          <p:cNvPr id="7" name="Graphic 6" descr="Thought bubble">
            <a:extLst>
              <a:ext uri="{FF2B5EF4-FFF2-40B4-BE49-F238E27FC236}">
                <a16:creationId xmlns:a16="http://schemas.microsoft.com/office/drawing/2014/main" id="{817DABD4-F6E0-4933-A9DA-3A2F15B45B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93113" y="1972502"/>
            <a:ext cx="572371" cy="572371"/>
          </a:xfrm>
          <a:prstGeom prst="rect">
            <a:avLst/>
          </a:prstGeom>
        </p:spPr>
      </p:pic>
      <p:sp>
        <p:nvSpPr>
          <p:cNvPr id="9" name="TextBox 8">
            <a:extLst>
              <a:ext uri="{FF2B5EF4-FFF2-40B4-BE49-F238E27FC236}">
                <a16:creationId xmlns:a16="http://schemas.microsoft.com/office/drawing/2014/main" id="{C5A974F3-A479-442A-B78A-71DDC2A61082}"/>
              </a:ext>
            </a:extLst>
          </p:cNvPr>
          <p:cNvSpPr txBox="1"/>
          <p:nvPr/>
        </p:nvSpPr>
        <p:spPr>
          <a:xfrm>
            <a:off x="2036657" y="2763076"/>
            <a:ext cx="2287806" cy="369332"/>
          </a:xfrm>
          <a:prstGeom prst="rect">
            <a:avLst/>
          </a:prstGeom>
          <a:noFill/>
        </p:spPr>
        <p:txBody>
          <a:bodyPr wrap="none" rtlCol="0">
            <a:spAutoFit/>
          </a:bodyPr>
          <a:lstStyle/>
          <a:p>
            <a:r>
              <a:rPr lang="en-US" dirty="0"/>
              <a:t>Becomes really slow</a:t>
            </a:r>
            <a:endParaRPr lang="en-GB" dirty="0"/>
          </a:p>
        </p:txBody>
      </p:sp>
      <p:cxnSp>
        <p:nvCxnSpPr>
          <p:cNvPr id="22" name="Straight Arrow Connector 21">
            <a:extLst>
              <a:ext uri="{FF2B5EF4-FFF2-40B4-BE49-F238E27FC236}">
                <a16:creationId xmlns:a16="http://schemas.microsoft.com/office/drawing/2014/main" id="{90A081A7-952E-4F7E-A90B-F0478D84C5D9}"/>
              </a:ext>
            </a:extLst>
          </p:cNvPr>
          <p:cNvCxnSpPr>
            <a:cxnSpLocks/>
            <a:stCxn id="6" idx="1"/>
          </p:cNvCxnSpPr>
          <p:nvPr/>
        </p:nvCxnSpPr>
        <p:spPr>
          <a:xfrm flipH="1">
            <a:off x="3674436" y="2117126"/>
            <a:ext cx="5013004" cy="190878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6B07662-BB6F-4FAB-A5EA-30A5DFAF80BD}"/>
              </a:ext>
            </a:extLst>
          </p:cNvPr>
          <p:cNvCxnSpPr>
            <a:cxnSpLocks/>
            <a:stCxn id="4" idx="1"/>
          </p:cNvCxnSpPr>
          <p:nvPr/>
        </p:nvCxnSpPr>
        <p:spPr>
          <a:xfrm flipH="1">
            <a:off x="3674436" y="3530955"/>
            <a:ext cx="5013004" cy="6145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57C45C-9B40-4CB5-AA18-DBEC87138B5A}"/>
              </a:ext>
            </a:extLst>
          </p:cNvPr>
          <p:cNvCxnSpPr>
            <a:cxnSpLocks/>
            <a:stCxn id="5" idx="1"/>
          </p:cNvCxnSpPr>
          <p:nvPr/>
        </p:nvCxnSpPr>
        <p:spPr>
          <a:xfrm flipH="1" flipV="1">
            <a:off x="3674436" y="4330233"/>
            <a:ext cx="5014081" cy="6145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FB454E3-74D9-4F84-BCBB-76A63FDE5A2E}"/>
              </a:ext>
            </a:extLst>
          </p:cNvPr>
          <p:cNvSpPr/>
          <p:nvPr/>
        </p:nvSpPr>
        <p:spPr>
          <a:xfrm rot="20330135">
            <a:off x="5280566" y="2578411"/>
            <a:ext cx="1890261" cy="369332"/>
          </a:xfrm>
          <a:prstGeom prst="rect">
            <a:avLst/>
          </a:prstGeom>
        </p:spPr>
        <p:txBody>
          <a:bodyPr wrap="none">
            <a:spAutoFit/>
          </a:bodyPr>
          <a:lstStyle/>
          <a:p>
            <a:r>
              <a:rPr lang="en-US" dirty="0" err="1"/>
              <a:t>T_store</a:t>
            </a:r>
            <a:r>
              <a:rPr lang="en-US" dirty="0"/>
              <a:t>=1,C=C1</a:t>
            </a:r>
            <a:endParaRPr lang="en-GB" dirty="0"/>
          </a:p>
        </p:txBody>
      </p:sp>
      <p:sp>
        <p:nvSpPr>
          <p:cNvPr id="36" name="Rectangle 35">
            <a:extLst>
              <a:ext uri="{FF2B5EF4-FFF2-40B4-BE49-F238E27FC236}">
                <a16:creationId xmlns:a16="http://schemas.microsoft.com/office/drawing/2014/main" id="{37D95703-D96E-4760-A4ED-5AC7E6510455}"/>
              </a:ext>
            </a:extLst>
          </p:cNvPr>
          <p:cNvSpPr/>
          <p:nvPr/>
        </p:nvSpPr>
        <p:spPr>
          <a:xfrm rot="21006501">
            <a:off x="5432967" y="3381151"/>
            <a:ext cx="1890261" cy="369332"/>
          </a:xfrm>
          <a:prstGeom prst="rect">
            <a:avLst/>
          </a:prstGeom>
        </p:spPr>
        <p:txBody>
          <a:bodyPr wrap="none">
            <a:spAutoFit/>
          </a:bodyPr>
          <a:lstStyle/>
          <a:p>
            <a:r>
              <a:rPr lang="en-US" dirty="0" err="1"/>
              <a:t>T_store</a:t>
            </a:r>
            <a:r>
              <a:rPr lang="en-US" dirty="0"/>
              <a:t>=1,C=C1</a:t>
            </a:r>
            <a:endParaRPr lang="en-GB" dirty="0"/>
          </a:p>
        </p:txBody>
      </p:sp>
      <p:sp>
        <p:nvSpPr>
          <p:cNvPr id="38" name="Rectangle 37">
            <a:extLst>
              <a:ext uri="{FF2B5EF4-FFF2-40B4-BE49-F238E27FC236}">
                <a16:creationId xmlns:a16="http://schemas.microsoft.com/office/drawing/2014/main" id="{BC714C1C-C3B3-4A91-8B90-95C95572BA06}"/>
              </a:ext>
            </a:extLst>
          </p:cNvPr>
          <p:cNvSpPr/>
          <p:nvPr/>
        </p:nvSpPr>
        <p:spPr>
          <a:xfrm rot="401707">
            <a:off x="5553309" y="4246674"/>
            <a:ext cx="1954381" cy="369332"/>
          </a:xfrm>
          <a:prstGeom prst="rect">
            <a:avLst/>
          </a:prstGeom>
        </p:spPr>
        <p:txBody>
          <a:bodyPr wrap="none">
            <a:spAutoFit/>
          </a:bodyPr>
          <a:lstStyle/>
          <a:p>
            <a:r>
              <a:rPr lang="en-US" dirty="0" err="1"/>
              <a:t>T_store</a:t>
            </a:r>
            <a:r>
              <a:rPr lang="en-US" dirty="0"/>
              <a:t>=0,C=null</a:t>
            </a:r>
            <a:endParaRPr lang="en-GB" dirty="0"/>
          </a:p>
        </p:txBody>
      </p:sp>
    </p:spTree>
    <p:extLst>
      <p:ext uri="{BB962C8B-B14F-4D97-AF65-F5344CB8AC3E}">
        <p14:creationId xmlns:p14="http://schemas.microsoft.com/office/powerpoint/2010/main" val="720259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A842965-4E12-AD48-BB61-0F5896F1AB77}"/>
              </a:ext>
            </a:extLst>
          </p:cNvPr>
          <p:cNvPicPr>
            <a:picLocks noChangeAspect="1"/>
          </p:cNvPicPr>
          <p:nvPr/>
        </p:nvPicPr>
        <p:blipFill>
          <a:blip r:embed="rId2"/>
          <a:stretch>
            <a:fillRect/>
          </a:stretch>
        </p:blipFill>
        <p:spPr>
          <a:xfrm>
            <a:off x="3365942" y="0"/>
            <a:ext cx="5460115" cy="6858000"/>
          </a:xfrm>
          <a:prstGeom prst="rect">
            <a:avLst/>
          </a:prstGeom>
        </p:spPr>
      </p:pic>
      <p:sp>
        <p:nvSpPr>
          <p:cNvPr id="5" name="Textfeld 4">
            <a:extLst>
              <a:ext uri="{FF2B5EF4-FFF2-40B4-BE49-F238E27FC236}">
                <a16:creationId xmlns:a16="http://schemas.microsoft.com/office/drawing/2014/main" id="{E269F77B-1676-3145-82DA-C68D056A6AD5}"/>
              </a:ext>
            </a:extLst>
          </p:cNvPr>
          <p:cNvSpPr txBox="1"/>
          <p:nvPr/>
        </p:nvSpPr>
        <p:spPr>
          <a:xfrm>
            <a:off x="1487038" y="1703540"/>
            <a:ext cx="1878904" cy="646331"/>
          </a:xfrm>
          <a:prstGeom prst="rect">
            <a:avLst/>
          </a:prstGeom>
          <a:solidFill>
            <a:schemeClr val="accent4">
              <a:lumMod val="40000"/>
              <a:lumOff val="60000"/>
            </a:schemeClr>
          </a:solidFill>
        </p:spPr>
        <p:txBody>
          <a:bodyPr wrap="square" rtlCol="0">
            <a:spAutoFit/>
          </a:bodyPr>
          <a:lstStyle/>
          <a:p>
            <a:r>
              <a:rPr lang="en-US" spc="-1" dirty="0">
                <a:solidFill>
                  <a:srgbClr val="000000"/>
                </a:solidFill>
                <a:latin typeface="Calibri"/>
              </a:rPr>
              <a:t>Clients asks for a specific ticket </a:t>
            </a:r>
            <a:r>
              <a:rPr lang="en-US" i="1" spc="-1" dirty="0">
                <a:solidFill>
                  <a:srgbClr val="000000"/>
                </a:solidFill>
                <a:latin typeface="Calibri"/>
              </a:rPr>
              <a:t>t</a:t>
            </a:r>
            <a:endParaRPr lang="en-US" spc="-1" dirty="0"/>
          </a:p>
        </p:txBody>
      </p:sp>
      <p:sp>
        <p:nvSpPr>
          <p:cNvPr id="6" name="Textfeld 5">
            <a:extLst>
              <a:ext uri="{FF2B5EF4-FFF2-40B4-BE49-F238E27FC236}">
                <a16:creationId xmlns:a16="http://schemas.microsoft.com/office/drawing/2014/main" id="{8151F997-CBE5-134B-AFB7-A05392DC5FDA}"/>
              </a:ext>
            </a:extLst>
          </p:cNvPr>
          <p:cNvSpPr txBox="1"/>
          <p:nvPr/>
        </p:nvSpPr>
        <p:spPr>
          <a:xfrm>
            <a:off x="3582444" y="1816274"/>
            <a:ext cx="2267211" cy="438411"/>
          </a:xfrm>
          <a:prstGeom prst="rect">
            <a:avLst/>
          </a:prstGeom>
          <a:solidFill>
            <a:schemeClr val="accent4">
              <a:lumMod val="40000"/>
              <a:lumOff val="60000"/>
              <a:alpha val="42000"/>
            </a:schemeClr>
          </a:solidFill>
        </p:spPr>
        <p:txBody>
          <a:bodyPr wrap="square" rtlCol="0">
            <a:spAutoFit/>
          </a:bodyPr>
          <a:lstStyle/>
          <a:p>
            <a:endParaRPr lang="en-US" dirty="0"/>
          </a:p>
        </p:txBody>
      </p:sp>
      <p:sp>
        <p:nvSpPr>
          <p:cNvPr id="7" name="Textfeld 6">
            <a:extLst>
              <a:ext uri="{FF2B5EF4-FFF2-40B4-BE49-F238E27FC236}">
                <a16:creationId xmlns:a16="http://schemas.microsoft.com/office/drawing/2014/main" id="{D21B8072-A21D-A340-B325-BEFF4C2024E1}"/>
              </a:ext>
            </a:extLst>
          </p:cNvPr>
          <p:cNvSpPr txBox="1"/>
          <p:nvPr/>
        </p:nvSpPr>
        <p:spPr>
          <a:xfrm>
            <a:off x="8542751" y="1816274"/>
            <a:ext cx="2029216" cy="1200329"/>
          </a:xfrm>
          <a:prstGeom prst="rect">
            <a:avLst/>
          </a:prstGeom>
          <a:solidFill>
            <a:schemeClr val="accent2">
              <a:lumMod val="40000"/>
              <a:lumOff val="60000"/>
            </a:schemeClr>
          </a:solidFill>
        </p:spPr>
        <p:txBody>
          <a:bodyPr wrap="square" rtlCol="0">
            <a:spAutoFit/>
          </a:bodyPr>
          <a:lstStyle/>
          <a:p>
            <a:r>
              <a:rPr lang="en-US" spc="-1" dirty="0">
                <a:solidFill>
                  <a:srgbClr val="000000"/>
                </a:solidFill>
                <a:latin typeface="Calibri"/>
              </a:rPr>
              <a:t>Server only issues ticket </a:t>
            </a:r>
            <a:r>
              <a:rPr lang="en-US" i="1" spc="-1" dirty="0">
                <a:solidFill>
                  <a:srgbClr val="000000"/>
                </a:solidFill>
                <a:latin typeface="Calibri"/>
              </a:rPr>
              <a:t>t</a:t>
            </a:r>
            <a:r>
              <a:rPr lang="en-US" spc="-1" dirty="0">
                <a:solidFill>
                  <a:srgbClr val="000000"/>
                </a:solidFill>
                <a:latin typeface="Calibri"/>
              </a:rPr>
              <a:t> if </a:t>
            </a:r>
            <a:r>
              <a:rPr lang="en-US" i="1" spc="-1" dirty="0">
                <a:solidFill>
                  <a:srgbClr val="000000"/>
                </a:solidFill>
                <a:latin typeface="Calibri"/>
              </a:rPr>
              <a:t>t</a:t>
            </a:r>
            <a:r>
              <a:rPr lang="en-US" spc="-1" dirty="0">
                <a:solidFill>
                  <a:srgbClr val="000000"/>
                </a:solidFill>
                <a:latin typeface="Calibri"/>
              </a:rPr>
              <a:t> is the largest ticket requested so far</a:t>
            </a:r>
            <a:endParaRPr lang="en-US" spc="-1" dirty="0"/>
          </a:p>
        </p:txBody>
      </p:sp>
      <p:sp>
        <p:nvSpPr>
          <p:cNvPr id="8" name="Textfeld 7">
            <a:extLst>
              <a:ext uri="{FF2B5EF4-FFF2-40B4-BE49-F238E27FC236}">
                <a16:creationId xmlns:a16="http://schemas.microsoft.com/office/drawing/2014/main" id="{D742C497-8D96-8B4C-B009-BE2ACCC759E3}"/>
              </a:ext>
            </a:extLst>
          </p:cNvPr>
          <p:cNvSpPr txBox="1"/>
          <p:nvPr/>
        </p:nvSpPr>
        <p:spPr>
          <a:xfrm>
            <a:off x="5937337" y="2167003"/>
            <a:ext cx="2229633" cy="726509"/>
          </a:xfrm>
          <a:prstGeom prst="rect">
            <a:avLst/>
          </a:prstGeom>
          <a:solidFill>
            <a:schemeClr val="accent2">
              <a:lumMod val="40000"/>
              <a:lumOff val="60000"/>
              <a:alpha val="48000"/>
            </a:schemeClr>
          </a:solidFill>
        </p:spPr>
        <p:txBody>
          <a:bodyPr wrap="square" rtlCol="0">
            <a:spAutoFit/>
          </a:bodyPr>
          <a:lstStyle/>
          <a:p>
            <a:endParaRPr lang="en-US" dirty="0"/>
          </a:p>
        </p:txBody>
      </p:sp>
      <p:sp>
        <p:nvSpPr>
          <p:cNvPr id="10" name="Textfeld 9">
            <a:extLst>
              <a:ext uri="{FF2B5EF4-FFF2-40B4-BE49-F238E27FC236}">
                <a16:creationId xmlns:a16="http://schemas.microsoft.com/office/drawing/2014/main" id="{64E885AD-A3AD-1C42-B82D-E7457E259D1B}"/>
              </a:ext>
            </a:extLst>
          </p:cNvPr>
          <p:cNvSpPr txBox="1"/>
          <p:nvPr/>
        </p:nvSpPr>
        <p:spPr>
          <a:xfrm>
            <a:off x="751562" y="3306871"/>
            <a:ext cx="2367420" cy="923330"/>
          </a:xfrm>
          <a:prstGeom prst="rect">
            <a:avLst/>
          </a:prstGeom>
          <a:solidFill>
            <a:srgbClr val="EA0000">
              <a:alpha val="41961"/>
            </a:srgbClr>
          </a:solidFill>
        </p:spPr>
        <p:txBody>
          <a:bodyPr wrap="square" rtlCol="0">
            <a:spAutoFit/>
          </a:bodyPr>
          <a:lstStyle/>
          <a:p>
            <a:r>
              <a:rPr lang="en-US" spc="-1" dirty="0">
                <a:solidFill>
                  <a:srgbClr val="000000"/>
                </a:solidFill>
                <a:latin typeface="Calibri"/>
              </a:rPr>
              <a:t>If client receives majority of tickets, it proposes a command</a:t>
            </a:r>
            <a:endParaRPr lang="en-US" spc="-1" dirty="0"/>
          </a:p>
        </p:txBody>
      </p:sp>
      <p:sp>
        <p:nvSpPr>
          <p:cNvPr id="12" name="Textfeld 11">
            <a:extLst>
              <a:ext uri="{FF2B5EF4-FFF2-40B4-BE49-F238E27FC236}">
                <a16:creationId xmlns:a16="http://schemas.microsoft.com/office/drawing/2014/main" id="{A51B6425-C077-C14C-8863-4ABFCCDD6939}"/>
              </a:ext>
            </a:extLst>
          </p:cNvPr>
          <p:cNvSpPr txBox="1"/>
          <p:nvPr/>
        </p:nvSpPr>
        <p:spPr>
          <a:xfrm>
            <a:off x="3494762" y="3194137"/>
            <a:ext cx="2442575" cy="1590805"/>
          </a:xfrm>
          <a:prstGeom prst="rect">
            <a:avLst/>
          </a:prstGeom>
          <a:solidFill>
            <a:srgbClr val="F5999E">
              <a:alpha val="48000"/>
            </a:srgbClr>
          </a:solidFill>
        </p:spPr>
        <p:txBody>
          <a:bodyPr wrap="square" rtlCol="0">
            <a:spAutoFit/>
          </a:bodyPr>
          <a:lstStyle/>
          <a:p>
            <a:endParaRPr lang="en-US" dirty="0"/>
          </a:p>
        </p:txBody>
      </p:sp>
      <p:sp>
        <p:nvSpPr>
          <p:cNvPr id="13" name="Textfeld 12">
            <a:extLst>
              <a:ext uri="{FF2B5EF4-FFF2-40B4-BE49-F238E27FC236}">
                <a16:creationId xmlns:a16="http://schemas.microsoft.com/office/drawing/2014/main" id="{6E74F40F-7EC0-9D49-B9E1-296AEF03E5E4}"/>
              </a:ext>
            </a:extLst>
          </p:cNvPr>
          <p:cNvSpPr txBox="1"/>
          <p:nvPr/>
        </p:nvSpPr>
        <p:spPr>
          <a:xfrm>
            <a:off x="8392439" y="4493712"/>
            <a:ext cx="3056350" cy="1477328"/>
          </a:xfrm>
          <a:prstGeom prst="rect">
            <a:avLst/>
          </a:prstGeom>
          <a:solidFill>
            <a:srgbClr val="80006E">
              <a:alpha val="38431"/>
            </a:srgbClr>
          </a:solidFill>
        </p:spPr>
        <p:txBody>
          <a:bodyPr wrap="square" rtlCol="0">
            <a:spAutoFit/>
          </a:bodyPr>
          <a:lstStyle/>
          <a:p>
            <a:r>
              <a:rPr lang="en-US" spc="-1" dirty="0">
                <a:solidFill>
                  <a:srgbClr val="000000"/>
                </a:solidFill>
                <a:latin typeface="Calibri"/>
              </a:rPr>
              <a:t>When a server receives a proposal, if the ticket of the client is still valid, the server stores the command and notifies the client </a:t>
            </a:r>
            <a:endParaRPr lang="en-US" spc="-1" dirty="0"/>
          </a:p>
        </p:txBody>
      </p:sp>
      <p:sp>
        <p:nvSpPr>
          <p:cNvPr id="14" name="Textfeld 13">
            <a:extLst>
              <a:ext uri="{FF2B5EF4-FFF2-40B4-BE49-F238E27FC236}">
                <a16:creationId xmlns:a16="http://schemas.microsoft.com/office/drawing/2014/main" id="{2BE0C00B-2303-4741-BAF4-41857231D098}"/>
              </a:ext>
            </a:extLst>
          </p:cNvPr>
          <p:cNvSpPr txBox="1"/>
          <p:nvPr/>
        </p:nvSpPr>
        <p:spPr>
          <a:xfrm>
            <a:off x="5849655" y="4784942"/>
            <a:ext cx="1753644" cy="914400"/>
          </a:xfrm>
          <a:prstGeom prst="rect">
            <a:avLst/>
          </a:prstGeom>
          <a:solidFill>
            <a:srgbClr val="CDA1C7">
              <a:alpha val="54000"/>
            </a:srgbClr>
          </a:solidFill>
        </p:spPr>
        <p:txBody>
          <a:bodyPr wrap="square" rtlCol="0">
            <a:spAutoFit/>
          </a:bodyPr>
          <a:lstStyle/>
          <a:p>
            <a:endParaRPr lang="en-US" dirty="0"/>
          </a:p>
        </p:txBody>
      </p:sp>
      <p:sp>
        <p:nvSpPr>
          <p:cNvPr id="15" name="Textfeld 14">
            <a:extLst>
              <a:ext uri="{FF2B5EF4-FFF2-40B4-BE49-F238E27FC236}">
                <a16:creationId xmlns:a16="http://schemas.microsoft.com/office/drawing/2014/main" id="{3A203B5E-2312-DE44-B879-8FBF4E6DDBA5}"/>
              </a:ext>
            </a:extLst>
          </p:cNvPr>
          <p:cNvSpPr txBox="1"/>
          <p:nvPr/>
        </p:nvSpPr>
        <p:spPr>
          <a:xfrm>
            <a:off x="743210" y="5299252"/>
            <a:ext cx="2367419" cy="1477328"/>
          </a:xfrm>
          <a:prstGeom prst="rect">
            <a:avLst/>
          </a:prstGeom>
          <a:solidFill>
            <a:srgbClr val="3200B2">
              <a:alpha val="27059"/>
            </a:srgbClr>
          </a:solidFill>
        </p:spPr>
        <p:txBody>
          <a:bodyPr wrap="square" rtlCol="0">
            <a:spAutoFit/>
          </a:bodyPr>
          <a:lstStyle/>
          <a:p>
            <a:r>
              <a:rPr lang="en-US" spc="-1" dirty="0">
                <a:solidFill>
                  <a:srgbClr val="000000"/>
                </a:solidFill>
                <a:latin typeface="Calibri"/>
              </a:rPr>
              <a:t>If a majority of servers store the command, the client notifies all servers to execute the command</a:t>
            </a:r>
            <a:endParaRPr lang="en-US" spc="-1" dirty="0"/>
          </a:p>
        </p:txBody>
      </p:sp>
      <p:sp>
        <p:nvSpPr>
          <p:cNvPr id="16" name="Textfeld 15">
            <a:extLst>
              <a:ext uri="{FF2B5EF4-FFF2-40B4-BE49-F238E27FC236}">
                <a16:creationId xmlns:a16="http://schemas.microsoft.com/office/drawing/2014/main" id="{AA2EF259-6D3C-314A-9286-439A757A68C1}"/>
              </a:ext>
            </a:extLst>
          </p:cNvPr>
          <p:cNvSpPr txBox="1"/>
          <p:nvPr/>
        </p:nvSpPr>
        <p:spPr>
          <a:xfrm>
            <a:off x="3488499" y="5971040"/>
            <a:ext cx="2492680" cy="755437"/>
          </a:xfrm>
          <a:prstGeom prst="rect">
            <a:avLst/>
          </a:prstGeom>
          <a:solidFill>
            <a:srgbClr val="C8C0E9">
              <a:alpha val="39000"/>
            </a:srgbClr>
          </a:solidFill>
        </p:spPr>
        <p:txBody>
          <a:bodyPr wrap="square" rtlCol="0">
            <a:spAutoFit/>
          </a:bodyPr>
          <a:lstStyle/>
          <a:p>
            <a:endParaRPr lang="en-US" dirty="0"/>
          </a:p>
        </p:txBody>
      </p:sp>
    </p:spTree>
    <p:extLst>
      <p:ext uri="{BB962C8B-B14F-4D97-AF65-F5344CB8AC3E}">
        <p14:creationId xmlns:p14="http://schemas.microsoft.com/office/powerpoint/2010/main" val="480946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F93F9D9-336B-43E3-9EC7-667E54E10CD8}"/>
              </a:ext>
            </a:extLst>
          </p:cNvPr>
          <p:cNvSpPr/>
          <p:nvPr/>
        </p:nvSpPr>
        <p:spPr>
          <a:xfrm>
            <a:off x="1416071" y="3702748"/>
            <a:ext cx="774571" cy="646331"/>
          </a:xfrm>
          <a:prstGeom prst="rect">
            <a:avLst/>
          </a:prstGeom>
          <a:solidFill>
            <a:srgbClr val="F599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7F8CB42-C869-4360-803B-998CE17A6594}"/>
              </a:ext>
            </a:extLst>
          </p:cNvPr>
          <p:cNvSpPr>
            <a:spLocks noGrp="1"/>
          </p:cNvSpPr>
          <p:nvPr>
            <p:ph type="title"/>
          </p:nvPr>
        </p:nvSpPr>
        <p:spPr/>
        <p:txBody>
          <a:bodyPr/>
          <a:lstStyle/>
          <a:p>
            <a:r>
              <a:rPr lang="en-US" dirty="0" err="1"/>
              <a:t>Paxos</a:t>
            </a:r>
            <a:endParaRPr lang="en-GB" dirty="0"/>
          </a:p>
        </p:txBody>
      </p:sp>
      <p:pic>
        <p:nvPicPr>
          <p:cNvPr id="4" name="Graphic 3">
            <a:extLst>
              <a:ext uri="{FF2B5EF4-FFF2-40B4-BE49-F238E27FC236}">
                <a16:creationId xmlns:a16="http://schemas.microsoft.com/office/drawing/2014/main" id="{A75D9749-99B1-418C-8ABF-4C57E30DEC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7440" y="3035996"/>
            <a:ext cx="989918" cy="989918"/>
          </a:xfrm>
          <a:prstGeom prst="rect">
            <a:avLst/>
          </a:prstGeom>
        </p:spPr>
      </p:pic>
      <p:pic>
        <p:nvPicPr>
          <p:cNvPr id="5" name="Graphic 4">
            <a:extLst>
              <a:ext uri="{FF2B5EF4-FFF2-40B4-BE49-F238E27FC236}">
                <a16:creationId xmlns:a16="http://schemas.microsoft.com/office/drawing/2014/main" id="{A0D47804-E1B5-452B-93F7-07B6635211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8517" y="4449825"/>
            <a:ext cx="989918" cy="989918"/>
          </a:xfrm>
          <a:prstGeom prst="rect">
            <a:avLst/>
          </a:prstGeom>
        </p:spPr>
      </p:pic>
      <p:pic>
        <p:nvPicPr>
          <p:cNvPr id="6" name="Graphic 5">
            <a:extLst>
              <a:ext uri="{FF2B5EF4-FFF2-40B4-BE49-F238E27FC236}">
                <a16:creationId xmlns:a16="http://schemas.microsoft.com/office/drawing/2014/main" id="{4C0EE2D8-693E-4F9B-9DA5-0AD7766DF1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7440" y="1622167"/>
            <a:ext cx="989918" cy="989918"/>
          </a:xfrm>
          <a:prstGeom prst="rect">
            <a:avLst/>
          </a:prstGeom>
        </p:spPr>
      </p:pic>
      <p:pic>
        <p:nvPicPr>
          <p:cNvPr id="8" name="Graphic 7" descr="Computer">
            <a:extLst>
              <a:ext uri="{FF2B5EF4-FFF2-40B4-BE49-F238E27FC236}">
                <a16:creationId xmlns:a16="http://schemas.microsoft.com/office/drawing/2014/main" id="{20BDE203-74DC-442F-8751-4ECDA5CE30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3195" y="2039514"/>
            <a:ext cx="989918" cy="989918"/>
          </a:xfrm>
          <a:prstGeom prst="rect">
            <a:avLst/>
          </a:prstGeom>
        </p:spPr>
      </p:pic>
      <p:pic>
        <p:nvPicPr>
          <p:cNvPr id="30" name="Graphic 29" descr="Computer">
            <a:extLst>
              <a:ext uri="{FF2B5EF4-FFF2-40B4-BE49-F238E27FC236}">
                <a16:creationId xmlns:a16="http://schemas.microsoft.com/office/drawing/2014/main" id="{C3AC9BCC-DA2A-4269-92F2-2511B31B4E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3195" y="3650546"/>
            <a:ext cx="989918" cy="989918"/>
          </a:xfrm>
          <a:prstGeom prst="rect">
            <a:avLst/>
          </a:prstGeom>
        </p:spPr>
      </p:pic>
      <p:sp>
        <p:nvSpPr>
          <p:cNvPr id="15" name="TextBox 14">
            <a:extLst>
              <a:ext uri="{FF2B5EF4-FFF2-40B4-BE49-F238E27FC236}">
                <a16:creationId xmlns:a16="http://schemas.microsoft.com/office/drawing/2014/main" id="{B04CF371-9961-4E39-A44A-EA3041CF3AB3}"/>
              </a:ext>
            </a:extLst>
          </p:cNvPr>
          <p:cNvSpPr txBox="1"/>
          <p:nvPr/>
        </p:nvSpPr>
        <p:spPr>
          <a:xfrm>
            <a:off x="1978090" y="1766455"/>
            <a:ext cx="2159566" cy="369332"/>
          </a:xfrm>
          <a:prstGeom prst="rect">
            <a:avLst/>
          </a:prstGeom>
          <a:noFill/>
        </p:spPr>
        <p:txBody>
          <a:bodyPr wrap="none" rtlCol="0">
            <a:spAutoFit/>
          </a:bodyPr>
          <a:lstStyle/>
          <a:p>
            <a:r>
              <a:rPr lang="en-US" dirty="0"/>
              <a:t>Clients (Proposers)</a:t>
            </a:r>
            <a:endParaRPr lang="en-GB" dirty="0"/>
          </a:p>
        </p:txBody>
      </p:sp>
      <p:sp>
        <p:nvSpPr>
          <p:cNvPr id="31" name="TextBox 30">
            <a:extLst>
              <a:ext uri="{FF2B5EF4-FFF2-40B4-BE49-F238E27FC236}">
                <a16:creationId xmlns:a16="http://schemas.microsoft.com/office/drawing/2014/main" id="{DFE65A37-F740-4AE0-89CD-5E88E40F0728}"/>
              </a:ext>
            </a:extLst>
          </p:cNvPr>
          <p:cNvSpPr txBox="1"/>
          <p:nvPr/>
        </p:nvSpPr>
        <p:spPr>
          <a:xfrm>
            <a:off x="8070556" y="1233734"/>
            <a:ext cx="2223686" cy="369332"/>
          </a:xfrm>
          <a:prstGeom prst="rect">
            <a:avLst/>
          </a:prstGeom>
          <a:noFill/>
        </p:spPr>
        <p:txBody>
          <a:bodyPr wrap="none" rtlCol="0">
            <a:spAutoFit/>
          </a:bodyPr>
          <a:lstStyle/>
          <a:p>
            <a:r>
              <a:rPr lang="en-US" dirty="0"/>
              <a:t>Servers (Acceptors)</a:t>
            </a:r>
            <a:endParaRPr lang="en-GB" dirty="0"/>
          </a:p>
        </p:txBody>
      </p:sp>
      <p:sp>
        <p:nvSpPr>
          <p:cNvPr id="17" name="TextBox 16">
            <a:extLst>
              <a:ext uri="{FF2B5EF4-FFF2-40B4-BE49-F238E27FC236}">
                <a16:creationId xmlns:a16="http://schemas.microsoft.com/office/drawing/2014/main" id="{D8FC34CA-0F59-4C7D-AF3E-8BDA590FC76D}"/>
              </a:ext>
            </a:extLst>
          </p:cNvPr>
          <p:cNvSpPr txBox="1"/>
          <p:nvPr/>
        </p:nvSpPr>
        <p:spPr>
          <a:xfrm>
            <a:off x="1416071" y="2211307"/>
            <a:ext cx="774571" cy="646331"/>
          </a:xfrm>
          <a:prstGeom prst="rect">
            <a:avLst/>
          </a:prstGeom>
          <a:noFill/>
        </p:spPr>
        <p:txBody>
          <a:bodyPr wrap="none" rtlCol="0">
            <a:spAutoFit/>
          </a:bodyPr>
          <a:lstStyle/>
          <a:p>
            <a:r>
              <a:rPr lang="en-US" dirty="0"/>
              <a:t>C: C1</a:t>
            </a:r>
          </a:p>
          <a:p>
            <a:r>
              <a:rPr lang="en-US" dirty="0"/>
              <a:t>  t: 1</a:t>
            </a:r>
            <a:endParaRPr lang="en-GB" dirty="0"/>
          </a:p>
        </p:txBody>
      </p:sp>
      <p:sp>
        <p:nvSpPr>
          <p:cNvPr id="32" name="TextBox 31">
            <a:extLst>
              <a:ext uri="{FF2B5EF4-FFF2-40B4-BE49-F238E27FC236}">
                <a16:creationId xmlns:a16="http://schemas.microsoft.com/office/drawing/2014/main" id="{EB7D7B1B-2164-4A65-B33D-DA03F8C3DD7F}"/>
              </a:ext>
            </a:extLst>
          </p:cNvPr>
          <p:cNvSpPr txBox="1"/>
          <p:nvPr/>
        </p:nvSpPr>
        <p:spPr>
          <a:xfrm>
            <a:off x="1416070" y="3702748"/>
            <a:ext cx="774571" cy="646331"/>
          </a:xfrm>
          <a:prstGeom prst="rect">
            <a:avLst/>
          </a:prstGeom>
          <a:noFill/>
        </p:spPr>
        <p:txBody>
          <a:bodyPr wrap="none" rtlCol="0">
            <a:spAutoFit/>
          </a:bodyPr>
          <a:lstStyle/>
          <a:p>
            <a:r>
              <a:rPr lang="en-US" dirty="0"/>
              <a:t>C: C1</a:t>
            </a:r>
          </a:p>
          <a:p>
            <a:r>
              <a:rPr lang="en-US" dirty="0"/>
              <a:t>  t: 2</a:t>
            </a:r>
            <a:endParaRPr lang="en-GB" dirty="0"/>
          </a:p>
        </p:txBody>
      </p:sp>
      <p:sp>
        <p:nvSpPr>
          <p:cNvPr id="33" name="TextBox 32">
            <a:extLst>
              <a:ext uri="{FF2B5EF4-FFF2-40B4-BE49-F238E27FC236}">
                <a16:creationId xmlns:a16="http://schemas.microsoft.com/office/drawing/2014/main" id="{42F915E6-CA43-4216-9FCC-FF8BFAA01760}"/>
              </a:ext>
            </a:extLst>
          </p:cNvPr>
          <p:cNvSpPr txBox="1"/>
          <p:nvPr/>
        </p:nvSpPr>
        <p:spPr>
          <a:xfrm>
            <a:off x="9677358" y="1797023"/>
            <a:ext cx="1415772" cy="923330"/>
          </a:xfrm>
          <a:prstGeom prst="rect">
            <a:avLst/>
          </a:prstGeom>
          <a:noFill/>
        </p:spPr>
        <p:txBody>
          <a:bodyPr wrap="none" rtlCol="0">
            <a:spAutoFit/>
          </a:bodyPr>
          <a:lstStyle/>
          <a:p>
            <a:r>
              <a:rPr lang="en-US" dirty="0"/>
              <a:t>  </a:t>
            </a:r>
            <a:r>
              <a:rPr lang="en-US" dirty="0" err="1"/>
              <a:t>T_max</a:t>
            </a:r>
            <a:r>
              <a:rPr lang="en-US" dirty="0"/>
              <a:t>: 2</a:t>
            </a:r>
          </a:p>
          <a:p>
            <a:r>
              <a:rPr lang="en-US" dirty="0"/>
              <a:t>          C: C1</a:t>
            </a:r>
          </a:p>
          <a:p>
            <a:r>
              <a:rPr lang="en-US" dirty="0" err="1"/>
              <a:t>T_store</a:t>
            </a:r>
            <a:r>
              <a:rPr lang="en-US" dirty="0"/>
              <a:t>: 1</a:t>
            </a:r>
            <a:endParaRPr lang="en-GB" dirty="0"/>
          </a:p>
        </p:txBody>
      </p:sp>
      <p:sp>
        <p:nvSpPr>
          <p:cNvPr id="34" name="TextBox 33">
            <a:extLst>
              <a:ext uri="{FF2B5EF4-FFF2-40B4-BE49-F238E27FC236}">
                <a16:creationId xmlns:a16="http://schemas.microsoft.com/office/drawing/2014/main" id="{5402F02C-E03B-4D2A-8EB3-8896350BBC07}"/>
              </a:ext>
            </a:extLst>
          </p:cNvPr>
          <p:cNvSpPr txBox="1"/>
          <p:nvPr/>
        </p:nvSpPr>
        <p:spPr>
          <a:xfrm>
            <a:off x="9677358" y="3123424"/>
            <a:ext cx="1415772" cy="923330"/>
          </a:xfrm>
          <a:prstGeom prst="rect">
            <a:avLst/>
          </a:prstGeom>
          <a:noFill/>
        </p:spPr>
        <p:txBody>
          <a:bodyPr wrap="none" rtlCol="0">
            <a:spAutoFit/>
          </a:bodyPr>
          <a:lstStyle/>
          <a:p>
            <a:r>
              <a:rPr lang="en-US" dirty="0"/>
              <a:t>  </a:t>
            </a:r>
            <a:r>
              <a:rPr lang="en-US" dirty="0" err="1"/>
              <a:t>T_max</a:t>
            </a:r>
            <a:r>
              <a:rPr lang="en-US" dirty="0"/>
              <a:t>: 2</a:t>
            </a:r>
          </a:p>
          <a:p>
            <a:r>
              <a:rPr lang="en-US" dirty="0"/>
              <a:t>          C: C1</a:t>
            </a:r>
          </a:p>
          <a:p>
            <a:r>
              <a:rPr lang="en-US" dirty="0" err="1"/>
              <a:t>T_store</a:t>
            </a:r>
            <a:r>
              <a:rPr lang="en-US" dirty="0"/>
              <a:t>: 1</a:t>
            </a:r>
            <a:endParaRPr lang="en-GB" dirty="0"/>
          </a:p>
        </p:txBody>
      </p:sp>
      <p:sp>
        <p:nvSpPr>
          <p:cNvPr id="35" name="TextBox 34">
            <a:extLst>
              <a:ext uri="{FF2B5EF4-FFF2-40B4-BE49-F238E27FC236}">
                <a16:creationId xmlns:a16="http://schemas.microsoft.com/office/drawing/2014/main" id="{EC9F32B6-445D-49B7-9697-274DC9BA638E}"/>
              </a:ext>
            </a:extLst>
          </p:cNvPr>
          <p:cNvSpPr txBox="1"/>
          <p:nvPr/>
        </p:nvSpPr>
        <p:spPr>
          <a:xfrm>
            <a:off x="9677358" y="4483119"/>
            <a:ext cx="1479892" cy="923330"/>
          </a:xfrm>
          <a:prstGeom prst="rect">
            <a:avLst/>
          </a:prstGeom>
          <a:noFill/>
        </p:spPr>
        <p:txBody>
          <a:bodyPr wrap="none" rtlCol="0">
            <a:spAutoFit/>
          </a:bodyPr>
          <a:lstStyle/>
          <a:p>
            <a:r>
              <a:rPr lang="en-US" dirty="0"/>
              <a:t>  </a:t>
            </a:r>
            <a:r>
              <a:rPr lang="en-US" dirty="0" err="1"/>
              <a:t>T_max</a:t>
            </a:r>
            <a:r>
              <a:rPr lang="en-US" dirty="0"/>
              <a:t>: 2</a:t>
            </a:r>
          </a:p>
          <a:p>
            <a:r>
              <a:rPr lang="en-US" dirty="0"/>
              <a:t>          C: null</a:t>
            </a:r>
          </a:p>
          <a:p>
            <a:r>
              <a:rPr lang="en-US" dirty="0" err="1"/>
              <a:t>T_store</a:t>
            </a:r>
            <a:r>
              <a:rPr lang="en-US" dirty="0"/>
              <a:t>: 0</a:t>
            </a:r>
            <a:endParaRPr lang="en-GB" dirty="0"/>
          </a:p>
        </p:txBody>
      </p:sp>
      <p:pic>
        <p:nvPicPr>
          <p:cNvPr id="7" name="Graphic 6" descr="Thought bubble">
            <a:extLst>
              <a:ext uri="{FF2B5EF4-FFF2-40B4-BE49-F238E27FC236}">
                <a16:creationId xmlns:a16="http://schemas.microsoft.com/office/drawing/2014/main" id="{817DABD4-F6E0-4933-A9DA-3A2F15B45B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93113" y="1972502"/>
            <a:ext cx="572371" cy="572371"/>
          </a:xfrm>
          <a:prstGeom prst="rect">
            <a:avLst/>
          </a:prstGeom>
        </p:spPr>
      </p:pic>
      <p:sp>
        <p:nvSpPr>
          <p:cNvPr id="9" name="TextBox 8">
            <a:extLst>
              <a:ext uri="{FF2B5EF4-FFF2-40B4-BE49-F238E27FC236}">
                <a16:creationId xmlns:a16="http://schemas.microsoft.com/office/drawing/2014/main" id="{C5A974F3-A479-442A-B78A-71DDC2A61082}"/>
              </a:ext>
            </a:extLst>
          </p:cNvPr>
          <p:cNvSpPr txBox="1"/>
          <p:nvPr/>
        </p:nvSpPr>
        <p:spPr>
          <a:xfrm>
            <a:off x="2036657" y="2763076"/>
            <a:ext cx="2287806" cy="369332"/>
          </a:xfrm>
          <a:prstGeom prst="rect">
            <a:avLst/>
          </a:prstGeom>
          <a:noFill/>
        </p:spPr>
        <p:txBody>
          <a:bodyPr wrap="none" rtlCol="0">
            <a:spAutoFit/>
          </a:bodyPr>
          <a:lstStyle/>
          <a:p>
            <a:r>
              <a:rPr lang="en-US" dirty="0"/>
              <a:t>Becomes really slow</a:t>
            </a:r>
            <a:endParaRPr lang="en-GB" dirty="0"/>
          </a:p>
        </p:txBody>
      </p:sp>
      <p:cxnSp>
        <p:nvCxnSpPr>
          <p:cNvPr id="22" name="Straight Arrow Connector 21">
            <a:extLst>
              <a:ext uri="{FF2B5EF4-FFF2-40B4-BE49-F238E27FC236}">
                <a16:creationId xmlns:a16="http://schemas.microsoft.com/office/drawing/2014/main" id="{90A081A7-952E-4F7E-A90B-F0478D84C5D9}"/>
              </a:ext>
            </a:extLst>
          </p:cNvPr>
          <p:cNvCxnSpPr>
            <a:cxnSpLocks/>
          </p:cNvCxnSpPr>
          <p:nvPr/>
        </p:nvCxnSpPr>
        <p:spPr>
          <a:xfrm flipV="1">
            <a:off x="3674436" y="2135788"/>
            <a:ext cx="4629809" cy="189012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6B07662-BB6F-4FAB-A5EA-30A5DFAF80BD}"/>
              </a:ext>
            </a:extLst>
          </p:cNvPr>
          <p:cNvCxnSpPr>
            <a:cxnSpLocks/>
          </p:cNvCxnSpPr>
          <p:nvPr/>
        </p:nvCxnSpPr>
        <p:spPr>
          <a:xfrm flipV="1">
            <a:off x="3675513" y="3524857"/>
            <a:ext cx="5013004" cy="6206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57C45C-9B40-4CB5-AA18-DBEC87138B5A}"/>
              </a:ext>
            </a:extLst>
          </p:cNvPr>
          <p:cNvCxnSpPr>
            <a:cxnSpLocks/>
            <a:endCxn id="5" idx="1"/>
          </p:cNvCxnSpPr>
          <p:nvPr/>
        </p:nvCxnSpPr>
        <p:spPr>
          <a:xfrm>
            <a:off x="3674436" y="4282752"/>
            <a:ext cx="5014081" cy="66203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9FEDE41-CA8D-469C-85B0-D093FECAF4EE}"/>
              </a:ext>
            </a:extLst>
          </p:cNvPr>
          <p:cNvSpPr txBox="1"/>
          <p:nvPr/>
        </p:nvSpPr>
        <p:spPr>
          <a:xfrm rot="20179878">
            <a:off x="4877233" y="2622803"/>
            <a:ext cx="2185214" cy="369332"/>
          </a:xfrm>
          <a:prstGeom prst="rect">
            <a:avLst/>
          </a:prstGeom>
          <a:noFill/>
        </p:spPr>
        <p:txBody>
          <a:bodyPr wrap="none" rtlCol="0">
            <a:spAutoFit/>
          </a:bodyPr>
          <a:lstStyle/>
          <a:p>
            <a:r>
              <a:rPr lang="en-US" dirty="0"/>
              <a:t>Propose(t=2,C=C1)</a:t>
            </a:r>
            <a:endParaRPr lang="en-GB" dirty="0"/>
          </a:p>
        </p:txBody>
      </p:sp>
      <p:sp>
        <p:nvSpPr>
          <p:cNvPr id="39" name="TextBox 38">
            <a:extLst>
              <a:ext uri="{FF2B5EF4-FFF2-40B4-BE49-F238E27FC236}">
                <a16:creationId xmlns:a16="http://schemas.microsoft.com/office/drawing/2014/main" id="{16377C4D-D5D0-4F5D-8D6C-131276C55E25}"/>
              </a:ext>
            </a:extLst>
          </p:cNvPr>
          <p:cNvSpPr txBox="1"/>
          <p:nvPr/>
        </p:nvSpPr>
        <p:spPr>
          <a:xfrm rot="21187090">
            <a:off x="5167322" y="3400423"/>
            <a:ext cx="2185214" cy="369332"/>
          </a:xfrm>
          <a:prstGeom prst="rect">
            <a:avLst/>
          </a:prstGeom>
          <a:noFill/>
        </p:spPr>
        <p:txBody>
          <a:bodyPr wrap="none" rtlCol="0">
            <a:spAutoFit/>
          </a:bodyPr>
          <a:lstStyle/>
          <a:p>
            <a:r>
              <a:rPr lang="en-US" dirty="0"/>
              <a:t>Propose(t=2,C=C1)</a:t>
            </a:r>
            <a:endParaRPr lang="en-GB" dirty="0"/>
          </a:p>
        </p:txBody>
      </p:sp>
      <p:sp>
        <p:nvSpPr>
          <p:cNvPr id="40" name="TextBox 39">
            <a:extLst>
              <a:ext uri="{FF2B5EF4-FFF2-40B4-BE49-F238E27FC236}">
                <a16:creationId xmlns:a16="http://schemas.microsoft.com/office/drawing/2014/main" id="{DF8BE0B6-8CC8-450A-8EE1-2E5C8126F03E}"/>
              </a:ext>
            </a:extLst>
          </p:cNvPr>
          <p:cNvSpPr txBox="1"/>
          <p:nvPr/>
        </p:nvSpPr>
        <p:spPr>
          <a:xfrm rot="465235">
            <a:off x="5288467" y="4247558"/>
            <a:ext cx="2185214" cy="369332"/>
          </a:xfrm>
          <a:prstGeom prst="rect">
            <a:avLst/>
          </a:prstGeom>
          <a:noFill/>
        </p:spPr>
        <p:txBody>
          <a:bodyPr wrap="none" rtlCol="0">
            <a:spAutoFit/>
          </a:bodyPr>
          <a:lstStyle/>
          <a:p>
            <a:r>
              <a:rPr lang="en-US" dirty="0"/>
              <a:t>Propose(t=2,C=C1)</a:t>
            </a:r>
            <a:endParaRPr lang="en-GB" dirty="0"/>
          </a:p>
        </p:txBody>
      </p:sp>
    </p:spTree>
    <p:extLst>
      <p:ext uri="{BB962C8B-B14F-4D97-AF65-F5344CB8AC3E}">
        <p14:creationId xmlns:p14="http://schemas.microsoft.com/office/powerpoint/2010/main" val="3390438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CB42-C869-4360-803B-998CE17A6594}"/>
              </a:ext>
            </a:extLst>
          </p:cNvPr>
          <p:cNvSpPr>
            <a:spLocks noGrp="1"/>
          </p:cNvSpPr>
          <p:nvPr>
            <p:ph type="title"/>
          </p:nvPr>
        </p:nvSpPr>
        <p:spPr/>
        <p:txBody>
          <a:bodyPr/>
          <a:lstStyle/>
          <a:p>
            <a:r>
              <a:rPr lang="en-US" dirty="0" err="1"/>
              <a:t>Paxos</a:t>
            </a:r>
            <a:endParaRPr lang="en-GB" dirty="0"/>
          </a:p>
        </p:txBody>
      </p:sp>
      <p:pic>
        <p:nvPicPr>
          <p:cNvPr id="4" name="Graphic 3">
            <a:extLst>
              <a:ext uri="{FF2B5EF4-FFF2-40B4-BE49-F238E27FC236}">
                <a16:creationId xmlns:a16="http://schemas.microsoft.com/office/drawing/2014/main" id="{A75D9749-99B1-418C-8ABF-4C57E30DEC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7440" y="3035996"/>
            <a:ext cx="989918" cy="989918"/>
          </a:xfrm>
          <a:prstGeom prst="rect">
            <a:avLst/>
          </a:prstGeom>
        </p:spPr>
      </p:pic>
      <p:pic>
        <p:nvPicPr>
          <p:cNvPr id="5" name="Graphic 4">
            <a:extLst>
              <a:ext uri="{FF2B5EF4-FFF2-40B4-BE49-F238E27FC236}">
                <a16:creationId xmlns:a16="http://schemas.microsoft.com/office/drawing/2014/main" id="{A0D47804-E1B5-452B-93F7-07B6635211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8517" y="4449825"/>
            <a:ext cx="989918" cy="989918"/>
          </a:xfrm>
          <a:prstGeom prst="rect">
            <a:avLst/>
          </a:prstGeom>
        </p:spPr>
      </p:pic>
      <p:pic>
        <p:nvPicPr>
          <p:cNvPr id="6" name="Graphic 5">
            <a:extLst>
              <a:ext uri="{FF2B5EF4-FFF2-40B4-BE49-F238E27FC236}">
                <a16:creationId xmlns:a16="http://schemas.microsoft.com/office/drawing/2014/main" id="{4C0EE2D8-693E-4F9B-9DA5-0AD7766DF1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7440" y="1622167"/>
            <a:ext cx="989918" cy="989918"/>
          </a:xfrm>
          <a:prstGeom prst="rect">
            <a:avLst/>
          </a:prstGeom>
        </p:spPr>
      </p:pic>
      <p:pic>
        <p:nvPicPr>
          <p:cNvPr id="8" name="Graphic 7" descr="Computer">
            <a:extLst>
              <a:ext uri="{FF2B5EF4-FFF2-40B4-BE49-F238E27FC236}">
                <a16:creationId xmlns:a16="http://schemas.microsoft.com/office/drawing/2014/main" id="{20BDE203-74DC-442F-8751-4ECDA5CE30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3195" y="2039514"/>
            <a:ext cx="989918" cy="989918"/>
          </a:xfrm>
          <a:prstGeom prst="rect">
            <a:avLst/>
          </a:prstGeom>
        </p:spPr>
      </p:pic>
      <p:pic>
        <p:nvPicPr>
          <p:cNvPr id="30" name="Graphic 29" descr="Computer">
            <a:extLst>
              <a:ext uri="{FF2B5EF4-FFF2-40B4-BE49-F238E27FC236}">
                <a16:creationId xmlns:a16="http://schemas.microsoft.com/office/drawing/2014/main" id="{C3AC9BCC-DA2A-4269-92F2-2511B31B4E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3195" y="3650546"/>
            <a:ext cx="989918" cy="989918"/>
          </a:xfrm>
          <a:prstGeom prst="rect">
            <a:avLst/>
          </a:prstGeom>
        </p:spPr>
      </p:pic>
      <p:sp>
        <p:nvSpPr>
          <p:cNvPr id="15" name="TextBox 14">
            <a:extLst>
              <a:ext uri="{FF2B5EF4-FFF2-40B4-BE49-F238E27FC236}">
                <a16:creationId xmlns:a16="http://schemas.microsoft.com/office/drawing/2014/main" id="{B04CF371-9961-4E39-A44A-EA3041CF3AB3}"/>
              </a:ext>
            </a:extLst>
          </p:cNvPr>
          <p:cNvSpPr txBox="1"/>
          <p:nvPr/>
        </p:nvSpPr>
        <p:spPr>
          <a:xfrm>
            <a:off x="1978090" y="1766455"/>
            <a:ext cx="2159566" cy="369332"/>
          </a:xfrm>
          <a:prstGeom prst="rect">
            <a:avLst/>
          </a:prstGeom>
          <a:noFill/>
        </p:spPr>
        <p:txBody>
          <a:bodyPr wrap="none" rtlCol="0">
            <a:spAutoFit/>
          </a:bodyPr>
          <a:lstStyle/>
          <a:p>
            <a:r>
              <a:rPr lang="en-US" dirty="0"/>
              <a:t>Clients (Proposers)</a:t>
            </a:r>
            <a:endParaRPr lang="en-GB" dirty="0"/>
          </a:p>
        </p:txBody>
      </p:sp>
      <p:sp>
        <p:nvSpPr>
          <p:cNvPr id="31" name="TextBox 30">
            <a:extLst>
              <a:ext uri="{FF2B5EF4-FFF2-40B4-BE49-F238E27FC236}">
                <a16:creationId xmlns:a16="http://schemas.microsoft.com/office/drawing/2014/main" id="{DFE65A37-F740-4AE0-89CD-5E88E40F0728}"/>
              </a:ext>
            </a:extLst>
          </p:cNvPr>
          <p:cNvSpPr txBox="1"/>
          <p:nvPr/>
        </p:nvSpPr>
        <p:spPr>
          <a:xfrm>
            <a:off x="8070556" y="1233734"/>
            <a:ext cx="2223686" cy="369332"/>
          </a:xfrm>
          <a:prstGeom prst="rect">
            <a:avLst/>
          </a:prstGeom>
          <a:noFill/>
        </p:spPr>
        <p:txBody>
          <a:bodyPr wrap="none" rtlCol="0">
            <a:spAutoFit/>
          </a:bodyPr>
          <a:lstStyle/>
          <a:p>
            <a:r>
              <a:rPr lang="en-US" dirty="0"/>
              <a:t>Servers (Acceptors)</a:t>
            </a:r>
            <a:endParaRPr lang="en-GB" dirty="0"/>
          </a:p>
        </p:txBody>
      </p:sp>
      <p:sp>
        <p:nvSpPr>
          <p:cNvPr id="17" name="TextBox 16">
            <a:extLst>
              <a:ext uri="{FF2B5EF4-FFF2-40B4-BE49-F238E27FC236}">
                <a16:creationId xmlns:a16="http://schemas.microsoft.com/office/drawing/2014/main" id="{D8FC34CA-0F59-4C7D-AF3E-8BDA590FC76D}"/>
              </a:ext>
            </a:extLst>
          </p:cNvPr>
          <p:cNvSpPr txBox="1"/>
          <p:nvPr/>
        </p:nvSpPr>
        <p:spPr>
          <a:xfrm>
            <a:off x="1416071" y="2211307"/>
            <a:ext cx="774571" cy="646331"/>
          </a:xfrm>
          <a:prstGeom prst="rect">
            <a:avLst/>
          </a:prstGeom>
          <a:noFill/>
        </p:spPr>
        <p:txBody>
          <a:bodyPr wrap="none" rtlCol="0">
            <a:spAutoFit/>
          </a:bodyPr>
          <a:lstStyle/>
          <a:p>
            <a:r>
              <a:rPr lang="en-US" dirty="0"/>
              <a:t>C: C1</a:t>
            </a:r>
          </a:p>
          <a:p>
            <a:r>
              <a:rPr lang="en-US" dirty="0"/>
              <a:t>  t: 1</a:t>
            </a:r>
            <a:endParaRPr lang="en-GB" dirty="0"/>
          </a:p>
        </p:txBody>
      </p:sp>
      <p:sp>
        <p:nvSpPr>
          <p:cNvPr id="32" name="TextBox 31">
            <a:extLst>
              <a:ext uri="{FF2B5EF4-FFF2-40B4-BE49-F238E27FC236}">
                <a16:creationId xmlns:a16="http://schemas.microsoft.com/office/drawing/2014/main" id="{EB7D7B1B-2164-4A65-B33D-DA03F8C3DD7F}"/>
              </a:ext>
            </a:extLst>
          </p:cNvPr>
          <p:cNvSpPr txBox="1"/>
          <p:nvPr/>
        </p:nvSpPr>
        <p:spPr>
          <a:xfrm>
            <a:off x="1416070" y="3702748"/>
            <a:ext cx="774571" cy="646331"/>
          </a:xfrm>
          <a:prstGeom prst="rect">
            <a:avLst/>
          </a:prstGeom>
          <a:noFill/>
        </p:spPr>
        <p:txBody>
          <a:bodyPr wrap="none" rtlCol="0">
            <a:spAutoFit/>
          </a:bodyPr>
          <a:lstStyle/>
          <a:p>
            <a:r>
              <a:rPr lang="en-US" dirty="0"/>
              <a:t>C: C1</a:t>
            </a:r>
          </a:p>
          <a:p>
            <a:r>
              <a:rPr lang="en-US" dirty="0"/>
              <a:t>  t: 2</a:t>
            </a:r>
            <a:endParaRPr lang="en-GB" dirty="0"/>
          </a:p>
        </p:txBody>
      </p:sp>
      <p:sp>
        <p:nvSpPr>
          <p:cNvPr id="33" name="TextBox 32">
            <a:extLst>
              <a:ext uri="{FF2B5EF4-FFF2-40B4-BE49-F238E27FC236}">
                <a16:creationId xmlns:a16="http://schemas.microsoft.com/office/drawing/2014/main" id="{42F915E6-CA43-4216-9FCC-FF8BFAA01760}"/>
              </a:ext>
            </a:extLst>
          </p:cNvPr>
          <p:cNvSpPr txBox="1"/>
          <p:nvPr/>
        </p:nvSpPr>
        <p:spPr>
          <a:xfrm>
            <a:off x="9677358" y="1797023"/>
            <a:ext cx="1415772" cy="923330"/>
          </a:xfrm>
          <a:prstGeom prst="rect">
            <a:avLst/>
          </a:prstGeom>
          <a:noFill/>
        </p:spPr>
        <p:txBody>
          <a:bodyPr wrap="none" rtlCol="0">
            <a:spAutoFit/>
          </a:bodyPr>
          <a:lstStyle/>
          <a:p>
            <a:r>
              <a:rPr lang="en-US" dirty="0"/>
              <a:t>  </a:t>
            </a:r>
            <a:r>
              <a:rPr lang="en-US" dirty="0" err="1"/>
              <a:t>T_max</a:t>
            </a:r>
            <a:r>
              <a:rPr lang="en-US" dirty="0"/>
              <a:t>: 2</a:t>
            </a:r>
          </a:p>
          <a:p>
            <a:r>
              <a:rPr lang="en-US" dirty="0"/>
              <a:t>          C: C1</a:t>
            </a:r>
          </a:p>
          <a:p>
            <a:r>
              <a:rPr lang="en-US" dirty="0" err="1"/>
              <a:t>T_store</a:t>
            </a:r>
            <a:r>
              <a:rPr lang="en-US" dirty="0"/>
              <a:t>: 2</a:t>
            </a:r>
            <a:endParaRPr lang="en-GB" dirty="0"/>
          </a:p>
        </p:txBody>
      </p:sp>
      <p:sp>
        <p:nvSpPr>
          <p:cNvPr id="34" name="TextBox 33">
            <a:extLst>
              <a:ext uri="{FF2B5EF4-FFF2-40B4-BE49-F238E27FC236}">
                <a16:creationId xmlns:a16="http://schemas.microsoft.com/office/drawing/2014/main" id="{5402F02C-E03B-4D2A-8EB3-8896350BBC07}"/>
              </a:ext>
            </a:extLst>
          </p:cNvPr>
          <p:cNvSpPr txBox="1"/>
          <p:nvPr/>
        </p:nvSpPr>
        <p:spPr>
          <a:xfrm>
            <a:off x="9677358" y="3123424"/>
            <a:ext cx="1415772" cy="923330"/>
          </a:xfrm>
          <a:prstGeom prst="rect">
            <a:avLst/>
          </a:prstGeom>
          <a:noFill/>
        </p:spPr>
        <p:txBody>
          <a:bodyPr wrap="none" rtlCol="0">
            <a:spAutoFit/>
          </a:bodyPr>
          <a:lstStyle/>
          <a:p>
            <a:r>
              <a:rPr lang="en-US" dirty="0"/>
              <a:t>  </a:t>
            </a:r>
            <a:r>
              <a:rPr lang="en-US" dirty="0" err="1"/>
              <a:t>T_max</a:t>
            </a:r>
            <a:r>
              <a:rPr lang="en-US" dirty="0"/>
              <a:t>: 2</a:t>
            </a:r>
          </a:p>
          <a:p>
            <a:r>
              <a:rPr lang="en-US" dirty="0"/>
              <a:t>          C: C1</a:t>
            </a:r>
          </a:p>
          <a:p>
            <a:r>
              <a:rPr lang="en-US" dirty="0" err="1"/>
              <a:t>T_store</a:t>
            </a:r>
            <a:r>
              <a:rPr lang="en-US" dirty="0"/>
              <a:t>: 2</a:t>
            </a:r>
            <a:endParaRPr lang="en-GB" dirty="0"/>
          </a:p>
        </p:txBody>
      </p:sp>
      <p:sp>
        <p:nvSpPr>
          <p:cNvPr id="35" name="TextBox 34">
            <a:extLst>
              <a:ext uri="{FF2B5EF4-FFF2-40B4-BE49-F238E27FC236}">
                <a16:creationId xmlns:a16="http://schemas.microsoft.com/office/drawing/2014/main" id="{EC9F32B6-445D-49B7-9697-274DC9BA638E}"/>
              </a:ext>
            </a:extLst>
          </p:cNvPr>
          <p:cNvSpPr txBox="1"/>
          <p:nvPr/>
        </p:nvSpPr>
        <p:spPr>
          <a:xfrm>
            <a:off x="9677358" y="4483119"/>
            <a:ext cx="1415772" cy="923330"/>
          </a:xfrm>
          <a:prstGeom prst="rect">
            <a:avLst/>
          </a:prstGeom>
          <a:noFill/>
        </p:spPr>
        <p:txBody>
          <a:bodyPr wrap="none" rtlCol="0">
            <a:spAutoFit/>
          </a:bodyPr>
          <a:lstStyle/>
          <a:p>
            <a:r>
              <a:rPr lang="en-US" dirty="0"/>
              <a:t>  </a:t>
            </a:r>
            <a:r>
              <a:rPr lang="en-US" dirty="0" err="1"/>
              <a:t>T_max</a:t>
            </a:r>
            <a:r>
              <a:rPr lang="en-US" dirty="0"/>
              <a:t>: 2</a:t>
            </a:r>
          </a:p>
          <a:p>
            <a:r>
              <a:rPr lang="en-US" dirty="0"/>
              <a:t>          C: C1</a:t>
            </a:r>
          </a:p>
          <a:p>
            <a:r>
              <a:rPr lang="en-US" dirty="0" err="1"/>
              <a:t>T_store</a:t>
            </a:r>
            <a:r>
              <a:rPr lang="en-US" dirty="0"/>
              <a:t>: 2</a:t>
            </a:r>
            <a:endParaRPr lang="en-GB" dirty="0"/>
          </a:p>
        </p:txBody>
      </p:sp>
      <p:pic>
        <p:nvPicPr>
          <p:cNvPr id="7" name="Graphic 6" descr="Thought bubble">
            <a:extLst>
              <a:ext uri="{FF2B5EF4-FFF2-40B4-BE49-F238E27FC236}">
                <a16:creationId xmlns:a16="http://schemas.microsoft.com/office/drawing/2014/main" id="{817DABD4-F6E0-4933-A9DA-3A2F15B45B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93113" y="1972502"/>
            <a:ext cx="572371" cy="572371"/>
          </a:xfrm>
          <a:prstGeom prst="rect">
            <a:avLst/>
          </a:prstGeom>
        </p:spPr>
      </p:pic>
      <p:sp>
        <p:nvSpPr>
          <p:cNvPr id="9" name="TextBox 8">
            <a:extLst>
              <a:ext uri="{FF2B5EF4-FFF2-40B4-BE49-F238E27FC236}">
                <a16:creationId xmlns:a16="http://schemas.microsoft.com/office/drawing/2014/main" id="{C5A974F3-A479-442A-B78A-71DDC2A61082}"/>
              </a:ext>
            </a:extLst>
          </p:cNvPr>
          <p:cNvSpPr txBox="1"/>
          <p:nvPr/>
        </p:nvSpPr>
        <p:spPr>
          <a:xfrm>
            <a:off x="2036657" y="2763076"/>
            <a:ext cx="2287806" cy="369332"/>
          </a:xfrm>
          <a:prstGeom prst="rect">
            <a:avLst/>
          </a:prstGeom>
          <a:noFill/>
        </p:spPr>
        <p:txBody>
          <a:bodyPr wrap="none" rtlCol="0">
            <a:spAutoFit/>
          </a:bodyPr>
          <a:lstStyle/>
          <a:p>
            <a:r>
              <a:rPr lang="en-US" dirty="0"/>
              <a:t>Becomes really slow</a:t>
            </a:r>
            <a:endParaRPr lang="en-GB" dirty="0"/>
          </a:p>
        </p:txBody>
      </p:sp>
      <p:cxnSp>
        <p:nvCxnSpPr>
          <p:cNvPr id="22" name="Straight Arrow Connector 21">
            <a:extLst>
              <a:ext uri="{FF2B5EF4-FFF2-40B4-BE49-F238E27FC236}">
                <a16:creationId xmlns:a16="http://schemas.microsoft.com/office/drawing/2014/main" id="{90A081A7-952E-4F7E-A90B-F0478D84C5D9}"/>
              </a:ext>
            </a:extLst>
          </p:cNvPr>
          <p:cNvCxnSpPr>
            <a:cxnSpLocks/>
            <a:stCxn id="6" idx="1"/>
          </p:cNvCxnSpPr>
          <p:nvPr/>
        </p:nvCxnSpPr>
        <p:spPr>
          <a:xfrm flipH="1">
            <a:off x="3674436" y="2117126"/>
            <a:ext cx="5013004" cy="190878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6B07662-BB6F-4FAB-A5EA-30A5DFAF80BD}"/>
              </a:ext>
            </a:extLst>
          </p:cNvPr>
          <p:cNvCxnSpPr>
            <a:cxnSpLocks/>
            <a:stCxn id="4" idx="1"/>
          </p:cNvCxnSpPr>
          <p:nvPr/>
        </p:nvCxnSpPr>
        <p:spPr>
          <a:xfrm flipH="1">
            <a:off x="3674436" y="3530955"/>
            <a:ext cx="5013004" cy="6145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57C45C-9B40-4CB5-AA18-DBEC87138B5A}"/>
              </a:ext>
            </a:extLst>
          </p:cNvPr>
          <p:cNvCxnSpPr>
            <a:cxnSpLocks/>
            <a:stCxn id="5" idx="1"/>
          </p:cNvCxnSpPr>
          <p:nvPr/>
        </p:nvCxnSpPr>
        <p:spPr>
          <a:xfrm flipH="1" flipV="1">
            <a:off x="3674436" y="4330233"/>
            <a:ext cx="5014081" cy="6145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FB454E3-74D9-4F84-BCBB-76A63FDE5A2E}"/>
              </a:ext>
            </a:extLst>
          </p:cNvPr>
          <p:cNvSpPr/>
          <p:nvPr/>
        </p:nvSpPr>
        <p:spPr>
          <a:xfrm rot="20330135">
            <a:off x="5716583" y="2578411"/>
            <a:ext cx="1018227" cy="369332"/>
          </a:xfrm>
          <a:prstGeom prst="rect">
            <a:avLst/>
          </a:prstGeom>
        </p:spPr>
        <p:txBody>
          <a:bodyPr wrap="none">
            <a:spAutoFit/>
          </a:bodyPr>
          <a:lstStyle/>
          <a:p>
            <a:r>
              <a:rPr lang="en-US" dirty="0"/>
              <a:t>success</a:t>
            </a:r>
            <a:endParaRPr lang="en-GB" dirty="0"/>
          </a:p>
        </p:txBody>
      </p:sp>
      <p:sp>
        <p:nvSpPr>
          <p:cNvPr id="36" name="Rectangle 35">
            <a:extLst>
              <a:ext uri="{FF2B5EF4-FFF2-40B4-BE49-F238E27FC236}">
                <a16:creationId xmlns:a16="http://schemas.microsoft.com/office/drawing/2014/main" id="{37D95703-D96E-4760-A4ED-5AC7E6510455}"/>
              </a:ext>
            </a:extLst>
          </p:cNvPr>
          <p:cNvSpPr/>
          <p:nvPr/>
        </p:nvSpPr>
        <p:spPr>
          <a:xfrm rot="21006501">
            <a:off x="5868983" y="3381151"/>
            <a:ext cx="1018227" cy="369332"/>
          </a:xfrm>
          <a:prstGeom prst="rect">
            <a:avLst/>
          </a:prstGeom>
        </p:spPr>
        <p:txBody>
          <a:bodyPr wrap="none">
            <a:spAutoFit/>
          </a:bodyPr>
          <a:lstStyle/>
          <a:p>
            <a:r>
              <a:rPr lang="en-US" dirty="0"/>
              <a:t>success</a:t>
            </a:r>
            <a:endParaRPr lang="en-GB" dirty="0"/>
          </a:p>
        </p:txBody>
      </p:sp>
      <p:sp>
        <p:nvSpPr>
          <p:cNvPr id="38" name="Rectangle 37">
            <a:extLst>
              <a:ext uri="{FF2B5EF4-FFF2-40B4-BE49-F238E27FC236}">
                <a16:creationId xmlns:a16="http://schemas.microsoft.com/office/drawing/2014/main" id="{BC714C1C-C3B3-4A91-8B90-95C95572BA06}"/>
              </a:ext>
            </a:extLst>
          </p:cNvPr>
          <p:cNvSpPr/>
          <p:nvPr/>
        </p:nvSpPr>
        <p:spPr>
          <a:xfrm rot="401707">
            <a:off x="6021386" y="4246674"/>
            <a:ext cx="1018227" cy="369332"/>
          </a:xfrm>
          <a:prstGeom prst="rect">
            <a:avLst/>
          </a:prstGeom>
        </p:spPr>
        <p:txBody>
          <a:bodyPr wrap="none">
            <a:spAutoFit/>
          </a:bodyPr>
          <a:lstStyle/>
          <a:p>
            <a:r>
              <a:rPr lang="en-US" dirty="0"/>
              <a:t>success</a:t>
            </a:r>
            <a:endParaRPr lang="en-GB" dirty="0"/>
          </a:p>
        </p:txBody>
      </p:sp>
    </p:spTree>
    <p:extLst>
      <p:ext uri="{BB962C8B-B14F-4D97-AF65-F5344CB8AC3E}">
        <p14:creationId xmlns:p14="http://schemas.microsoft.com/office/powerpoint/2010/main" val="303682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77DBA9-147F-7D4E-878C-EC25091C3DA0}"/>
              </a:ext>
            </a:extLst>
          </p:cNvPr>
          <p:cNvSpPr>
            <a:spLocks noGrp="1"/>
          </p:cNvSpPr>
          <p:nvPr>
            <p:ph type="title"/>
          </p:nvPr>
        </p:nvSpPr>
        <p:spPr/>
        <p:txBody>
          <a:bodyPr/>
          <a:lstStyle/>
          <a:p>
            <a:r>
              <a:rPr lang="en-US" dirty="0"/>
              <a:t>Last exercise</a:t>
            </a:r>
          </a:p>
        </p:txBody>
      </p:sp>
      <p:sp>
        <p:nvSpPr>
          <p:cNvPr id="3" name="Textplatzhalter 2">
            <a:extLst>
              <a:ext uri="{FF2B5EF4-FFF2-40B4-BE49-F238E27FC236}">
                <a16:creationId xmlns:a16="http://schemas.microsoft.com/office/drawing/2014/main" id="{A994E4ED-F835-9B4C-A482-FC7AD7205D17}"/>
              </a:ext>
            </a:extLst>
          </p:cNvPr>
          <p:cNvSpPr>
            <a:spLocks noGrp="1"/>
          </p:cNvSpPr>
          <p:nvPr>
            <p:ph type="body"/>
          </p:nvPr>
        </p:nvSpPr>
        <p:spPr>
          <a:xfrm>
            <a:off x="609480" y="1604520"/>
            <a:ext cx="10972440" cy="4671020"/>
          </a:xfrm>
        </p:spPr>
        <p:txBody>
          <a:bodyPr>
            <a:normAutofit fontScale="55000" lnSpcReduction="20000"/>
          </a:bodyPr>
          <a:lstStyle/>
          <a:p>
            <a:pPr marL="0" indent="0">
              <a:lnSpc>
                <a:spcPct val="120000"/>
              </a:lnSpc>
              <a:buNone/>
            </a:pPr>
            <a:r>
              <a:rPr lang="de-CH" dirty="0" err="1"/>
              <a:t>What</a:t>
            </a:r>
            <a:r>
              <a:rPr lang="de-CH" dirty="0"/>
              <a:t> do </a:t>
            </a:r>
            <a:r>
              <a:rPr lang="de-CH" dirty="0" err="1"/>
              <a:t>you</a:t>
            </a:r>
            <a:r>
              <a:rPr lang="de-CH" dirty="0"/>
              <a:t> </a:t>
            </a:r>
            <a:r>
              <a:rPr lang="de-CH" dirty="0" err="1"/>
              <a:t>expect</a:t>
            </a:r>
            <a:r>
              <a:rPr lang="de-CH" dirty="0"/>
              <a:t> </a:t>
            </a:r>
            <a:r>
              <a:rPr lang="de-CH" dirty="0" err="1"/>
              <a:t>to</a:t>
            </a:r>
            <a:r>
              <a:rPr lang="de-CH" dirty="0"/>
              <a:t> happen </a:t>
            </a:r>
            <a:r>
              <a:rPr lang="de-CH" dirty="0" err="1"/>
              <a:t>here</a:t>
            </a:r>
            <a:r>
              <a:rPr lang="de-CH" dirty="0"/>
              <a:t>? </a:t>
            </a:r>
            <a:r>
              <a:rPr lang="de-CH" dirty="0" err="1"/>
              <a:t>Please</a:t>
            </a:r>
            <a:r>
              <a:rPr lang="de-CH" dirty="0"/>
              <a:t> </a:t>
            </a:r>
            <a:r>
              <a:rPr lang="de-CH" dirty="0" err="1"/>
              <a:t>explain</a:t>
            </a:r>
            <a:r>
              <a:rPr lang="de-CH" dirty="0"/>
              <a:t> </a:t>
            </a:r>
            <a:r>
              <a:rPr lang="de-CH" dirty="0" err="1"/>
              <a:t>what</a:t>
            </a:r>
            <a:r>
              <a:rPr lang="de-CH" dirty="0"/>
              <a:t> </a:t>
            </a:r>
            <a:r>
              <a:rPr lang="de-CH" dirty="0" err="1"/>
              <a:t>you</a:t>
            </a:r>
            <a:r>
              <a:rPr lang="de-CH" dirty="0"/>
              <a:t> </a:t>
            </a:r>
            <a:r>
              <a:rPr lang="de-CH" dirty="0" err="1"/>
              <a:t>think</a:t>
            </a:r>
            <a:r>
              <a:rPr lang="de-CH" dirty="0"/>
              <a:t> will happen.</a:t>
            </a:r>
          </a:p>
          <a:p>
            <a:pPr marL="0" indent="0">
              <a:lnSpc>
                <a:spcPct val="120000"/>
              </a:lnSpc>
              <a:buNone/>
            </a:pPr>
            <a:r>
              <a:rPr lang="de-CH" dirty="0" err="1"/>
              <a:t>int</a:t>
            </a:r>
            <a:r>
              <a:rPr lang="de-CH" dirty="0"/>
              <a:t> </a:t>
            </a:r>
            <a:r>
              <a:rPr lang="de-CH" dirty="0" err="1"/>
              <a:t>main</a:t>
            </a:r>
            <a:r>
              <a:rPr lang="de-CH" dirty="0"/>
              <a:t>(</a:t>
            </a:r>
            <a:r>
              <a:rPr lang="de-CH" dirty="0" err="1"/>
              <a:t>int</a:t>
            </a:r>
            <a:r>
              <a:rPr lang="de-CH" dirty="0"/>
              <a:t> </a:t>
            </a:r>
            <a:r>
              <a:rPr lang="de-CH" dirty="0" err="1"/>
              <a:t>argc</a:t>
            </a:r>
            <a:r>
              <a:rPr lang="de-CH" dirty="0"/>
              <a:t>, </a:t>
            </a:r>
            <a:r>
              <a:rPr lang="de-CH" dirty="0" err="1"/>
              <a:t>char</a:t>
            </a:r>
            <a:r>
              <a:rPr lang="de-CH" dirty="0"/>
              <a:t> **</a:t>
            </a:r>
            <a:r>
              <a:rPr lang="de-CH" dirty="0" err="1"/>
              <a:t>argv</a:t>
            </a:r>
            <a:r>
              <a:rPr lang="de-CH" dirty="0"/>
              <a:t>){</a:t>
            </a:r>
          </a:p>
          <a:p>
            <a:pPr marL="0" indent="0">
              <a:lnSpc>
                <a:spcPct val="120000"/>
              </a:lnSpc>
              <a:buNone/>
            </a:pPr>
            <a:r>
              <a:rPr lang="de-CH" dirty="0"/>
              <a:t>	</a:t>
            </a:r>
            <a:r>
              <a:rPr lang="de-CH" dirty="0" err="1"/>
              <a:t>while</a:t>
            </a:r>
            <a:r>
              <a:rPr lang="de-CH" dirty="0"/>
              <a:t>(1) {</a:t>
            </a:r>
          </a:p>
          <a:p>
            <a:pPr marL="0" indent="0">
              <a:lnSpc>
                <a:spcPct val="120000"/>
              </a:lnSpc>
              <a:buNone/>
            </a:pPr>
            <a:r>
              <a:rPr lang="de-CH" dirty="0"/>
              <a:t>		</a:t>
            </a:r>
            <a:r>
              <a:rPr lang="de-CH" dirty="0" err="1"/>
              <a:t>fork</a:t>
            </a:r>
            <a:r>
              <a:rPr lang="de-CH" dirty="0"/>
              <a:t>();</a:t>
            </a:r>
          </a:p>
          <a:p>
            <a:pPr marL="0" indent="0">
              <a:lnSpc>
                <a:spcPct val="120000"/>
              </a:lnSpc>
              <a:buNone/>
            </a:pPr>
            <a:r>
              <a:rPr lang="de-CH" dirty="0"/>
              <a:t>	}	</a:t>
            </a:r>
          </a:p>
          <a:p>
            <a:pPr marL="0" indent="0">
              <a:lnSpc>
                <a:spcPct val="120000"/>
              </a:lnSpc>
              <a:buNone/>
            </a:pPr>
            <a:r>
              <a:rPr lang="de-CH" dirty="0"/>
              <a:t>}</a:t>
            </a:r>
          </a:p>
          <a:p>
            <a:pPr marL="0" indent="0">
              <a:lnSpc>
                <a:spcPct val="120000"/>
              </a:lnSpc>
              <a:buNone/>
            </a:pPr>
            <a:endParaRPr lang="de-CH" dirty="0"/>
          </a:p>
          <a:p>
            <a:pPr marL="0" indent="0">
              <a:lnSpc>
                <a:spcPct val="120000"/>
              </a:lnSpc>
              <a:buNone/>
            </a:pPr>
            <a:r>
              <a:rPr lang="de-CH" i="1" dirty="0" err="1"/>
              <a:t>Answer</a:t>
            </a:r>
            <a:r>
              <a:rPr lang="de-CH" i="1" dirty="0"/>
              <a:t>:  </a:t>
            </a:r>
            <a:r>
              <a:rPr lang="de-CH" i="1" dirty="0" err="1"/>
              <a:t>If</a:t>
            </a:r>
            <a:r>
              <a:rPr lang="de-CH" i="1" dirty="0"/>
              <a:t> </a:t>
            </a:r>
            <a:r>
              <a:rPr lang="de-CH" i="1" dirty="0" err="1"/>
              <a:t>you</a:t>
            </a:r>
            <a:r>
              <a:rPr lang="de-CH" i="1" dirty="0"/>
              <a:t> </a:t>
            </a:r>
            <a:r>
              <a:rPr lang="de-CH" i="1" dirty="0" err="1"/>
              <a:t>execute</a:t>
            </a:r>
            <a:r>
              <a:rPr lang="de-CH" i="1" dirty="0"/>
              <a:t> </a:t>
            </a:r>
            <a:r>
              <a:rPr lang="de-CH" i="1" dirty="0" err="1"/>
              <a:t>this</a:t>
            </a:r>
            <a:r>
              <a:rPr lang="de-CH" i="1" dirty="0"/>
              <a:t> </a:t>
            </a:r>
            <a:r>
              <a:rPr lang="de-CH" i="1" dirty="0" err="1"/>
              <a:t>code</a:t>
            </a:r>
            <a:r>
              <a:rPr lang="de-CH" i="1" dirty="0"/>
              <a:t>, </a:t>
            </a:r>
            <a:r>
              <a:rPr lang="de-CH" i="1" dirty="0" err="1"/>
              <a:t>your</a:t>
            </a:r>
            <a:r>
              <a:rPr lang="de-CH" i="1" dirty="0"/>
              <a:t> </a:t>
            </a:r>
            <a:r>
              <a:rPr lang="de-CH" i="1" dirty="0" err="1"/>
              <a:t>computer</a:t>
            </a:r>
            <a:r>
              <a:rPr lang="de-CH" i="1" dirty="0"/>
              <a:t> will </a:t>
            </a:r>
            <a:r>
              <a:rPr lang="de-CH" i="1" dirty="0" err="1"/>
              <a:t>be</a:t>
            </a:r>
            <a:r>
              <a:rPr lang="de-CH" i="1" dirty="0"/>
              <a:t> (</a:t>
            </a:r>
            <a:r>
              <a:rPr lang="de-CH" i="1" dirty="0" err="1"/>
              <a:t>almost</a:t>
            </a:r>
            <a:r>
              <a:rPr lang="de-CH" i="1" dirty="0"/>
              <a:t>) </a:t>
            </a:r>
            <a:r>
              <a:rPr lang="de-CH" i="1" dirty="0" err="1"/>
              <a:t>dead</a:t>
            </a:r>
            <a:r>
              <a:rPr lang="de-CH" i="1" dirty="0"/>
              <a:t>. Every </a:t>
            </a:r>
            <a:r>
              <a:rPr lang="de-CH" i="1" dirty="0" err="1"/>
              <a:t>child</a:t>
            </a:r>
            <a:r>
              <a:rPr lang="de-CH" i="1" dirty="0"/>
              <a:t> </a:t>
            </a:r>
            <a:r>
              <a:rPr lang="de-CH" i="1" dirty="0" err="1"/>
              <a:t>forks</a:t>
            </a:r>
            <a:r>
              <a:rPr lang="de-CH" i="1" dirty="0"/>
              <a:t> </a:t>
            </a:r>
            <a:r>
              <a:rPr lang="de-CH" i="1" dirty="0" err="1"/>
              <a:t>new</a:t>
            </a:r>
            <a:r>
              <a:rPr lang="de-CH" i="1" dirty="0"/>
              <a:t> </a:t>
            </a:r>
            <a:r>
              <a:rPr lang="de-CH" i="1" dirty="0" err="1"/>
              <a:t>children</a:t>
            </a:r>
            <a:r>
              <a:rPr lang="de-CH" i="1" dirty="0"/>
              <a:t> in a </a:t>
            </a:r>
            <a:r>
              <a:rPr lang="de-CH" i="1" dirty="0" err="1"/>
              <a:t>loop</a:t>
            </a:r>
            <a:r>
              <a:rPr lang="de-CH" i="1" dirty="0"/>
              <a:t> </a:t>
            </a:r>
            <a:r>
              <a:rPr lang="de-CH" i="1" dirty="0" err="1"/>
              <a:t>and</a:t>
            </a:r>
            <a:r>
              <a:rPr lang="de-CH" i="1" dirty="0"/>
              <a:t> </a:t>
            </a:r>
            <a:r>
              <a:rPr lang="de-CH" i="1" dirty="0" err="1"/>
              <a:t>this</a:t>
            </a:r>
            <a:r>
              <a:rPr lang="de-CH" i="1" dirty="0"/>
              <a:t> </a:t>
            </a:r>
            <a:r>
              <a:rPr lang="de-CH" i="1" dirty="0" err="1"/>
              <a:t>new</a:t>
            </a:r>
            <a:r>
              <a:rPr lang="de-CH" i="1" dirty="0"/>
              <a:t> </a:t>
            </a:r>
            <a:r>
              <a:rPr lang="de-CH" i="1" dirty="0" err="1"/>
              <a:t>children</a:t>
            </a:r>
            <a:r>
              <a:rPr lang="de-CH" i="1" dirty="0"/>
              <a:t> </a:t>
            </a:r>
            <a:r>
              <a:rPr lang="de-CH" i="1" dirty="0" err="1"/>
              <a:t>fork</a:t>
            </a:r>
            <a:r>
              <a:rPr lang="de-CH" i="1" dirty="0"/>
              <a:t> </a:t>
            </a:r>
            <a:r>
              <a:rPr lang="de-CH" i="1" dirty="0" err="1"/>
              <a:t>new</a:t>
            </a:r>
            <a:r>
              <a:rPr lang="de-CH" i="1" dirty="0"/>
              <a:t> </a:t>
            </a:r>
            <a:r>
              <a:rPr lang="de-CH" i="1" dirty="0" err="1"/>
              <a:t>children</a:t>
            </a:r>
            <a:r>
              <a:rPr lang="de-CH" i="1" dirty="0"/>
              <a:t> in a </a:t>
            </a:r>
            <a:r>
              <a:rPr lang="de-CH" i="1" dirty="0" err="1"/>
              <a:t>loop</a:t>
            </a:r>
            <a:r>
              <a:rPr lang="de-CH" i="1" dirty="0"/>
              <a:t> </a:t>
            </a:r>
            <a:r>
              <a:rPr lang="de-CH" i="1" dirty="0" err="1"/>
              <a:t>as</a:t>
            </a:r>
            <a:r>
              <a:rPr lang="de-CH" i="1" dirty="0"/>
              <a:t> </a:t>
            </a:r>
            <a:r>
              <a:rPr lang="de-CH" i="1" dirty="0" err="1"/>
              <a:t>well</a:t>
            </a:r>
            <a:r>
              <a:rPr lang="de-CH" i="1" dirty="0"/>
              <a:t>. This </a:t>
            </a:r>
            <a:r>
              <a:rPr lang="de-CH" i="1" dirty="0" err="1"/>
              <a:t>consumes</a:t>
            </a:r>
            <a:r>
              <a:rPr lang="de-CH" i="1" dirty="0"/>
              <a:t> </a:t>
            </a:r>
            <a:r>
              <a:rPr lang="de-CH" i="1" dirty="0" err="1"/>
              <a:t>too</a:t>
            </a:r>
            <a:r>
              <a:rPr lang="de-CH" i="1" dirty="0"/>
              <a:t> </a:t>
            </a:r>
            <a:r>
              <a:rPr lang="de-CH" i="1" dirty="0" err="1"/>
              <a:t>many</a:t>
            </a:r>
            <a:r>
              <a:rPr lang="de-CH" i="1" dirty="0"/>
              <a:t> </a:t>
            </a:r>
            <a:r>
              <a:rPr lang="de-CH" i="1" dirty="0" err="1"/>
              <a:t>resources</a:t>
            </a:r>
            <a:r>
              <a:rPr lang="de-CH" i="1" dirty="0"/>
              <a:t> in a </a:t>
            </a:r>
            <a:r>
              <a:rPr lang="de-CH" i="1" dirty="0" err="1"/>
              <a:t>very</a:t>
            </a:r>
            <a:r>
              <a:rPr lang="de-CH" i="1" dirty="0"/>
              <a:t> </a:t>
            </a:r>
            <a:r>
              <a:rPr lang="de-CH" i="1" dirty="0" err="1"/>
              <a:t>short</a:t>
            </a:r>
            <a:r>
              <a:rPr lang="de-CH" i="1" dirty="0"/>
              <a:t> time. Not </a:t>
            </a:r>
            <a:r>
              <a:rPr lang="de-CH" i="1" dirty="0" err="1"/>
              <a:t>only</a:t>
            </a:r>
            <a:r>
              <a:rPr lang="de-CH" i="1" dirty="0"/>
              <a:t> </a:t>
            </a:r>
            <a:r>
              <a:rPr lang="de-CH" i="1" dirty="0" err="1"/>
              <a:t>memory</a:t>
            </a:r>
            <a:r>
              <a:rPr lang="de-CH" i="1" dirty="0"/>
              <a:t>, but also CPU </a:t>
            </a:r>
            <a:r>
              <a:rPr lang="de-CH" i="1" dirty="0" err="1"/>
              <a:t>cycles</a:t>
            </a:r>
            <a:r>
              <a:rPr lang="de-CH" i="1" dirty="0"/>
              <a:t>, </a:t>
            </a:r>
            <a:r>
              <a:rPr lang="de-CH" i="1" dirty="0" err="1"/>
              <a:t>page</a:t>
            </a:r>
            <a:r>
              <a:rPr lang="de-CH" i="1" dirty="0"/>
              <a:t> </a:t>
            </a:r>
            <a:r>
              <a:rPr lang="de-CH" i="1" dirty="0" err="1"/>
              <a:t>table</a:t>
            </a:r>
            <a:r>
              <a:rPr lang="de-CH" i="1" dirty="0"/>
              <a:t> </a:t>
            </a:r>
            <a:r>
              <a:rPr lang="de-CH" i="1" dirty="0" err="1"/>
              <a:t>entries</a:t>
            </a:r>
            <a:r>
              <a:rPr lang="de-CH" i="1" dirty="0"/>
              <a:t>,</a:t>
            </a:r>
          </a:p>
          <a:p>
            <a:pPr marL="0" indent="0">
              <a:lnSpc>
                <a:spcPct val="120000"/>
              </a:lnSpc>
              <a:buNone/>
            </a:pPr>
            <a:r>
              <a:rPr lang="de-CH" i="1" dirty="0" err="1"/>
              <a:t>descriptors</a:t>
            </a:r>
            <a:r>
              <a:rPr lang="de-CH" i="1" dirty="0"/>
              <a:t>...</a:t>
            </a:r>
            <a:endParaRPr lang="de-CH" dirty="0"/>
          </a:p>
          <a:p>
            <a:endParaRPr lang="en-US" dirty="0"/>
          </a:p>
        </p:txBody>
      </p:sp>
    </p:spTree>
    <p:extLst>
      <p:ext uri="{BB962C8B-B14F-4D97-AF65-F5344CB8AC3E}">
        <p14:creationId xmlns:p14="http://schemas.microsoft.com/office/powerpoint/2010/main" val="59968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CB42-C869-4360-803B-998CE17A6594}"/>
              </a:ext>
            </a:extLst>
          </p:cNvPr>
          <p:cNvSpPr>
            <a:spLocks noGrp="1"/>
          </p:cNvSpPr>
          <p:nvPr>
            <p:ph type="title"/>
          </p:nvPr>
        </p:nvSpPr>
        <p:spPr/>
        <p:txBody>
          <a:bodyPr/>
          <a:lstStyle/>
          <a:p>
            <a:r>
              <a:rPr lang="en-US" dirty="0" err="1"/>
              <a:t>Paxos</a:t>
            </a:r>
            <a:endParaRPr lang="en-GB" dirty="0"/>
          </a:p>
        </p:txBody>
      </p:sp>
      <p:pic>
        <p:nvPicPr>
          <p:cNvPr id="4" name="Graphic 3">
            <a:extLst>
              <a:ext uri="{FF2B5EF4-FFF2-40B4-BE49-F238E27FC236}">
                <a16:creationId xmlns:a16="http://schemas.microsoft.com/office/drawing/2014/main" id="{A75D9749-99B1-418C-8ABF-4C57E30DEC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7440" y="3035996"/>
            <a:ext cx="989918" cy="989918"/>
          </a:xfrm>
          <a:prstGeom prst="rect">
            <a:avLst/>
          </a:prstGeom>
        </p:spPr>
      </p:pic>
      <p:pic>
        <p:nvPicPr>
          <p:cNvPr id="5" name="Graphic 4">
            <a:extLst>
              <a:ext uri="{FF2B5EF4-FFF2-40B4-BE49-F238E27FC236}">
                <a16:creationId xmlns:a16="http://schemas.microsoft.com/office/drawing/2014/main" id="{A0D47804-E1B5-452B-93F7-07B6635211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8517" y="4449825"/>
            <a:ext cx="989918" cy="989918"/>
          </a:xfrm>
          <a:prstGeom prst="rect">
            <a:avLst/>
          </a:prstGeom>
        </p:spPr>
      </p:pic>
      <p:pic>
        <p:nvPicPr>
          <p:cNvPr id="6" name="Graphic 5">
            <a:extLst>
              <a:ext uri="{FF2B5EF4-FFF2-40B4-BE49-F238E27FC236}">
                <a16:creationId xmlns:a16="http://schemas.microsoft.com/office/drawing/2014/main" id="{4C0EE2D8-693E-4F9B-9DA5-0AD7766DF1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7440" y="1622167"/>
            <a:ext cx="989918" cy="989918"/>
          </a:xfrm>
          <a:prstGeom prst="rect">
            <a:avLst/>
          </a:prstGeom>
        </p:spPr>
      </p:pic>
      <p:pic>
        <p:nvPicPr>
          <p:cNvPr id="8" name="Graphic 7" descr="Computer">
            <a:extLst>
              <a:ext uri="{FF2B5EF4-FFF2-40B4-BE49-F238E27FC236}">
                <a16:creationId xmlns:a16="http://schemas.microsoft.com/office/drawing/2014/main" id="{20BDE203-74DC-442F-8751-4ECDA5CE30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3195" y="2039514"/>
            <a:ext cx="989918" cy="989918"/>
          </a:xfrm>
          <a:prstGeom prst="rect">
            <a:avLst/>
          </a:prstGeom>
        </p:spPr>
      </p:pic>
      <p:pic>
        <p:nvPicPr>
          <p:cNvPr id="30" name="Graphic 29" descr="Computer">
            <a:extLst>
              <a:ext uri="{FF2B5EF4-FFF2-40B4-BE49-F238E27FC236}">
                <a16:creationId xmlns:a16="http://schemas.microsoft.com/office/drawing/2014/main" id="{C3AC9BCC-DA2A-4269-92F2-2511B31B4E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3195" y="3650546"/>
            <a:ext cx="989918" cy="989918"/>
          </a:xfrm>
          <a:prstGeom prst="rect">
            <a:avLst/>
          </a:prstGeom>
        </p:spPr>
      </p:pic>
      <p:sp>
        <p:nvSpPr>
          <p:cNvPr id="15" name="TextBox 14">
            <a:extLst>
              <a:ext uri="{FF2B5EF4-FFF2-40B4-BE49-F238E27FC236}">
                <a16:creationId xmlns:a16="http://schemas.microsoft.com/office/drawing/2014/main" id="{B04CF371-9961-4E39-A44A-EA3041CF3AB3}"/>
              </a:ext>
            </a:extLst>
          </p:cNvPr>
          <p:cNvSpPr txBox="1"/>
          <p:nvPr/>
        </p:nvSpPr>
        <p:spPr>
          <a:xfrm>
            <a:off x="1978090" y="1766455"/>
            <a:ext cx="2159566" cy="369332"/>
          </a:xfrm>
          <a:prstGeom prst="rect">
            <a:avLst/>
          </a:prstGeom>
          <a:noFill/>
        </p:spPr>
        <p:txBody>
          <a:bodyPr wrap="none" rtlCol="0">
            <a:spAutoFit/>
          </a:bodyPr>
          <a:lstStyle/>
          <a:p>
            <a:r>
              <a:rPr lang="en-US" dirty="0"/>
              <a:t>Clients (Proposers)</a:t>
            </a:r>
            <a:endParaRPr lang="en-GB" dirty="0"/>
          </a:p>
        </p:txBody>
      </p:sp>
      <p:sp>
        <p:nvSpPr>
          <p:cNvPr id="31" name="TextBox 30">
            <a:extLst>
              <a:ext uri="{FF2B5EF4-FFF2-40B4-BE49-F238E27FC236}">
                <a16:creationId xmlns:a16="http://schemas.microsoft.com/office/drawing/2014/main" id="{DFE65A37-F740-4AE0-89CD-5E88E40F0728}"/>
              </a:ext>
            </a:extLst>
          </p:cNvPr>
          <p:cNvSpPr txBox="1"/>
          <p:nvPr/>
        </p:nvSpPr>
        <p:spPr>
          <a:xfrm>
            <a:off x="8070556" y="1233734"/>
            <a:ext cx="2223686" cy="369332"/>
          </a:xfrm>
          <a:prstGeom prst="rect">
            <a:avLst/>
          </a:prstGeom>
          <a:noFill/>
        </p:spPr>
        <p:txBody>
          <a:bodyPr wrap="none" rtlCol="0">
            <a:spAutoFit/>
          </a:bodyPr>
          <a:lstStyle/>
          <a:p>
            <a:r>
              <a:rPr lang="en-US" dirty="0"/>
              <a:t>Servers (Acceptors)</a:t>
            </a:r>
            <a:endParaRPr lang="en-GB" dirty="0"/>
          </a:p>
        </p:txBody>
      </p:sp>
      <p:sp>
        <p:nvSpPr>
          <p:cNvPr id="17" name="TextBox 16">
            <a:extLst>
              <a:ext uri="{FF2B5EF4-FFF2-40B4-BE49-F238E27FC236}">
                <a16:creationId xmlns:a16="http://schemas.microsoft.com/office/drawing/2014/main" id="{D8FC34CA-0F59-4C7D-AF3E-8BDA590FC76D}"/>
              </a:ext>
            </a:extLst>
          </p:cNvPr>
          <p:cNvSpPr txBox="1"/>
          <p:nvPr/>
        </p:nvSpPr>
        <p:spPr>
          <a:xfrm>
            <a:off x="1416071" y="2211307"/>
            <a:ext cx="774571" cy="646331"/>
          </a:xfrm>
          <a:prstGeom prst="rect">
            <a:avLst/>
          </a:prstGeom>
          <a:noFill/>
        </p:spPr>
        <p:txBody>
          <a:bodyPr wrap="none" rtlCol="0">
            <a:spAutoFit/>
          </a:bodyPr>
          <a:lstStyle/>
          <a:p>
            <a:r>
              <a:rPr lang="en-US" dirty="0"/>
              <a:t>C: C1</a:t>
            </a:r>
          </a:p>
          <a:p>
            <a:r>
              <a:rPr lang="en-US" dirty="0"/>
              <a:t>  t: 1</a:t>
            </a:r>
            <a:endParaRPr lang="en-GB" dirty="0"/>
          </a:p>
        </p:txBody>
      </p:sp>
      <p:sp>
        <p:nvSpPr>
          <p:cNvPr id="32" name="TextBox 31">
            <a:extLst>
              <a:ext uri="{FF2B5EF4-FFF2-40B4-BE49-F238E27FC236}">
                <a16:creationId xmlns:a16="http://schemas.microsoft.com/office/drawing/2014/main" id="{EB7D7B1B-2164-4A65-B33D-DA03F8C3DD7F}"/>
              </a:ext>
            </a:extLst>
          </p:cNvPr>
          <p:cNvSpPr txBox="1"/>
          <p:nvPr/>
        </p:nvSpPr>
        <p:spPr>
          <a:xfrm>
            <a:off x="1416070" y="3702748"/>
            <a:ext cx="774571" cy="646331"/>
          </a:xfrm>
          <a:prstGeom prst="rect">
            <a:avLst/>
          </a:prstGeom>
          <a:noFill/>
        </p:spPr>
        <p:txBody>
          <a:bodyPr wrap="none" rtlCol="0">
            <a:spAutoFit/>
          </a:bodyPr>
          <a:lstStyle/>
          <a:p>
            <a:r>
              <a:rPr lang="en-US" dirty="0"/>
              <a:t>C: C1</a:t>
            </a:r>
          </a:p>
          <a:p>
            <a:r>
              <a:rPr lang="en-US" dirty="0"/>
              <a:t>  t: 2</a:t>
            </a:r>
            <a:endParaRPr lang="en-GB" dirty="0"/>
          </a:p>
        </p:txBody>
      </p:sp>
      <p:sp>
        <p:nvSpPr>
          <p:cNvPr id="33" name="TextBox 32">
            <a:extLst>
              <a:ext uri="{FF2B5EF4-FFF2-40B4-BE49-F238E27FC236}">
                <a16:creationId xmlns:a16="http://schemas.microsoft.com/office/drawing/2014/main" id="{42F915E6-CA43-4216-9FCC-FF8BFAA01760}"/>
              </a:ext>
            </a:extLst>
          </p:cNvPr>
          <p:cNvSpPr txBox="1"/>
          <p:nvPr/>
        </p:nvSpPr>
        <p:spPr>
          <a:xfrm>
            <a:off x="9677358" y="1797023"/>
            <a:ext cx="1415772" cy="923330"/>
          </a:xfrm>
          <a:prstGeom prst="rect">
            <a:avLst/>
          </a:prstGeom>
          <a:noFill/>
        </p:spPr>
        <p:txBody>
          <a:bodyPr wrap="none" rtlCol="0">
            <a:spAutoFit/>
          </a:bodyPr>
          <a:lstStyle/>
          <a:p>
            <a:r>
              <a:rPr lang="en-US" dirty="0"/>
              <a:t>  </a:t>
            </a:r>
            <a:r>
              <a:rPr lang="en-US" dirty="0" err="1"/>
              <a:t>T_max</a:t>
            </a:r>
            <a:r>
              <a:rPr lang="en-US" dirty="0"/>
              <a:t>: 2</a:t>
            </a:r>
          </a:p>
          <a:p>
            <a:r>
              <a:rPr lang="en-US" dirty="0"/>
              <a:t>          C: C1</a:t>
            </a:r>
          </a:p>
          <a:p>
            <a:r>
              <a:rPr lang="en-US" dirty="0" err="1"/>
              <a:t>T_store</a:t>
            </a:r>
            <a:r>
              <a:rPr lang="en-US" dirty="0"/>
              <a:t>: 2</a:t>
            </a:r>
            <a:endParaRPr lang="en-GB" dirty="0"/>
          </a:p>
        </p:txBody>
      </p:sp>
      <p:sp>
        <p:nvSpPr>
          <p:cNvPr id="34" name="TextBox 33">
            <a:extLst>
              <a:ext uri="{FF2B5EF4-FFF2-40B4-BE49-F238E27FC236}">
                <a16:creationId xmlns:a16="http://schemas.microsoft.com/office/drawing/2014/main" id="{5402F02C-E03B-4D2A-8EB3-8896350BBC07}"/>
              </a:ext>
            </a:extLst>
          </p:cNvPr>
          <p:cNvSpPr txBox="1"/>
          <p:nvPr/>
        </p:nvSpPr>
        <p:spPr>
          <a:xfrm>
            <a:off x="9677358" y="3123424"/>
            <a:ext cx="1415772" cy="923330"/>
          </a:xfrm>
          <a:prstGeom prst="rect">
            <a:avLst/>
          </a:prstGeom>
          <a:noFill/>
        </p:spPr>
        <p:txBody>
          <a:bodyPr wrap="none" rtlCol="0">
            <a:spAutoFit/>
          </a:bodyPr>
          <a:lstStyle/>
          <a:p>
            <a:r>
              <a:rPr lang="en-US" dirty="0"/>
              <a:t>  </a:t>
            </a:r>
            <a:r>
              <a:rPr lang="en-US" dirty="0" err="1"/>
              <a:t>T_max</a:t>
            </a:r>
            <a:r>
              <a:rPr lang="en-US" dirty="0"/>
              <a:t>: 2</a:t>
            </a:r>
          </a:p>
          <a:p>
            <a:r>
              <a:rPr lang="en-US" dirty="0"/>
              <a:t>          C: C1</a:t>
            </a:r>
          </a:p>
          <a:p>
            <a:r>
              <a:rPr lang="en-US" dirty="0" err="1"/>
              <a:t>T_store</a:t>
            </a:r>
            <a:r>
              <a:rPr lang="en-US" dirty="0"/>
              <a:t>: 2</a:t>
            </a:r>
            <a:endParaRPr lang="en-GB" dirty="0"/>
          </a:p>
        </p:txBody>
      </p:sp>
      <p:sp>
        <p:nvSpPr>
          <p:cNvPr id="35" name="TextBox 34">
            <a:extLst>
              <a:ext uri="{FF2B5EF4-FFF2-40B4-BE49-F238E27FC236}">
                <a16:creationId xmlns:a16="http://schemas.microsoft.com/office/drawing/2014/main" id="{EC9F32B6-445D-49B7-9697-274DC9BA638E}"/>
              </a:ext>
            </a:extLst>
          </p:cNvPr>
          <p:cNvSpPr txBox="1"/>
          <p:nvPr/>
        </p:nvSpPr>
        <p:spPr>
          <a:xfrm>
            <a:off x="9677358" y="4483119"/>
            <a:ext cx="1415772" cy="923330"/>
          </a:xfrm>
          <a:prstGeom prst="rect">
            <a:avLst/>
          </a:prstGeom>
          <a:noFill/>
        </p:spPr>
        <p:txBody>
          <a:bodyPr wrap="none" rtlCol="0">
            <a:spAutoFit/>
          </a:bodyPr>
          <a:lstStyle/>
          <a:p>
            <a:r>
              <a:rPr lang="en-US" dirty="0"/>
              <a:t>  </a:t>
            </a:r>
            <a:r>
              <a:rPr lang="en-US" dirty="0" err="1"/>
              <a:t>T_max</a:t>
            </a:r>
            <a:r>
              <a:rPr lang="en-US" dirty="0"/>
              <a:t>: 2</a:t>
            </a:r>
          </a:p>
          <a:p>
            <a:r>
              <a:rPr lang="en-US" dirty="0"/>
              <a:t>          C: C1</a:t>
            </a:r>
          </a:p>
          <a:p>
            <a:r>
              <a:rPr lang="en-US" dirty="0" err="1"/>
              <a:t>T_store</a:t>
            </a:r>
            <a:r>
              <a:rPr lang="en-US" dirty="0"/>
              <a:t>: 2</a:t>
            </a:r>
            <a:endParaRPr lang="en-GB" dirty="0"/>
          </a:p>
        </p:txBody>
      </p:sp>
      <p:pic>
        <p:nvPicPr>
          <p:cNvPr id="7" name="Graphic 6" descr="Thought bubble">
            <a:extLst>
              <a:ext uri="{FF2B5EF4-FFF2-40B4-BE49-F238E27FC236}">
                <a16:creationId xmlns:a16="http://schemas.microsoft.com/office/drawing/2014/main" id="{817DABD4-F6E0-4933-A9DA-3A2F15B45B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93113" y="1972502"/>
            <a:ext cx="572371" cy="572371"/>
          </a:xfrm>
          <a:prstGeom prst="rect">
            <a:avLst/>
          </a:prstGeom>
        </p:spPr>
      </p:pic>
      <p:sp>
        <p:nvSpPr>
          <p:cNvPr id="9" name="TextBox 8">
            <a:extLst>
              <a:ext uri="{FF2B5EF4-FFF2-40B4-BE49-F238E27FC236}">
                <a16:creationId xmlns:a16="http://schemas.microsoft.com/office/drawing/2014/main" id="{C5A974F3-A479-442A-B78A-71DDC2A61082}"/>
              </a:ext>
            </a:extLst>
          </p:cNvPr>
          <p:cNvSpPr txBox="1"/>
          <p:nvPr/>
        </p:nvSpPr>
        <p:spPr>
          <a:xfrm>
            <a:off x="2036657" y="2763076"/>
            <a:ext cx="2287806" cy="369332"/>
          </a:xfrm>
          <a:prstGeom prst="rect">
            <a:avLst/>
          </a:prstGeom>
          <a:noFill/>
        </p:spPr>
        <p:txBody>
          <a:bodyPr wrap="none" rtlCol="0">
            <a:spAutoFit/>
          </a:bodyPr>
          <a:lstStyle/>
          <a:p>
            <a:r>
              <a:rPr lang="en-US" dirty="0"/>
              <a:t>Becomes really slow</a:t>
            </a:r>
            <a:endParaRPr lang="en-GB" dirty="0"/>
          </a:p>
        </p:txBody>
      </p:sp>
      <p:cxnSp>
        <p:nvCxnSpPr>
          <p:cNvPr id="22" name="Straight Arrow Connector 21">
            <a:extLst>
              <a:ext uri="{FF2B5EF4-FFF2-40B4-BE49-F238E27FC236}">
                <a16:creationId xmlns:a16="http://schemas.microsoft.com/office/drawing/2014/main" id="{90A081A7-952E-4F7E-A90B-F0478D84C5D9}"/>
              </a:ext>
            </a:extLst>
          </p:cNvPr>
          <p:cNvCxnSpPr>
            <a:cxnSpLocks/>
          </p:cNvCxnSpPr>
          <p:nvPr/>
        </p:nvCxnSpPr>
        <p:spPr>
          <a:xfrm flipV="1">
            <a:off x="3674436" y="2135788"/>
            <a:ext cx="4629809" cy="189012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6B07662-BB6F-4FAB-A5EA-30A5DFAF80BD}"/>
              </a:ext>
            </a:extLst>
          </p:cNvPr>
          <p:cNvCxnSpPr>
            <a:cxnSpLocks/>
          </p:cNvCxnSpPr>
          <p:nvPr/>
        </p:nvCxnSpPr>
        <p:spPr>
          <a:xfrm flipV="1">
            <a:off x="3675513" y="3524857"/>
            <a:ext cx="5013004" cy="6206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57C45C-9B40-4CB5-AA18-DBEC87138B5A}"/>
              </a:ext>
            </a:extLst>
          </p:cNvPr>
          <p:cNvCxnSpPr>
            <a:cxnSpLocks/>
            <a:endCxn id="5" idx="1"/>
          </p:cNvCxnSpPr>
          <p:nvPr/>
        </p:nvCxnSpPr>
        <p:spPr>
          <a:xfrm>
            <a:off x="3674436" y="4282752"/>
            <a:ext cx="5014081" cy="66203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9FEDE41-CA8D-469C-85B0-D093FECAF4EE}"/>
              </a:ext>
            </a:extLst>
          </p:cNvPr>
          <p:cNvSpPr txBox="1"/>
          <p:nvPr/>
        </p:nvSpPr>
        <p:spPr>
          <a:xfrm rot="20179878">
            <a:off x="5111273" y="2622803"/>
            <a:ext cx="1717137" cy="369332"/>
          </a:xfrm>
          <a:prstGeom prst="rect">
            <a:avLst/>
          </a:prstGeom>
          <a:noFill/>
        </p:spPr>
        <p:txBody>
          <a:bodyPr wrap="none" rtlCol="0">
            <a:spAutoFit/>
          </a:bodyPr>
          <a:lstStyle/>
          <a:p>
            <a:r>
              <a:rPr lang="en-US" dirty="0"/>
              <a:t>Execute(c=C1)</a:t>
            </a:r>
            <a:endParaRPr lang="en-GB" dirty="0"/>
          </a:p>
        </p:txBody>
      </p:sp>
      <p:sp>
        <p:nvSpPr>
          <p:cNvPr id="39" name="TextBox 38">
            <a:extLst>
              <a:ext uri="{FF2B5EF4-FFF2-40B4-BE49-F238E27FC236}">
                <a16:creationId xmlns:a16="http://schemas.microsoft.com/office/drawing/2014/main" id="{16377C4D-D5D0-4F5D-8D6C-131276C55E25}"/>
              </a:ext>
            </a:extLst>
          </p:cNvPr>
          <p:cNvSpPr txBox="1"/>
          <p:nvPr/>
        </p:nvSpPr>
        <p:spPr>
          <a:xfrm rot="21187090">
            <a:off x="5375714" y="3400423"/>
            <a:ext cx="1768433" cy="369332"/>
          </a:xfrm>
          <a:prstGeom prst="rect">
            <a:avLst/>
          </a:prstGeom>
          <a:noFill/>
        </p:spPr>
        <p:txBody>
          <a:bodyPr wrap="none" rtlCol="0">
            <a:spAutoFit/>
          </a:bodyPr>
          <a:lstStyle/>
          <a:p>
            <a:r>
              <a:rPr lang="en-US" dirty="0"/>
              <a:t>Execute(C=C1)</a:t>
            </a:r>
            <a:endParaRPr lang="en-GB" dirty="0"/>
          </a:p>
        </p:txBody>
      </p:sp>
      <p:sp>
        <p:nvSpPr>
          <p:cNvPr id="40" name="TextBox 39">
            <a:extLst>
              <a:ext uri="{FF2B5EF4-FFF2-40B4-BE49-F238E27FC236}">
                <a16:creationId xmlns:a16="http://schemas.microsoft.com/office/drawing/2014/main" id="{DF8BE0B6-8CC8-450A-8EE1-2E5C8126F03E}"/>
              </a:ext>
            </a:extLst>
          </p:cNvPr>
          <p:cNvSpPr txBox="1"/>
          <p:nvPr/>
        </p:nvSpPr>
        <p:spPr>
          <a:xfrm rot="465235">
            <a:off x="5496859" y="4247558"/>
            <a:ext cx="1768433" cy="369332"/>
          </a:xfrm>
          <a:prstGeom prst="rect">
            <a:avLst/>
          </a:prstGeom>
          <a:noFill/>
        </p:spPr>
        <p:txBody>
          <a:bodyPr wrap="none" rtlCol="0">
            <a:spAutoFit/>
          </a:bodyPr>
          <a:lstStyle/>
          <a:p>
            <a:r>
              <a:rPr lang="en-US" dirty="0"/>
              <a:t>Execute(C=C1)</a:t>
            </a:r>
            <a:endParaRPr lang="en-GB" dirty="0"/>
          </a:p>
        </p:txBody>
      </p:sp>
    </p:spTree>
    <p:extLst>
      <p:ext uri="{BB962C8B-B14F-4D97-AF65-F5344CB8AC3E}">
        <p14:creationId xmlns:p14="http://schemas.microsoft.com/office/powerpoint/2010/main" val="2186419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A842965-4E12-AD48-BB61-0F5896F1AB77}"/>
              </a:ext>
            </a:extLst>
          </p:cNvPr>
          <p:cNvPicPr>
            <a:picLocks noChangeAspect="1"/>
          </p:cNvPicPr>
          <p:nvPr/>
        </p:nvPicPr>
        <p:blipFill>
          <a:blip r:embed="rId2"/>
          <a:stretch>
            <a:fillRect/>
          </a:stretch>
        </p:blipFill>
        <p:spPr>
          <a:xfrm>
            <a:off x="3365942" y="0"/>
            <a:ext cx="5460115" cy="6858000"/>
          </a:xfrm>
          <a:prstGeom prst="rect">
            <a:avLst/>
          </a:prstGeom>
        </p:spPr>
      </p:pic>
      <p:sp>
        <p:nvSpPr>
          <p:cNvPr id="5" name="Textfeld 4">
            <a:extLst>
              <a:ext uri="{FF2B5EF4-FFF2-40B4-BE49-F238E27FC236}">
                <a16:creationId xmlns:a16="http://schemas.microsoft.com/office/drawing/2014/main" id="{E269F77B-1676-3145-82DA-C68D056A6AD5}"/>
              </a:ext>
            </a:extLst>
          </p:cNvPr>
          <p:cNvSpPr txBox="1"/>
          <p:nvPr/>
        </p:nvSpPr>
        <p:spPr>
          <a:xfrm>
            <a:off x="1487038" y="1703540"/>
            <a:ext cx="1878904" cy="646331"/>
          </a:xfrm>
          <a:prstGeom prst="rect">
            <a:avLst/>
          </a:prstGeom>
          <a:solidFill>
            <a:schemeClr val="accent4">
              <a:lumMod val="40000"/>
              <a:lumOff val="60000"/>
            </a:schemeClr>
          </a:solidFill>
        </p:spPr>
        <p:txBody>
          <a:bodyPr wrap="square" rtlCol="0">
            <a:spAutoFit/>
          </a:bodyPr>
          <a:lstStyle/>
          <a:p>
            <a:r>
              <a:rPr lang="en-US" spc="-1" dirty="0">
                <a:solidFill>
                  <a:srgbClr val="000000"/>
                </a:solidFill>
                <a:latin typeface="Calibri"/>
              </a:rPr>
              <a:t>Clients asks for a specific ticket </a:t>
            </a:r>
            <a:r>
              <a:rPr lang="en-US" i="1" spc="-1" dirty="0">
                <a:solidFill>
                  <a:srgbClr val="000000"/>
                </a:solidFill>
                <a:latin typeface="Calibri"/>
              </a:rPr>
              <a:t>t</a:t>
            </a:r>
            <a:endParaRPr lang="en-US" spc="-1" dirty="0"/>
          </a:p>
        </p:txBody>
      </p:sp>
      <p:sp>
        <p:nvSpPr>
          <p:cNvPr id="6" name="Textfeld 5">
            <a:extLst>
              <a:ext uri="{FF2B5EF4-FFF2-40B4-BE49-F238E27FC236}">
                <a16:creationId xmlns:a16="http://schemas.microsoft.com/office/drawing/2014/main" id="{8151F997-CBE5-134B-AFB7-A05392DC5FDA}"/>
              </a:ext>
            </a:extLst>
          </p:cNvPr>
          <p:cNvSpPr txBox="1"/>
          <p:nvPr/>
        </p:nvSpPr>
        <p:spPr>
          <a:xfrm>
            <a:off x="3582444" y="1816274"/>
            <a:ext cx="2267211" cy="438411"/>
          </a:xfrm>
          <a:prstGeom prst="rect">
            <a:avLst/>
          </a:prstGeom>
          <a:solidFill>
            <a:schemeClr val="accent4">
              <a:lumMod val="40000"/>
              <a:lumOff val="60000"/>
              <a:alpha val="42000"/>
            </a:schemeClr>
          </a:solidFill>
        </p:spPr>
        <p:txBody>
          <a:bodyPr wrap="square" rtlCol="0">
            <a:spAutoFit/>
          </a:bodyPr>
          <a:lstStyle/>
          <a:p>
            <a:endParaRPr lang="en-US" dirty="0"/>
          </a:p>
        </p:txBody>
      </p:sp>
      <p:sp>
        <p:nvSpPr>
          <p:cNvPr id="7" name="Textfeld 6">
            <a:extLst>
              <a:ext uri="{FF2B5EF4-FFF2-40B4-BE49-F238E27FC236}">
                <a16:creationId xmlns:a16="http://schemas.microsoft.com/office/drawing/2014/main" id="{D21B8072-A21D-A340-B325-BEFF4C2024E1}"/>
              </a:ext>
            </a:extLst>
          </p:cNvPr>
          <p:cNvSpPr txBox="1"/>
          <p:nvPr/>
        </p:nvSpPr>
        <p:spPr>
          <a:xfrm>
            <a:off x="8542751" y="1816274"/>
            <a:ext cx="2029216" cy="1200329"/>
          </a:xfrm>
          <a:prstGeom prst="rect">
            <a:avLst/>
          </a:prstGeom>
          <a:solidFill>
            <a:schemeClr val="accent2">
              <a:lumMod val="40000"/>
              <a:lumOff val="60000"/>
            </a:schemeClr>
          </a:solidFill>
        </p:spPr>
        <p:txBody>
          <a:bodyPr wrap="square" rtlCol="0">
            <a:spAutoFit/>
          </a:bodyPr>
          <a:lstStyle/>
          <a:p>
            <a:r>
              <a:rPr lang="en-US" spc="-1" dirty="0">
                <a:solidFill>
                  <a:srgbClr val="000000"/>
                </a:solidFill>
                <a:latin typeface="Calibri"/>
              </a:rPr>
              <a:t>Server only issues ticket </a:t>
            </a:r>
            <a:r>
              <a:rPr lang="en-US" i="1" spc="-1" dirty="0">
                <a:solidFill>
                  <a:srgbClr val="000000"/>
                </a:solidFill>
                <a:latin typeface="Calibri"/>
              </a:rPr>
              <a:t>t</a:t>
            </a:r>
            <a:r>
              <a:rPr lang="en-US" spc="-1" dirty="0">
                <a:solidFill>
                  <a:srgbClr val="000000"/>
                </a:solidFill>
                <a:latin typeface="Calibri"/>
              </a:rPr>
              <a:t> if </a:t>
            </a:r>
            <a:r>
              <a:rPr lang="en-US" i="1" spc="-1" dirty="0">
                <a:solidFill>
                  <a:srgbClr val="000000"/>
                </a:solidFill>
                <a:latin typeface="Calibri"/>
              </a:rPr>
              <a:t>t</a:t>
            </a:r>
            <a:r>
              <a:rPr lang="en-US" spc="-1" dirty="0">
                <a:solidFill>
                  <a:srgbClr val="000000"/>
                </a:solidFill>
                <a:latin typeface="Calibri"/>
              </a:rPr>
              <a:t> is the largest ticket requested so far</a:t>
            </a:r>
            <a:endParaRPr lang="en-US" spc="-1" dirty="0"/>
          </a:p>
        </p:txBody>
      </p:sp>
      <p:sp>
        <p:nvSpPr>
          <p:cNvPr id="8" name="Textfeld 7">
            <a:extLst>
              <a:ext uri="{FF2B5EF4-FFF2-40B4-BE49-F238E27FC236}">
                <a16:creationId xmlns:a16="http://schemas.microsoft.com/office/drawing/2014/main" id="{D742C497-8D96-8B4C-B009-BE2ACCC759E3}"/>
              </a:ext>
            </a:extLst>
          </p:cNvPr>
          <p:cNvSpPr txBox="1"/>
          <p:nvPr/>
        </p:nvSpPr>
        <p:spPr>
          <a:xfrm>
            <a:off x="5937337" y="2167003"/>
            <a:ext cx="2229633" cy="726509"/>
          </a:xfrm>
          <a:prstGeom prst="rect">
            <a:avLst/>
          </a:prstGeom>
          <a:solidFill>
            <a:schemeClr val="accent2">
              <a:lumMod val="40000"/>
              <a:lumOff val="60000"/>
              <a:alpha val="48000"/>
            </a:schemeClr>
          </a:solidFill>
        </p:spPr>
        <p:txBody>
          <a:bodyPr wrap="square" rtlCol="0">
            <a:spAutoFit/>
          </a:bodyPr>
          <a:lstStyle/>
          <a:p>
            <a:endParaRPr lang="en-US" dirty="0"/>
          </a:p>
        </p:txBody>
      </p:sp>
      <p:sp>
        <p:nvSpPr>
          <p:cNvPr id="10" name="Textfeld 9">
            <a:extLst>
              <a:ext uri="{FF2B5EF4-FFF2-40B4-BE49-F238E27FC236}">
                <a16:creationId xmlns:a16="http://schemas.microsoft.com/office/drawing/2014/main" id="{64E885AD-A3AD-1C42-B82D-E7457E259D1B}"/>
              </a:ext>
            </a:extLst>
          </p:cNvPr>
          <p:cNvSpPr txBox="1"/>
          <p:nvPr/>
        </p:nvSpPr>
        <p:spPr>
          <a:xfrm>
            <a:off x="751562" y="3306871"/>
            <a:ext cx="2367420" cy="923330"/>
          </a:xfrm>
          <a:prstGeom prst="rect">
            <a:avLst/>
          </a:prstGeom>
          <a:solidFill>
            <a:srgbClr val="EA0000">
              <a:alpha val="41961"/>
            </a:srgbClr>
          </a:solidFill>
        </p:spPr>
        <p:txBody>
          <a:bodyPr wrap="square" rtlCol="0">
            <a:spAutoFit/>
          </a:bodyPr>
          <a:lstStyle/>
          <a:p>
            <a:r>
              <a:rPr lang="en-US" spc="-1" dirty="0">
                <a:solidFill>
                  <a:srgbClr val="000000"/>
                </a:solidFill>
                <a:latin typeface="Calibri"/>
              </a:rPr>
              <a:t>If client receives majority of tickets, it proposes a command</a:t>
            </a:r>
            <a:endParaRPr lang="en-US" spc="-1" dirty="0"/>
          </a:p>
        </p:txBody>
      </p:sp>
      <p:sp>
        <p:nvSpPr>
          <p:cNvPr id="12" name="Textfeld 11">
            <a:extLst>
              <a:ext uri="{FF2B5EF4-FFF2-40B4-BE49-F238E27FC236}">
                <a16:creationId xmlns:a16="http://schemas.microsoft.com/office/drawing/2014/main" id="{A51B6425-C077-C14C-8863-4ABFCCDD6939}"/>
              </a:ext>
            </a:extLst>
          </p:cNvPr>
          <p:cNvSpPr txBox="1"/>
          <p:nvPr/>
        </p:nvSpPr>
        <p:spPr>
          <a:xfrm>
            <a:off x="3494762" y="3194137"/>
            <a:ext cx="2442575" cy="1590805"/>
          </a:xfrm>
          <a:prstGeom prst="rect">
            <a:avLst/>
          </a:prstGeom>
          <a:solidFill>
            <a:srgbClr val="F5999E">
              <a:alpha val="48000"/>
            </a:srgbClr>
          </a:solidFill>
        </p:spPr>
        <p:txBody>
          <a:bodyPr wrap="square" rtlCol="0">
            <a:spAutoFit/>
          </a:bodyPr>
          <a:lstStyle/>
          <a:p>
            <a:endParaRPr lang="en-US" dirty="0"/>
          </a:p>
        </p:txBody>
      </p:sp>
      <p:sp>
        <p:nvSpPr>
          <p:cNvPr id="13" name="Textfeld 12">
            <a:extLst>
              <a:ext uri="{FF2B5EF4-FFF2-40B4-BE49-F238E27FC236}">
                <a16:creationId xmlns:a16="http://schemas.microsoft.com/office/drawing/2014/main" id="{6E74F40F-7EC0-9D49-B9E1-296AEF03E5E4}"/>
              </a:ext>
            </a:extLst>
          </p:cNvPr>
          <p:cNvSpPr txBox="1"/>
          <p:nvPr/>
        </p:nvSpPr>
        <p:spPr>
          <a:xfrm>
            <a:off x="8392439" y="4493712"/>
            <a:ext cx="3056350" cy="1477328"/>
          </a:xfrm>
          <a:prstGeom prst="rect">
            <a:avLst/>
          </a:prstGeom>
          <a:solidFill>
            <a:srgbClr val="80006E">
              <a:alpha val="38431"/>
            </a:srgbClr>
          </a:solidFill>
        </p:spPr>
        <p:txBody>
          <a:bodyPr wrap="square" rtlCol="0">
            <a:spAutoFit/>
          </a:bodyPr>
          <a:lstStyle/>
          <a:p>
            <a:r>
              <a:rPr lang="en-US" spc="-1" dirty="0">
                <a:solidFill>
                  <a:srgbClr val="000000"/>
                </a:solidFill>
                <a:latin typeface="Calibri"/>
              </a:rPr>
              <a:t>When a server receives a proposal, if the ticket of the client is still valid, the server stores the command and notifies the client </a:t>
            </a:r>
            <a:endParaRPr lang="en-US" spc="-1" dirty="0"/>
          </a:p>
        </p:txBody>
      </p:sp>
      <p:sp>
        <p:nvSpPr>
          <p:cNvPr id="14" name="Textfeld 13">
            <a:extLst>
              <a:ext uri="{FF2B5EF4-FFF2-40B4-BE49-F238E27FC236}">
                <a16:creationId xmlns:a16="http://schemas.microsoft.com/office/drawing/2014/main" id="{2BE0C00B-2303-4741-BAF4-41857231D098}"/>
              </a:ext>
            </a:extLst>
          </p:cNvPr>
          <p:cNvSpPr txBox="1"/>
          <p:nvPr/>
        </p:nvSpPr>
        <p:spPr>
          <a:xfrm>
            <a:off x="5849655" y="4784942"/>
            <a:ext cx="1753644" cy="914400"/>
          </a:xfrm>
          <a:prstGeom prst="rect">
            <a:avLst/>
          </a:prstGeom>
          <a:solidFill>
            <a:srgbClr val="CDA1C7">
              <a:alpha val="54000"/>
            </a:srgbClr>
          </a:solidFill>
        </p:spPr>
        <p:txBody>
          <a:bodyPr wrap="square" rtlCol="0">
            <a:spAutoFit/>
          </a:bodyPr>
          <a:lstStyle/>
          <a:p>
            <a:endParaRPr lang="en-US" dirty="0"/>
          </a:p>
        </p:txBody>
      </p:sp>
      <p:sp>
        <p:nvSpPr>
          <p:cNvPr id="15" name="Textfeld 14">
            <a:extLst>
              <a:ext uri="{FF2B5EF4-FFF2-40B4-BE49-F238E27FC236}">
                <a16:creationId xmlns:a16="http://schemas.microsoft.com/office/drawing/2014/main" id="{3A203B5E-2312-DE44-B879-8FBF4E6DDBA5}"/>
              </a:ext>
            </a:extLst>
          </p:cNvPr>
          <p:cNvSpPr txBox="1"/>
          <p:nvPr/>
        </p:nvSpPr>
        <p:spPr>
          <a:xfrm>
            <a:off x="743210" y="5299252"/>
            <a:ext cx="2367419" cy="1477328"/>
          </a:xfrm>
          <a:prstGeom prst="rect">
            <a:avLst/>
          </a:prstGeom>
          <a:solidFill>
            <a:srgbClr val="3200B2">
              <a:alpha val="27059"/>
            </a:srgbClr>
          </a:solidFill>
        </p:spPr>
        <p:txBody>
          <a:bodyPr wrap="square" rtlCol="0">
            <a:spAutoFit/>
          </a:bodyPr>
          <a:lstStyle/>
          <a:p>
            <a:r>
              <a:rPr lang="en-US" spc="-1" dirty="0">
                <a:solidFill>
                  <a:srgbClr val="000000"/>
                </a:solidFill>
                <a:latin typeface="Calibri"/>
              </a:rPr>
              <a:t>If a majority of servers store the command, the client notifies all servers to execute the command</a:t>
            </a:r>
            <a:endParaRPr lang="en-US" spc="-1" dirty="0"/>
          </a:p>
        </p:txBody>
      </p:sp>
      <p:sp>
        <p:nvSpPr>
          <p:cNvPr id="16" name="Textfeld 15">
            <a:extLst>
              <a:ext uri="{FF2B5EF4-FFF2-40B4-BE49-F238E27FC236}">
                <a16:creationId xmlns:a16="http://schemas.microsoft.com/office/drawing/2014/main" id="{AA2EF259-6D3C-314A-9286-439A757A68C1}"/>
              </a:ext>
            </a:extLst>
          </p:cNvPr>
          <p:cNvSpPr txBox="1"/>
          <p:nvPr/>
        </p:nvSpPr>
        <p:spPr>
          <a:xfrm>
            <a:off x="3488499" y="5971040"/>
            <a:ext cx="2492680" cy="755437"/>
          </a:xfrm>
          <a:prstGeom prst="rect">
            <a:avLst/>
          </a:prstGeom>
          <a:solidFill>
            <a:srgbClr val="C8C0E9">
              <a:alpha val="39000"/>
            </a:srgbClr>
          </a:solidFill>
        </p:spPr>
        <p:txBody>
          <a:bodyPr wrap="square" rtlCol="0">
            <a:spAutoFit/>
          </a:bodyPr>
          <a:lstStyle/>
          <a:p>
            <a:endParaRPr lang="en-US" dirty="0"/>
          </a:p>
        </p:txBody>
      </p:sp>
    </p:spTree>
    <p:extLst>
      <p:ext uri="{BB962C8B-B14F-4D97-AF65-F5344CB8AC3E}">
        <p14:creationId xmlns:p14="http://schemas.microsoft.com/office/powerpoint/2010/main" val="1493226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trike="noStrike" spc="-1" dirty="0">
                <a:solidFill>
                  <a:srgbClr val="000000"/>
                </a:solidFill>
                <a:latin typeface="Calibri Light"/>
              </a:rPr>
              <a:t>Consensus</a:t>
            </a:r>
            <a:endParaRPr lang="en-US" sz="4400" b="1" strike="noStrike" spc="-1" dirty="0">
              <a:latin typeface="Arial"/>
            </a:endParaRPr>
          </a:p>
        </p:txBody>
      </p:sp>
      <p:sp>
        <p:nvSpPr>
          <p:cNvPr id="87"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spcAft>
                <a:spcPts val="1199"/>
              </a:spcAft>
            </a:pPr>
            <a:r>
              <a:rPr lang="en-US" sz="2400" b="1" strike="noStrike" spc="-1" dirty="0">
                <a:solidFill>
                  <a:schemeClr val="accent6">
                    <a:lumMod val="75000"/>
                  </a:schemeClr>
                </a:solidFill>
                <a:latin typeface="Calibri"/>
                <a:ea typeface="Source Han Sans CN Regular"/>
              </a:rPr>
              <a:t>We want:</a:t>
            </a:r>
            <a:endParaRPr lang="en-US" sz="2400" b="1" strike="noStrike" spc="-1" dirty="0">
              <a:solidFill>
                <a:schemeClr val="accent6">
                  <a:lumMod val="75000"/>
                </a:schemeClr>
              </a:solidFill>
              <a:latin typeface="Arial"/>
            </a:endParaRPr>
          </a:p>
          <a:p>
            <a:pPr marL="228600" indent="-227880">
              <a:lnSpc>
                <a:spcPct val="90000"/>
              </a:lnSpc>
              <a:spcBef>
                <a:spcPts val="1001"/>
              </a:spcBef>
              <a:spcAft>
                <a:spcPts val="1199"/>
              </a:spcAft>
              <a:buClr>
                <a:srgbClr val="000000"/>
              </a:buClr>
              <a:buFont typeface="Arial"/>
              <a:buChar char="•"/>
            </a:pPr>
            <a:r>
              <a:rPr lang="en-US" sz="2400" b="1" strike="noStrike" spc="-1" dirty="0">
                <a:solidFill>
                  <a:srgbClr val="000000"/>
                </a:solidFill>
                <a:latin typeface="Calibri"/>
                <a:ea typeface="Source Han Sans CN Regular"/>
              </a:rPr>
              <a:t>Agreement:</a:t>
            </a:r>
            <a:r>
              <a:rPr lang="en-US" sz="2400" b="0" strike="noStrike" spc="-1" dirty="0">
                <a:solidFill>
                  <a:srgbClr val="000000"/>
                </a:solidFill>
                <a:latin typeface="Calibri"/>
                <a:ea typeface="Source Han Sans CN Regular"/>
              </a:rPr>
              <a:t> all (correct) nodes decide for the same value</a:t>
            </a:r>
            <a:endParaRPr lang="en-US" sz="2400" b="0" strike="noStrike" spc="-1" dirty="0">
              <a:latin typeface="Arial"/>
            </a:endParaRPr>
          </a:p>
          <a:p>
            <a:pPr marL="228600" indent="-227880">
              <a:lnSpc>
                <a:spcPct val="90000"/>
              </a:lnSpc>
              <a:spcBef>
                <a:spcPts val="1001"/>
              </a:spcBef>
              <a:spcAft>
                <a:spcPts val="1199"/>
              </a:spcAft>
              <a:buClr>
                <a:srgbClr val="000000"/>
              </a:buClr>
              <a:buFont typeface="Arial"/>
              <a:buChar char="•"/>
            </a:pPr>
            <a:r>
              <a:rPr lang="en-US" sz="2400" b="1" strike="noStrike" spc="-1" dirty="0">
                <a:solidFill>
                  <a:srgbClr val="000000"/>
                </a:solidFill>
                <a:latin typeface="Calibri"/>
                <a:ea typeface="Source Han Sans CN Regular"/>
              </a:rPr>
              <a:t>Termination:</a:t>
            </a:r>
            <a:r>
              <a:rPr lang="en-US" sz="2400" b="0" strike="noStrike" spc="-1" dirty="0">
                <a:solidFill>
                  <a:srgbClr val="000000"/>
                </a:solidFill>
                <a:latin typeface="Calibri"/>
                <a:ea typeface="Source Han Sans CN Regular"/>
              </a:rPr>
              <a:t> all (correct) nodes terminate  (violated by </a:t>
            </a:r>
            <a:r>
              <a:rPr lang="en-US" sz="2400" b="0" strike="noStrike" spc="-1" dirty="0" err="1">
                <a:solidFill>
                  <a:srgbClr val="000000"/>
                </a:solidFill>
                <a:latin typeface="Calibri"/>
                <a:ea typeface="Source Han Sans CN Regular"/>
              </a:rPr>
              <a:t>Paxos</a:t>
            </a:r>
            <a:r>
              <a:rPr lang="en-US" sz="2400" b="0" strike="noStrike" spc="-1" dirty="0">
                <a:solidFill>
                  <a:srgbClr val="000000"/>
                </a:solidFill>
                <a:latin typeface="Calibri"/>
                <a:ea typeface="Source Han Sans CN Regular"/>
              </a:rPr>
              <a:t>)</a:t>
            </a:r>
            <a:endParaRPr lang="en-US" sz="2400" b="0" strike="noStrike" spc="-1" dirty="0">
              <a:latin typeface="Arial"/>
            </a:endParaRPr>
          </a:p>
          <a:p>
            <a:pPr marL="228600" indent="-227880">
              <a:lnSpc>
                <a:spcPct val="90000"/>
              </a:lnSpc>
              <a:spcBef>
                <a:spcPts val="1001"/>
              </a:spcBef>
              <a:spcAft>
                <a:spcPts val="1199"/>
              </a:spcAft>
              <a:buClr>
                <a:srgbClr val="000000"/>
              </a:buClr>
              <a:buFont typeface="Arial"/>
              <a:buChar char="•"/>
            </a:pPr>
            <a:r>
              <a:rPr lang="en-US" sz="2400" b="1" strike="noStrike" spc="-1" dirty="0">
                <a:solidFill>
                  <a:srgbClr val="000000"/>
                </a:solidFill>
                <a:latin typeface="Calibri"/>
                <a:ea typeface="Source Han Sans CN Regular"/>
              </a:rPr>
              <a:t>Validity:</a:t>
            </a:r>
            <a:r>
              <a:rPr lang="en-US" sz="2400" b="0" strike="noStrike" spc="-1" dirty="0">
                <a:solidFill>
                  <a:srgbClr val="000000"/>
                </a:solidFill>
                <a:latin typeface="Calibri"/>
                <a:ea typeface="Source Han Sans CN Regular"/>
              </a:rPr>
              <a:t> the decision value is the input value of at least one node</a:t>
            </a:r>
            <a:endParaRPr lang="en-US" sz="2400" b="0" strike="noStrike" spc="-1" dirty="0">
              <a:latin typeface="Arial"/>
            </a:endParaRPr>
          </a:p>
          <a:p>
            <a:pPr>
              <a:lnSpc>
                <a:spcPct val="90000"/>
              </a:lnSpc>
              <a:spcBef>
                <a:spcPts val="1001"/>
              </a:spcBef>
              <a:spcAft>
                <a:spcPts val="1199"/>
              </a:spcAft>
            </a:pPr>
            <a:br>
              <a:rPr dirty="0"/>
            </a:br>
            <a:r>
              <a:rPr lang="en-US" sz="2400" b="1" strike="noStrike" spc="-1" dirty="0">
                <a:solidFill>
                  <a:srgbClr val="FF0000"/>
                </a:solidFill>
                <a:latin typeface="Calibri"/>
                <a:ea typeface="Source Han Sans CN Regular"/>
              </a:rPr>
              <a:t>Impossibility:</a:t>
            </a:r>
            <a:endParaRPr lang="en-US" sz="2400" b="1" strike="noStrike" spc="-1" dirty="0">
              <a:solidFill>
                <a:srgbClr val="FF0000"/>
              </a:solidFill>
              <a:latin typeface="Arial"/>
            </a:endParaRPr>
          </a:p>
          <a:p>
            <a:pPr marL="228600" indent="-227880">
              <a:lnSpc>
                <a:spcPct val="90000"/>
              </a:lnSpc>
              <a:spcBef>
                <a:spcPts val="1001"/>
              </a:spcBef>
              <a:spcAft>
                <a:spcPts val="1199"/>
              </a:spcAft>
              <a:buClr>
                <a:srgbClr val="000000"/>
              </a:buClr>
              <a:buFont typeface="Arial"/>
              <a:buChar char="•"/>
            </a:pPr>
            <a:r>
              <a:rPr lang="en-US" sz="2400" b="0" strike="noStrike" spc="-1" dirty="0">
                <a:solidFill>
                  <a:srgbClr val="000000"/>
                </a:solidFill>
                <a:latin typeface="Calibri"/>
                <a:ea typeface="Source Han Sans CN Regular"/>
              </a:rPr>
              <a:t>Consensus cannot be solved </a:t>
            </a:r>
            <a:r>
              <a:rPr lang="en-US" sz="2400" b="1" i="1" strike="noStrike" spc="-1" dirty="0">
                <a:solidFill>
                  <a:srgbClr val="000000"/>
                </a:solidFill>
                <a:latin typeface="Calibri"/>
                <a:ea typeface="Source Han Sans CN Regular"/>
              </a:rPr>
              <a:t>deterministically</a:t>
            </a:r>
            <a:r>
              <a:rPr lang="en-US" sz="2400" b="0" strike="noStrike" spc="-1" dirty="0">
                <a:solidFill>
                  <a:srgbClr val="000000"/>
                </a:solidFill>
                <a:latin typeface="Calibri"/>
                <a:ea typeface="Source Han Sans CN Regular"/>
              </a:rPr>
              <a:t> in the asynchronous model.</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trike="noStrike" spc="-1" dirty="0">
                <a:solidFill>
                  <a:srgbClr val="000000"/>
                </a:solidFill>
                <a:latin typeface="Calibri Light"/>
              </a:rPr>
              <a:t>Randomized Consensus</a:t>
            </a:r>
            <a:endParaRPr lang="en-US" sz="4400" b="1" strike="noStrike" spc="-1" dirty="0">
              <a:latin typeface="Arial"/>
            </a:endParaRPr>
          </a:p>
        </p:txBody>
      </p:sp>
      <p:sp>
        <p:nvSpPr>
          <p:cNvPr id="89"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spcAft>
                <a:spcPts val="1199"/>
              </a:spcAft>
            </a:pPr>
            <a:r>
              <a:rPr lang="en-US" sz="2400" b="0" strike="noStrike" spc="-1">
                <a:solidFill>
                  <a:srgbClr val="000000"/>
                </a:solidFill>
                <a:latin typeface="Calibri"/>
                <a:ea typeface="Source Han Sans CN Regular"/>
              </a:rPr>
              <a:t>Easy cases:</a:t>
            </a:r>
            <a:endParaRPr lang="en-US" sz="2400" b="0" strike="noStrike" spc="-1">
              <a:latin typeface="Arial"/>
            </a:endParaRPr>
          </a:p>
          <a:p>
            <a:pPr marL="228600" indent="-227880">
              <a:lnSpc>
                <a:spcPct val="90000"/>
              </a:lnSpc>
              <a:spcBef>
                <a:spcPts val="1001"/>
              </a:spcBef>
              <a:spcAft>
                <a:spcPts val="1199"/>
              </a:spcAft>
              <a:buClr>
                <a:srgbClr val="000000"/>
              </a:buClr>
              <a:buFont typeface="Arial"/>
              <a:buChar char="•"/>
            </a:pPr>
            <a:r>
              <a:rPr lang="en-US" sz="2400" b="0" strike="noStrike" spc="-1">
                <a:solidFill>
                  <a:srgbClr val="000000"/>
                </a:solidFill>
                <a:latin typeface="Calibri"/>
                <a:ea typeface="Source Han Sans CN Regular"/>
              </a:rPr>
              <a:t>All inputs are equal (all 0 or 1)</a:t>
            </a:r>
            <a:endParaRPr lang="en-US" sz="2400" b="0" strike="noStrike" spc="-1">
              <a:latin typeface="Arial"/>
            </a:endParaRPr>
          </a:p>
          <a:p>
            <a:pPr marL="228600" indent="-227880">
              <a:lnSpc>
                <a:spcPct val="90000"/>
              </a:lnSpc>
              <a:spcBef>
                <a:spcPts val="1001"/>
              </a:spcBef>
              <a:spcAft>
                <a:spcPts val="1199"/>
              </a:spcAft>
              <a:buClr>
                <a:srgbClr val="000000"/>
              </a:buClr>
              <a:buFont typeface="Arial"/>
              <a:buChar char="•"/>
            </a:pPr>
            <a:r>
              <a:rPr lang="en-US" sz="2400" b="0" strike="noStrike" spc="-1">
                <a:solidFill>
                  <a:srgbClr val="000000"/>
                </a:solidFill>
                <a:latin typeface="Calibri"/>
                <a:ea typeface="Source Han Sans CN Regular"/>
              </a:rPr>
              <a:t>Almost all input values equal</a:t>
            </a:r>
            <a:endParaRPr lang="en-US" sz="2400" b="0" strike="noStrike" spc="-1">
              <a:latin typeface="Arial"/>
            </a:endParaRPr>
          </a:p>
          <a:p>
            <a:pPr>
              <a:lnSpc>
                <a:spcPct val="90000"/>
              </a:lnSpc>
              <a:spcBef>
                <a:spcPts val="1001"/>
              </a:spcBef>
              <a:spcAft>
                <a:spcPts val="1199"/>
              </a:spcAft>
            </a:pPr>
            <a:br/>
            <a:r>
              <a:rPr lang="en-US" sz="2400" b="0" strike="noStrike" spc="-1">
                <a:solidFill>
                  <a:srgbClr val="000000"/>
                </a:solidFill>
                <a:latin typeface="Calibri"/>
                <a:ea typeface="Source Han Sans CN Regular"/>
              </a:rPr>
              <a:t>Otherwise:</a:t>
            </a:r>
            <a:endParaRPr lang="en-US" sz="2400" b="0" strike="noStrike" spc="-1">
              <a:latin typeface="Arial"/>
            </a:endParaRPr>
          </a:p>
          <a:p>
            <a:pPr marL="228600" indent="-227880">
              <a:lnSpc>
                <a:spcPct val="90000"/>
              </a:lnSpc>
              <a:spcBef>
                <a:spcPts val="1001"/>
              </a:spcBef>
              <a:spcAft>
                <a:spcPts val="1199"/>
              </a:spcAft>
              <a:buClr>
                <a:srgbClr val="000000"/>
              </a:buClr>
              <a:buFont typeface="Arial"/>
              <a:buChar char="•"/>
            </a:pPr>
            <a:r>
              <a:rPr lang="en-US" sz="2400" b="0" strike="noStrike" spc="-1">
                <a:solidFill>
                  <a:srgbClr val="000000"/>
                </a:solidFill>
                <a:latin typeface="Calibri"/>
                <a:ea typeface="Source Han Sans CN Regular"/>
              </a:rPr>
              <a:t>Choose a </a:t>
            </a:r>
            <a:r>
              <a:rPr lang="en-US" sz="2400" b="1" i="1" strike="noStrike" spc="-1">
                <a:solidFill>
                  <a:srgbClr val="000000"/>
                </a:solidFill>
                <a:latin typeface="Calibri"/>
                <a:ea typeface="Source Han Sans CN Regular"/>
              </a:rPr>
              <a:t>random</a:t>
            </a:r>
            <a:r>
              <a:rPr lang="en-US" sz="2400" b="0" strike="noStrike" spc="-1">
                <a:solidFill>
                  <a:srgbClr val="000000"/>
                </a:solidFill>
                <a:latin typeface="Calibri"/>
                <a:ea typeface="Source Han Sans CN Regular"/>
              </a:rPr>
              <a:t> value locally. → expected time O(2^n) until all agree (once)</a:t>
            </a:r>
            <a:endParaRPr lang="en-US" sz="2400" b="0" strike="noStrike" spc="-1">
              <a:latin typeface="Arial"/>
            </a:endParaRPr>
          </a:p>
          <a:p>
            <a:pPr marL="228600" indent="-227880">
              <a:lnSpc>
                <a:spcPct val="90000"/>
              </a:lnSpc>
              <a:spcBef>
                <a:spcPts val="1001"/>
              </a:spcBef>
              <a:spcAft>
                <a:spcPts val="1199"/>
              </a:spcAft>
              <a:buClr>
                <a:srgbClr val="000000"/>
              </a:buClr>
              <a:buFont typeface="Arial"/>
              <a:buChar char="•"/>
            </a:pPr>
            <a:r>
              <a:rPr lang="en-US" sz="2400" b="0" strike="noStrike" spc="-1">
                <a:solidFill>
                  <a:srgbClr val="000000"/>
                </a:solidFill>
                <a:latin typeface="Calibri"/>
                <a:ea typeface="Source Han Sans CN Regular"/>
              </a:rPr>
              <a:t>Wouldn’t it be useful if the nodes could all toss the </a:t>
            </a:r>
            <a:r>
              <a:rPr lang="en-US" sz="2400" b="1" i="1" strike="noStrike" spc="-1">
                <a:solidFill>
                  <a:srgbClr val="000000"/>
                </a:solidFill>
                <a:latin typeface="Calibri"/>
                <a:ea typeface="Source Han Sans CN Regular"/>
              </a:rPr>
              <a:t>same</a:t>
            </a:r>
            <a:r>
              <a:rPr lang="en-US" sz="2400" b="0" strike="noStrike" spc="-1">
                <a:solidFill>
                  <a:srgbClr val="000000"/>
                </a:solidFill>
                <a:latin typeface="Calibri"/>
                <a:ea typeface="Source Han Sans CN Regular"/>
              </a:rPr>
              <a:t> coin? → Shared Coin.</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0B7BA7-9B32-405E-A1B5-8F254F6CA11A}"/>
              </a:ext>
            </a:extLst>
          </p:cNvPr>
          <p:cNvPicPr>
            <a:picLocks noChangeAspect="1"/>
          </p:cNvPicPr>
          <p:nvPr/>
        </p:nvPicPr>
        <p:blipFill>
          <a:blip r:embed="rId2"/>
          <a:stretch>
            <a:fillRect/>
          </a:stretch>
        </p:blipFill>
        <p:spPr>
          <a:xfrm>
            <a:off x="4213434" y="273600"/>
            <a:ext cx="5799205" cy="6299800"/>
          </a:xfrm>
          <a:prstGeom prst="rect">
            <a:avLst/>
          </a:prstGeom>
        </p:spPr>
      </p:pic>
      <p:sp>
        <p:nvSpPr>
          <p:cNvPr id="5" name="Textfeld 11">
            <a:extLst>
              <a:ext uri="{FF2B5EF4-FFF2-40B4-BE49-F238E27FC236}">
                <a16:creationId xmlns:a16="http://schemas.microsoft.com/office/drawing/2014/main" id="{ED64BB34-1B11-48B9-9167-29E9016E2473}"/>
              </a:ext>
            </a:extLst>
          </p:cNvPr>
          <p:cNvSpPr txBox="1"/>
          <p:nvPr/>
        </p:nvSpPr>
        <p:spPr>
          <a:xfrm>
            <a:off x="4775959" y="4413337"/>
            <a:ext cx="4389398" cy="1590805"/>
          </a:xfrm>
          <a:prstGeom prst="rect">
            <a:avLst/>
          </a:prstGeom>
          <a:solidFill>
            <a:srgbClr val="F5999E">
              <a:alpha val="48000"/>
            </a:srgbClr>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C8755A2B-0346-4844-AA7B-C0171616A417}"/>
              </a:ext>
            </a:extLst>
          </p:cNvPr>
          <p:cNvSpPr txBox="1"/>
          <p:nvPr/>
        </p:nvSpPr>
        <p:spPr>
          <a:xfrm>
            <a:off x="1168344" y="4567158"/>
            <a:ext cx="3332964" cy="369332"/>
          </a:xfrm>
          <a:prstGeom prst="rect">
            <a:avLst/>
          </a:prstGeom>
          <a:noFill/>
        </p:spPr>
        <p:txBody>
          <a:bodyPr wrap="none" rtlCol="0">
            <a:spAutoFit/>
          </a:bodyPr>
          <a:lstStyle/>
          <a:p>
            <a:r>
              <a:rPr lang="en-US" dirty="0"/>
              <a:t>Majority has seen a majority -&gt;</a:t>
            </a:r>
            <a:endParaRPr lang="en-GB" dirty="0"/>
          </a:p>
        </p:txBody>
      </p:sp>
      <p:sp>
        <p:nvSpPr>
          <p:cNvPr id="8" name="TextBox 7">
            <a:extLst>
              <a:ext uri="{FF2B5EF4-FFF2-40B4-BE49-F238E27FC236}">
                <a16:creationId xmlns:a16="http://schemas.microsoft.com/office/drawing/2014/main" id="{AE073801-8BEF-4E47-A995-B87242566DDA}"/>
              </a:ext>
            </a:extLst>
          </p:cNvPr>
          <p:cNvSpPr txBox="1"/>
          <p:nvPr/>
        </p:nvSpPr>
        <p:spPr>
          <a:xfrm>
            <a:off x="386079" y="5024073"/>
            <a:ext cx="4115229" cy="369332"/>
          </a:xfrm>
          <a:prstGeom prst="rect">
            <a:avLst/>
          </a:prstGeom>
          <a:noFill/>
        </p:spPr>
        <p:txBody>
          <a:bodyPr wrap="none" rtlCol="0">
            <a:spAutoFit/>
          </a:bodyPr>
          <a:lstStyle/>
          <a:p>
            <a:r>
              <a:rPr lang="en-US" dirty="0"/>
              <a:t>At least someone has seen majority -&gt;</a:t>
            </a:r>
            <a:endParaRPr lang="en-GB" dirty="0"/>
          </a:p>
        </p:txBody>
      </p:sp>
      <p:sp>
        <p:nvSpPr>
          <p:cNvPr id="9" name="TextBox 8">
            <a:extLst>
              <a:ext uri="{FF2B5EF4-FFF2-40B4-BE49-F238E27FC236}">
                <a16:creationId xmlns:a16="http://schemas.microsoft.com/office/drawing/2014/main" id="{3A7F4C74-1606-44F7-A62E-F41BD34E6751}"/>
              </a:ext>
            </a:extLst>
          </p:cNvPr>
          <p:cNvSpPr txBox="1"/>
          <p:nvPr/>
        </p:nvSpPr>
        <p:spPr>
          <a:xfrm>
            <a:off x="2303071" y="5484907"/>
            <a:ext cx="2191626" cy="369332"/>
          </a:xfrm>
          <a:prstGeom prst="rect">
            <a:avLst/>
          </a:prstGeom>
          <a:noFill/>
        </p:spPr>
        <p:txBody>
          <a:bodyPr wrap="none" rtlCol="0">
            <a:spAutoFit/>
          </a:bodyPr>
          <a:lstStyle/>
          <a:p>
            <a:r>
              <a:rPr lang="en-US" dirty="0"/>
              <a:t>No majority seen -&gt;</a:t>
            </a:r>
            <a:endParaRPr lang="en-GB" dirty="0"/>
          </a:p>
        </p:txBody>
      </p:sp>
    </p:spTree>
    <p:extLst>
      <p:ext uri="{BB962C8B-B14F-4D97-AF65-F5344CB8AC3E}">
        <p14:creationId xmlns:p14="http://schemas.microsoft.com/office/powerpoint/2010/main" val="300186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trike="noStrike" spc="-1" dirty="0">
                <a:solidFill>
                  <a:srgbClr val="000000"/>
                </a:solidFill>
                <a:latin typeface="Calibri Light"/>
              </a:rPr>
              <a:t>Randomized Consensus</a:t>
            </a:r>
            <a:endParaRPr lang="en-US" sz="4400" b="1" strike="noStrike" spc="-1" dirty="0">
              <a:latin typeface="Arial"/>
            </a:endParaRPr>
          </a:p>
        </p:txBody>
      </p:sp>
      <p:sp>
        <p:nvSpPr>
          <p:cNvPr id="89"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spcAft>
                <a:spcPts val="1199"/>
              </a:spcAft>
            </a:pPr>
            <a:r>
              <a:rPr lang="en-US" sz="2400" b="0" strike="noStrike" spc="-1">
                <a:solidFill>
                  <a:srgbClr val="000000"/>
                </a:solidFill>
                <a:latin typeface="Calibri"/>
                <a:ea typeface="Source Han Sans CN Regular"/>
              </a:rPr>
              <a:t>Easy cases:</a:t>
            </a:r>
            <a:endParaRPr lang="en-US" sz="2400" b="0" strike="noStrike" spc="-1">
              <a:latin typeface="Arial"/>
            </a:endParaRPr>
          </a:p>
          <a:p>
            <a:pPr marL="228600" indent="-227880">
              <a:lnSpc>
                <a:spcPct val="90000"/>
              </a:lnSpc>
              <a:spcBef>
                <a:spcPts val="1001"/>
              </a:spcBef>
              <a:spcAft>
                <a:spcPts val="1199"/>
              </a:spcAft>
              <a:buClr>
                <a:srgbClr val="000000"/>
              </a:buClr>
              <a:buFont typeface="Arial"/>
              <a:buChar char="•"/>
            </a:pPr>
            <a:r>
              <a:rPr lang="en-US" sz="2400" b="0" strike="noStrike" spc="-1">
                <a:solidFill>
                  <a:srgbClr val="000000"/>
                </a:solidFill>
                <a:latin typeface="Calibri"/>
                <a:ea typeface="Source Han Sans CN Regular"/>
              </a:rPr>
              <a:t>All inputs are equal (all 0 or 1)</a:t>
            </a:r>
            <a:endParaRPr lang="en-US" sz="2400" b="0" strike="noStrike" spc="-1">
              <a:latin typeface="Arial"/>
            </a:endParaRPr>
          </a:p>
          <a:p>
            <a:pPr marL="228600" indent="-227880">
              <a:lnSpc>
                <a:spcPct val="90000"/>
              </a:lnSpc>
              <a:spcBef>
                <a:spcPts val="1001"/>
              </a:spcBef>
              <a:spcAft>
                <a:spcPts val="1199"/>
              </a:spcAft>
              <a:buClr>
                <a:srgbClr val="000000"/>
              </a:buClr>
              <a:buFont typeface="Arial"/>
              <a:buChar char="•"/>
            </a:pPr>
            <a:r>
              <a:rPr lang="en-US" sz="2400" b="0" strike="noStrike" spc="-1">
                <a:solidFill>
                  <a:srgbClr val="000000"/>
                </a:solidFill>
                <a:latin typeface="Calibri"/>
                <a:ea typeface="Source Han Sans CN Regular"/>
              </a:rPr>
              <a:t>Almost all input values equal</a:t>
            </a:r>
            <a:endParaRPr lang="en-US" sz="2400" b="0" strike="noStrike" spc="-1">
              <a:latin typeface="Arial"/>
            </a:endParaRPr>
          </a:p>
          <a:p>
            <a:pPr>
              <a:lnSpc>
                <a:spcPct val="90000"/>
              </a:lnSpc>
              <a:spcBef>
                <a:spcPts val="1001"/>
              </a:spcBef>
              <a:spcAft>
                <a:spcPts val="1199"/>
              </a:spcAft>
            </a:pPr>
            <a:br/>
            <a:r>
              <a:rPr lang="en-US" sz="2400" b="0" strike="noStrike" spc="-1">
                <a:solidFill>
                  <a:srgbClr val="000000"/>
                </a:solidFill>
                <a:latin typeface="Calibri"/>
                <a:ea typeface="Source Han Sans CN Regular"/>
              </a:rPr>
              <a:t>Otherwise:</a:t>
            </a:r>
            <a:endParaRPr lang="en-US" sz="2400" b="0" strike="noStrike" spc="-1">
              <a:latin typeface="Arial"/>
            </a:endParaRPr>
          </a:p>
          <a:p>
            <a:pPr marL="228600" indent="-227880">
              <a:lnSpc>
                <a:spcPct val="90000"/>
              </a:lnSpc>
              <a:spcBef>
                <a:spcPts val="1001"/>
              </a:spcBef>
              <a:spcAft>
                <a:spcPts val="1199"/>
              </a:spcAft>
              <a:buClr>
                <a:srgbClr val="000000"/>
              </a:buClr>
              <a:buFont typeface="Arial"/>
              <a:buChar char="•"/>
            </a:pPr>
            <a:r>
              <a:rPr lang="en-US" sz="2400" b="0" strike="noStrike" spc="-1">
                <a:solidFill>
                  <a:srgbClr val="000000"/>
                </a:solidFill>
                <a:latin typeface="Calibri"/>
                <a:ea typeface="Source Han Sans CN Regular"/>
              </a:rPr>
              <a:t>Choose a </a:t>
            </a:r>
            <a:r>
              <a:rPr lang="en-US" sz="2400" b="1" i="1" strike="noStrike" spc="-1">
                <a:solidFill>
                  <a:srgbClr val="000000"/>
                </a:solidFill>
                <a:latin typeface="Calibri"/>
                <a:ea typeface="Source Han Sans CN Regular"/>
              </a:rPr>
              <a:t>random</a:t>
            </a:r>
            <a:r>
              <a:rPr lang="en-US" sz="2400" b="0" strike="noStrike" spc="-1">
                <a:solidFill>
                  <a:srgbClr val="000000"/>
                </a:solidFill>
                <a:latin typeface="Calibri"/>
                <a:ea typeface="Source Han Sans CN Regular"/>
              </a:rPr>
              <a:t> value locally. → expected time O(2^n) until all agree (once)</a:t>
            </a:r>
            <a:endParaRPr lang="en-US" sz="2400" b="0" strike="noStrike" spc="-1">
              <a:latin typeface="Arial"/>
            </a:endParaRPr>
          </a:p>
          <a:p>
            <a:pPr marL="228600" indent="-227880">
              <a:lnSpc>
                <a:spcPct val="90000"/>
              </a:lnSpc>
              <a:spcBef>
                <a:spcPts val="1001"/>
              </a:spcBef>
              <a:spcAft>
                <a:spcPts val="1199"/>
              </a:spcAft>
              <a:buClr>
                <a:srgbClr val="000000"/>
              </a:buClr>
              <a:buFont typeface="Arial"/>
              <a:buChar char="•"/>
            </a:pPr>
            <a:r>
              <a:rPr lang="en-US" sz="2400" b="0" strike="noStrike" spc="-1">
                <a:solidFill>
                  <a:srgbClr val="000000"/>
                </a:solidFill>
                <a:latin typeface="Calibri"/>
                <a:ea typeface="Source Han Sans CN Regular"/>
              </a:rPr>
              <a:t>Wouldn’t it be useful if the nodes could all toss the </a:t>
            </a:r>
            <a:r>
              <a:rPr lang="en-US" sz="2400" b="1" i="1" strike="noStrike" spc="-1">
                <a:solidFill>
                  <a:srgbClr val="000000"/>
                </a:solidFill>
                <a:latin typeface="Calibri"/>
                <a:ea typeface="Source Han Sans CN Regular"/>
              </a:rPr>
              <a:t>same</a:t>
            </a:r>
            <a:r>
              <a:rPr lang="en-US" sz="2400" b="0" strike="noStrike" spc="-1">
                <a:solidFill>
                  <a:srgbClr val="000000"/>
                </a:solidFill>
                <a:latin typeface="Calibri"/>
                <a:ea typeface="Source Han Sans CN Regular"/>
              </a:rPr>
              <a:t> coin? → Shared Coin.</a:t>
            </a:r>
            <a:endParaRPr lang="en-US" sz="2400" b="0" strike="noStrike" spc="-1">
              <a:latin typeface="Arial"/>
            </a:endParaRPr>
          </a:p>
        </p:txBody>
      </p:sp>
    </p:spTree>
    <p:extLst>
      <p:ext uri="{BB962C8B-B14F-4D97-AF65-F5344CB8AC3E}">
        <p14:creationId xmlns:p14="http://schemas.microsoft.com/office/powerpoint/2010/main" val="36964319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trike="noStrike" spc="-1" dirty="0">
                <a:solidFill>
                  <a:srgbClr val="000000"/>
                </a:solidFill>
                <a:latin typeface="Calibri Light"/>
              </a:rPr>
              <a:t>Shared Coin</a:t>
            </a:r>
            <a:endParaRPr lang="en-US" sz="4400" b="1" strike="noStrike" spc="-1" dirty="0">
              <a:latin typeface="Arial"/>
            </a:endParaRPr>
          </a:p>
        </p:txBody>
      </p:sp>
      <p:sp>
        <p:nvSpPr>
          <p:cNvPr id="89"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2900" indent="-342900">
              <a:lnSpc>
                <a:spcPct val="90000"/>
              </a:lnSpc>
              <a:spcBef>
                <a:spcPts val="1001"/>
              </a:spcBef>
              <a:spcAft>
                <a:spcPts val="1199"/>
              </a:spcAft>
              <a:buFont typeface="Arial"/>
              <a:buChar char="•"/>
            </a:pPr>
            <a:r>
              <a:rPr lang="de-CH" sz="2400" spc="-1" dirty="0">
                <a:solidFill>
                  <a:srgbClr val="000000"/>
                </a:solidFill>
                <a:latin typeface="Calibri"/>
                <a:ea typeface="Source Han Sans CN Regular"/>
              </a:rPr>
              <a:t>The </a:t>
            </a:r>
            <a:r>
              <a:rPr lang="de-CH" sz="2400" spc="-1" dirty="0" err="1">
                <a:solidFill>
                  <a:srgbClr val="000000"/>
                </a:solidFill>
                <a:latin typeface="Calibri"/>
                <a:ea typeface="Source Han Sans CN Regular"/>
              </a:rPr>
              <a:t>algorithm</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stays</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exactly</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the</a:t>
            </a:r>
            <a:r>
              <a:rPr lang="de-CH" sz="2400" spc="-1" dirty="0">
                <a:solidFill>
                  <a:srgbClr val="000000"/>
                </a:solidFill>
                <a:latin typeface="Calibri"/>
                <a:ea typeface="Source Han Sans CN Regular"/>
              </a:rPr>
              <a:t> same </a:t>
            </a:r>
            <a:r>
              <a:rPr lang="de-CH" sz="2400" spc="-1" dirty="0" err="1">
                <a:solidFill>
                  <a:srgbClr val="000000"/>
                </a:solidFill>
                <a:latin typeface="Calibri"/>
                <a:ea typeface="Source Han Sans CN Regular"/>
              </a:rPr>
              <a:t>except</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the</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standard</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coin</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flip</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is</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replaced</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by</a:t>
            </a:r>
            <a:r>
              <a:rPr lang="de-CH" sz="2400" spc="-1" dirty="0">
                <a:solidFill>
                  <a:srgbClr val="000000"/>
                </a:solidFill>
                <a:latin typeface="Calibri"/>
                <a:ea typeface="Source Han Sans CN Regular"/>
              </a:rPr>
              <a:t> a </a:t>
            </a:r>
            <a:r>
              <a:rPr lang="de-CH" sz="2400" spc="-1" dirty="0" err="1">
                <a:solidFill>
                  <a:srgbClr val="000000"/>
                </a:solidFill>
                <a:latin typeface="Calibri"/>
                <a:ea typeface="Source Han Sans CN Regular"/>
              </a:rPr>
              <a:t>call</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to</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the</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shared</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coin</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algorithm</a:t>
            </a:r>
            <a:endParaRPr lang="de-CH" sz="2400" spc="-1" dirty="0">
              <a:solidFill>
                <a:srgbClr val="000000"/>
              </a:solidFill>
              <a:latin typeface="Calibri"/>
              <a:ea typeface="Source Han Sans CN Regular"/>
            </a:endParaRPr>
          </a:p>
          <a:p>
            <a:pPr marL="342900" indent="-342900">
              <a:lnSpc>
                <a:spcPct val="90000"/>
              </a:lnSpc>
              <a:spcBef>
                <a:spcPts val="1001"/>
              </a:spcBef>
              <a:spcAft>
                <a:spcPts val="1199"/>
              </a:spcAft>
              <a:buFont typeface="Arial"/>
              <a:buChar char="•"/>
            </a:pPr>
            <a:r>
              <a:rPr lang="de-CH" sz="2400" b="0" strike="noStrike" spc="-1" dirty="0" err="1">
                <a:solidFill>
                  <a:srgbClr val="000000"/>
                </a:solidFill>
                <a:latin typeface="Calibri"/>
                <a:ea typeface="Source Han Sans CN Regular"/>
              </a:rPr>
              <a:t>Proofs</a:t>
            </a:r>
            <a:r>
              <a:rPr lang="de-CH" sz="2400" b="0" strike="noStrike" spc="-1" dirty="0">
                <a:solidFill>
                  <a:srgbClr val="000000"/>
                </a:solidFill>
                <a:latin typeface="Calibri"/>
                <a:ea typeface="Source Han Sans CN Regular"/>
              </a:rPr>
              <a:t> </a:t>
            </a:r>
            <a:r>
              <a:rPr lang="de-CH" sz="2400" b="0" strike="noStrike" spc="-1" dirty="0" err="1">
                <a:solidFill>
                  <a:srgbClr val="000000"/>
                </a:solidFill>
                <a:latin typeface="Calibri"/>
                <a:ea typeface="Source Han Sans CN Regular"/>
              </a:rPr>
              <a:t>for</a:t>
            </a:r>
            <a:r>
              <a:rPr lang="de-CH" sz="2400" b="0" strike="noStrike" spc="-1" dirty="0">
                <a:solidFill>
                  <a:srgbClr val="000000"/>
                </a:solidFill>
                <a:latin typeface="Calibri"/>
                <a:ea typeface="Source Han Sans CN Regular"/>
              </a:rPr>
              <a:t> </a:t>
            </a:r>
            <a:r>
              <a:rPr lang="de-CH" sz="2400" b="0" strike="noStrike" spc="-1" dirty="0" err="1">
                <a:solidFill>
                  <a:srgbClr val="000000"/>
                </a:solidFill>
                <a:latin typeface="Calibri"/>
                <a:ea typeface="Source Han Sans CN Regular"/>
              </a:rPr>
              <a:t>validity</a:t>
            </a:r>
            <a:r>
              <a:rPr lang="de-CH" sz="2400" b="0" strike="noStrike" spc="-1" dirty="0">
                <a:solidFill>
                  <a:srgbClr val="000000"/>
                </a:solidFill>
                <a:latin typeface="Calibri"/>
                <a:ea typeface="Source Han Sans CN Regular"/>
              </a:rPr>
              <a:t> </a:t>
            </a:r>
            <a:r>
              <a:rPr lang="de-CH" sz="2400" b="0" strike="noStrike" spc="-1" dirty="0" err="1">
                <a:solidFill>
                  <a:srgbClr val="000000"/>
                </a:solidFill>
                <a:latin typeface="Calibri"/>
                <a:ea typeface="Source Han Sans CN Regular"/>
              </a:rPr>
              <a:t>and</a:t>
            </a:r>
            <a:r>
              <a:rPr lang="de-CH" sz="2400" b="0" strike="noStrike"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agreement</a:t>
            </a:r>
            <a:r>
              <a:rPr lang="de-CH" sz="2400" spc="-1" dirty="0">
                <a:solidFill>
                  <a:srgbClr val="000000"/>
                </a:solidFill>
                <a:latin typeface="Calibri"/>
                <a:ea typeface="Source Han Sans CN Regular"/>
              </a:rPr>
              <a:t> still hold (</a:t>
            </a:r>
            <a:r>
              <a:rPr lang="de-CH" sz="2400" spc="-1" dirty="0" err="1">
                <a:solidFill>
                  <a:srgbClr val="000000"/>
                </a:solidFill>
                <a:latin typeface="Calibri"/>
                <a:ea typeface="Source Han Sans CN Regular"/>
              </a:rPr>
              <a:t>since</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it</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is</a:t>
            </a:r>
            <a:r>
              <a:rPr lang="de-CH" sz="2400" spc="-1" dirty="0">
                <a:solidFill>
                  <a:srgbClr val="000000"/>
                </a:solidFill>
                <a:latin typeface="Calibri"/>
                <a:ea typeface="Source Han Sans CN Regular"/>
              </a:rPr>
              <a:t> still </a:t>
            </a:r>
            <a:r>
              <a:rPr lang="de-CH" sz="2400" spc="-1" dirty="0" err="1">
                <a:solidFill>
                  <a:srgbClr val="000000"/>
                </a:solidFill>
                <a:latin typeface="Calibri"/>
                <a:ea typeface="Source Han Sans CN Regular"/>
              </a:rPr>
              <a:t>the</a:t>
            </a:r>
            <a:r>
              <a:rPr lang="de-CH" sz="2400" spc="-1" dirty="0">
                <a:solidFill>
                  <a:srgbClr val="000000"/>
                </a:solidFill>
                <a:latin typeface="Calibri"/>
                <a:ea typeface="Source Han Sans CN Regular"/>
              </a:rPr>
              <a:t> same </a:t>
            </a:r>
            <a:r>
              <a:rPr lang="de-CH" sz="2400" spc="-1" dirty="0" err="1">
                <a:solidFill>
                  <a:srgbClr val="000000"/>
                </a:solidFill>
                <a:latin typeface="Calibri"/>
                <a:ea typeface="Source Han Sans CN Regular"/>
              </a:rPr>
              <a:t>algorithm</a:t>
            </a:r>
            <a:r>
              <a:rPr lang="de-CH" sz="2400" spc="-1" dirty="0">
                <a:solidFill>
                  <a:srgbClr val="000000"/>
                </a:solidFill>
                <a:latin typeface="Calibri"/>
                <a:ea typeface="Source Han Sans CN Regular"/>
              </a:rPr>
              <a:t>)</a:t>
            </a:r>
          </a:p>
          <a:p>
            <a:pPr marL="342900" indent="-342900">
              <a:lnSpc>
                <a:spcPct val="90000"/>
              </a:lnSpc>
              <a:spcBef>
                <a:spcPts val="1001"/>
              </a:spcBef>
              <a:spcAft>
                <a:spcPts val="1199"/>
              </a:spcAft>
              <a:buFont typeface="Arial"/>
              <a:buChar char="•"/>
            </a:pPr>
            <a:r>
              <a:rPr lang="de-CH" sz="2400" spc="-1" dirty="0">
                <a:solidFill>
                  <a:srgbClr val="000000"/>
                </a:solidFill>
                <a:latin typeface="Calibri"/>
                <a:ea typeface="Source Han Sans CN Regular"/>
              </a:rPr>
              <a:t>The </a:t>
            </a:r>
            <a:r>
              <a:rPr lang="de-CH" sz="2400" spc="-1" dirty="0" err="1">
                <a:solidFill>
                  <a:srgbClr val="000000"/>
                </a:solidFill>
                <a:latin typeface="Calibri"/>
                <a:ea typeface="Source Han Sans CN Regular"/>
              </a:rPr>
              <a:t>proof</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for</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termination</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has</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to</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be</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changed</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slightly</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to</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account</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for</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the</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changed</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probability</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that</a:t>
            </a:r>
            <a:r>
              <a:rPr lang="de-CH" sz="2400" spc="-1" dirty="0">
                <a:solidFill>
                  <a:srgbClr val="000000"/>
                </a:solidFill>
                <a:latin typeface="Calibri"/>
                <a:ea typeface="Source Han Sans CN Regular"/>
              </a:rPr>
              <a:t> all </a:t>
            </a:r>
            <a:r>
              <a:rPr lang="de-CH" sz="2400" spc="-1" dirty="0" err="1">
                <a:solidFill>
                  <a:srgbClr val="000000"/>
                </a:solidFill>
                <a:latin typeface="Calibri"/>
                <a:ea typeface="Source Han Sans CN Regular"/>
              </a:rPr>
              <a:t>coins</a:t>
            </a:r>
            <a:r>
              <a:rPr lang="de-CH" sz="2400" spc="-1" dirty="0">
                <a:solidFill>
                  <a:srgbClr val="000000"/>
                </a:solidFill>
                <a:latin typeface="Calibri"/>
                <a:ea typeface="Source Han Sans CN Regular"/>
              </a:rPr>
              <a:t> will </a:t>
            </a:r>
            <a:r>
              <a:rPr lang="de-CH" sz="2400" spc="-1" dirty="0" err="1">
                <a:solidFill>
                  <a:srgbClr val="000000"/>
                </a:solidFill>
                <a:latin typeface="Calibri"/>
                <a:ea typeface="Source Han Sans CN Regular"/>
              </a:rPr>
              <a:t>give</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the</a:t>
            </a:r>
            <a:r>
              <a:rPr lang="de-CH" sz="2400" spc="-1" dirty="0">
                <a:solidFill>
                  <a:srgbClr val="000000"/>
                </a:solidFill>
                <a:latin typeface="Calibri"/>
                <a:ea typeface="Source Han Sans CN Regular"/>
              </a:rPr>
              <a:t> same </a:t>
            </a:r>
            <a:r>
              <a:rPr lang="de-CH" sz="2400" spc="-1" dirty="0" err="1">
                <a:solidFill>
                  <a:srgbClr val="000000"/>
                </a:solidFill>
                <a:latin typeface="Calibri"/>
                <a:ea typeface="Source Han Sans CN Regular"/>
              </a:rPr>
              <a:t>result</a:t>
            </a:r>
            <a:endParaRPr lang="de-CH" sz="2400" b="0" strike="noStrike" spc="-1" dirty="0">
              <a:solidFill>
                <a:srgbClr val="000000"/>
              </a:solidFill>
              <a:latin typeface="Calibri"/>
              <a:ea typeface="Source Han Sans CN Regular"/>
            </a:endParaRPr>
          </a:p>
          <a:p>
            <a:pPr marL="342900" indent="-342900">
              <a:lnSpc>
                <a:spcPct val="90000"/>
              </a:lnSpc>
              <a:spcBef>
                <a:spcPts val="1001"/>
              </a:spcBef>
              <a:spcAft>
                <a:spcPts val="1199"/>
              </a:spcAft>
              <a:buFont typeface="Arial"/>
              <a:buChar char="•"/>
            </a:pPr>
            <a:r>
              <a:rPr lang="de-CH" sz="2400" b="0" strike="noStrike" spc="-1" dirty="0" err="1">
                <a:solidFill>
                  <a:srgbClr val="000000"/>
                </a:solidFill>
                <a:latin typeface="Calibri"/>
                <a:ea typeface="Source Han Sans CN Regular"/>
              </a:rPr>
              <a:t>With</a:t>
            </a:r>
            <a:r>
              <a:rPr lang="de-CH" sz="2400" b="0" strike="noStrike" spc="-1" dirty="0">
                <a:solidFill>
                  <a:srgbClr val="000000"/>
                </a:solidFill>
                <a:latin typeface="Calibri"/>
                <a:ea typeface="Source Han Sans CN Regular"/>
              </a:rPr>
              <a:t> a </a:t>
            </a:r>
            <a:r>
              <a:rPr lang="de-CH" sz="2400" b="0" strike="noStrike" spc="-1" dirty="0" err="1">
                <a:solidFill>
                  <a:srgbClr val="000000"/>
                </a:solidFill>
                <a:latin typeface="Calibri"/>
                <a:ea typeface="Source Han Sans CN Regular"/>
              </a:rPr>
              <a:t>shared</a:t>
            </a:r>
            <a:r>
              <a:rPr lang="de-CH" sz="2400" b="0" strike="noStrike" spc="-1" dirty="0">
                <a:solidFill>
                  <a:srgbClr val="000000"/>
                </a:solidFill>
                <a:latin typeface="Calibri"/>
                <a:ea typeface="Source Han Sans CN Regular"/>
              </a:rPr>
              <a:t> </a:t>
            </a:r>
            <a:r>
              <a:rPr lang="de-CH" sz="2400" b="0" strike="noStrike" spc="-1" dirty="0" err="1">
                <a:solidFill>
                  <a:srgbClr val="000000"/>
                </a:solidFill>
                <a:latin typeface="Calibri"/>
                <a:ea typeface="Source Han Sans CN Regular"/>
              </a:rPr>
              <a:t>coin</a:t>
            </a:r>
            <a:r>
              <a:rPr lang="de-CH" sz="2400" b="0" strike="noStrike" spc="-1" dirty="0">
                <a:solidFill>
                  <a:srgbClr val="000000"/>
                </a:solidFill>
                <a:latin typeface="Calibri"/>
                <a:ea typeface="Source Han Sans CN Regular"/>
              </a:rPr>
              <a:t> </a:t>
            </a:r>
            <a:r>
              <a:rPr lang="de-CH" sz="2400" b="0" strike="noStrike" spc="-1" dirty="0" err="1">
                <a:solidFill>
                  <a:srgbClr val="000000"/>
                </a:solidFill>
                <a:latin typeface="Calibri"/>
                <a:ea typeface="Source Han Sans CN Regular"/>
              </a:rPr>
              <a:t>the</a:t>
            </a:r>
            <a:r>
              <a:rPr lang="de-CH" sz="2400" b="0" strike="noStrike" spc="-1" dirty="0">
                <a:solidFill>
                  <a:srgbClr val="000000"/>
                </a:solidFill>
                <a:latin typeface="Calibri"/>
                <a:ea typeface="Source Han Sans CN Regular"/>
              </a:rPr>
              <a:t> </a:t>
            </a:r>
            <a:r>
              <a:rPr lang="de-CH" sz="2400" b="0" strike="noStrike" spc="-1" dirty="0" err="1">
                <a:solidFill>
                  <a:srgbClr val="000000"/>
                </a:solidFill>
                <a:latin typeface="Calibri"/>
                <a:ea typeface="Source Han Sans CN Regular"/>
              </a:rPr>
              <a:t>runtime</a:t>
            </a:r>
            <a:r>
              <a:rPr lang="de-CH" sz="2400" b="0" strike="noStrike" spc="-1" dirty="0">
                <a:solidFill>
                  <a:srgbClr val="000000"/>
                </a:solidFill>
                <a:latin typeface="Calibri"/>
                <a:ea typeface="Source Han Sans CN Regular"/>
              </a:rPr>
              <a:t> </a:t>
            </a:r>
            <a:r>
              <a:rPr lang="de-CH" sz="2400" b="0" strike="noStrike" spc="-1" dirty="0" err="1">
                <a:solidFill>
                  <a:srgbClr val="000000"/>
                </a:solidFill>
                <a:latin typeface="Calibri"/>
                <a:ea typeface="Source Han Sans CN Regular"/>
              </a:rPr>
              <a:t>goes</a:t>
            </a:r>
            <a:r>
              <a:rPr lang="de-CH" sz="2400" b="0" strike="noStrike" spc="-1" dirty="0">
                <a:solidFill>
                  <a:srgbClr val="000000"/>
                </a:solidFill>
                <a:latin typeface="Calibri"/>
                <a:ea typeface="Source Han Sans CN Regular"/>
              </a:rPr>
              <a:t> </a:t>
            </a:r>
            <a:r>
              <a:rPr lang="de-CH" sz="2400" b="0" strike="noStrike" spc="-1" dirty="0" err="1">
                <a:solidFill>
                  <a:srgbClr val="000000"/>
                </a:solidFill>
                <a:latin typeface="Calibri"/>
                <a:ea typeface="Source Han Sans CN Regular"/>
              </a:rPr>
              <a:t>from</a:t>
            </a:r>
            <a:r>
              <a:rPr lang="de-CH" sz="2400" b="0" strike="noStrike" spc="-1" dirty="0">
                <a:solidFill>
                  <a:srgbClr val="000000"/>
                </a:solidFill>
                <a:latin typeface="Calibri"/>
                <a:ea typeface="Source Han Sans CN Regular"/>
              </a:rPr>
              <a:t> </a:t>
            </a:r>
            <a:r>
              <a:rPr lang="de-CH" sz="2400" b="0" strike="noStrike" spc="-1" dirty="0" err="1">
                <a:solidFill>
                  <a:srgbClr val="000000"/>
                </a:solidFill>
                <a:latin typeface="Calibri"/>
                <a:ea typeface="Source Han Sans CN Regular"/>
              </a:rPr>
              <a:t>exponential</a:t>
            </a:r>
            <a:r>
              <a:rPr lang="de-CH" sz="2400" b="0" strike="noStrike" spc="-1" dirty="0">
                <a:solidFill>
                  <a:srgbClr val="000000"/>
                </a:solidFill>
                <a:latin typeface="Calibri"/>
                <a:ea typeface="Source Han Sans CN Regular"/>
              </a:rPr>
              <a:t> down </a:t>
            </a:r>
            <a:r>
              <a:rPr lang="de-CH" sz="2400" b="0" strike="noStrike" spc="-1" dirty="0" err="1">
                <a:solidFill>
                  <a:srgbClr val="000000"/>
                </a:solidFill>
                <a:latin typeface="Calibri"/>
                <a:ea typeface="Source Han Sans CN Regular"/>
              </a:rPr>
              <a:t>to</a:t>
            </a:r>
            <a:r>
              <a:rPr lang="de-CH" sz="2400" b="0" strike="noStrike" spc="-1" dirty="0">
                <a:solidFill>
                  <a:srgbClr val="000000"/>
                </a:solidFill>
                <a:latin typeface="Calibri"/>
                <a:ea typeface="Source Han Sans CN Regular"/>
              </a:rPr>
              <a:t> </a:t>
            </a:r>
            <a:r>
              <a:rPr lang="de-CH" sz="2400" b="0" strike="noStrike" spc="-1" dirty="0" err="1">
                <a:solidFill>
                  <a:srgbClr val="000000"/>
                </a:solidFill>
                <a:latin typeface="Calibri"/>
                <a:ea typeface="Source Han Sans CN Regular"/>
              </a:rPr>
              <a:t>constant</a:t>
            </a:r>
            <a:r>
              <a:rPr lang="de-CH" sz="2400" b="0" strike="noStrike" spc="-1" dirty="0">
                <a:solidFill>
                  <a:srgbClr val="000000"/>
                </a:solidFill>
                <a:latin typeface="Calibri"/>
                <a:ea typeface="Source Han Sans CN Regular"/>
              </a:rPr>
              <a:t>!</a:t>
            </a:r>
          </a:p>
          <a:p>
            <a:pPr marL="342900" indent="-342900">
              <a:lnSpc>
                <a:spcPct val="90000"/>
              </a:lnSpc>
              <a:spcBef>
                <a:spcPts val="1001"/>
              </a:spcBef>
              <a:spcAft>
                <a:spcPts val="1199"/>
              </a:spcAft>
              <a:buFont typeface="Arial"/>
              <a:buChar char="•"/>
            </a:pPr>
            <a:r>
              <a:rPr lang="de-CH" sz="2400" spc="-1" dirty="0">
                <a:solidFill>
                  <a:srgbClr val="000000"/>
                </a:solidFill>
                <a:latin typeface="Calibri"/>
                <a:ea typeface="Source Han Sans CN Regular"/>
              </a:rPr>
              <a:t>But </a:t>
            </a:r>
            <a:r>
              <a:rPr lang="de-CH" sz="2400" spc="-1" dirty="0" err="1">
                <a:solidFill>
                  <a:srgbClr val="000000"/>
                </a:solidFill>
                <a:latin typeface="Calibri"/>
                <a:ea typeface="Source Han Sans CN Regular"/>
              </a:rPr>
              <a:t>we</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can</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only</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tolerate</a:t>
            </a:r>
            <a:r>
              <a:rPr lang="de-CH" sz="2400" spc="-1" dirty="0">
                <a:solidFill>
                  <a:srgbClr val="000000"/>
                </a:solidFill>
                <a:latin typeface="Calibri"/>
                <a:ea typeface="Source Han Sans CN Regular"/>
              </a:rPr>
              <a:t> f &lt; </a:t>
            </a:r>
            <a:r>
              <a:rPr lang="de-CH" sz="2400" spc="-1" dirty="0" err="1">
                <a:solidFill>
                  <a:srgbClr val="000000"/>
                </a:solidFill>
                <a:latin typeface="Calibri"/>
                <a:ea typeface="Source Han Sans CN Regular"/>
              </a:rPr>
              <a:t>n</a:t>
            </a:r>
            <a:r>
              <a:rPr lang="de-CH" sz="2400" spc="-1" dirty="0">
                <a:solidFill>
                  <a:srgbClr val="000000"/>
                </a:solidFill>
                <a:latin typeface="Calibri"/>
                <a:ea typeface="Source Han Sans CN Regular"/>
              </a:rPr>
              <a:t>/3 </a:t>
            </a:r>
            <a:r>
              <a:rPr lang="de-CH" sz="2400" spc="-1" dirty="0" err="1">
                <a:solidFill>
                  <a:srgbClr val="000000"/>
                </a:solidFill>
                <a:latin typeface="Calibri"/>
                <a:ea typeface="Source Han Sans CN Regular"/>
              </a:rPr>
              <a:t>crash</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failures</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as</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opposed</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to</a:t>
            </a:r>
            <a:r>
              <a:rPr lang="de-CH" sz="2400" spc="-1" dirty="0">
                <a:solidFill>
                  <a:srgbClr val="000000"/>
                </a:solidFill>
                <a:latin typeface="Calibri"/>
                <a:ea typeface="Source Han Sans CN Regular"/>
              </a:rPr>
              <a:t> f &lt; </a:t>
            </a:r>
            <a:r>
              <a:rPr lang="de-CH" sz="2400" spc="-1" dirty="0" err="1">
                <a:solidFill>
                  <a:srgbClr val="000000"/>
                </a:solidFill>
                <a:latin typeface="Calibri"/>
                <a:ea typeface="Source Han Sans CN Regular"/>
              </a:rPr>
              <a:t>n</a:t>
            </a:r>
            <a:r>
              <a:rPr lang="de-CH" sz="2400" spc="-1" dirty="0">
                <a:solidFill>
                  <a:srgbClr val="000000"/>
                </a:solidFill>
                <a:latin typeface="Calibri"/>
                <a:ea typeface="Source Han Sans CN Regular"/>
              </a:rPr>
              <a:t>/2</a:t>
            </a:r>
            <a:endParaRPr lang="en-US" sz="2400" b="0" strike="noStrike" spc="-1" dirty="0">
              <a:latin typeface="Arial"/>
            </a:endParaRPr>
          </a:p>
        </p:txBody>
      </p:sp>
    </p:spTree>
    <p:extLst>
      <p:ext uri="{BB962C8B-B14F-4D97-AF65-F5344CB8AC3E}">
        <p14:creationId xmlns:p14="http://schemas.microsoft.com/office/powerpoint/2010/main" val="298463965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0DEB57-CA0A-4132-B9D8-D75A39654648}"/>
              </a:ext>
            </a:extLst>
          </p:cNvPr>
          <p:cNvPicPr>
            <a:picLocks noChangeAspect="1"/>
          </p:cNvPicPr>
          <p:nvPr/>
        </p:nvPicPr>
        <p:blipFill>
          <a:blip r:embed="rId2"/>
          <a:stretch>
            <a:fillRect/>
          </a:stretch>
        </p:blipFill>
        <p:spPr>
          <a:xfrm>
            <a:off x="2938462" y="1690687"/>
            <a:ext cx="6315075" cy="3476625"/>
          </a:xfrm>
          <a:prstGeom prst="rect">
            <a:avLst/>
          </a:prstGeom>
        </p:spPr>
      </p:pic>
    </p:spTree>
    <p:extLst>
      <p:ext uri="{BB962C8B-B14F-4D97-AF65-F5344CB8AC3E}">
        <p14:creationId xmlns:p14="http://schemas.microsoft.com/office/powerpoint/2010/main" val="3687431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529DD3-A9CD-7A40-A790-2817C4EABE8D}"/>
              </a:ext>
            </a:extLst>
          </p:cNvPr>
          <p:cNvSpPr>
            <a:spLocks noGrp="1"/>
          </p:cNvSpPr>
          <p:nvPr>
            <p:ph type="title"/>
          </p:nvPr>
        </p:nvSpPr>
        <p:spPr/>
        <p:txBody>
          <a:bodyPr/>
          <a:lstStyle/>
          <a:p>
            <a:r>
              <a:rPr lang="en-US" b="1" dirty="0"/>
              <a:t>Quiz</a:t>
            </a:r>
          </a:p>
        </p:txBody>
      </p:sp>
      <p:sp>
        <p:nvSpPr>
          <p:cNvPr id="4" name="CustomShape 2">
            <a:extLst>
              <a:ext uri="{FF2B5EF4-FFF2-40B4-BE49-F238E27FC236}">
                <a16:creationId xmlns:a16="http://schemas.microsoft.com/office/drawing/2014/main" id="{2C053C14-40F5-6C49-9EB7-321B8B0DDFEB}"/>
              </a:ext>
            </a:extLst>
          </p:cNvPr>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2900" indent="-342900">
              <a:lnSpc>
                <a:spcPct val="90000"/>
              </a:lnSpc>
              <a:spcBef>
                <a:spcPts val="1001"/>
              </a:spcBef>
              <a:spcAft>
                <a:spcPts val="1199"/>
              </a:spcAft>
              <a:buFont typeface="Arial"/>
              <a:buChar char="•"/>
            </a:pPr>
            <a:r>
              <a:rPr lang="en-US" sz="2400" b="1" strike="noStrike" spc="-1" dirty="0">
                <a:latin typeface="Arial"/>
              </a:rPr>
              <a:t>How does a node in </a:t>
            </a:r>
            <a:r>
              <a:rPr lang="en-US" sz="2400" b="1" strike="noStrike" spc="-1" dirty="0" err="1">
                <a:latin typeface="Arial"/>
              </a:rPr>
              <a:t>Paxos</a:t>
            </a:r>
            <a:r>
              <a:rPr lang="en-US" sz="2400" b="1" strike="noStrike" spc="-1" dirty="0">
                <a:latin typeface="Arial"/>
              </a:rPr>
              <a:t> know if a majority answered with ok?</a:t>
            </a:r>
          </a:p>
          <a:p>
            <a:pPr marL="800100" lvl="1" indent="-342900">
              <a:lnSpc>
                <a:spcPct val="90000"/>
              </a:lnSpc>
              <a:spcBef>
                <a:spcPts val="1001"/>
              </a:spcBef>
              <a:spcAft>
                <a:spcPts val="1199"/>
              </a:spcAft>
              <a:buFont typeface="Arial"/>
              <a:buChar char="•"/>
            </a:pPr>
            <a:r>
              <a:rPr lang="en-US" sz="2400" spc="-1" dirty="0">
                <a:latin typeface="Arial"/>
              </a:rPr>
              <a:t>All nodes must know how many servers are in the system</a:t>
            </a:r>
          </a:p>
          <a:p>
            <a:pPr marL="342900" indent="-342900">
              <a:lnSpc>
                <a:spcPct val="90000"/>
              </a:lnSpc>
              <a:spcBef>
                <a:spcPts val="1001"/>
              </a:spcBef>
              <a:spcAft>
                <a:spcPts val="1199"/>
              </a:spcAft>
              <a:buFont typeface="Arial"/>
              <a:buChar char="•"/>
            </a:pPr>
            <a:r>
              <a:rPr lang="en-US" sz="2400" b="1" strike="noStrike" spc="-1" dirty="0">
                <a:latin typeface="Arial"/>
              </a:rPr>
              <a:t>Does the </a:t>
            </a:r>
            <a:r>
              <a:rPr lang="en-US" sz="2400" b="1" strike="noStrike" spc="-1" dirty="0" err="1">
                <a:latin typeface="Arial"/>
              </a:rPr>
              <a:t>Paxos</a:t>
            </a:r>
            <a:r>
              <a:rPr lang="en-US" sz="2400" b="1" strike="noStrike" spc="-1" dirty="0">
                <a:latin typeface="Arial"/>
              </a:rPr>
              <a:t> algorithm in the script achieve state replication?</a:t>
            </a:r>
          </a:p>
          <a:p>
            <a:pPr marL="800100" lvl="1" indent="-342900">
              <a:lnSpc>
                <a:spcPct val="90000"/>
              </a:lnSpc>
              <a:spcBef>
                <a:spcPts val="1001"/>
              </a:spcBef>
              <a:spcAft>
                <a:spcPts val="1199"/>
              </a:spcAft>
              <a:buFont typeface="Arial"/>
              <a:buChar char="•"/>
            </a:pPr>
            <a:r>
              <a:rPr lang="en-US" sz="2400" spc="-1" dirty="0">
                <a:latin typeface="Arial"/>
              </a:rPr>
              <a:t>No it only shows one instance, for subsequent commands it would need to be restarted</a:t>
            </a:r>
          </a:p>
          <a:p>
            <a:pPr marL="800100" lvl="1" indent="-342900">
              <a:lnSpc>
                <a:spcPct val="90000"/>
              </a:lnSpc>
              <a:spcBef>
                <a:spcPts val="1001"/>
              </a:spcBef>
              <a:spcAft>
                <a:spcPts val="1199"/>
              </a:spcAft>
              <a:buFont typeface="Arial"/>
              <a:buChar char="•"/>
            </a:pPr>
            <a:r>
              <a:rPr lang="en-US" sz="2400" spc="-1" dirty="0"/>
              <a:t>be restarted</a:t>
            </a:r>
          </a:p>
          <a:p>
            <a:pPr marL="342900" indent="-342900">
              <a:lnSpc>
                <a:spcPct val="90000"/>
              </a:lnSpc>
              <a:spcBef>
                <a:spcPts val="1001"/>
              </a:spcBef>
              <a:spcAft>
                <a:spcPts val="1199"/>
              </a:spcAft>
              <a:buFont typeface="Arial"/>
              <a:buChar char="•"/>
            </a:pPr>
            <a:r>
              <a:rPr lang="en-US" sz="2400" b="1" spc="-1" dirty="0"/>
              <a:t>How many nodes could crash so that </a:t>
            </a:r>
            <a:r>
              <a:rPr lang="en-US" sz="2400" b="1" spc="-1" dirty="0" err="1"/>
              <a:t>Paxos</a:t>
            </a:r>
            <a:r>
              <a:rPr lang="en-US" sz="2400" b="1" spc="-1" dirty="0"/>
              <a:t> still works?</a:t>
            </a:r>
          </a:p>
          <a:p>
            <a:pPr marL="800100" lvl="1" indent="-342900">
              <a:lnSpc>
                <a:spcPct val="90000"/>
              </a:lnSpc>
              <a:spcBef>
                <a:spcPts val="1001"/>
              </a:spcBef>
              <a:spcAft>
                <a:spcPts val="1199"/>
              </a:spcAft>
              <a:buFont typeface="Arial"/>
              <a:buChar char="•"/>
            </a:pPr>
            <a:r>
              <a:rPr lang="en-US" sz="2400" spc="-1" dirty="0"/>
              <a:t>less than half</a:t>
            </a:r>
          </a:p>
          <a:p>
            <a:pPr marL="342900" indent="-342900">
              <a:lnSpc>
                <a:spcPct val="90000"/>
              </a:lnSpc>
              <a:spcBef>
                <a:spcPts val="1001"/>
              </a:spcBef>
              <a:spcAft>
                <a:spcPts val="1199"/>
              </a:spcAft>
              <a:buFont typeface="Arial"/>
              <a:buChar char="•"/>
            </a:pPr>
            <a:r>
              <a:rPr lang="en-US" sz="2400" b="1" spc="-1" dirty="0"/>
              <a:t>Does </a:t>
            </a:r>
            <a:r>
              <a:rPr lang="en-US" sz="2400" b="1" spc="-1" dirty="0" err="1"/>
              <a:t>Paxos</a:t>
            </a:r>
            <a:r>
              <a:rPr lang="en-US" sz="2400" b="1" spc="-1" dirty="0"/>
              <a:t> solve consensus?</a:t>
            </a:r>
          </a:p>
          <a:p>
            <a:pPr marL="800100" lvl="1" indent="-342900">
              <a:lnSpc>
                <a:spcPct val="90000"/>
              </a:lnSpc>
              <a:spcBef>
                <a:spcPts val="1001"/>
              </a:spcBef>
              <a:spcAft>
                <a:spcPts val="1199"/>
              </a:spcAft>
              <a:buFont typeface="Arial"/>
              <a:buChar char="•"/>
            </a:pPr>
            <a:r>
              <a:rPr lang="en-US" sz="2400" spc="-1" dirty="0"/>
              <a:t>No, termination is not given</a:t>
            </a:r>
          </a:p>
          <a:p>
            <a:pPr marL="800100" lvl="1" indent="-342900">
              <a:lnSpc>
                <a:spcPct val="90000"/>
              </a:lnSpc>
              <a:spcBef>
                <a:spcPts val="1001"/>
              </a:spcBef>
              <a:spcAft>
                <a:spcPts val="1199"/>
              </a:spcAft>
              <a:buFont typeface="Arial"/>
              <a:buChar char="•"/>
            </a:pPr>
            <a:endParaRPr lang="en-US" sz="2400" strike="noStrike" spc="-1" dirty="0">
              <a:latin typeface="Arial"/>
            </a:endParaRPr>
          </a:p>
        </p:txBody>
      </p:sp>
    </p:spTree>
    <p:extLst>
      <p:ext uri="{BB962C8B-B14F-4D97-AF65-F5344CB8AC3E}">
        <p14:creationId xmlns:p14="http://schemas.microsoft.com/office/powerpoint/2010/main" val="273521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6C3ABDC-C23E-964E-AD01-79B0348D717D}"/>
              </a:ext>
            </a:extLst>
          </p:cNvPr>
          <p:cNvPicPr>
            <a:picLocks noChangeAspect="1"/>
          </p:cNvPicPr>
          <p:nvPr/>
        </p:nvPicPr>
        <p:blipFill>
          <a:blip r:embed="rId2"/>
          <a:stretch>
            <a:fillRect/>
          </a:stretch>
        </p:blipFill>
        <p:spPr>
          <a:xfrm>
            <a:off x="250521" y="378520"/>
            <a:ext cx="11505591" cy="5953734"/>
          </a:xfrm>
          <a:prstGeom prst="rect">
            <a:avLst/>
          </a:prstGeom>
        </p:spPr>
      </p:pic>
    </p:spTree>
    <p:extLst>
      <p:ext uri="{BB962C8B-B14F-4D97-AF65-F5344CB8AC3E}">
        <p14:creationId xmlns:p14="http://schemas.microsoft.com/office/powerpoint/2010/main" val="778741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3E5C3E-CA9A-2147-9993-F60BBA49DCFE}"/>
              </a:ext>
            </a:extLst>
          </p:cNvPr>
          <p:cNvSpPr>
            <a:spLocks noGrp="1"/>
          </p:cNvSpPr>
          <p:nvPr>
            <p:ph type="title"/>
          </p:nvPr>
        </p:nvSpPr>
        <p:spPr/>
        <p:txBody>
          <a:bodyPr/>
          <a:lstStyle/>
          <a:p>
            <a:r>
              <a:rPr lang="en-US" dirty="0"/>
              <a:t>Last exercise</a:t>
            </a:r>
          </a:p>
        </p:txBody>
      </p:sp>
      <p:sp>
        <p:nvSpPr>
          <p:cNvPr id="3" name="Textplatzhalter 2">
            <a:extLst>
              <a:ext uri="{FF2B5EF4-FFF2-40B4-BE49-F238E27FC236}">
                <a16:creationId xmlns:a16="http://schemas.microsoft.com/office/drawing/2014/main" id="{1428D55F-C692-4549-AA04-ACC3C310F0D7}"/>
              </a:ext>
            </a:extLst>
          </p:cNvPr>
          <p:cNvSpPr>
            <a:spLocks noGrp="1"/>
          </p:cNvSpPr>
          <p:nvPr>
            <p:ph type="body"/>
          </p:nvPr>
        </p:nvSpPr>
        <p:spPr>
          <a:xfrm>
            <a:off x="609480" y="1604520"/>
            <a:ext cx="10972440" cy="4743526"/>
          </a:xfrm>
        </p:spPr>
        <p:txBody>
          <a:bodyPr>
            <a:normAutofit fontScale="55000" lnSpcReduction="20000"/>
          </a:bodyPr>
          <a:lstStyle/>
          <a:p>
            <a:pPr marL="0" indent="0">
              <a:lnSpc>
                <a:spcPct val="120000"/>
              </a:lnSpc>
              <a:buNone/>
            </a:pPr>
            <a:r>
              <a:rPr lang="en-US" dirty="0"/>
              <a:t>Write a simple program (main function) which executes the ls program. Lookup the manual page for the exec family (man 3 exec). After the exec call in you main function, have a </a:t>
            </a:r>
            <a:r>
              <a:rPr lang="en-US" dirty="0" err="1"/>
              <a:t>printf</a:t>
            </a:r>
            <a:r>
              <a:rPr lang="en-US" dirty="0"/>
              <a:t> which tells that you have called exec now. What do you notice?</a:t>
            </a:r>
          </a:p>
          <a:p>
            <a:pPr marL="0" indent="0">
              <a:buNone/>
            </a:pPr>
            <a:endParaRPr lang="en-US" dirty="0"/>
          </a:p>
          <a:p>
            <a:pPr marL="0" indent="0">
              <a:lnSpc>
                <a:spcPct val="120000"/>
              </a:lnSpc>
              <a:buNone/>
            </a:pPr>
            <a:r>
              <a:rPr lang="en-US" i="1" dirty="0"/>
              <a:t>Answer: The line after exec of your program will not be executed. exec replaces the currently executed program by a new one. It does not automatically fork a new process to execute ls -l.</a:t>
            </a:r>
          </a:p>
          <a:p>
            <a:pPr marL="0" indent="0">
              <a:buNone/>
            </a:pPr>
            <a:endParaRPr lang="en-US" i="1" dirty="0"/>
          </a:p>
          <a:p>
            <a:pPr marL="0" indent="0">
              <a:buNone/>
            </a:pPr>
            <a:r>
              <a:rPr lang="en-US" dirty="0"/>
              <a:t>How can you fix that?</a:t>
            </a:r>
          </a:p>
          <a:p>
            <a:pPr marL="0" indent="0">
              <a:buNone/>
            </a:pPr>
            <a:endParaRPr lang="en-US" dirty="0"/>
          </a:p>
          <a:p>
            <a:pPr marL="0" indent="0">
              <a:buNone/>
            </a:pPr>
            <a:r>
              <a:rPr lang="en-US" i="1" dirty="0"/>
              <a:t>Answer: First fork, one child does exec and the other waits for it and prints text.</a:t>
            </a:r>
          </a:p>
          <a:p>
            <a:pPr marL="0" indent="0">
              <a:buNone/>
            </a:pPr>
            <a:endParaRPr lang="de-CH" i="1" dirty="0"/>
          </a:p>
          <a:p>
            <a:pPr marL="0" indent="0">
              <a:buNone/>
            </a:pPr>
            <a:endParaRPr lang="de-CH" dirty="0"/>
          </a:p>
          <a:p>
            <a:endParaRPr lang="en-US" dirty="0"/>
          </a:p>
        </p:txBody>
      </p:sp>
    </p:spTree>
    <p:extLst>
      <p:ext uri="{BB962C8B-B14F-4D97-AF65-F5344CB8AC3E}">
        <p14:creationId xmlns:p14="http://schemas.microsoft.com/office/powerpoint/2010/main" val="266591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5CEDEF2-FB21-7A45-B8C8-953D35DD9362}"/>
              </a:ext>
            </a:extLst>
          </p:cNvPr>
          <p:cNvPicPr>
            <a:picLocks noChangeAspect="1"/>
          </p:cNvPicPr>
          <p:nvPr/>
        </p:nvPicPr>
        <p:blipFill rotWithShape="1">
          <a:blip r:embed="rId2"/>
          <a:srcRect b="6639"/>
          <a:stretch/>
        </p:blipFill>
        <p:spPr>
          <a:xfrm>
            <a:off x="205983" y="162838"/>
            <a:ext cx="11234454" cy="6319381"/>
          </a:xfrm>
          <a:prstGeom prst="rect">
            <a:avLst/>
          </a:prstGeom>
        </p:spPr>
      </p:pic>
    </p:spTree>
    <p:extLst>
      <p:ext uri="{BB962C8B-B14F-4D97-AF65-F5344CB8AC3E}">
        <p14:creationId xmlns:p14="http://schemas.microsoft.com/office/powerpoint/2010/main" val="366705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F4270B-C2D2-1945-938E-5B85269112CF}"/>
              </a:ext>
            </a:extLst>
          </p:cNvPr>
          <p:cNvSpPr>
            <a:spLocks noGrp="1"/>
          </p:cNvSpPr>
          <p:nvPr>
            <p:ph type="title"/>
          </p:nvPr>
        </p:nvSpPr>
        <p:spPr/>
        <p:txBody>
          <a:bodyPr/>
          <a:lstStyle/>
          <a:p>
            <a:r>
              <a:rPr lang="en-US" dirty="0"/>
              <a:t>Last exercise</a:t>
            </a:r>
          </a:p>
        </p:txBody>
      </p:sp>
      <p:pic>
        <p:nvPicPr>
          <p:cNvPr id="4" name="Grafik 3">
            <a:extLst>
              <a:ext uri="{FF2B5EF4-FFF2-40B4-BE49-F238E27FC236}">
                <a16:creationId xmlns:a16="http://schemas.microsoft.com/office/drawing/2014/main" id="{D4A55146-272C-F041-A939-C1D70A200C98}"/>
              </a:ext>
            </a:extLst>
          </p:cNvPr>
          <p:cNvPicPr>
            <a:picLocks noChangeAspect="1"/>
          </p:cNvPicPr>
          <p:nvPr/>
        </p:nvPicPr>
        <p:blipFill>
          <a:blip r:embed="rId2"/>
          <a:stretch>
            <a:fillRect/>
          </a:stretch>
        </p:blipFill>
        <p:spPr>
          <a:xfrm>
            <a:off x="760535" y="1418400"/>
            <a:ext cx="7831685" cy="4976050"/>
          </a:xfrm>
          <a:prstGeom prst="rect">
            <a:avLst/>
          </a:prstGeom>
        </p:spPr>
      </p:pic>
    </p:spTree>
    <p:extLst>
      <p:ext uri="{BB962C8B-B14F-4D97-AF65-F5344CB8AC3E}">
        <p14:creationId xmlns:p14="http://schemas.microsoft.com/office/powerpoint/2010/main" val="399428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DC1393-6506-2545-A558-654646A2835D}"/>
              </a:ext>
            </a:extLst>
          </p:cNvPr>
          <p:cNvSpPr>
            <a:spLocks noGrp="1"/>
          </p:cNvSpPr>
          <p:nvPr>
            <p:ph type="title"/>
          </p:nvPr>
        </p:nvSpPr>
        <p:spPr/>
        <p:txBody>
          <a:bodyPr/>
          <a:lstStyle/>
          <a:p>
            <a:r>
              <a:rPr lang="en-US" dirty="0"/>
              <a:t>Last exercise</a:t>
            </a:r>
          </a:p>
        </p:txBody>
      </p:sp>
      <p:sp>
        <p:nvSpPr>
          <p:cNvPr id="3" name="Textplatzhalter 2">
            <a:extLst>
              <a:ext uri="{FF2B5EF4-FFF2-40B4-BE49-F238E27FC236}">
                <a16:creationId xmlns:a16="http://schemas.microsoft.com/office/drawing/2014/main" id="{B47F9880-4EE5-8948-8514-53A6392CBB5F}"/>
              </a:ext>
            </a:extLst>
          </p:cNvPr>
          <p:cNvSpPr>
            <a:spLocks noGrp="1"/>
          </p:cNvSpPr>
          <p:nvPr>
            <p:ph type="body"/>
          </p:nvPr>
        </p:nvSpPr>
        <p:spPr>
          <a:xfrm>
            <a:off x="609480" y="2227660"/>
            <a:ext cx="10972440" cy="1144800"/>
          </a:xfrm>
        </p:spPr>
        <p:txBody>
          <a:bodyPr/>
          <a:lstStyle/>
          <a:p>
            <a:pPr marL="0" indent="0">
              <a:buNone/>
            </a:pPr>
            <a:r>
              <a:rPr lang="en-US" sz="2000" dirty="0"/>
              <a:t>Write a program that registers a signal handler, forks 10 child processes which send signals to the parent and then terminate. In the parent, count the number of signals that you got and print them to the screen. Is this a valid implementation of a counter? Why not and which behavior of signals is problematic?</a:t>
            </a:r>
          </a:p>
          <a:p>
            <a:pPr marL="0" indent="0">
              <a:buNone/>
            </a:pPr>
            <a:endParaRPr lang="en-US" sz="2000" dirty="0"/>
          </a:p>
          <a:p>
            <a:pPr marL="0" indent="0">
              <a:buNone/>
            </a:pPr>
            <a:r>
              <a:rPr lang="en-US" sz="2000" i="1" dirty="0"/>
              <a:t>Answer: No, because signal handler does not count how many signals of the same type it receives, once it is invoked it discards further incoming signals.</a:t>
            </a:r>
          </a:p>
          <a:p>
            <a:endParaRPr lang="en-US" dirty="0"/>
          </a:p>
        </p:txBody>
      </p:sp>
    </p:spTree>
    <p:extLst>
      <p:ext uri="{BB962C8B-B14F-4D97-AF65-F5344CB8AC3E}">
        <p14:creationId xmlns:p14="http://schemas.microsoft.com/office/powerpoint/2010/main" val="105420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trike="noStrike" spc="-1" dirty="0">
                <a:solidFill>
                  <a:srgbClr val="000000"/>
                </a:solidFill>
                <a:latin typeface="Calibri Light"/>
              </a:rPr>
              <a:t>Fault-Tolerance in Distributed Systems</a:t>
            </a:r>
            <a:endParaRPr lang="en-US" sz="4400" b="1" strike="noStrike" spc="-1" dirty="0">
              <a:latin typeface="Arial"/>
            </a:endParaRPr>
          </a:p>
        </p:txBody>
      </p:sp>
      <p:sp>
        <p:nvSpPr>
          <p:cNvPr id="79"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Various problems can occur in practice:</a:t>
            </a:r>
            <a:endParaRPr lang="en-US" sz="2800" b="0" strike="noStrike" spc="-1" dirty="0">
              <a:latin typeface="Arial"/>
            </a:endParaRPr>
          </a:p>
          <a:p>
            <a:pPr marL="685800" lvl="1" indent="-227880">
              <a:lnSpc>
                <a:spcPct val="90000"/>
              </a:lnSpc>
              <a:spcBef>
                <a:spcPts val="499"/>
              </a:spcBef>
              <a:buClr>
                <a:srgbClr val="000000"/>
              </a:buClr>
              <a:buFont typeface="Arial"/>
              <a:buChar char="•"/>
            </a:pPr>
            <a:r>
              <a:rPr lang="en-US" sz="2200" b="0" strike="noStrike" spc="-1" dirty="0">
                <a:solidFill>
                  <a:srgbClr val="000000"/>
                </a:solidFill>
                <a:latin typeface="Calibri"/>
              </a:rPr>
              <a:t>Messages may be lost</a:t>
            </a:r>
            <a:endParaRPr lang="en-US" sz="2200" b="0" strike="noStrike" spc="-1" dirty="0">
              <a:latin typeface="Arial"/>
            </a:endParaRPr>
          </a:p>
          <a:p>
            <a:pPr marL="685800" lvl="1" indent="-227880">
              <a:lnSpc>
                <a:spcPct val="90000"/>
              </a:lnSpc>
              <a:spcBef>
                <a:spcPts val="499"/>
              </a:spcBef>
              <a:buClr>
                <a:srgbClr val="000000"/>
              </a:buClr>
              <a:buFont typeface="Arial"/>
              <a:buChar char="•"/>
            </a:pPr>
            <a:r>
              <a:rPr lang="en-US" sz="2200" b="0" strike="noStrike" spc="-1" dirty="0">
                <a:solidFill>
                  <a:srgbClr val="000000"/>
                </a:solidFill>
                <a:latin typeface="Calibri"/>
              </a:rPr>
              <a:t>Nodes (client or server) may crash</a:t>
            </a:r>
            <a:endParaRPr lang="en-US" sz="2200" b="0" strike="noStrike" spc="-1" dirty="0">
              <a:latin typeface="Arial"/>
            </a:endParaRPr>
          </a:p>
          <a:p>
            <a:pPr marL="685800" lvl="1" indent="-227880">
              <a:lnSpc>
                <a:spcPct val="90000"/>
              </a:lnSpc>
              <a:spcBef>
                <a:spcPts val="499"/>
              </a:spcBef>
              <a:spcAft>
                <a:spcPts val="1800"/>
              </a:spcAft>
              <a:buClr>
                <a:srgbClr val="000000"/>
              </a:buClr>
              <a:buFont typeface="Arial"/>
              <a:buChar char="•"/>
            </a:pPr>
            <a:r>
              <a:rPr lang="en-US" sz="2200" b="0" strike="noStrike" spc="-1" dirty="0">
                <a:solidFill>
                  <a:srgbClr val="000000"/>
                </a:solidFill>
                <a:latin typeface="Calibri"/>
              </a:rPr>
              <a:t>Variable message transmission times</a:t>
            </a:r>
            <a:endParaRPr lang="en-US" sz="2200" b="0" strike="noStrike" spc="-1" dirty="0">
              <a:latin typeface="Arial"/>
            </a:endParaRPr>
          </a:p>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One fundamental goal: </a:t>
            </a:r>
            <a:r>
              <a:rPr lang="en-US" sz="2800" b="0" i="1" strike="noStrike" spc="-1" dirty="0">
                <a:solidFill>
                  <a:srgbClr val="000000"/>
                </a:solidFill>
                <a:latin typeface="Calibri"/>
              </a:rPr>
              <a:t>state replication</a:t>
            </a:r>
            <a:endParaRPr lang="en-US" sz="2800" b="0" strike="noStrike" spc="-1" dirty="0">
              <a:latin typeface="Arial"/>
            </a:endParaRPr>
          </a:p>
          <a:p>
            <a:pPr marL="685800" lvl="1" indent="-227880">
              <a:lnSpc>
                <a:spcPct val="90000"/>
              </a:lnSpc>
              <a:spcBef>
                <a:spcPts val="499"/>
              </a:spcBef>
              <a:spcAft>
                <a:spcPts val="1800"/>
              </a:spcAft>
              <a:buClr>
                <a:srgbClr val="000000"/>
              </a:buClr>
              <a:buFont typeface="Arial"/>
              <a:buChar char="•"/>
            </a:pPr>
            <a:r>
              <a:rPr lang="en-US" sz="2200" b="0" strike="noStrike" spc="-1" dirty="0">
                <a:solidFill>
                  <a:srgbClr val="000000"/>
                </a:solidFill>
                <a:latin typeface="Calibri"/>
              </a:rPr>
              <a:t>Same sequence of commands in the same order</a:t>
            </a:r>
            <a:endParaRPr lang="en-US" sz="2200" b="0" strike="noStrike" spc="-1" dirty="0">
              <a:latin typeface="Arial"/>
            </a:endParaRPr>
          </a:p>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First step to this: one command only</a:t>
            </a:r>
            <a:endParaRPr lang="en-US" sz="2800" b="0" strike="noStrike" spc="-1" dirty="0">
              <a:latin typeface="Arial"/>
            </a:endParaRPr>
          </a:p>
          <a:p>
            <a:pPr marL="685800" lvl="1" indent="-227880">
              <a:lnSpc>
                <a:spcPct val="90000"/>
              </a:lnSpc>
              <a:spcBef>
                <a:spcPts val="499"/>
              </a:spcBef>
              <a:buClr>
                <a:srgbClr val="000000"/>
              </a:buClr>
              <a:buFont typeface="Arial"/>
              <a:buChar char="•"/>
            </a:pPr>
            <a:r>
              <a:rPr lang="en-US" sz="2200" b="1" strike="noStrike" spc="-1" dirty="0">
                <a:solidFill>
                  <a:srgbClr val="000000"/>
                </a:solidFill>
                <a:latin typeface="Calibri"/>
              </a:rPr>
              <a:t>Task:</a:t>
            </a:r>
            <a:r>
              <a:rPr lang="en-US" sz="2200" b="0" strike="noStrike" spc="-1" dirty="0">
                <a:solidFill>
                  <a:srgbClr val="000000"/>
                </a:solidFill>
                <a:latin typeface="Calibri"/>
              </a:rPr>
              <a:t> make sure that all servers execute this same command</a:t>
            </a:r>
            <a:endParaRPr lang="en-US" sz="2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trike="noStrike" spc="-1" dirty="0">
                <a:solidFill>
                  <a:srgbClr val="000000"/>
                </a:solidFill>
                <a:latin typeface="Calibri Light"/>
              </a:rPr>
              <a:t>First approaches for state replication</a:t>
            </a:r>
            <a:endParaRPr lang="en-US" sz="4400" b="1" strike="noStrike" spc="-1" dirty="0">
              <a:latin typeface="Arial"/>
            </a:endParaRPr>
          </a:p>
        </p:txBody>
      </p:sp>
      <p:sp>
        <p:nvSpPr>
          <p:cNvPr id="6" name="CustomShape 2">
            <a:extLst>
              <a:ext uri="{FF2B5EF4-FFF2-40B4-BE49-F238E27FC236}">
                <a16:creationId xmlns:a16="http://schemas.microsoft.com/office/drawing/2014/main" id="{762FE9EB-08C8-5A45-AF23-374B3A2CFA40}"/>
              </a:ext>
            </a:extLst>
          </p:cNvPr>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Server sends acknowledgement message</a:t>
            </a:r>
          </a:p>
          <a:p>
            <a:pPr marL="685800" lvl="1" indent="-227880">
              <a:lnSpc>
                <a:spcPct val="90000"/>
              </a:lnSpc>
              <a:spcBef>
                <a:spcPts val="1001"/>
              </a:spcBef>
              <a:buClr>
                <a:srgbClr val="000000"/>
              </a:buClr>
              <a:buFont typeface="Arial"/>
              <a:buChar char="•"/>
            </a:pPr>
            <a:r>
              <a:rPr lang="en-US" sz="2200" b="0" strike="noStrike" spc="-1" dirty="0">
                <a:solidFill>
                  <a:srgbClr val="000000"/>
                </a:solidFill>
                <a:latin typeface="Calibri"/>
              </a:rPr>
              <a:t>Reasonable with one client</a:t>
            </a:r>
            <a:endParaRPr lang="en-US" sz="2200" spc="-1" dirty="0"/>
          </a:p>
          <a:p>
            <a:pPr marL="685800" lvl="1" indent="-227880">
              <a:lnSpc>
                <a:spcPct val="90000"/>
              </a:lnSpc>
              <a:spcBef>
                <a:spcPts val="1001"/>
              </a:spcBef>
              <a:buClr>
                <a:srgbClr val="000000"/>
              </a:buClr>
              <a:buFont typeface="Arial"/>
              <a:buChar char="•"/>
            </a:pPr>
            <a:r>
              <a:rPr lang="en-US" sz="2000" b="0" strike="noStrike" spc="-1" dirty="0">
                <a:latin typeface="Arial"/>
              </a:rPr>
              <a:t>Inconsistent state with multiple clients and servers</a:t>
            </a:r>
          </a:p>
          <a:p>
            <a:pPr marL="685800" lvl="1" indent="-227880">
              <a:lnSpc>
                <a:spcPct val="90000"/>
              </a:lnSpc>
              <a:spcBef>
                <a:spcPts val="1001"/>
              </a:spcBef>
              <a:buClr>
                <a:srgbClr val="000000"/>
              </a:buClr>
              <a:buFont typeface="Arial"/>
              <a:buChar char="•"/>
            </a:pPr>
            <a:endParaRPr lang="en-US" sz="2000" b="0" strike="noStrike" spc="-1" dirty="0">
              <a:latin typeface="Arial"/>
            </a:endParaRPr>
          </a:p>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Choose one server as a </a:t>
            </a:r>
            <a:r>
              <a:rPr lang="en-US" sz="2800" b="0" strike="noStrike" spc="-1" dirty="0" err="1">
                <a:solidFill>
                  <a:srgbClr val="000000"/>
                </a:solidFill>
                <a:latin typeface="Calibri"/>
              </a:rPr>
              <a:t>Serializer</a:t>
            </a:r>
            <a:endParaRPr lang="en-US" sz="2800" b="0" strike="noStrike" spc="-1" dirty="0">
              <a:latin typeface="Arial"/>
            </a:endParaRPr>
          </a:p>
          <a:p>
            <a:pPr marL="685800" lvl="1" indent="-227880">
              <a:lnSpc>
                <a:spcPct val="90000"/>
              </a:lnSpc>
              <a:spcBef>
                <a:spcPts val="499"/>
              </a:spcBef>
              <a:spcAft>
                <a:spcPts val="2999"/>
              </a:spcAft>
              <a:buClr>
                <a:srgbClr val="000000"/>
              </a:buClr>
              <a:buFont typeface="Arial"/>
              <a:buChar char="•"/>
            </a:pPr>
            <a:r>
              <a:rPr lang="en-US" sz="2200" b="0" strike="noStrike" spc="-1" dirty="0">
                <a:solidFill>
                  <a:srgbClr val="000000"/>
                </a:solidFill>
                <a:latin typeface="Calibri"/>
              </a:rPr>
              <a:t>Single point of failure</a:t>
            </a:r>
            <a:endParaRPr lang="en-US" sz="2200" b="0" strike="noStrike" spc="-1" dirty="0">
              <a:latin typeface="Arial"/>
            </a:endParaRPr>
          </a:p>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Two-Phase Protocol and variants</a:t>
            </a:r>
            <a:endParaRPr lang="en-US" sz="2800" b="0" strike="noStrike" spc="-1" dirty="0">
              <a:latin typeface="Arial"/>
            </a:endParaRPr>
          </a:p>
          <a:p>
            <a:pPr marL="685800" lvl="1" indent="-227880">
              <a:lnSpc>
                <a:spcPct val="90000"/>
              </a:lnSpc>
              <a:spcBef>
                <a:spcPts val="499"/>
              </a:spcBef>
              <a:spcAft>
                <a:spcPts val="601"/>
              </a:spcAft>
              <a:buClr>
                <a:srgbClr val="000000"/>
              </a:buClr>
              <a:buFont typeface="Arial"/>
              <a:buChar char="•"/>
            </a:pPr>
            <a:r>
              <a:rPr lang="en-US" sz="2200" b="0" strike="noStrike" spc="-1" dirty="0">
                <a:solidFill>
                  <a:srgbClr val="000000"/>
                </a:solidFill>
                <a:latin typeface="Calibri"/>
              </a:rPr>
              <a:t>How to handle server crashes?</a:t>
            </a:r>
            <a:endParaRPr lang="en-US" sz="2200" b="0" strike="noStrike" spc="-1" dirty="0">
              <a:latin typeface="Arial"/>
            </a:endParaRPr>
          </a:p>
          <a:p>
            <a:pPr marL="685800" lvl="1" indent="-227880">
              <a:lnSpc>
                <a:spcPct val="90000"/>
              </a:lnSpc>
              <a:spcBef>
                <a:spcPts val="499"/>
              </a:spcBef>
              <a:spcAft>
                <a:spcPts val="1800"/>
              </a:spcAft>
              <a:buClr>
                <a:srgbClr val="000000"/>
              </a:buClr>
              <a:buFont typeface="Arial"/>
              <a:buChar char="•"/>
            </a:pPr>
            <a:r>
              <a:rPr lang="en-US" sz="2200" b="0" strike="noStrike" spc="-1" dirty="0">
                <a:solidFill>
                  <a:srgbClr val="000000"/>
                </a:solidFill>
                <a:latin typeface="Calibri"/>
              </a:rPr>
              <a:t>How to avoid deadlock with locks?</a:t>
            </a:r>
          </a:p>
          <a:p>
            <a:pPr marL="457920" lvl="1">
              <a:lnSpc>
                <a:spcPct val="90000"/>
              </a:lnSpc>
              <a:spcBef>
                <a:spcPts val="499"/>
              </a:spcBef>
              <a:spcAft>
                <a:spcPts val="1800"/>
              </a:spcAft>
              <a:buClr>
                <a:srgbClr val="000000"/>
              </a:buClr>
            </a:pPr>
            <a:endParaRPr lang="en-US" sz="2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C2495-0ACD-409B-BD21-CF8193CF734C}"/>
              </a:ext>
            </a:extLst>
          </p:cNvPr>
          <p:cNvSpPr>
            <a:spLocks noGrp="1"/>
          </p:cNvSpPr>
          <p:nvPr>
            <p:ph type="title"/>
          </p:nvPr>
        </p:nvSpPr>
        <p:spPr/>
        <p:txBody>
          <a:bodyPr/>
          <a:lstStyle/>
          <a:p>
            <a:r>
              <a:rPr lang="en-US" dirty="0"/>
              <a:t>Distributed Systems</a:t>
            </a:r>
            <a:endParaRPr lang="en-GB" dirty="0"/>
          </a:p>
        </p:txBody>
      </p:sp>
      <p:sp>
        <p:nvSpPr>
          <p:cNvPr id="8" name="Graphic 4" descr="Envelope">
            <a:extLst>
              <a:ext uri="{FF2B5EF4-FFF2-40B4-BE49-F238E27FC236}">
                <a16:creationId xmlns:a16="http://schemas.microsoft.com/office/drawing/2014/main" id="{21C2A853-5678-49B6-84BA-E50E658569FB}"/>
              </a:ext>
            </a:extLst>
          </p:cNvPr>
          <p:cNvSpPr/>
          <p:nvPr/>
        </p:nvSpPr>
        <p:spPr>
          <a:xfrm>
            <a:off x="5127268" y="3157537"/>
            <a:ext cx="771525" cy="542925"/>
          </a:xfrm>
          <a:custGeom>
            <a:avLst/>
            <a:gdLst>
              <a:gd name="connsiteX0" fmla="*/ 7144 w 771525"/>
              <a:gd name="connsiteY0" fmla="*/ 7144 h 542925"/>
              <a:gd name="connsiteX1" fmla="*/ 7144 w 771525"/>
              <a:gd name="connsiteY1" fmla="*/ 540544 h 542925"/>
              <a:gd name="connsiteX2" fmla="*/ 769144 w 771525"/>
              <a:gd name="connsiteY2" fmla="*/ 540544 h 542925"/>
              <a:gd name="connsiteX3" fmla="*/ 769144 w 771525"/>
              <a:gd name="connsiteY3" fmla="*/ 7144 h 542925"/>
              <a:gd name="connsiteX4" fmla="*/ 7144 w 771525"/>
              <a:gd name="connsiteY4" fmla="*/ 7144 h 542925"/>
              <a:gd name="connsiteX5" fmla="*/ 401479 w 771525"/>
              <a:gd name="connsiteY5" fmla="*/ 339566 h 542925"/>
              <a:gd name="connsiteX6" fmla="*/ 374809 w 771525"/>
              <a:gd name="connsiteY6" fmla="*/ 339566 h 542925"/>
              <a:gd name="connsiteX7" fmla="*/ 92869 w 771525"/>
              <a:gd name="connsiteY7" fmla="*/ 64294 h 542925"/>
              <a:gd name="connsiteX8" fmla="*/ 684371 w 771525"/>
              <a:gd name="connsiteY8" fmla="*/ 64294 h 542925"/>
              <a:gd name="connsiteX9" fmla="*/ 401479 w 771525"/>
              <a:gd name="connsiteY9" fmla="*/ 339566 h 542925"/>
              <a:gd name="connsiteX10" fmla="*/ 250031 w 771525"/>
              <a:gd name="connsiteY10" fmla="*/ 270986 h 542925"/>
              <a:gd name="connsiteX11" fmla="*/ 64294 w 771525"/>
              <a:gd name="connsiteY11" fmla="*/ 457676 h 542925"/>
              <a:gd name="connsiteX12" fmla="*/ 64294 w 771525"/>
              <a:gd name="connsiteY12" fmla="*/ 89059 h 542925"/>
              <a:gd name="connsiteX13" fmla="*/ 250031 w 771525"/>
              <a:gd name="connsiteY13" fmla="*/ 270986 h 542925"/>
              <a:gd name="connsiteX14" fmla="*/ 277654 w 771525"/>
              <a:gd name="connsiteY14" fmla="*/ 297656 h 542925"/>
              <a:gd name="connsiteX15" fmla="*/ 349091 w 771525"/>
              <a:gd name="connsiteY15" fmla="*/ 367189 h 542925"/>
              <a:gd name="connsiteX16" fmla="*/ 389096 w 771525"/>
              <a:gd name="connsiteY16" fmla="*/ 383381 h 542925"/>
              <a:gd name="connsiteX17" fmla="*/ 429101 w 771525"/>
              <a:gd name="connsiteY17" fmla="*/ 367189 h 542925"/>
              <a:gd name="connsiteX18" fmla="*/ 500539 w 771525"/>
              <a:gd name="connsiteY18" fmla="*/ 297656 h 542925"/>
              <a:gd name="connsiteX19" fmla="*/ 685324 w 771525"/>
              <a:gd name="connsiteY19" fmla="*/ 483394 h 542925"/>
              <a:gd name="connsiteX20" fmla="*/ 91916 w 771525"/>
              <a:gd name="connsiteY20" fmla="*/ 483394 h 542925"/>
              <a:gd name="connsiteX21" fmla="*/ 277654 w 771525"/>
              <a:gd name="connsiteY21" fmla="*/ 297656 h 542925"/>
              <a:gd name="connsiteX22" fmla="*/ 526256 w 771525"/>
              <a:gd name="connsiteY22" fmla="*/ 270986 h 542925"/>
              <a:gd name="connsiteX23" fmla="*/ 711994 w 771525"/>
              <a:gd name="connsiteY23" fmla="*/ 90011 h 542925"/>
              <a:gd name="connsiteX24" fmla="*/ 711994 w 771525"/>
              <a:gd name="connsiteY24" fmla="*/ 456724 h 542925"/>
              <a:gd name="connsiteX25" fmla="*/ 526256 w 771525"/>
              <a:gd name="connsiteY25" fmla="*/ 270986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71525" h="542925">
                <a:moveTo>
                  <a:pt x="7144" y="7144"/>
                </a:moveTo>
                <a:lnTo>
                  <a:pt x="7144" y="540544"/>
                </a:lnTo>
                <a:lnTo>
                  <a:pt x="769144" y="540544"/>
                </a:lnTo>
                <a:lnTo>
                  <a:pt x="769144" y="7144"/>
                </a:lnTo>
                <a:lnTo>
                  <a:pt x="7144" y="7144"/>
                </a:lnTo>
                <a:close/>
                <a:moveTo>
                  <a:pt x="401479" y="339566"/>
                </a:moveTo>
                <a:cubicBezTo>
                  <a:pt x="393859" y="347186"/>
                  <a:pt x="382429" y="347186"/>
                  <a:pt x="374809" y="339566"/>
                </a:cubicBezTo>
                <a:lnTo>
                  <a:pt x="92869" y="64294"/>
                </a:lnTo>
                <a:lnTo>
                  <a:pt x="684371" y="64294"/>
                </a:lnTo>
                <a:lnTo>
                  <a:pt x="401479" y="339566"/>
                </a:lnTo>
                <a:close/>
                <a:moveTo>
                  <a:pt x="250031" y="270986"/>
                </a:moveTo>
                <a:lnTo>
                  <a:pt x="64294" y="457676"/>
                </a:lnTo>
                <a:lnTo>
                  <a:pt x="64294" y="89059"/>
                </a:lnTo>
                <a:lnTo>
                  <a:pt x="250031" y="270986"/>
                </a:lnTo>
                <a:close/>
                <a:moveTo>
                  <a:pt x="277654" y="297656"/>
                </a:moveTo>
                <a:lnTo>
                  <a:pt x="349091" y="367189"/>
                </a:lnTo>
                <a:cubicBezTo>
                  <a:pt x="360521" y="377666"/>
                  <a:pt x="374809" y="383381"/>
                  <a:pt x="389096" y="383381"/>
                </a:cubicBezTo>
                <a:cubicBezTo>
                  <a:pt x="403384" y="383381"/>
                  <a:pt x="417671" y="377666"/>
                  <a:pt x="429101" y="367189"/>
                </a:cubicBezTo>
                <a:lnTo>
                  <a:pt x="500539" y="297656"/>
                </a:lnTo>
                <a:lnTo>
                  <a:pt x="685324" y="483394"/>
                </a:lnTo>
                <a:lnTo>
                  <a:pt x="91916" y="483394"/>
                </a:lnTo>
                <a:lnTo>
                  <a:pt x="277654" y="297656"/>
                </a:lnTo>
                <a:close/>
                <a:moveTo>
                  <a:pt x="526256" y="270986"/>
                </a:moveTo>
                <a:lnTo>
                  <a:pt x="711994" y="90011"/>
                </a:lnTo>
                <a:lnTo>
                  <a:pt x="711994" y="456724"/>
                </a:lnTo>
                <a:lnTo>
                  <a:pt x="526256" y="270986"/>
                </a:lnTo>
                <a:close/>
              </a:path>
            </a:pathLst>
          </a:custGeom>
          <a:solidFill>
            <a:srgbClr val="000000"/>
          </a:solidFill>
          <a:ln w="9525" cap="flat">
            <a:noFill/>
            <a:prstDash val="solid"/>
            <a:miter/>
          </a:ln>
        </p:spPr>
        <p:txBody>
          <a:bodyPr rtlCol="0" anchor="ctr"/>
          <a:lstStyle/>
          <a:p>
            <a:endParaRPr lang="en-GB"/>
          </a:p>
        </p:txBody>
      </p:sp>
      <p:pic>
        <p:nvPicPr>
          <p:cNvPr id="18" name="Graphic 17">
            <a:extLst>
              <a:ext uri="{FF2B5EF4-FFF2-40B4-BE49-F238E27FC236}">
                <a16:creationId xmlns:a16="http://schemas.microsoft.com/office/drawing/2014/main" id="{94ADFB8F-AD23-49AB-90D9-80C1F3B410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2614" y="2905560"/>
            <a:ext cx="1775927" cy="1775927"/>
          </a:xfrm>
          <a:prstGeom prst="rect">
            <a:avLst/>
          </a:prstGeom>
        </p:spPr>
      </p:pic>
      <p:pic>
        <p:nvPicPr>
          <p:cNvPr id="19" name="Graphic 18">
            <a:extLst>
              <a:ext uri="{FF2B5EF4-FFF2-40B4-BE49-F238E27FC236}">
                <a16:creationId xmlns:a16="http://schemas.microsoft.com/office/drawing/2014/main" id="{65C1BE65-8050-481A-AFBF-B1C24CB6A2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7520" y="2905560"/>
            <a:ext cx="1775927" cy="1775927"/>
          </a:xfrm>
          <a:prstGeom prst="rect">
            <a:avLst/>
          </a:prstGeom>
        </p:spPr>
      </p:pic>
      <p:cxnSp>
        <p:nvCxnSpPr>
          <p:cNvPr id="21" name="Straight Arrow Connector 20">
            <a:extLst>
              <a:ext uri="{FF2B5EF4-FFF2-40B4-BE49-F238E27FC236}">
                <a16:creationId xmlns:a16="http://schemas.microsoft.com/office/drawing/2014/main" id="{BC96B4C1-4E29-4EDE-BB9C-8CEEE6F4F72F}"/>
              </a:ext>
            </a:extLst>
          </p:cNvPr>
          <p:cNvCxnSpPr/>
          <p:nvPr/>
        </p:nvCxnSpPr>
        <p:spPr>
          <a:xfrm>
            <a:off x="4247275" y="3793523"/>
            <a:ext cx="279918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7" name="Graphic 26" descr="Close">
            <a:extLst>
              <a:ext uri="{FF2B5EF4-FFF2-40B4-BE49-F238E27FC236}">
                <a16:creationId xmlns:a16="http://schemas.microsoft.com/office/drawing/2014/main" id="{E9765534-715A-4BFC-AB77-7E64C713AC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4812065" y="3054317"/>
            <a:ext cx="1417868" cy="1417868"/>
          </a:xfrm>
          <a:prstGeom prst="rect">
            <a:avLst/>
          </a:prstGeom>
        </p:spPr>
      </p:pic>
      <p:pic>
        <p:nvPicPr>
          <p:cNvPr id="30" name="Graphic 29" descr="Close">
            <a:extLst>
              <a:ext uri="{FF2B5EF4-FFF2-40B4-BE49-F238E27FC236}">
                <a16:creationId xmlns:a16="http://schemas.microsoft.com/office/drawing/2014/main" id="{D6CCD27A-4918-4B25-B6C0-57CB7116F97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7881643" y="2991528"/>
            <a:ext cx="1417868" cy="1417868"/>
          </a:xfrm>
          <a:prstGeom prst="rect">
            <a:avLst/>
          </a:prstGeom>
        </p:spPr>
      </p:pic>
      <p:pic>
        <p:nvPicPr>
          <p:cNvPr id="31" name="Graphic 30" descr="Close">
            <a:extLst>
              <a:ext uri="{FF2B5EF4-FFF2-40B4-BE49-F238E27FC236}">
                <a16:creationId xmlns:a16="http://schemas.microsoft.com/office/drawing/2014/main" id="{4AE7169A-F46E-495D-B171-C9FA68A3AE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792395" y="2991528"/>
            <a:ext cx="1417868" cy="1417868"/>
          </a:xfrm>
          <a:prstGeom prst="rect">
            <a:avLst/>
          </a:prstGeom>
        </p:spPr>
      </p:pic>
    </p:spTree>
    <p:extLst>
      <p:ext uri="{BB962C8B-B14F-4D97-AF65-F5344CB8AC3E}">
        <p14:creationId xmlns:p14="http://schemas.microsoft.com/office/powerpoint/2010/main" val="212424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1998</Words>
  <Application>Microsoft Office PowerPoint</Application>
  <PresentationFormat>Widescreen</PresentationFormat>
  <Paragraphs>357</Paragraphs>
  <Slides>40</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40</vt:i4>
      </vt:variant>
    </vt:vector>
  </HeadingPairs>
  <TitlesOfParts>
    <vt:vector size="49" baseType="lpstr">
      <vt:lpstr>Arial</vt:lpstr>
      <vt:lpstr>Calibri</vt:lpstr>
      <vt:lpstr>Calibri Light</vt:lpstr>
      <vt:lpstr>DejaVu Sans</vt:lpstr>
      <vt:lpstr>Source Han Sans CN Regular</vt:lpstr>
      <vt:lpstr>Symbol</vt:lpstr>
      <vt:lpstr>Wingdings</vt:lpstr>
      <vt:lpstr>Office Theme</vt:lpstr>
      <vt:lpstr>Office Theme</vt:lpstr>
      <vt:lpstr>PowerPoint Presentation</vt:lpstr>
      <vt:lpstr>Last exercise</vt:lpstr>
      <vt:lpstr>Last exercise</vt:lpstr>
      <vt:lpstr>Last exercise</vt:lpstr>
      <vt:lpstr>Last exercise</vt:lpstr>
      <vt:lpstr>Last exercise</vt:lpstr>
      <vt:lpstr>PowerPoint Presentation</vt:lpstr>
      <vt:lpstr>PowerPoint Presentation</vt:lpstr>
      <vt:lpstr>Distributed Systems</vt:lpstr>
      <vt:lpstr>Message Loss</vt:lpstr>
      <vt:lpstr>Serializer</vt:lpstr>
      <vt:lpstr>Using Locks?</vt:lpstr>
      <vt:lpstr>Using Locks?</vt:lpstr>
      <vt:lpstr>Using Locks?</vt:lpstr>
      <vt:lpstr>Not if nodes crash</vt:lpstr>
      <vt:lpstr>PowerPoint Presentation</vt:lpstr>
      <vt:lpstr>PowerPoint Presentation</vt:lpstr>
      <vt:lpstr>Paxos</vt:lpstr>
      <vt:lpstr>Paxos</vt:lpstr>
      <vt:lpstr>Paxos</vt:lpstr>
      <vt:lpstr>Paxos</vt:lpstr>
      <vt:lpstr>Paxos</vt:lpstr>
      <vt:lpstr>Paxos</vt:lpstr>
      <vt:lpstr>PowerPoint Presentation</vt:lpstr>
      <vt:lpstr>Paxos</vt:lpstr>
      <vt:lpstr>Paxos</vt:lpstr>
      <vt:lpstr>PowerPoint Presentation</vt:lpstr>
      <vt:lpstr>Paxos</vt:lpstr>
      <vt:lpstr>Paxos</vt:lpstr>
      <vt:lpstr>Paxos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dc:title>
  <dc:subject/>
  <dc:creator>Jonas Gude</dc:creator>
  <dc:description/>
  <cp:lastModifiedBy>Jonas Gude</cp:lastModifiedBy>
  <cp:revision>63</cp:revision>
  <dcterms:created xsi:type="dcterms:W3CDTF">2018-09-27T08:23:04Z</dcterms:created>
  <dcterms:modified xsi:type="dcterms:W3CDTF">2018-10-12T11:01:39Z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5</vt:i4>
  </property>
</Properties>
</file>