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22" r:id="rId3"/>
    <p:sldId id="1591" r:id="rId4"/>
    <p:sldId id="1594" r:id="rId5"/>
    <p:sldId id="258" r:id="rId6"/>
    <p:sldId id="1593" r:id="rId7"/>
    <p:sldId id="1592" r:id="rId8"/>
    <p:sldId id="259" r:id="rId9"/>
    <p:sldId id="260" r:id="rId10"/>
    <p:sldId id="289" r:id="rId11"/>
    <p:sldId id="1596" r:id="rId12"/>
    <p:sldId id="1597" r:id="rId13"/>
    <p:sldId id="261" r:id="rId14"/>
    <p:sldId id="1598" r:id="rId15"/>
    <p:sldId id="1599" r:id="rId16"/>
    <p:sldId id="262" r:id="rId17"/>
    <p:sldId id="267" r:id="rId18"/>
    <p:sldId id="268" r:id="rId19"/>
    <p:sldId id="269" r:id="rId20"/>
    <p:sldId id="270" r:id="rId21"/>
    <p:sldId id="271" r:id="rId22"/>
    <p:sldId id="272" r:id="rId23"/>
    <p:sldId id="265" r:id="rId24"/>
    <p:sldId id="285" r:id="rId25"/>
    <p:sldId id="266" r:id="rId26"/>
    <p:sldId id="275" r:id="rId27"/>
    <p:sldId id="274" r:id="rId28"/>
    <p:sldId id="276" r:id="rId29"/>
    <p:sldId id="277" r:id="rId30"/>
    <p:sldId id="278" r:id="rId31"/>
    <p:sldId id="1600" r:id="rId32"/>
    <p:sldId id="324" r:id="rId33"/>
    <p:sldId id="279" r:id="rId34"/>
    <p:sldId id="280" r:id="rId35"/>
    <p:sldId id="281" r:id="rId36"/>
    <p:sldId id="341" r:id="rId37"/>
    <p:sldId id="282" r:id="rId38"/>
    <p:sldId id="283" r:id="rId39"/>
    <p:sldId id="293" r:id="rId40"/>
    <p:sldId id="340" r:id="rId41"/>
    <p:sldId id="296" r:id="rId42"/>
    <p:sldId id="1601" r:id="rId43"/>
    <p:sldId id="1602" r:id="rId44"/>
    <p:sldId id="342" r:id="rId45"/>
    <p:sldId id="1576" r:id="rId46"/>
    <p:sldId id="343" r:id="rId47"/>
    <p:sldId id="1589" r:id="rId4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0E9"/>
    <a:srgbClr val="EAE7F6"/>
    <a:srgbClr val="FF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/>
    <p:restoredTop sz="94671"/>
  </p:normalViewPr>
  <p:slideViewPr>
    <p:cSldViewPr snapToGrid="0" snapToObjects="1">
      <p:cViewPr varScale="1">
        <p:scale>
          <a:sx n="81" d="100"/>
          <a:sy n="81" d="100"/>
        </p:scale>
        <p:origin x="101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FFB0-A6E3-6A4D-9219-25980D4B02B2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496B9-5CB4-3A4E-9E08-189CD168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1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43A14-40E8-4078-B7B6-865652D573A3}" type="slidenum">
              <a:rPr lang="en-US"/>
              <a:pPr/>
              <a:t>44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7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6F2EA-9EF9-4C0F-8BCD-BCCC649B846E}" type="slidenum">
              <a:rPr lang="en-US"/>
              <a:pPr/>
              <a:t>45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E44C8-1D8B-4495-8EB7-963F634AD793}" type="slidenum">
              <a:rPr lang="en-US"/>
              <a:pPr/>
              <a:t>46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32D2B-F4C2-6945-94AF-35F8C81E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973CE2-E48A-424A-B22B-C46BE3B49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3FDBF7-28FA-0444-8D8E-7C68844B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D0D0-F935-0A4D-BF48-ECCFE5C8177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82A54-0A9D-544A-8275-B2EEE408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B33A3-4970-FE40-991C-D304A8F8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19B-047B-CA42-8200-56B656F6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4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C2000-3BBE-B94D-8693-EB466BC8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F325BB-F4F2-B341-A1D5-8FC9E7A4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C1006B-2246-804A-B313-E1E4AD7F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D0D0-F935-0A4D-BF48-ECCFE5C8177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2055D-F807-2A4F-884C-4C2ED049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9BA5E-2F66-B145-AD02-E5698D0F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19B-047B-CA42-8200-56B656F6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1E437C-53D7-104E-B323-55DE5ECCB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C6C824-EBB9-DB4B-8029-8C1EB25B6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C3B041-DE46-F545-BF23-1400A346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D0D0-F935-0A4D-BF48-ECCFE5C8177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18AA32-5514-0B4C-B6F8-416B5620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387A5E-2F04-9F42-878A-721184E0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19B-047B-CA42-8200-56B656F6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9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59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FDACC-3696-4F97-8AB7-C83E452B6175}" type="datetimeFigureOut">
              <a:rPr lang="en-US"/>
              <a:pPr>
                <a:defRPr/>
              </a:pPr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722C-6A8A-470F-BF50-6EF70DDAF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4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73208-0516-F94F-A94E-A6786804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C47A8-4F12-5740-B54D-EB462B92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481E78-B291-A946-90F6-2F967657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D0D0-F935-0A4D-BF48-ECCFE5C8177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E5E6A-F16C-2C4C-A068-0049A31F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878BC-47B3-514E-801A-6BA6BA86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19B-047B-CA42-8200-56B656F6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2C535-DE65-6D4F-89C1-8286009A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0FEC46-F22A-2147-992E-AD13E865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E2E3AC-BB21-C047-9DD1-E6D14DD8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D0D0-F935-0A4D-BF48-ECCFE5C8177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2A1F7-20AD-F24E-B7B0-467B3D20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C58437-7A34-F34E-A070-7736BAEE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19B-047B-CA42-8200-56B656F6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1FBBD-BEAD-2C47-ADD9-6901B58A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DA5BA-25C7-5349-938A-986F0D6BB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94712E-BDF5-6D43-AA56-F52ECEE69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8E2584-606D-7D49-9953-6E445A45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D0D0-F935-0A4D-BF48-ECCFE5C8177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8A8487-3B16-CF44-BCD2-7A262FB7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52DFEF-6918-BC4C-9445-2E058B7D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19B-047B-CA42-8200-56B656F6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AEF01-AEA7-C042-A245-318BF207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2E62CC-82EC-A842-BE48-268D6EE7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7E7222-0BE6-2845-BDD9-B205A0F35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61ECF0-E069-4C4E-BEED-45180CCDF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B98970-B41B-DA4C-9CAF-748267D57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84BD23-5513-7A48-8A46-72949713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D0D0-F935-0A4D-BF48-ECCFE5C8177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977FAD-C558-9F4C-97B1-DF598608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AF4120-586F-594E-8B07-D6C8CE8B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19B-047B-CA42-8200-56B656F6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2F148-C9A4-8F44-A54E-D0B0589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80FD87-BB50-B248-A0F7-984C61A2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D0D0-F935-0A4D-BF48-ECCFE5C8177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5ABB8E-01EE-D64F-AC3F-E4C46FF1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1E9FD8-8A04-864F-8929-DC879ECA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19B-047B-CA42-8200-56B656F6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8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EA897B-F77D-4947-B9DC-C03DF896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D0D0-F935-0A4D-BF48-ECCFE5C8177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B3855E-CFAE-ED4B-A016-C4502A54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C7C858-1F65-BD46-A7FB-FDF05D53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19B-047B-CA42-8200-56B656F6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6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49A07-88DC-1B41-AD96-FEA5F429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AF9DA-61EF-C146-B4E3-A510604FE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3B346-DFAA-494E-90B5-4911B0B8F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22CE1-6D07-5C45-93F0-4E0A40E7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D0D0-F935-0A4D-BF48-ECCFE5C8177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27FA12-EB00-5D40-813A-86E5CFC6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179475-AE6A-8C48-A833-548A1BA3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19B-047B-CA42-8200-56B656F6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4AED0-CC41-6C4D-9FFA-99FAD831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6325F8-771C-3942-B5D3-AB5CEAB2B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CD05F4-2C75-D444-89AC-25DABCFEA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A3BCEB-C428-084C-9F36-25D281D9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D0D0-F935-0A4D-BF48-ECCFE5C8177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622106-03EB-AE4E-92FB-EA64F9DF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358A0D-5B3F-4E4A-A983-2C10AE36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19B-047B-CA42-8200-56B656F6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7EB01D-932A-964D-83DF-FF75439D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6D404-F29E-FF42-8D52-8A945137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BD9AB-0690-E043-BD2B-BFC8E6710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D0D0-F935-0A4D-BF48-ECCFE5C8177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7FD8C-92D4-464C-AA19-A6DF81144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73595-819F-A84C-8419-0A6F86B17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719B-047B-CA42-8200-56B656F6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4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55B84-5E3B-9746-8D6D-1713C7000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Systems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6F6FB2-651C-8042-877E-09B757E9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Session 4</a:t>
            </a:r>
          </a:p>
        </p:txBody>
      </p:sp>
    </p:spTree>
    <p:extLst>
      <p:ext uri="{BB962C8B-B14F-4D97-AF65-F5344CB8AC3E}">
        <p14:creationId xmlns:p14="http://schemas.microsoft.com/office/powerpoint/2010/main" val="343186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CB42-C869-4360-803B-998CE17A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75D9749-99B1-418C-8ABF-4C57E30D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440" y="3035996"/>
            <a:ext cx="989918" cy="98991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0D47804-E1B5-452B-93F7-07B663521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517" y="4449825"/>
            <a:ext cx="989918" cy="98991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C0EE2D8-693E-4F9B-9DA5-0AD7766DF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440" y="1622167"/>
            <a:ext cx="989918" cy="989918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20BDE203-74DC-442F-8751-4ECDA5CE3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195" y="2039514"/>
            <a:ext cx="989918" cy="989918"/>
          </a:xfrm>
          <a:prstGeom prst="rect">
            <a:avLst/>
          </a:prstGeom>
        </p:spPr>
      </p:pic>
      <p:pic>
        <p:nvPicPr>
          <p:cNvPr id="30" name="Graphic 29" descr="Computer">
            <a:extLst>
              <a:ext uri="{FF2B5EF4-FFF2-40B4-BE49-F238E27FC236}">
                <a16:creationId xmlns:a16="http://schemas.microsoft.com/office/drawing/2014/main" id="{C3AC9BCC-DA2A-4269-92F2-2511B31B4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195" y="3650546"/>
            <a:ext cx="989918" cy="9899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4CF371-9961-4E39-A44A-EA3041CF3AB3}"/>
              </a:ext>
            </a:extLst>
          </p:cNvPr>
          <p:cNvSpPr txBox="1"/>
          <p:nvPr/>
        </p:nvSpPr>
        <p:spPr>
          <a:xfrm>
            <a:off x="1978090" y="176645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(Proposers)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E65A37-F740-4AE0-89CD-5E88E40F0728}"/>
              </a:ext>
            </a:extLst>
          </p:cNvPr>
          <p:cNvSpPr txBox="1"/>
          <p:nvPr/>
        </p:nvSpPr>
        <p:spPr>
          <a:xfrm>
            <a:off x="8070556" y="123373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Servers (Acceptors)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FC34CA-0F59-4C7D-AF3E-8BDA590FC76D}"/>
              </a:ext>
            </a:extLst>
          </p:cNvPr>
          <p:cNvSpPr txBox="1"/>
          <p:nvPr/>
        </p:nvSpPr>
        <p:spPr>
          <a:xfrm>
            <a:off x="1416071" y="221130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 C1</a:t>
            </a:r>
          </a:p>
          <a:p>
            <a:r>
              <a:rPr lang="en-US" dirty="0"/>
              <a:t> t: 99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7D7B1B-2164-4A65-B33D-DA03F8C3DD7F}"/>
              </a:ext>
            </a:extLst>
          </p:cNvPr>
          <p:cNvSpPr txBox="1"/>
          <p:nvPr/>
        </p:nvSpPr>
        <p:spPr>
          <a:xfrm>
            <a:off x="1416070" y="3702748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 C2</a:t>
            </a:r>
          </a:p>
          <a:p>
            <a:r>
              <a:rPr lang="en-US" dirty="0"/>
              <a:t> t: 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F915E6-CA43-4216-9FCC-FF8BFAA01760}"/>
              </a:ext>
            </a:extLst>
          </p:cNvPr>
          <p:cNvSpPr txBox="1"/>
          <p:nvPr/>
        </p:nvSpPr>
        <p:spPr>
          <a:xfrm>
            <a:off x="9677358" y="1797023"/>
            <a:ext cx="1259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T_max</a:t>
            </a:r>
            <a:r>
              <a:rPr lang="en-US" dirty="0"/>
              <a:t>: 99</a:t>
            </a:r>
          </a:p>
          <a:p>
            <a:r>
              <a:rPr lang="en-US" dirty="0"/>
              <a:t>          C: C1</a:t>
            </a:r>
          </a:p>
          <a:p>
            <a:r>
              <a:rPr lang="en-US" dirty="0" err="1"/>
              <a:t>T_store</a:t>
            </a:r>
            <a:r>
              <a:rPr lang="en-US" dirty="0"/>
              <a:t>: 99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02F02C-E03B-4D2A-8EB3-8896350BBC07}"/>
              </a:ext>
            </a:extLst>
          </p:cNvPr>
          <p:cNvSpPr txBox="1"/>
          <p:nvPr/>
        </p:nvSpPr>
        <p:spPr>
          <a:xfrm>
            <a:off x="9677358" y="3123424"/>
            <a:ext cx="1259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T_max</a:t>
            </a:r>
            <a:r>
              <a:rPr lang="en-US" dirty="0"/>
              <a:t>: 99</a:t>
            </a:r>
          </a:p>
          <a:p>
            <a:r>
              <a:rPr lang="en-US" dirty="0"/>
              <a:t>          C: C1</a:t>
            </a:r>
          </a:p>
          <a:p>
            <a:r>
              <a:rPr lang="en-US" dirty="0" err="1"/>
              <a:t>T_store</a:t>
            </a:r>
            <a:r>
              <a:rPr lang="en-US" dirty="0"/>
              <a:t>: 99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9F32B6-445D-49B7-9697-274DC9BA638E}"/>
              </a:ext>
            </a:extLst>
          </p:cNvPr>
          <p:cNvSpPr txBox="1"/>
          <p:nvPr/>
        </p:nvSpPr>
        <p:spPr>
          <a:xfrm>
            <a:off x="9677358" y="4483119"/>
            <a:ext cx="130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T_max</a:t>
            </a:r>
            <a:r>
              <a:rPr lang="en-US" dirty="0"/>
              <a:t>: 99</a:t>
            </a:r>
          </a:p>
          <a:p>
            <a:r>
              <a:rPr lang="en-US" dirty="0"/>
              <a:t>          C: C1</a:t>
            </a:r>
          </a:p>
          <a:p>
            <a:r>
              <a:rPr lang="en-US" dirty="0" err="1"/>
              <a:t>T_store</a:t>
            </a:r>
            <a:r>
              <a:rPr lang="en-US" dirty="0"/>
              <a:t>: 99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974F3-A479-442A-B78A-71DDC2A61082}"/>
              </a:ext>
            </a:extLst>
          </p:cNvPr>
          <p:cNvSpPr txBox="1"/>
          <p:nvPr/>
        </p:nvSpPr>
        <p:spPr>
          <a:xfrm>
            <a:off x="2036657" y="276307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Becomes really slow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081A7-952E-4F7E-A90B-F0478D84C5D9}"/>
              </a:ext>
            </a:extLst>
          </p:cNvPr>
          <p:cNvCxnSpPr>
            <a:cxnSpLocks/>
          </p:cNvCxnSpPr>
          <p:nvPr/>
        </p:nvCxnSpPr>
        <p:spPr>
          <a:xfrm flipV="1">
            <a:off x="3674436" y="2135788"/>
            <a:ext cx="4629809" cy="18901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B07662-BB6F-4FAB-A5EA-30A5DFAF80BD}"/>
              </a:ext>
            </a:extLst>
          </p:cNvPr>
          <p:cNvCxnSpPr>
            <a:cxnSpLocks/>
          </p:cNvCxnSpPr>
          <p:nvPr/>
        </p:nvCxnSpPr>
        <p:spPr>
          <a:xfrm flipV="1">
            <a:off x="3675513" y="3524857"/>
            <a:ext cx="5013004" cy="6206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57C45C-9B40-4CB5-AA18-DBEC87138B5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74436" y="4282752"/>
            <a:ext cx="5014081" cy="66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9FEDE41-CA8D-469C-85B0-D093FECAF4EE}"/>
              </a:ext>
            </a:extLst>
          </p:cNvPr>
          <p:cNvSpPr txBox="1"/>
          <p:nvPr/>
        </p:nvSpPr>
        <p:spPr>
          <a:xfrm rot="20179878">
            <a:off x="5269454" y="2622803"/>
            <a:ext cx="140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Ticket(t=1)?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77C4D-D5D0-4F5D-8D6C-131276C55E25}"/>
              </a:ext>
            </a:extLst>
          </p:cNvPr>
          <p:cNvSpPr txBox="1"/>
          <p:nvPr/>
        </p:nvSpPr>
        <p:spPr>
          <a:xfrm rot="21187090">
            <a:off x="5559544" y="3400423"/>
            <a:ext cx="140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Ticket(t=1)?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8BE0B6-8CC8-450A-8EE1-2E5C8126F03E}"/>
              </a:ext>
            </a:extLst>
          </p:cNvPr>
          <p:cNvSpPr txBox="1"/>
          <p:nvPr/>
        </p:nvSpPr>
        <p:spPr>
          <a:xfrm rot="465235">
            <a:off x="5680688" y="4247558"/>
            <a:ext cx="140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Ticket(t=1)?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3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CB42-C869-4360-803B-998CE17A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75D9749-99B1-418C-8ABF-4C57E30D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440" y="3035996"/>
            <a:ext cx="989918" cy="98991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0D47804-E1B5-452B-93F7-07B663521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517" y="4449825"/>
            <a:ext cx="989918" cy="98991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C0EE2D8-693E-4F9B-9DA5-0AD7766DF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440" y="1622167"/>
            <a:ext cx="989918" cy="989918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20BDE203-74DC-442F-8751-4ECDA5CE3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195" y="2039514"/>
            <a:ext cx="989918" cy="989918"/>
          </a:xfrm>
          <a:prstGeom prst="rect">
            <a:avLst/>
          </a:prstGeom>
        </p:spPr>
      </p:pic>
      <p:pic>
        <p:nvPicPr>
          <p:cNvPr id="30" name="Graphic 29" descr="Computer">
            <a:extLst>
              <a:ext uri="{FF2B5EF4-FFF2-40B4-BE49-F238E27FC236}">
                <a16:creationId xmlns:a16="http://schemas.microsoft.com/office/drawing/2014/main" id="{C3AC9BCC-DA2A-4269-92F2-2511B31B4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195" y="3650546"/>
            <a:ext cx="989918" cy="9899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4CF371-9961-4E39-A44A-EA3041CF3AB3}"/>
              </a:ext>
            </a:extLst>
          </p:cNvPr>
          <p:cNvSpPr txBox="1"/>
          <p:nvPr/>
        </p:nvSpPr>
        <p:spPr>
          <a:xfrm>
            <a:off x="1978090" y="176645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(Proposers)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E65A37-F740-4AE0-89CD-5E88E40F0728}"/>
              </a:ext>
            </a:extLst>
          </p:cNvPr>
          <p:cNvSpPr txBox="1"/>
          <p:nvPr/>
        </p:nvSpPr>
        <p:spPr>
          <a:xfrm>
            <a:off x="8070556" y="123373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Servers (Acceptors)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FC34CA-0F59-4C7D-AF3E-8BDA590FC76D}"/>
              </a:ext>
            </a:extLst>
          </p:cNvPr>
          <p:cNvSpPr txBox="1"/>
          <p:nvPr/>
        </p:nvSpPr>
        <p:spPr>
          <a:xfrm>
            <a:off x="1416071" y="221130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 C1</a:t>
            </a:r>
          </a:p>
          <a:p>
            <a:r>
              <a:rPr lang="en-US" dirty="0"/>
              <a:t> t: 99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7D7B1B-2164-4A65-B33D-DA03F8C3DD7F}"/>
              </a:ext>
            </a:extLst>
          </p:cNvPr>
          <p:cNvSpPr txBox="1"/>
          <p:nvPr/>
        </p:nvSpPr>
        <p:spPr>
          <a:xfrm>
            <a:off x="1416070" y="3702748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 C2</a:t>
            </a:r>
          </a:p>
          <a:p>
            <a:r>
              <a:rPr lang="en-US" dirty="0"/>
              <a:t> t: 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F915E6-CA43-4216-9FCC-FF8BFAA01760}"/>
              </a:ext>
            </a:extLst>
          </p:cNvPr>
          <p:cNvSpPr txBox="1"/>
          <p:nvPr/>
        </p:nvSpPr>
        <p:spPr>
          <a:xfrm>
            <a:off x="9677358" y="1797023"/>
            <a:ext cx="1259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T_max</a:t>
            </a:r>
            <a:r>
              <a:rPr lang="en-US" dirty="0"/>
              <a:t>: 99</a:t>
            </a:r>
          </a:p>
          <a:p>
            <a:r>
              <a:rPr lang="en-US" dirty="0"/>
              <a:t>          C: C1</a:t>
            </a:r>
          </a:p>
          <a:p>
            <a:r>
              <a:rPr lang="en-US" dirty="0" err="1"/>
              <a:t>T_store</a:t>
            </a:r>
            <a:r>
              <a:rPr lang="en-US" dirty="0"/>
              <a:t>: 99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02F02C-E03B-4D2A-8EB3-8896350BBC07}"/>
              </a:ext>
            </a:extLst>
          </p:cNvPr>
          <p:cNvSpPr txBox="1"/>
          <p:nvPr/>
        </p:nvSpPr>
        <p:spPr>
          <a:xfrm>
            <a:off x="9677358" y="3123424"/>
            <a:ext cx="1259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T_max</a:t>
            </a:r>
            <a:r>
              <a:rPr lang="en-US" dirty="0"/>
              <a:t>: 99</a:t>
            </a:r>
          </a:p>
          <a:p>
            <a:r>
              <a:rPr lang="en-US" dirty="0"/>
              <a:t>          C: C1</a:t>
            </a:r>
          </a:p>
          <a:p>
            <a:r>
              <a:rPr lang="en-US" dirty="0" err="1"/>
              <a:t>T_store</a:t>
            </a:r>
            <a:r>
              <a:rPr lang="en-US" dirty="0"/>
              <a:t>: 99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9F32B6-445D-49B7-9697-274DC9BA638E}"/>
              </a:ext>
            </a:extLst>
          </p:cNvPr>
          <p:cNvSpPr txBox="1"/>
          <p:nvPr/>
        </p:nvSpPr>
        <p:spPr>
          <a:xfrm>
            <a:off x="9677358" y="4483119"/>
            <a:ext cx="130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T_max</a:t>
            </a:r>
            <a:r>
              <a:rPr lang="en-US" dirty="0"/>
              <a:t>: 99</a:t>
            </a:r>
          </a:p>
          <a:p>
            <a:r>
              <a:rPr lang="en-US" dirty="0"/>
              <a:t>          C: C1</a:t>
            </a:r>
          </a:p>
          <a:p>
            <a:r>
              <a:rPr lang="en-US" dirty="0" err="1"/>
              <a:t>T_store</a:t>
            </a:r>
            <a:r>
              <a:rPr lang="en-US" dirty="0"/>
              <a:t>: 99</a:t>
            </a:r>
            <a:endParaRPr lang="en-GB" dirty="0"/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817DABD4-F6E0-4933-A9DA-3A2F15B45B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3113" y="1972502"/>
            <a:ext cx="572371" cy="572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A974F3-A479-442A-B78A-71DDC2A61082}"/>
              </a:ext>
            </a:extLst>
          </p:cNvPr>
          <p:cNvSpPr txBox="1"/>
          <p:nvPr/>
        </p:nvSpPr>
        <p:spPr>
          <a:xfrm>
            <a:off x="2036657" y="276307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Becomes really slow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081A7-952E-4F7E-A90B-F0478D84C5D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674436" y="2117126"/>
            <a:ext cx="5013004" cy="19087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B07662-BB6F-4FAB-A5EA-30A5DFAF80B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674436" y="3530955"/>
            <a:ext cx="5013004" cy="6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57C45C-9B40-4CB5-AA18-DBEC87138B5A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674436" y="4330233"/>
            <a:ext cx="5014081" cy="61455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454E3-74D9-4F84-BCBB-76A63FDE5A2E}"/>
              </a:ext>
            </a:extLst>
          </p:cNvPr>
          <p:cNvSpPr/>
          <p:nvPr/>
        </p:nvSpPr>
        <p:spPr>
          <a:xfrm rot="20330135">
            <a:off x="5683754" y="2578411"/>
            <a:ext cx="1083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NACK(99)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D95703-D96E-4760-A4ED-5AC7E6510455}"/>
              </a:ext>
            </a:extLst>
          </p:cNvPr>
          <p:cNvSpPr/>
          <p:nvPr/>
        </p:nvSpPr>
        <p:spPr>
          <a:xfrm rot="21006501">
            <a:off x="5836152" y="3381151"/>
            <a:ext cx="1083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NACK(99)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714C1C-C3B3-4A91-8B90-95C95572BA06}"/>
              </a:ext>
            </a:extLst>
          </p:cNvPr>
          <p:cNvSpPr/>
          <p:nvPr/>
        </p:nvSpPr>
        <p:spPr>
          <a:xfrm rot="401707">
            <a:off x="5988557" y="4246674"/>
            <a:ext cx="1083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NACK(99)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72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CB42-C869-4360-803B-998CE17A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75D9749-99B1-418C-8ABF-4C57E30D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440" y="3035996"/>
            <a:ext cx="989918" cy="98991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0D47804-E1B5-452B-93F7-07B663521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517" y="4449825"/>
            <a:ext cx="989918" cy="98991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C0EE2D8-693E-4F9B-9DA5-0AD7766DF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440" y="1622167"/>
            <a:ext cx="989918" cy="989918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20BDE203-74DC-442F-8751-4ECDA5CE3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195" y="2039514"/>
            <a:ext cx="989918" cy="989918"/>
          </a:xfrm>
          <a:prstGeom prst="rect">
            <a:avLst/>
          </a:prstGeom>
        </p:spPr>
      </p:pic>
      <p:pic>
        <p:nvPicPr>
          <p:cNvPr id="30" name="Graphic 29" descr="Computer">
            <a:extLst>
              <a:ext uri="{FF2B5EF4-FFF2-40B4-BE49-F238E27FC236}">
                <a16:creationId xmlns:a16="http://schemas.microsoft.com/office/drawing/2014/main" id="{C3AC9BCC-DA2A-4269-92F2-2511B31B4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195" y="3650546"/>
            <a:ext cx="989918" cy="9899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4CF371-9961-4E39-A44A-EA3041CF3AB3}"/>
              </a:ext>
            </a:extLst>
          </p:cNvPr>
          <p:cNvSpPr txBox="1"/>
          <p:nvPr/>
        </p:nvSpPr>
        <p:spPr>
          <a:xfrm>
            <a:off x="1978090" y="176645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(Proposers)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E65A37-F740-4AE0-89CD-5E88E40F0728}"/>
              </a:ext>
            </a:extLst>
          </p:cNvPr>
          <p:cNvSpPr txBox="1"/>
          <p:nvPr/>
        </p:nvSpPr>
        <p:spPr>
          <a:xfrm>
            <a:off x="8070556" y="123373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Servers (Acceptors)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FC34CA-0F59-4C7D-AF3E-8BDA590FC76D}"/>
              </a:ext>
            </a:extLst>
          </p:cNvPr>
          <p:cNvSpPr txBox="1"/>
          <p:nvPr/>
        </p:nvSpPr>
        <p:spPr>
          <a:xfrm>
            <a:off x="1416071" y="221130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 C1</a:t>
            </a:r>
          </a:p>
          <a:p>
            <a:r>
              <a:rPr lang="en-US" dirty="0"/>
              <a:t> t: 99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7D7B1B-2164-4A65-B33D-DA03F8C3DD7F}"/>
              </a:ext>
            </a:extLst>
          </p:cNvPr>
          <p:cNvSpPr txBox="1"/>
          <p:nvPr/>
        </p:nvSpPr>
        <p:spPr>
          <a:xfrm>
            <a:off x="1416070" y="3702748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 C2</a:t>
            </a:r>
          </a:p>
          <a:p>
            <a:r>
              <a:rPr lang="en-US" dirty="0"/>
              <a:t> t: 100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F915E6-CA43-4216-9FCC-FF8BFAA01760}"/>
              </a:ext>
            </a:extLst>
          </p:cNvPr>
          <p:cNvSpPr txBox="1"/>
          <p:nvPr/>
        </p:nvSpPr>
        <p:spPr>
          <a:xfrm>
            <a:off x="9677358" y="1797023"/>
            <a:ext cx="1259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T_max</a:t>
            </a:r>
            <a:r>
              <a:rPr lang="en-US" dirty="0"/>
              <a:t>: 99</a:t>
            </a:r>
          </a:p>
          <a:p>
            <a:r>
              <a:rPr lang="en-US" dirty="0"/>
              <a:t>          C: C1</a:t>
            </a:r>
          </a:p>
          <a:p>
            <a:r>
              <a:rPr lang="en-US" dirty="0" err="1"/>
              <a:t>T_store</a:t>
            </a:r>
            <a:r>
              <a:rPr lang="en-US" dirty="0"/>
              <a:t>: 99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02F02C-E03B-4D2A-8EB3-8896350BBC07}"/>
              </a:ext>
            </a:extLst>
          </p:cNvPr>
          <p:cNvSpPr txBox="1"/>
          <p:nvPr/>
        </p:nvSpPr>
        <p:spPr>
          <a:xfrm>
            <a:off x="9677358" y="3123424"/>
            <a:ext cx="1259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T_max</a:t>
            </a:r>
            <a:r>
              <a:rPr lang="en-US" dirty="0"/>
              <a:t>: 99</a:t>
            </a:r>
          </a:p>
          <a:p>
            <a:r>
              <a:rPr lang="en-US" dirty="0"/>
              <a:t>          C: C1</a:t>
            </a:r>
          </a:p>
          <a:p>
            <a:r>
              <a:rPr lang="en-US" dirty="0" err="1"/>
              <a:t>T_store</a:t>
            </a:r>
            <a:r>
              <a:rPr lang="en-US" dirty="0"/>
              <a:t>: 99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9F32B6-445D-49B7-9697-274DC9BA638E}"/>
              </a:ext>
            </a:extLst>
          </p:cNvPr>
          <p:cNvSpPr txBox="1"/>
          <p:nvPr/>
        </p:nvSpPr>
        <p:spPr>
          <a:xfrm>
            <a:off x="9677358" y="4483119"/>
            <a:ext cx="130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T_max</a:t>
            </a:r>
            <a:r>
              <a:rPr lang="en-US" dirty="0"/>
              <a:t>: 99</a:t>
            </a:r>
          </a:p>
          <a:p>
            <a:r>
              <a:rPr lang="en-US" dirty="0"/>
              <a:t>          C: C1</a:t>
            </a:r>
          </a:p>
          <a:p>
            <a:r>
              <a:rPr lang="en-US" dirty="0" err="1"/>
              <a:t>T_store</a:t>
            </a:r>
            <a:r>
              <a:rPr lang="en-US" dirty="0"/>
              <a:t>: 99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974F3-A479-442A-B78A-71DDC2A61082}"/>
              </a:ext>
            </a:extLst>
          </p:cNvPr>
          <p:cNvSpPr txBox="1"/>
          <p:nvPr/>
        </p:nvSpPr>
        <p:spPr>
          <a:xfrm>
            <a:off x="2036657" y="276307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Becomes really slow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081A7-952E-4F7E-A90B-F0478D84C5D9}"/>
              </a:ext>
            </a:extLst>
          </p:cNvPr>
          <p:cNvCxnSpPr>
            <a:cxnSpLocks/>
          </p:cNvCxnSpPr>
          <p:nvPr/>
        </p:nvCxnSpPr>
        <p:spPr>
          <a:xfrm flipV="1">
            <a:off x="3674436" y="2135788"/>
            <a:ext cx="4629809" cy="18901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B07662-BB6F-4FAB-A5EA-30A5DFAF80BD}"/>
              </a:ext>
            </a:extLst>
          </p:cNvPr>
          <p:cNvCxnSpPr>
            <a:cxnSpLocks/>
          </p:cNvCxnSpPr>
          <p:nvPr/>
        </p:nvCxnSpPr>
        <p:spPr>
          <a:xfrm flipV="1">
            <a:off x="3675513" y="3524857"/>
            <a:ext cx="5013004" cy="6206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57C45C-9B40-4CB5-AA18-DBEC87138B5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74436" y="4282752"/>
            <a:ext cx="5014081" cy="66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9FEDE41-CA8D-469C-85B0-D093FECAF4EE}"/>
              </a:ext>
            </a:extLst>
          </p:cNvPr>
          <p:cNvSpPr txBox="1"/>
          <p:nvPr/>
        </p:nvSpPr>
        <p:spPr>
          <a:xfrm rot="20179878">
            <a:off x="5206168" y="2622803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Ticket(t=100)?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77C4D-D5D0-4F5D-8D6C-131276C55E25}"/>
              </a:ext>
            </a:extLst>
          </p:cNvPr>
          <p:cNvSpPr txBox="1"/>
          <p:nvPr/>
        </p:nvSpPr>
        <p:spPr>
          <a:xfrm rot="21187090">
            <a:off x="5496258" y="3400423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Ticket(t=100)?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8BE0B6-8CC8-450A-8EE1-2E5C8126F03E}"/>
              </a:ext>
            </a:extLst>
          </p:cNvPr>
          <p:cNvSpPr txBox="1"/>
          <p:nvPr/>
        </p:nvSpPr>
        <p:spPr>
          <a:xfrm rot="465235">
            <a:off x="5617402" y="4247558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Ticket(t=100)?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99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12D7C3F-D2D3-604A-85EE-46BD2A58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20" y="-1633963"/>
            <a:ext cx="7310120" cy="8366832"/>
          </a:xfrm>
          <a:prstGeom prst="rect">
            <a:avLst/>
          </a:prstGeom>
        </p:spPr>
      </p:pic>
      <p:sp>
        <p:nvSpPr>
          <p:cNvPr id="53" name="Textfeld 11">
            <a:extLst>
              <a:ext uri="{FF2B5EF4-FFF2-40B4-BE49-F238E27FC236}">
                <a16:creationId xmlns:a16="http://schemas.microsoft.com/office/drawing/2014/main" id="{9C8BA287-4B9D-492F-8EAB-51696C9353E6}"/>
              </a:ext>
            </a:extLst>
          </p:cNvPr>
          <p:cNvSpPr txBox="1"/>
          <p:nvPr/>
        </p:nvSpPr>
        <p:spPr>
          <a:xfrm>
            <a:off x="995680" y="5337897"/>
            <a:ext cx="2641600" cy="504103"/>
          </a:xfrm>
          <a:prstGeom prst="rect">
            <a:avLst/>
          </a:prstGeom>
          <a:solidFill>
            <a:srgbClr val="F5999E">
              <a:alpha val="48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78FF56-169F-4D1A-882D-D42772BD65FF}"/>
              </a:ext>
            </a:extLst>
          </p:cNvPr>
          <p:cNvSpPr/>
          <p:nvPr/>
        </p:nvSpPr>
        <p:spPr>
          <a:xfrm>
            <a:off x="6675120" y="2224333"/>
            <a:ext cx="650240" cy="65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6B19DEA-2A11-4E23-B4A9-A17F41140E19}"/>
              </a:ext>
            </a:extLst>
          </p:cNvPr>
          <p:cNvSpPr/>
          <p:nvPr/>
        </p:nvSpPr>
        <p:spPr>
          <a:xfrm>
            <a:off x="6675120" y="3525520"/>
            <a:ext cx="650240" cy="65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7353C7-CE5B-461E-828E-A4AF6B4CF5FD}"/>
              </a:ext>
            </a:extLst>
          </p:cNvPr>
          <p:cNvSpPr/>
          <p:nvPr/>
        </p:nvSpPr>
        <p:spPr>
          <a:xfrm>
            <a:off x="8341360" y="4175760"/>
            <a:ext cx="650240" cy="650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E7DD80C-DD9C-4959-8600-A493212C26FF}"/>
              </a:ext>
            </a:extLst>
          </p:cNvPr>
          <p:cNvSpPr/>
          <p:nvPr/>
        </p:nvSpPr>
        <p:spPr>
          <a:xfrm>
            <a:off x="9489440" y="2910840"/>
            <a:ext cx="650240" cy="650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F7CAE27-0E5A-4FC0-BD8C-8C2C73572431}"/>
              </a:ext>
            </a:extLst>
          </p:cNvPr>
          <p:cNvSpPr/>
          <p:nvPr/>
        </p:nvSpPr>
        <p:spPr>
          <a:xfrm>
            <a:off x="8341360" y="1726493"/>
            <a:ext cx="650240" cy="650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F1E436-3ACA-46E7-B412-24CC41062E24}"/>
              </a:ext>
            </a:extLst>
          </p:cNvPr>
          <p:cNvSpPr txBox="1"/>
          <p:nvPr/>
        </p:nvSpPr>
        <p:spPr>
          <a:xfrm>
            <a:off x="8232707" y="487322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u</a:t>
            </a:r>
            <a:endParaRPr lang="en-GB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D2899BB-4928-40D3-A166-3B321CA0FB7A}"/>
              </a:ext>
            </a:extLst>
          </p:cNvPr>
          <p:cNvSpPr/>
          <p:nvPr/>
        </p:nvSpPr>
        <p:spPr>
          <a:xfrm>
            <a:off x="7325360" y="807720"/>
            <a:ext cx="863936" cy="5435600"/>
          </a:xfrm>
          <a:custGeom>
            <a:avLst/>
            <a:gdLst>
              <a:gd name="connsiteX0" fmla="*/ 81280 w 863936"/>
              <a:gd name="connsiteY0" fmla="*/ 0 h 5435600"/>
              <a:gd name="connsiteX1" fmla="*/ 863600 w 863936"/>
              <a:gd name="connsiteY1" fmla="*/ 2590800 h 5435600"/>
              <a:gd name="connsiteX2" fmla="*/ 0 w 863936"/>
              <a:gd name="connsiteY2" fmla="*/ 5435600 h 543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936" h="5435600">
                <a:moveTo>
                  <a:pt x="81280" y="0"/>
                </a:moveTo>
                <a:cubicBezTo>
                  <a:pt x="479213" y="842433"/>
                  <a:pt x="877147" y="1684867"/>
                  <a:pt x="863600" y="2590800"/>
                </a:cubicBezTo>
                <a:cubicBezTo>
                  <a:pt x="850053" y="3496733"/>
                  <a:pt x="94827" y="5057987"/>
                  <a:pt x="0" y="54356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671F61-2425-44B0-A143-B906D82E0FCF}"/>
              </a:ext>
            </a:extLst>
          </p:cNvPr>
          <p:cNvSpPr txBox="1"/>
          <p:nvPr/>
        </p:nvSpPr>
        <p:spPr>
          <a:xfrm>
            <a:off x="8141580" y="807720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  <a:endParaRPr lang="en-GB" sz="3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DD8766-0EC8-4792-81E0-4CECA8B61BA5}"/>
              </a:ext>
            </a:extLst>
          </p:cNvPr>
          <p:cNvSpPr txBox="1"/>
          <p:nvPr/>
        </p:nvSpPr>
        <p:spPr>
          <a:xfrm>
            <a:off x="6665708" y="807720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  <a:endParaRPr lang="en-GB" sz="36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730597-E24F-4CB8-8346-6AD08FC02244}"/>
              </a:ext>
            </a:extLst>
          </p:cNvPr>
          <p:cNvSpPr/>
          <p:nvPr/>
        </p:nvSpPr>
        <p:spPr>
          <a:xfrm>
            <a:off x="7909089" y="5448693"/>
            <a:ext cx="3541231" cy="9615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might be wrong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02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12D7C3F-D2D3-604A-85EE-46BD2A58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20" y="-1633963"/>
            <a:ext cx="7310120" cy="8366832"/>
          </a:xfrm>
          <a:prstGeom prst="rect">
            <a:avLst/>
          </a:prstGeom>
        </p:spPr>
      </p:pic>
      <p:sp>
        <p:nvSpPr>
          <p:cNvPr id="53" name="Textfeld 11">
            <a:extLst>
              <a:ext uri="{FF2B5EF4-FFF2-40B4-BE49-F238E27FC236}">
                <a16:creationId xmlns:a16="http://schemas.microsoft.com/office/drawing/2014/main" id="{9C8BA287-4B9D-492F-8EAB-51696C9353E6}"/>
              </a:ext>
            </a:extLst>
          </p:cNvPr>
          <p:cNvSpPr txBox="1"/>
          <p:nvPr/>
        </p:nvSpPr>
        <p:spPr>
          <a:xfrm>
            <a:off x="995680" y="5337897"/>
            <a:ext cx="2641600" cy="504103"/>
          </a:xfrm>
          <a:prstGeom prst="rect">
            <a:avLst/>
          </a:prstGeom>
          <a:solidFill>
            <a:srgbClr val="F5999E">
              <a:alpha val="48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78FF56-169F-4D1A-882D-D42772BD65FF}"/>
              </a:ext>
            </a:extLst>
          </p:cNvPr>
          <p:cNvSpPr/>
          <p:nvPr/>
        </p:nvSpPr>
        <p:spPr>
          <a:xfrm>
            <a:off x="6675120" y="2224333"/>
            <a:ext cx="650240" cy="65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6B19DEA-2A11-4E23-B4A9-A17F41140E19}"/>
              </a:ext>
            </a:extLst>
          </p:cNvPr>
          <p:cNvSpPr/>
          <p:nvPr/>
        </p:nvSpPr>
        <p:spPr>
          <a:xfrm>
            <a:off x="6675120" y="3525520"/>
            <a:ext cx="650240" cy="65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7353C7-CE5B-461E-828E-A4AF6B4CF5FD}"/>
              </a:ext>
            </a:extLst>
          </p:cNvPr>
          <p:cNvSpPr/>
          <p:nvPr/>
        </p:nvSpPr>
        <p:spPr>
          <a:xfrm>
            <a:off x="8341360" y="4175760"/>
            <a:ext cx="650240" cy="650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E7DD80C-DD9C-4959-8600-A493212C26FF}"/>
              </a:ext>
            </a:extLst>
          </p:cNvPr>
          <p:cNvSpPr/>
          <p:nvPr/>
        </p:nvSpPr>
        <p:spPr>
          <a:xfrm>
            <a:off x="9489440" y="2910840"/>
            <a:ext cx="650240" cy="650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F7CAE27-0E5A-4FC0-BD8C-8C2C73572431}"/>
              </a:ext>
            </a:extLst>
          </p:cNvPr>
          <p:cNvSpPr/>
          <p:nvPr/>
        </p:nvSpPr>
        <p:spPr>
          <a:xfrm>
            <a:off x="8341360" y="1726493"/>
            <a:ext cx="650240" cy="650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A7612C-280B-4C75-9535-34A8168AF319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7325360" y="2051613"/>
            <a:ext cx="1016000" cy="325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09B5B9-79C4-497D-AE45-4373B56D99A1}"/>
              </a:ext>
            </a:extLst>
          </p:cNvPr>
          <p:cNvCxnSpPr>
            <a:cxnSpLocks/>
            <a:stCxn id="13" idx="6"/>
            <a:endCxn id="56" idx="2"/>
          </p:cNvCxnSpPr>
          <p:nvPr/>
        </p:nvCxnSpPr>
        <p:spPr>
          <a:xfrm>
            <a:off x="7325360" y="2549453"/>
            <a:ext cx="2164080" cy="68650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F673D5-FE2B-4642-AD1B-822D029591A2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 flipV="1">
            <a:off x="7325360" y="3235960"/>
            <a:ext cx="2164080" cy="61468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C56B225-82C9-464B-AAE3-C8274DDF2435}"/>
              </a:ext>
            </a:extLst>
          </p:cNvPr>
          <p:cNvCxnSpPr>
            <a:cxnSpLocks/>
            <a:stCxn id="54" idx="7"/>
            <a:endCxn id="57" idx="3"/>
          </p:cNvCxnSpPr>
          <p:nvPr/>
        </p:nvCxnSpPr>
        <p:spPr>
          <a:xfrm flipV="1">
            <a:off x="7230135" y="2281508"/>
            <a:ext cx="1206450" cy="133923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8611-9FCC-4EBD-8237-377D10CA5094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6940575" y="2874573"/>
            <a:ext cx="59665" cy="65094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D0FCEA-74F3-4837-B619-475ADCED2A53}"/>
              </a:ext>
            </a:extLst>
          </p:cNvPr>
          <p:cNvCxnSpPr>
            <a:cxnSpLocks/>
            <a:stCxn id="57" idx="5"/>
            <a:endCxn id="56" idx="1"/>
          </p:cNvCxnSpPr>
          <p:nvPr/>
        </p:nvCxnSpPr>
        <p:spPr>
          <a:xfrm>
            <a:off x="8896375" y="2281508"/>
            <a:ext cx="688290" cy="72455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A6F8BD-204E-45D9-8976-77AA6A248A54}"/>
              </a:ext>
            </a:extLst>
          </p:cNvPr>
          <p:cNvCxnSpPr>
            <a:cxnSpLocks/>
            <a:stCxn id="57" idx="4"/>
            <a:endCxn id="55" idx="0"/>
          </p:cNvCxnSpPr>
          <p:nvPr/>
        </p:nvCxnSpPr>
        <p:spPr>
          <a:xfrm>
            <a:off x="8666480" y="2376733"/>
            <a:ext cx="0" cy="179902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2A3080-EFF2-4296-869D-250041D097A8}"/>
              </a:ext>
            </a:extLst>
          </p:cNvPr>
          <p:cNvCxnSpPr>
            <a:cxnSpLocks/>
            <a:stCxn id="56" idx="3"/>
            <a:endCxn id="55" idx="7"/>
          </p:cNvCxnSpPr>
          <p:nvPr/>
        </p:nvCxnSpPr>
        <p:spPr>
          <a:xfrm flipH="1">
            <a:off x="8896375" y="3465855"/>
            <a:ext cx="688290" cy="80513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B466D5-55AD-47B4-9E3A-3310ED71C889}"/>
              </a:ext>
            </a:extLst>
          </p:cNvPr>
          <p:cNvCxnSpPr>
            <a:cxnSpLocks/>
          </p:cNvCxnSpPr>
          <p:nvPr/>
        </p:nvCxnSpPr>
        <p:spPr>
          <a:xfrm>
            <a:off x="9048775" y="2433908"/>
            <a:ext cx="688290" cy="724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A000DA-2F64-4C99-85F3-90AE493F89D9}"/>
              </a:ext>
            </a:extLst>
          </p:cNvPr>
          <p:cNvSpPr txBox="1"/>
          <p:nvPr/>
        </p:nvSpPr>
        <p:spPr>
          <a:xfrm>
            <a:off x="6612267" y="5195669"/>
            <a:ext cx="410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Everyone broadcasts their value, node u receives only messages from region A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238E8A-F483-44A2-B844-DB06D2C7AD92}"/>
              </a:ext>
            </a:extLst>
          </p:cNvPr>
          <p:cNvSpPr/>
          <p:nvPr/>
        </p:nvSpPr>
        <p:spPr>
          <a:xfrm>
            <a:off x="8198649" y="502680"/>
            <a:ext cx="3541231" cy="9615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might be wrong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64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12D7C3F-D2D3-604A-85EE-46BD2A58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20" y="-1633963"/>
            <a:ext cx="7310120" cy="8366832"/>
          </a:xfrm>
          <a:prstGeom prst="rect">
            <a:avLst/>
          </a:prstGeom>
        </p:spPr>
      </p:pic>
      <p:sp>
        <p:nvSpPr>
          <p:cNvPr id="53" name="Textfeld 11">
            <a:extLst>
              <a:ext uri="{FF2B5EF4-FFF2-40B4-BE49-F238E27FC236}">
                <a16:creationId xmlns:a16="http://schemas.microsoft.com/office/drawing/2014/main" id="{9C8BA287-4B9D-492F-8EAB-51696C9353E6}"/>
              </a:ext>
            </a:extLst>
          </p:cNvPr>
          <p:cNvSpPr txBox="1"/>
          <p:nvPr/>
        </p:nvSpPr>
        <p:spPr>
          <a:xfrm>
            <a:off x="995680" y="5337897"/>
            <a:ext cx="2641600" cy="504103"/>
          </a:xfrm>
          <a:prstGeom prst="rect">
            <a:avLst/>
          </a:prstGeom>
          <a:solidFill>
            <a:srgbClr val="F5999E">
              <a:alpha val="48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78FF56-169F-4D1A-882D-D42772BD65FF}"/>
              </a:ext>
            </a:extLst>
          </p:cNvPr>
          <p:cNvSpPr/>
          <p:nvPr/>
        </p:nvSpPr>
        <p:spPr>
          <a:xfrm>
            <a:off x="6675120" y="2224333"/>
            <a:ext cx="650240" cy="65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6B19DEA-2A11-4E23-B4A9-A17F41140E19}"/>
              </a:ext>
            </a:extLst>
          </p:cNvPr>
          <p:cNvSpPr/>
          <p:nvPr/>
        </p:nvSpPr>
        <p:spPr>
          <a:xfrm>
            <a:off x="6675120" y="3525520"/>
            <a:ext cx="650240" cy="65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7353C7-CE5B-461E-828E-A4AF6B4CF5FD}"/>
              </a:ext>
            </a:extLst>
          </p:cNvPr>
          <p:cNvSpPr/>
          <p:nvPr/>
        </p:nvSpPr>
        <p:spPr>
          <a:xfrm>
            <a:off x="8341360" y="4175760"/>
            <a:ext cx="650240" cy="650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E7DD80C-DD9C-4959-8600-A493212C26FF}"/>
              </a:ext>
            </a:extLst>
          </p:cNvPr>
          <p:cNvSpPr/>
          <p:nvPr/>
        </p:nvSpPr>
        <p:spPr>
          <a:xfrm>
            <a:off x="9489440" y="2910840"/>
            <a:ext cx="650240" cy="650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F7CAE27-0E5A-4FC0-BD8C-8C2C73572431}"/>
              </a:ext>
            </a:extLst>
          </p:cNvPr>
          <p:cNvSpPr/>
          <p:nvPr/>
        </p:nvSpPr>
        <p:spPr>
          <a:xfrm>
            <a:off x="8341360" y="1726493"/>
            <a:ext cx="650240" cy="650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  <a:endParaRPr lang="en-GB" dirty="0">
              <a:ln w="285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A6F8BD-204E-45D9-8976-77AA6A248A54}"/>
              </a:ext>
            </a:extLst>
          </p:cNvPr>
          <p:cNvCxnSpPr>
            <a:cxnSpLocks/>
            <a:stCxn id="57" idx="4"/>
            <a:endCxn id="55" idx="0"/>
          </p:cNvCxnSpPr>
          <p:nvPr/>
        </p:nvCxnSpPr>
        <p:spPr>
          <a:xfrm>
            <a:off x="8666480" y="2376733"/>
            <a:ext cx="0" cy="179902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2A3080-EFF2-4296-869D-250041D097A8}"/>
              </a:ext>
            </a:extLst>
          </p:cNvPr>
          <p:cNvCxnSpPr>
            <a:cxnSpLocks/>
            <a:stCxn id="56" idx="3"/>
            <a:endCxn id="55" idx="7"/>
          </p:cNvCxnSpPr>
          <p:nvPr/>
        </p:nvCxnSpPr>
        <p:spPr>
          <a:xfrm flipH="1">
            <a:off x="8896375" y="3465855"/>
            <a:ext cx="688290" cy="80513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AEB701-6F22-497A-92BA-1ADEE4152E6D}"/>
              </a:ext>
            </a:extLst>
          </p:cNvPr>
          <p:cNvSpPr txBox="1"/>
          <p:nvPr/>
        </p:nvSpPr>
        <p:spPr>
          <a:xfrm>
            <a:off x="9240520" y="3806428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Propose(0, 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24E49-E435-4346-8DCE-4FFD328AB920}"/>
              </a:ext>
            </a:extLst>
          </p:cNvPr>
          <p:cNvSpPr txBox="1"/>
          <p:nvPr/>
        </p:nvSpPr>
        <p:spPr>
          <a:xfrm>
            <a:off x="8666480" y="2448667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Propose(0, 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9917C2-BB7E-481F-9FEF-DB204469B733}"/>
              </a:ext>
            </a:extLst>
          </p:cNvPr>
          <p:cNvSpPr/>
          <p:nvPr/>
        </p:nvSpPr>
        <p:spPr>
          <a:xfrm>
            <a:off x="7909089" y="5448693"/>
            <a:ext cx="3541231" cy="9615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might be wrong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24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01BF9-98C6-E54E-833B-259F572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F5E7201-42B7-A04B-A7C6-A4251364F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85000" cy="1600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B1004F-9AB6-A948-95E6-8A7BE145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1731"/>
            <a:ext cx="6438900" cy="2413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B1E137-5C05-6F44-822C-A8E7431D9BA2}"/>
              </a:ext>
            </a:extLst>
          </p:cNvPr>
          <p:cNvSpPr/>
          <p:nvPr/>
        </p:nvSpPr>
        <p:spPr>
          <a:xfrm>
            <a:off x="7832417" y="4148919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6780B6-9ACB-9640-A4E2-B8D5E4595101}"/>
              </a:ext>
            </a:extLst>
          </p:cNvPr>
          <p:cNvSpPr/>
          <p:nvPr/>
        </p:nvSpPr>
        <p:spPr>
          <a:xfrm>
            <a:off x="7823200" y="327222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D34993-5008-1743-A257-6AA924BEEDFB}"/>
              </a:ext>
            </a:extLst>
          </p:cNvPr>
          <p:cNvSpPr/>
          <p:nvPr/>
        </p:nvSpPr>
        <p:spPr>
          <a:xfrm>
            <a:off x="8231854" y="2815053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0B6B50-78BC-D047-8697-FC0654043800}"/>
              </a:ext>
            </a:extLst>
          </p:cNvPr>
          <p:cNvSpPr/>
          <p:nvPr/>
        </p:nvSpPr>
        <p:spPr>
          <a:xfrm>
            <a:off x="8620519" y="2802672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079572-8CF7-7F49-9763-B41D56FE87F8}"/>
              </a:ext>
            </a:extLst>
          </p:cNvPr>
          <p:cNvSpPr/>
          <p:nvPr/>
        </p:nvSpPr>
        <p:spPr>
          <a:xfrm>
            <a:off x="7823200" y="244021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01BC0-9A09-0D41-8BEC-FADAEE3FE91F}"/>
              </a:ext>
            </a:extLst>
          </p:cNvPr>
          <p:cNvSpPr/>
          <p:nvPr/>
        </p:nvSpPr>
        <p:spPr>
          <a:xfrm>
            <a:off x="7823200" y="2803954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BF159E-0483-7841-ACF3-5D7AF5147E4A}"/>
              </a:ext>
            </a:extLst>
          </p:cNvPr>
          <p:cNvSpPr/>
          <p:nvPr/>
        </p:nvSpPr>
        <p:spPr>
          <a:xfrm>
            <a:off x="8617163" y="3679372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B69090-BF2F-2D49-BE5E-0B4E1E8BB0EA}"/>
              </a:ext>
            </a:extLst>
          </p:cNvPr>
          <p:cNvSpPr/>
          <p:nvPr/>
        </p:nvSpPr>
        <p:spPr>
          <a:xfrm>
            <a:off x="8231854" y="3272220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C8D781-1151-8543-889B-625C7BA3954C}"/>
              </a:ext>
            </a:extLst>
          </p:cNvPr>
          <p:cNvSpPr/>
          <p:nvPr/>
        </p:nvSpPr>
        <p:spPr>
          <a:xfrm>
            <a:off x="7832417" y="3668274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359E61-C5BC-C242-BE41-CB5B16DCDB78}"/>
              </a:ext>
            </a:extLst>
          </p:cNvPr>
          <p:cNvSpPr/>
          <p:nvPr/>
        </p:nvSpPr>
        <p:spPr>
          <a:xfrm>
            <a:off x="8273839" y="369081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4FC09-985B-D443-9A21-E0F825BEDB58}"/>
              </a:ext>
            </a:extLst>
          </p:cNvPr>
          <p:cNvSpPr/>
          <p:nvPr/>
        </p:nvSpPr>
        <p:spPr>
          <a:xfrm>
            <a:off x="8236163" y="416448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681F40-43A5-BB40-B791-5DC9EC76CCE9}"/>
              </a:ext>
            </a:extLst>
          </p:cNvPr>
          <p:cNvSpPr/>
          <p:nvPr/>
        </p:nvSpPr>
        <p:spPr>
          <a:xfrm>
            <a:off x="8617163" y="3272219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AAB603-FAC3-CA48-9FBD-45D629B6639B}"/>
              </a:ext>
            </a:extLst>
          </p:cNvPr>
          <p:cNvSpPr/>
          <p:nvPr/>
        </p:nvSpPr>
        <p:spPr>
          <a:xfrm>
            <a:off x="8639909" y="4148919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3B2A1C-2148-034B-90BC-D728299550DB}"/>
              </a:ext>
            </a:extLst>
          </p:cNvPr>
          <p:cNvSpPr/>
          <p:nvPr/>
        </p:nvSpPr>
        <p:spPr>
          <a:xfrm>
            <a:off x="9867051" y="280267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91588B-2D04-9441-A870-006E236F6580}"/>
              </a:ext>
            </a:extLst>
          </p:cNvPr>
          <p:cNvSpPr/>
          <p:nvPr/>
        </p:nvSpPr>
        <p:spPr>
          <a:xfrm>
            <a:off x="9058585" y="3679373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DE11B8-8908-DD43-B4B1-06A799F3AE27}"/>
              </a:ext>
            </a:extLst>
          </p:cNvPr>
          <p:cNvSpPr/>
          <p:nvPr/>
        </p:nvSpPr>
        <p:spPr>
          <a:xfrm>
            <a:off x="9058585" y="327065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CB8CF-0E27-6040-B71F-C280F5B0DB24}"/>
              </a:ext>
            </a:extLst>
          </p:cNvPr>
          <p:cNvSpPr/>
          <p:nvPr/>
        </p:nvSpPr>
        <p:spPr>
          <a:xfrm>
            <a:off x="9044357" y="2814522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67A14B-0DEF-D946-9D26-AF6E00615D75}"/>
              </a:ext>
            </a:extLst>
          </p:cNvPr>
          <p:cNvSpPr/>
          <p:nvPr/>
        </p:nvSpPr>
        <p:spPr>
          <a:xfrm>
            <a:off x="9477131" y="369081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15841C-F1CE-C14E-A379-F60378043715}"/>
              </a:ext>
            </a:extLst>
          </p:cNvPr>
          <p:cNvSpPr/>
          <p:nvPr/>
        </p:nvSpPr>
        <p:spPr>
          <a:xfrm>
            <a:off x="9443213" y="280267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B00DE3-E18D-3646-8A9B-7F23AC6976F4}"/>
              </a:ext>
            </a:extLst>
          </p:cNvPr>
          <p:cNvSpPr/>
          <p:nvPr/>
        </p:nvSpPr>
        <p:spPr>
          <a:xfrm>
            <a:off x="8620519" y="2354320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01BF9-98C6-E54E-833B-259F572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F5E7201-42B7-A04B-A7C6-A4251364F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85000" cy="1600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B1004F-9AB6-A948-95E6-8A7BE145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1731"/>
            <a:ext cx="6438900" cy="2413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B1E137-5C05-6F44-822C-A8E7431D9BA2}"/>
              </a:ext>
            </a:extLst>
          </p:cNvPr>
          <p:cNvSpPr/>
          <p:nvPr/>
        </p:nvSpPr>
        <p:spPr>
          <a:xfrm>
            <a:off x="7832417" y="4148919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6780B6-9ACB-9640-A4E2-B8D5E4595101}"/>
              </a:ext>
            </a:extLst>
          </p:cNvPr>
          <p:cNvSpPr/>
          <p:nvPr/>
        </p:nvSpPr>
        <p:spPr>
          <a:xfrm>
            <a:off x="7823200" y="327222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D34993-5008-1743-A257-6AA924BEEDFB}"/>
              </a:ext>
            </a:extLst>
          </p:cNvPr>
          <p:cNvSpPr/>
          <p:nvPr/>
        </p:nvSpPr>
        <p:spPr>
          <a:xfrm>
            <a:off x="8231854" y="2815053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0B6B50-78BC-D047-8697-FC0654043800}"/>
              </a:ext>
            </a:extLst>
          </p:cNvPr>
          <p:cNvSpPr/>
          <p:nvPr/>
        </p:nvSpPr>
        <p:spPr>
          <a:xfrm>
            <a:off x="8620519" y="2802672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079572-8CF7-7F49-9763-B41D56FE87F8}"/>
              </a:ext>
            </a:extLst>
          </p:cNvPr>
          <p:cNvSpPr/>
          <p:nvPr/>
        </p:nvSpPr>
        <p:spPr>
          <a:xfrm>
            <a:off x="7823200" y="244021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01BC0-9A09-0D41-8BEC-FADAEE3FE91F}"/>
              </a:ext>
            </a:extLst>
          </p:cNvPr>
          <p:cNvSpPr/>
          <p:nvPr/>
        </p:nvSpPr>
        <p:spPr>
          <a:xfrm>
            <a:off x="7823200" y="2803954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BF159E-0483-7841-ACF3-5D7AF5147E4A}"/>
              </a:ext>
            </a:extLst>
          </p:cNvPr>
          <p:cNvSpPr/>
          <p:nvPr/>
        </p:nvSpPr>
        <p:spPr>
          <a:xfrm>
            <a:off x="8617163" y="3679372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B69090-BF2F-2D49-BE5E-0B4E1E8BB0EA}"/>
              </a:ext>
            </a:extLst>
          </p:cNvPr>
          <p:cNvSpPr/>
          <p:nvPr/>
        </p:nvSpPr>
        <p:spPr>
          <a:xfrm>
            <a:off x="8231854" y="3272220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C8D781-1151-8543-889B-625C7BA3954C}"/>
              </a:ext>
            </a:extLst>
          </p:cNvPr>
          <p:cNvSpPr/>
          <p:nvPr/>
        </p:nvSpPr>
        <p:spPr>
          <a:xfrm>
            <a:off x="7832417" y="3668274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359E61-C5BC-C242-BE41-CB5B16DCDB78}"/>
              </a:ext>
            </a:extLst>
          </p:cNvPr>
          <p:cNvSpPr/>
          <p:nvPr/>
        </p:nvSpPr>
        <p:spPr>
          <a:xfrm>
            <a:off x="8273839" y="369081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4FC09-985B-D443-9A21-E0F825BEDB58}"/>
              </a:ext>
            </a:extLst>
          </p:cNvPr>
          <p:cNvSpPr/>
          <p:nvPr/>
        </p:nvSpPr>
        <p:spPr>
          <a:xfrm>
            <a:off x="8236163" y="416448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681F40-43A5-BB40-B791-5DC9EC76CCE9}"/>
              </a:ext>
            </a:extLst>
          </p:cNvPr>
          <p:cNvSpPr/>
          <p:nvPr/>
        </p:nvSpPr>
        <p:spPr>
          <a:xfrm>
            <a:off x="8617163" y="3272219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AAB603-FAC3-CA48-9FBD-45D629B6639B}"/>
              </a:ext>
            </a:extLst>
          </p:cNvPr>
          <p:cNvSpPr/>
          <p:nvPr/>
        </p:nvSpPr>
        <p:spPr>
          <a:xfrm>
            <a:off x="8639909" y="4148919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3B2A1C-2148-034B-90BC-D728299550DB}"/>
              </a:ext>
            </a:extLst>
          </p:cNvPr>
          <p:cNvSpPr/>
          <p:nvPr/>
        </p:nvSpPr>
        <p:spPr>
          <a:xfrm>
            <a:off x="9867051" y="280267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91588B-2D04-9441-A870-006E236F6580}"/>
              </a:ext>
            </a:extLst>
          </p:cNvPr>
          <p:cNvSpPr/>
          <p:nvPr/>
        </p:nvSpPr>
        <p:spPr>
          <a:xfrm>
            <a:off x="9058585" y="3679373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DE11B8-8908-DD43-B4B1-06A799F3AE27}"/>
              </a:ext>
            </a:extLst>
          </p:cNvPr>
          <p:cNvSpPr/>
          <p:nvPr/>
        </p:nvSpPr>
        <p:spPr>
          <a:xfrm>
            <a:off x="9058585" y="327065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CB8CF-0E27-6040-B71F-C280F5B0DB24}"/>
              </a:ext>
            </a:extLst>
          </p:cNvPr>
          <p:cNvSpPr/>
          <p:nvPr/>
        </p:nvSpPr>
        <p:spPr>
          <a:xfrm>
            <a:off x="9044357" y="2814522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67A14B-0DEF-D946-9D26-AF6E00615D75}"/>
              </a:ext>
            </a:extLst>
          </p:cNvPr>
          <p:cNvSpPr/>
          <p:nvPr/>
        </p:nvSpPr>
        <p:spPr>
          <a:xfrm>
            <a:off x="9477131" y="369081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15841C-F1CE-C14E-A379-F60378043715}"/>
              </a:ext>
            </a:extLst>
          </p:cNvPr>
          <p:cNvSpPr/>
          <p:nvPr/>
        </p:nvSpPr>
        <p:spPr>
          <a:xfrm>
            <a:off x="9443213" y="280267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B00DE3-E18D-3646-8A9B-7F23AC6976F4}"/>
              </a:ext>
            </a:extLst>
          </p:cNvPr>
          <p:cNvSpPr/>
          <p:nvPr/>
        </p:nvSpPr>
        <p:spPr>
          <a:xfrm>
            <a:off x="8620519" y="2354320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40FE8AF-B999-1542-9192-A95D149E533D}"/>
              </a:ext>
            </a:extLst>
          </p:cNvPr>
          <p:cNvCxnSpPr>
            <a:cxnSpLocks/>
            <a:stCxn id="7" idx="0"/>
            <a:endCxn id="15" idx="4"/>
          </p:cNvCxnSpPr>
          <p:nvPr/>
        </p:nvCxnSpPr>
        <p:spPr>
          <a:xfrm flipV="1">
            <a:off x="7943786" y="3881853"/>
            <a:ext cx="0" cy="267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3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01BF9-98C6-E54E-833B-259F572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F5E7201-42B7-A04B-A7C6-A4251364F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85000" cy="1600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B1004F-9AB6-A948-95E6-8A7BE145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1731"/>
            <a:ext cx="6438900" cy="2413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B1E137-5C05-6F44-822C-A8E7431D9BA2}"/>
              </a:ext>
            </a:extLst>
          </p:cNvPr>
          <p:cNvSpPr/>
          <p:nvPr/>
        </p:nvSpPr>
        <p:spPr>
          <a:xfrm>
            <a:off x="7832417" y="4148919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6780B6-9ACB-9640-A4E2-B8D5E4595101}"/>
              </a:ext>
            </a:extLst>
          </p:cNvPr>
          <p:cNvSpPr/>
          <p:nvPr/>
        </p:nvSpPr>
        <p:spPr>
          <a:xfrm>
            <a:off x="7823200" y="3272221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D34993-5008-1743-A257-6AA924BEEDFB}"/>
              </a:ext>
            </a:extLst>
          </p:cNvPr>
          <p:cNvSpPr/>
          <p:nvPr/>
        </p:nvSpPr>
        <p:spPr>
          <a:xfrm>
            <a:off x="8231854" y="2815053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0B6B50-78BC-D047-8697-FC0654043800}"/>
              </a:ext>
            </a:extLst>
          </p:cNvPr>
          <p:cNvSpPr/>
          <p:nvPr/>
        </p:nvSpPr>
        <p:spPr>
          <a:xfrm>
            <a:off x="8620519" y="2802672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079572-8CF7-7F49-9763-B41D56FE87F8}"/>
              </a:ext>
            </a:extLst>
          </p:cNvPr>
          <p:cNvSpPr/>
          <p:nvPr/>
        </p:nvSpPr>
        <p:spPr>
          <a:xfrm>
            <a:off x="7823200" y="244021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01BC0-9A09-0D41-8BEC-FADAEE3FE91F}"/>
              </a:ext>
            </a:extLst>
          </p:cNvPr>
          <p:cNvSpPr/>
          <p:nvPr/>
        </p:nvSpPr>
        <p:spPr>
          <a:xfrm>
            <a:off x="7823200" y="2803954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BF159E-0483-7841-ACF3-5D7AF5147E4A}"/>
              </a:ext>
            </a:extLst>
          </p:cNvPr>
          <p:cNvSpPr/>
          <p:nvPr/>
        </p:nvSpPr>
        <p:spPr>
          <a:xfrm>
            <a:off x="8617163" y="3679372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B69090-BF2F-2D49-BE5E-0B4E1E8BB0EA}"/>
              </a:ext>
            </a:extLst>
          </p:cNvPr>
          <p:cNvSpPr/>
          <p:nvPr/>
        </p:nvSpPr>
        <p:spPr>
          <a:xfrm>
            <a:off x="8231854" y="3272220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C8D781-1151-8543-889B-625C7BA3954C}"/>
              </a:ext>
            </a:extLst>
          </p:cNvPr>
          <p:cNvSpPr/>
          <p:nvPr/>
        </p:nvSpPr>
        <p:spPr>
          <a:xfrm>
            <a:off x="7832417" y="3668274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359E61-C5BC-C242-BE41-CB5B16DCDB78}"/>
              </a:ext>
            </a:extLst>
          </p:cNvPr>
          <p:cNvSpPr/>
          <p:nvPr/>
        </p:nvSpPr>
        <p:spPr>
          <a:xfrm>
            <a:off x="8273839" y="369081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4FC09-985B-D443-9A21-E0F825BEDB58}"/>
              </a:ext>
            </a:extLst>
          </p:cNvPr>
          <p:cNvSpPr/>
          <p:nvPr/>
        </p:nvSpPr>
        <p:spPr>
          <a:xfrm>
            <a:off x="8236163" y="4164488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681F40-43A5-BB40-B791-5DC9EC76CCE9}"/>
              </a:ext>
            </a:extLst>
          </p:cNvPr>
          <p:cNvSpPr/>
          <p:nvPr/>
        </p:nvSpPr>
        <p:spPr>
          <a:xfrm>
            <a:off x="8617163" y="3272219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AAB603-FAC3-CA48-9FBD-45D629B6639B}"/>
              </a:ext>
            </a:extLst>
          </p:cNvPr>
          <p:cNvSpPr/>
          <p:nvPr/>
        </p:nvSpPr>
        <p:spPr>
          <a:xfrm>
            <a:off x="8639909" y="4148919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3B2A1C-2148-034B-90BC-D728299550DB}"/>
              </a:ext>
            </a:extLst>
          </p:cNvPr>
          <p:cNvSpPr/>
          <p:nvPr/>
        </p:nvSpPr>
        <p:spPr>
          <a:xfrm>
            <a:off x="9867051" y="280267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91588B-2D04-9441-A870-006E236F6580}"/>
              </a:ext>
            </a:extLst>
          </p:cNvPr>
          <p:cNvSpPr/>
          <p:nvPr/>
        </p:nvSpPr>
        <p:spPr>
          <a:xfrm>
            <a:off x="9058585" y="3679373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DE11B8-8908-DD43-B4B1-06A799F3AE27}"/>
              </a:ext>
            </a:extLst>
          </p:cNvPr>
          <p:cNvSpPr/>
          <p:nvPr/>
        </p:nvSpPr>
        <p:spPr>
          <a:xfrm>
            <a:off x="9058585" y="327065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CB8CF-0E27-6040-B71F-C280F5B0DB24}"/>
              </a:ext>
            </a:extLst>
          </p:cNvPr>
          <p:cNvSpPr/>
          <p:nvPr/>
        </p:nvSpPr>
        <p:spPr>
          <a:xfrm>
            <a:off x="9044357" y="2814522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67A14B-0DEF-D946-9D26-AF6E00615D75}"/>
              </a:ext>
            </a:extLst>
          </p:cNvPr>
          <p:cNvSpPr/>
          <p:nvPr/>
        </p:nvSpPr>
        <p:spPr>
          <a:xfrm>
            <a:off x="9477131" y="369081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15841C-F1CE-C14E-A379-F60378043715}"/>
              </a:ext>
            </a:extLst>
          </p:cNvPr>
          <p:cNvSpPr/>
          <p:nvPr/>
        </p:nvSpPr>
        <p:spPr>
          <a:xfrm>
            <a:off x="9443213" y="280267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B00DE3-E18D-3646-8A9B-7F23AC6976F4}"/>
              </a:ext>
            </a:extLst>
          </p:cNvPr>
          <p:cNvSpPr/>
          <p:nvPr/>
        </p:nvSpPr>
        <p:spPr>
          <a:xfrm>
            <a:off x="8620519" y="2354320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40FE8AF-B999-1542-9192-A95D149E533D}"/>
              </a:ext>
            </a:extLst>
          </p:cNvPr>
          <p:cNvCxnSpPr>
            <a:cxnSpLocks/>
          </p:cNvCxnSpPr>
          <p:nvPr/>
        </p:nvCxnSpPr>
        <p:spPr>
          <a:xfrm flipV="1">
            <a:off x="7937608" y="3461546"/>
            <a:ext cx="0" cy="267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B9A8357-64B7-A046-BF0A-6B66C7A5E8FF}"/>
              </a:ext>
            </a:extLst>
          </p:cNvPr>
          <p:cNvCxnSpPr>
            <a:cxnSpLocks/>
          </p:cNvCxnSpPr>
          <p:nvPr/>
        </p:nvCxnSpPr>
        <p:spPr>
          <a:xfrm>
            <a:off x="8057666" y="4245797"/>
            <a:ext cx="1741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6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01BF9-98C6-E54E-833B-259F572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F5E7201-42B7-A04B-A7C6-A4251364F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85000" cy="1600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B1004F-9AB6-A948-95E6-8A7BE145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1731"/>
            <a:ext cx="6438900" cy="2413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B1E137-5C05-6F44-822C-A8E7431D9BA2}"/>
              </a:ext>
            </a:extLst>
          </p:cNvPr>
          <p:cNvSpPr/>
          <p:nvPr/>
        </p:nvSpPr>
        <p:spPr>
          <a:xfrm>
            <a:off x="7832417" y="4148919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6780B6-9ACB-9640-A4E2-B8D5E4595101}"/>
              </a:ext>
            </a:extLst>
          </p:cNvPr>
          <p:cNvSpPr/>
          <p:nvPr/>
        </p:nvSpPr>
        <p:spPr>
          <a:xfrm>
            <a:off x="7823200" y="3272221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D34993-5008-1743-A257-6AA924BEEDFB}"/>
              </a:ext>
            </a:extLst>
          </p:cNvPr>
          <p:cNvSpPr/>
          <p:nvPr/>
        </p:nvSpPr>
        <p:spPr>
          <a:xfrm>
            <a:off x="8231854" y="2815053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0B6B50-78BC-D047-8697-FC0654043800}"/>
              </a:ext>
            </a:extLst>
          </p:cNvPr>
          <p:cNvSpPr/>
          <p:nvPr/>
        </p:nvSpPr>
        <p:spPr>
          <a:xfrm>
            <a:off x="8620519" y="2802672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079572-8CF7-7F49-9763-B41D56FE87F8}"/>
              </a:ext>
            </a:extLst>
          </p:cNvPr>
          <p:cNvSpPr/>
          <p:nvPr/>
        </p:nvSpPr>
        <p:spPr>
          <a:xfrm>
            <a:off x="7823200" y="244021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01BC0-9A09-0D41-8BEC-FADAEE3FE91F}"/>
              </a:ext>
            </a:extLst>
          </p:cNvPr>
          <p:cNvSpPr/>
          <p:nvPr/>
        </p:nvSpPr>
        <p:spPr>
          <a:xfrm>
            <a:off x="7823200" y="2803954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BF159E-0483-7841-ACF3-5D7AF5147E4A}"/>
              </a:ext>
            </a:extLst>
          </p:cNvPr>
          <p:cNvSpPr/>
          <p:nvPr/>
        </p:nvSpPr>
        <p:spPr>
          <a:xfrm>
            <a:off x="8617163" y="3679372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B69090-BF2F-2D49-BE5E-0B4E1E8BB0EA}"/>
              </a:ext>
            </a:extLst>
          </p:cNvPr>
          <p:cNvSpPr/>
          <p:nvPr/>
        </p:nvSpPr>
        <p:spPr>
          <a:xfrm>
            <a:off x="8231854" y="3272220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C8D781-1151-8543-889B-625C7BA3954C}"/>
              </a:ext>
            </a:extLst>
          </p:cNvPr>
          <p:cNvSpPr/>
          <p:nvPr/>
        </p:nvSpPr>
        <p:spPr>
          <a:xfrm>
            <a:off x="7832417" y="3668274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359E61-C5BC-C242-BE41-CB5B16DCDB78}"/>
              </a:ext>
            </a:extLst>
          </p:cNvPr>
          <p:cNvSpPr/>
          <p:nvPr/>
        </p:nvSpPr>
        <p:spPr>
          <a:xfrm>
            <a:off x="8273839" y="3690818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4FC09-985B-D443-9A21-E0F825BEDB58}"/>
              </a:ext>
            </a:extLst>
          </p:cNvPr>
          <p:cNvSpPr/>
          <p:nvPr/>
        </p:nvSpPr>
        <p:spPr>
          <a:xfrm>
            <a:off x="8236163" y="4164488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681F40-43A5-BB40-B791-5DC9EC76CCE9}"/>
              </a:ext>
            </a:extLst>
          </p:cNvPr>
          <p:cNvSpPr/>
          <p:nvPr/>
        </p:nvSpPr>
        <p:spPr>
          <a:xfrm>
            <a:off x="8617163" y="3272219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AAB603-FAC3-CA48-9FBD-45D629B6639B}"/>
              </a:ext>
            </a:extLst>
          </p:cNvPr>
          <p:cNvSpPr/>
          <p:nvPr/>
        </p:nvSpPr>
        <p:spPr>
          <a:xfrm>
            <a:off x="8639909" y="4148919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3B2A1C-2148-034B-90BC-D728299550DB}"/>
              </a:ext>
            </a:extLst>
          </p:cNvPr>
          <p:cNvSpPr/>
          <p:nvPr/>
        </p:nvSpPr>
        <p:spPr>
          <a:xfrm>
            <a:off x="9867051" y="280267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91588B-2D04-9441-A870-006E236F6580}"/>
              </a:ext>
            </a:extLst>
          </p:cNvPr>
          <p:cNvSpPr/>
          <p:nvPr/>
        </p:nvSpPr>
        <p:spPr>
          <a:xfrm>
            <a:off x="9058585" y="3679373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DE11B8-8908-DD43-B4B1-06A799F3AE27}"/>
              </a:ext>
            </a:extLst>
          </p:cNvPr>
          <p:cNvSpPr/>
          <p:nvPr/>
        </p:nvSpPr>
        <p:spPr>
          <a:xfrm>
            <a:off x="9058585" y="327065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CB8CF-0E27-6040-B71F-C280F5B0DB24}"/>
              </a:ext>
            </a:extLst>
          </p:cNvPr>
          <p:cNvSpPr/>
          <p:nvPr/>
        </p:nvSpPr>
        <p:spPr>
          <a:xfrm>
            <a:off x="9044357" y="2814522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67A14B-0DEF-D946-9D26-AF6E00615D75}"/>
              </a:ext>
            </a:extLst>
          </p:cNvPr>
          <p:cNvSpPr/>
          <p:nvPr/>
        </p:nvSpPr>
        <p:spPr>
          <a:xfrm>
            <a:off x="9477131" y="369081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15841C-F1CE-C14E-A379-F60378043715}"/>
              </a:ext>
            </a:extLst>
          </p:cNvPr>
          <p:cNvSpPr/>
          <p:nvPr/>
        </p:nvSpPr>
        <p:spPr>
          <a:xfrm>
            <a:off x="9443213" y="280267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B00DE3-E18D-3646-8A9B-7F23AC6976F4}"/>
              </a:ext>
            </a:extLst>
          </p:cNvPr>
          <p:cNvSpPr/>
          <p:nvPr/>
        </p:nvSpPr>
        <p:spPr>
          <a:xfrm>
            <a:off x="8620519" y="2354320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40FE8AF-B999-1542-9192-A95D149E533D}"/>
              </a:ext>
            </a:extLst>
          </p:cNvPr>
          <p:cNvCxnSpPr>
            <a:cxnSpLocks/>
          </p:cNvCxnSpPr>
          <p:nvPr/>
        </p:nvCxnSpPr>
        <p:spPr>
          <a:xfrm flipV="1">
            <a:off x="7946797" y="3003592"/>
            <a:ext cx="0" cy="267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B9A8357-64B7-A046-BF0A-6B66C7A5E8FF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8044194" y="3873119"/>
            <a:ext cx="262264" cy="328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8E1AFDE-1228-AF4F-8976-271A9F8E8837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044194" y="3454521"/>
            <a:ext cx="220279" cy="291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BC5640-47B3-2144-A098-EDFD3861EE4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8445681" y="4255709"/>
            <a:ext cx="194228" cy="48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2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Bonus Task (Deadlines are </a:t>
            </a:r>
            <a:r>
              <a:rPr lang="en-US" dirty="0" err="1"/>
              <a:t>anounced</a:t>
            </a:r>
            <a:r>
              <a:rPr lang="en-US" dirty="0"/>
              <a:t>)</a:t>
            </a:r>
          </a:p>
          <a:p>
            <a:r>
              <a:rPr lang="en-US" dirty="0"/>
              <a:t>Last Weeks Exercise (</a:t>
            </a:r>
            <a:r>
              <a:rPr lang="en-US" dirty="0" err="1"/>
              <a:t>Paxos</a:t>
            </a:r>
            <a:r>
              <a:rPr lang="en-US" dirty="0"/>
              <a:t>, Consensus)</a:t>
            </a:r>
          </a:p>
          <a:p>
            <a:r>
              <a:rPr lang="en-US" dirty="0"/>
              <a:t>Scheduling</a:t>
            </a:r>
          </a:p>
          <a:p>
            <a:r>
              <a:rPr lang="en-US" dirty="0"/>
              <a:t>I/O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DMA</a:t>
            </a:r>
          </a:p>
          <a:p>
            <a:r>
              <a:rPr lang="en-US" dirty="0"/>
              <a:t>New 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01BF9-98C6-E54E-833B-259F572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F5E7201-42B7-A04B-A7C6-A4251364F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85000" cy="1600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B1004F-9AB6-A948-95E6-8A7BE145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1731"/>
            <a:ext cx="6438900" cy="2413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B1E137-5C05-6F44-822C-A8E7431D9BA2}"/>
              </a:ext>
            </a:extLst>
          </p:cNvPr>
          <p:cNvSpPr/>
          <p:nvPr/>
        </p:nvSpPr>
        <p:spPr>
          <a:xfrm>
            <a:off x="7832417" y="4148919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6780B6-9ACB-9640-A4E2-B8D5E4595101}"/>
              </a:ext>
            </a:extLst>
          </p:cNvPr>
          <p:cNvSpPr/>
          <p:nvPr/>
        </p:nvSpPr>
        <p:spPr>
          <a:xfrm>
            <a:off x="7823200" y="3272221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D34993-5008-1743-A257-6AA924BEEDFB}"/>
              </a:ext>
            </a:extLst>
          </p:cNvPr>
          <p:cNvSpPr/>
          <p:nvPr/>
        </p:nvSpPr>
        <p:spPr>
          <a:xfrm>
            <a:off x="8231854" y="2815053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0B6B50-78BC-D047-8697-FC0654043800}"/>
              </a:ext>
            </a:extLst>
          </p:cNvPr>
          <p:cNvSpPr/>
          <p:nvPr/>
        </p:nvSpPr>
        <p:spPr>
          <a:xfrm>
            <a:off x="8620519" y="2802672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079572-8CF7-7F49-9763-B41D56FE87F8}"/>
              </a:ext>
            </a:extLst>
          </p:cNvPr>
          <p:cNvSpPr/>
          <p:nvPr/>
        </p:nvSpPr>
        <p:spPr>
          <a:xfrm>
            <a:off x="7823200" y="2440211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01BC0-9A09-0D41-8BEC-FADAEE3FE91F}"/>
              </a:ext>
            </a:extLst>
          </p:cNvPr>
          <p:cNvSpPr/>
          <p:nvPr/>
        </p:nvSpPr>
        <p:spPr>
          <a:xfrm>
            <a:off x="7823200" y="2803954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BF159E-0483-7841-ACF3-5D7AF5147E4A}"/>
              </a:ext>
            </a:extLst>
          </p:cNvPr>
          <p:cNvSpPr/>
          <p:nvPr/>
        </p:nvSpPr>
        <p:spPr>
          <a:xfrm>
            <a:off x="8617163" y="3679372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B69090-BF2F-2D49-BE5E-0B4E1E8BB0EA}"/>
              </a:ext>
            </a:extLst>
          </p:cNvPr>
          <p:cNvSpPr/>
          <p:nvPr/>
        </p:nvSpPr>
        <p:spPr>
          <a:xfrm>
            <a:off x="8231854" y="3272220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C8D781-1151-8543-889B-625C7BA3954C}"/>
              </a:ext>
            </a:extLst>
          </p:cNvPr>
          <p:cNvSpPr/>
          <p:nvPr/>
        </p:nvSpPr>
        <p:spPr>
          <a:xfrm>
            <a:off x="7832417" y="3668274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359E61-C5BC-C242-BE41-CB5B16DCDB78}"/>
              </a:ext>
            </a:extLst>
          </p:cNvPr>
          <p:cNvSpPr/>
          <p:nvPr/>
        </p:nvSpPr>
        <p:spPr>
          <a:xfrm>
            <a:off x="8273839" y="3690818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4FC09-985B-D443-9A21-E0F825BEDB58}"/>
              </a:ext>
            </a:extLst>
          </p:cNvPr>
          <p:cNvSpPr/>
          <p:nvPr/>
        </p:nvSpPr>
        <p:spPr>
          <a:xfrm>
            <a:off x="8236163" y="4164488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681F40-43A5-BB40-B791-5DC9EC76CCE9}"/>
              </a:ext>
            </a:extLst>
          </p:cNvPr>
          <p:cNvSpPr/>
          <p:nvPr/>
        </p:nvSpPr>
        <p:spPr>
          <a:xfrm>
            <a:off x="8617163" y="3272219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AAB603-FAC3-CA48-9FBD-45D629B6639B}"/>
              </a:ext>
            </a:extLst>
          </p:cNvPr>
          <p:cNvSpPr/>
          <p:nvPr/>
        </p:nvSpPr>
        <p:spPr>
          <a:xfrm>
            <a:off x="8639909" y="4148919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3B2A1C-2148-034B-90BC-D728299550DB}"/>
              </a:ext>
            </a:extLst>
          </p:cNvPr>
          <p:cNvSpPr/>
          <p:nvPr/>
        </p:nvSpPr>
        <p:spPr>
          <a:xfrm>
            <a:off x="9867051" y="280267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91588B-2D04-9441-A870-006E236F6580}"/>
              </a:ext>
            </a:extLst>
          </p:cNvPr>
          <p:cNvSpPr/>
          <p:nvPr/>
        </p:nvSpPr>
        <p:spPr>
          <a:xfrm>
            <a:off x="9058585" y="3679373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DE11B8-8908-DD43-B4B1-06A799F3AE27}"/>
              </a:ext>
            </a:extLst>
          </p:cNvPr>
          <p:cNvSpPr/>
          <p:nvPr/>
        </p:nvSpPr>
        <p:spPr>
          <a:xfrm>
            <a:off x="9058585" y="327065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CB8CF-0E27-6040-B71F-C280F5B0DB24}"/>
              </a:ext>
            </a:extLst>
          </p:cNvPr>
          <p:cNvSpPr/>
          <p:nvPr/>
        </p:nvSpPr>
        <p:spPr>
          <a:xfrm>
            <a:off x="9044357" y="2814522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67A14B-0DEF-D946-9D26-AF6E00615D75}"/>
              </a:ext>
            </a:extLst>
          </p:cNvPr>
          <p:cNvSpPr/>
          <p:nvPr/>
        </p:nvSpPr>
        <p:spPr>
          <a:xfrm>
            <a:off x="9477131" y="3690818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15841C-F1CE-C14E-A379-F60378043715}"/>
              </a:ext>
            </a:extLst>
          </p:cNvPr>
          <p:cNvSpPr/>
          <p:nvPr/>
        </p:nvSpPr>
        <p:spPr>
          <a:xfrm>
            <a:off x="9443213" y="2802671"/>
            <a:ext cx="222738" cy="21357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B00DE3-E18D-3646-8A9B-7F23AC6976F4}"/>
              </a:ext>
            </a:extLst>
          </p:cNvPr>
          <p:cNvSpPr/>
          <p:nvPr/>
        </p:nvSpPr>
        <p:spPr>
          <a:xfrm>
            <a:off x="8620519" y="2354320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40FE8AF-B999-1542-9192-A95D149E53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934569" y="2653790"/>
            <a:ext cx="7746" cy="148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B9A8357-64B7-A046-BF0A-6B66C7A5E8FF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7975065" y="2567899"/>
            <a:ext cx="756823" cy="1101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8E1AFDE-1228-AF4F-8976-271A9F8E8837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8013319" y="2992929"/>
            <a:ext cx="251303" cy="310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BC5640-47B3-2144-A098-EDFD3861EE4B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8360404" y="3861673"/>
            <a:ext cx="289378" cy="302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5B9300E-B881-C240-B943-21B37D2ED865}"/>
              </a:ext>
            </a:extLst>
          </p:cNvPr>
          <p:cNvCxnSpPr>
            <a:cxnSpLocks/>
          </p:cNvCxnSpPr>
          <p:nvPr/>
        </p:nvCxnSpPr>
        <p:spPr>
          <a:xfrm flipV="1">
            <a:off x="8394318" y="2992929"/>
            <a:ext cx="251303" cy="310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CBDAB37-FBBD-0D40-873A-593B14FB174A}"/>
              </a:ext>
            </a:extLst>
          </p:cNvPr>
          <p:cNvCxnSpPr>
            <a:cxnSpLocks/>
          </p:cNvCxnSpPr>
          <p:nvPr/>
        </p:nvCxnSpPr>
        <p:spPr>
          <a:xfrm flipV="1">
            <a:off x="8407845" y="3445405"/>
            <a:ext cx="251303" cy="310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DAFD729-BA1C-CC46-9901-8E30D8439AC5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8000105" y="2996823"/>
            <a:ext cx="1076871" cy="1240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E078F1C-2795-7D4E-9C99-C56888728D68}"/>
              </a:ext>
            </a:extLst>
          </p:cNvPr>
          <p:cNvCxnSpPr>
            <a:cxnSpLocks/>
          </p:cNvCxnSpPr>
          <p:nvPr/>
        </p:nvCxnSpPr>
        <p:spPr>
          <a:xfrm flipV="1">
            <a:off x="8786230" y="3875222"/>
            <a:ext cx="289378" cy="302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30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01BF9-98C6-E54E-833B-259F572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F5E7201-42B7-A04B-A7C6-A4251364F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85000" cy="1600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B1004F-9AB6-A948-95E6-8A7BE145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1731"/>
            <a:ext cx="6438900" cy="2413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B1E137-5C05-6F44-822C-A8E7431D9BA2}"/>
              </a:ext>
            </a:extLst>
          </p:cNvPr>
          <p:cNvSpPr/>
          <p:nvPr/>
        </p:nvSpPr>
        <p:spPr>
          <a:xfrm>
            <a:off x="7832417" y="4148919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6780B6-9ACB-9640-A4E2-B8D5E4595101}"/>
              </a:ext>
            </a:extLst>
          </p:cNvPr>
          <p:cNvSpPr/>
          <p:nvPr/>
        </p:nvSpPr>
        <p:spPr>
          <a:xfrm>
            <a:off x="7823200" y="3272221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D34993-5008-1743-A257-6AA924BEEDFB}"/>
              </a:ext>
            </a:extLst>
          </p:cNvPr>
          <p:cNvSpPr/>
          <p:nvPr/>
        </p:nvSpPr>
        <p:spPr>
          <a:xfrm>
            <a:off x="8231854" y="2815053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0B6B50-78BC-D047-8697-FC0654043800}"/>
              </a:ext>
            </a:extLst>
          </p:cNvPr>
          <p:cNvSpPr/>
          <p:nvPr/>
        </p:nvSpPr>
        <p:spPr>
          <a:xfrm>
            <a:off x="8620519" y="2802672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079572-8CF7-7F49-9763-B41D56FE87F8}"/>
              </a:ext>
            </a:extLst>
          </p:cNvPr>
          <p:cNvSpPr/>
          <p:nvPr/>
        </p:nvSpPr>
        <p:spPr>
          <a:xfrm>
            <a:off x="7823200" y="2440211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01BC0-9A09-0D41-8BEC-FADAEE3FE91F}"/>
              </a:ext>
            </a:extLst>
          </p:cNvPr>
          <p:cNvSpPr/>
          <p:nvPr/>
        </p:nvSpPr>
        <p:spPr>
          <a:xfrm>
            <a:off x="7823200" y="2803954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BF159E-0483-7841-ACF3-5D7AF5147E4A}"/>
              </a:ext>
            </a:extLst>
          </p:cNvPr>
          <p:cNvSpPr/>
          <p:nvPr/>
        </p:nvSpPr>
        <p:spPr>
          <a:xfrm>
            <a:off x="8617163" y="3679372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B69090-BF2F-2D49-BE5E-0B4E1E8BB0EA}"/>
              </a:ext>
            </a:extLst>
          </p:cNvPr>
          <p:cNvSpPr/>
          <p:nvPr/>
        </p:nvSpPr>
        <p:spPr>
          <a:xfrm>
            <a:off x="8231854" y="3272220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C8D781-1151-8543-889B-625C7BA3954C}"/>
              </a:ext>
            </a:extLst>
          </p:cNvPr>
          <p:cNvSpPr/>
          <p:nvPr/>
        </p:nvSpPr>
        <p:spPr>
          <a:xfrm>
            <a:off x="7832417" y="3668274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359E61-C5BC-C242-BE41-CB5B16DCDB78}"/>
              </a:ext>
            </a:extLst>
          </p:cNvPr>
          <p:cNvSpPr/>
          <p:nvPr/>
        </p:nvSpPr>
        <p:spPr>
          <a:xfrm>
            <a:off x="8273839" y="3690818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4FC09-985B-D443-9A21-E0F825BEDB58}"/>
              </a:ext>
            </a:extLst>
          </p:cNvPr>
          <p:cNvSpPr/>
          <p:nvPr/>
        </p:nvSpPr>
        <p:spPr>
          <a:xfrm>
            <a:off x="8236163" y="4164488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681F40-43A5-BB40-B791-5DC9EC76CCE9}"/>
              </a:ext>
            </a:extLst>
          </p:cNvPr>
          <p:cNvSpPr/>
          <p:nvPr/>
        </p:nvSpPr>
        <p:spPr>
          <a:xfrm>
            <a:off x="8617163" y="3272219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AAB603-FAC3-CA48-9FBD-45D629B6639B}"/>
              </a:ext>
            </a:extLst>
          </p:cNvPr>
          <p:cNvSpPr/>
          <p:nvPr/>
        </p:nvSpPr>
        <p:spPr>
          <a:xfrm>
            <a:off x="8639909" y="4148919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3B2A1C-2148-034B-90BC-D728299550DB}"/>
              </a:ext>
            </a:extLst>
          </p:cNvPr>
          <p:cNvSpPr/>
          <p:nvPr/>
        </p:nvSpPr>
        <p:spPr>
          <a:xfrm>
            <a:off x="9867051" y="2802671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91588B-2D04-9441-A870-006E236F6580}"/>
              </a:ext>
            </a:extLst>
          </p:cNvPr>
          <p:cNvSpPr/>
          <p:nvPr/>
        </p:nvSpPr>
        <p:spPr>
          <a:xfrm>
            <a:off x="9058585" y="3679373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DE11B8-8908-DD43-B4B1-06A799F3AE27}"/>
              </a:ext>
            </a:extLst>
          </p:cNvPr>
          <p:cNvSpPr/>
          <p:nvPr/>
        </p:nvSpPr>
        <p:spPr>
          <a:xfrm>
            <a:off x="9058585" y="3270658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CB8CF-0E27-6040-B71F-C280F5B0DB24}"/>
              </a:ext>
            </a:extLst>
          </p:cNvPr>
          <p:cNvSpPr/>
          <p:nvPr/>
        </p:nvSpPr>
        <p:spPr>
          <a:xfrm>
            <a:off x="9044357" y="2814522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67A14B-0DEF-D946-9D26-AF6E00615D75}"/>
              </a:ext>
            </a:extLst>
          </p:cNvPr>
          <p:cNvSpPr/>
          <p:nvPr/>
        </p:nvSpPr>
        <p:spPr>
          <a:xfrm>
            <a:off x="9477131" y="3690818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15841C-F1CE-C14E-A379-F60378043715}"/>
              </a:ext>
            </a:extLst>
          </p:cNvPr>
          <p:cNvSpPr/>
          <p:nvPr/>
        </p:nvSpPr>
        <p:spPr>
          <a:xfrm>
            <a:off x="9443213" y="2802671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B00DE3-E18D-3646-8A9B-7F23AC6976F4}"/>
              </a:ext>
            </a:extLst>
          </p:cNvPr>
          <p:cNvSpPr/>
          <p:nvPr/>
        </p:nvSpPr>
        <p:spPr>
          <a:xfrm>
            <a:off x="8620519" y="2354320"/>
            <a:ext cx="222738" cy="2135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40FE8AF-B999-1542-9192-A95D149E533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214724" y="2909461"/>
            <a:ext cx="228489" cy="11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B9A8357-64B7-A046-BF0A-6B66C7A5E8F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975065" y="2833949"/>
            <a:ext cx="1924605" cy="835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BC5640-47B3-2144-A098-EDFD3861EE4B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8839901" y="3873119"/>
            <a:ext cx="669849" cy="352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E078F1C-2795-7D4E-9C99-C56888728D68}"/>
              </a:ext>
            </a:extLst>
          </p:cNvPr>
          <p:cNvCxnSpPr>
            <a:cxnSpLocks/>
          </p:cNvCxnSpPr>
          <p:nvPr/>
        </p:nvCxnSpPr>
        <p:spPr>
          <a:xfrm flipV="1">
            <a:off x="8812638" y="3412015"/>
            <a:ext cx="289378" cy="302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77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01BF9-98C6-E54E-833B-259F572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F5E7201-42B7-A04B-A7C6-A4251364F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85000" cy="1600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B1004F-9AB6-A948-95E6-8A7BE145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1731"/>
            <a:ext cx="6438900" cy="2413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6A6E419-B9AE-0142-812A-C8793FA7D580}"/>
              </a:ext>
            </a:extLst>
          </p:cNvPr>
          <p:cNvSpPr txBox="1"/>
          <p:nvPr/>
        </p:nvSpPr>
        <p:spPr>
          <a:xfrm>
            <a:off x="7064989" y="1690688"/>
            <a:ext cx="50470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Answers:</a:t>
            </a:r>
          </a:p>
          <a:p>
            <a:r>
              <a:rPr lang="en-US" i="1" dirty="0"/>
              <a:t>b) log(n)</a:t>
            </a:r>
          </a:p>
          <a:p>
            <a:r>
              <a:rPr lang="en-US" i="1" dirty="0"/>
              <a:t>c) Each node needs to learn n-1 values, </a:t>
            </a:r>
          </a:p>
          <a:p>
            <a:r>
              <a:rPr lang="en-US" i="1" dirty="0"/>
              <a:t>so it needs to receive at least n-1 messages.</a:t>
            </a:r>
          </a:p>
          <a:p>
            <a:r>
              <a:rPr lang="en-US" i="1" dirty="0"/>
              <a:t>So in total there need to be n(n-1) messages</a:t>
            </a:r>
          </a:p>
          <a:p>
            <a:r>
              <a:rPr lang="en-US" i="1" dirty="0"/>
              <a:t>received. Because every received message</a:t>
            </a:r>
          </a:p>
          <a:p>
            <a:r>
              <a:rPr lang="en-US" i="1" dirty="0"/>
              <a:t>has been sent at some point, n(n-1) need to get sent</a:t>
            </a:r>
          </a:p>
          <a:p>
            <a:r>
              <a:rPr lang="en-US" i="1" dirty="0"/>
              <a:t>which requires n-1 rounds.</a:t>
            </a:r>
          </a:p>
        </p:txBody>
      </p:sp>
    </p:spTree>
    <p:extLst>
      <p:ext uri="{BB962C8B-B14F-4D97-AF65-F5344CB8AC3E}">
        <p14:creationId xmlns:p14="http://schemas.microsoft.com/office/powerpoint/2010/main" val="35566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D0400-58E4-2B41-9ABA-BD88D9B6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E51A31-E708-8743-B256-3B1909FE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Deciding how to allocate a single resource among multiple clients.</a:t>
            </a:r>
          </a:p>
          <a:p>
            <a:pPr lvl="1"/>
            <a:r>
              <a:rPr lang="en-US" dirty="0"/>
              <a:t>In what order</a:t>
            </a:r>
          </a:p>
          <a:p>
            <a:pPr lvl="1"/>
            <a:r>
              <a:rPr lang="en-US" dirty="0"/>
              <a:t>How long</a:t>
            </a:r>
          </a:p>
        </p:txBody>
      </p:sp>
    </p:spTree>
    <p:extLst>
      <p:ext uri="{BB962C8B-B14F-4D97-AF65-F5344CB8AC3E}">
        <p14:creationId xmlns:p14="http://schemas.microsoft.com/office/powerpoint/2010/main" val="358445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60981-DACC-E240-87BF-E543CC96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Scheduling Terminology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0C29CD3-1F83-6F4A-A3C2-2C6530B88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9812"/>
            <a:ext cx="10609788" cy="30827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FD2C59A-B55F-FD48-9FBA-C2ED13C7F247}"/>
              </a:ext>
            </a:extLst>
          </p:cNvPr>
          <p:cNvSpPr txBox="1"/>
          <p:nvPr/>
        </p:nvSpPr>
        <p:spPr>
          <a:xfrm>
            <a:off x="5140706" y="4080933"/>
            <a:ext cx="19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turnaround time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94D141-D4A0-7C41-8696-8873F1DF1351}"/>
              </a:ext>
            </a:extLst>
          </p:cNvPr>
          <p:cNvSpPr txBox="1"/>
          <p:nvPr/>
        </p:nvSpPr>
        <p:spPr>
          <a:xfrm>
            <a:off x="1946787" y="5574890"/>
            <a:ext cx="826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time: </a:t>
            </a:r>
            <a:r>
              <a:rPr lang="en-GB" dirty="0"/>
              <a:t>The time taken to respond to a request for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3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60AA9-EF2D-D543-B3A3-A9FC9B67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kinds of workloads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49B07-97DD-FA41-8DA3-C4518053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Batch workload</a:t>
            </a:r>
          </a:p>
          <a:p>
            <a:pPr lvl="1"/>
            <a:r>
              <a:rPr lang="en-US" dirty="0"/>
              <a:t>“Run this job to completion and tell me when you’re done”</a:t>
            </a:r>
          </a:p>
          <a:p>
            <a:pPr lvl="1"/>
            <a:r>
              <a:rPr lang="en-US" dirty="0"/>
              <a:t>Main goals: throughput (jobs per hour), wait time, turnaround time, utilization</a:t>
            </a:r>
          </a:p>
          <a:p>
            <a:r>
              <a:rPr lang="en-US" b="1" dirty="0"/>
              <a:t>Interactive workloads</a:t>
            </a:r>
          </a:p>
          <a:p>
            <a:pPr lvl="1"/>
            <a:r>
              <a:rPr lang="en-US" dirty="0"/>
              <a:t>“Wait for external events and react before the user gets annoyed”</a:t>
            </a:r>
          </a:p>
          <a:p>
            <a:pPr lvl="1"/>
            <a:r>
              <a:rPr lang="en-US" dirty="0"/>
              <a:t>Main goals: Response time, proportionality, fairness</a:t>
            </a:r>
          </a:p>
          <a:p>
            <a:r>
              <a:rPr lang="en-US" b="1" dirty="0"/>
              <a:t>Soft </a:t>
            </a:r>
            <a:r>
              <a:rPr lang="en-US" b="1" dirty="0" err="1"/>
              <a:t>realtime</a:t>
            </a:r>
            <a:r>
              <a:rPr lang="en-US" b="1" dirty="0"/>
              <a:t> workloads</a:t>
            </a:r>
          </a:p>
          <a:p>
            <a:pPr lvl="1"/>
            <a:r>
              <a:rPr lang="en-US" dirty="0"/>
              <a:t>“This task must complete in less than 50ms” or “This program must get 10ms CPU every 50 </a:t>
            </a:r>
            <a:r>
              <a:rPr lang="en-US" dirty="0" err="1"/>
              <a:t>ms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Main goals: deadlines, guarantees, predictability</a:t>
            </a:r>
          </a:p>
          <a:p>
            <a:r>
              <a:rPr lang="en-US" b="1" dirty="0"/>
              <a:t>Hard </a:t>
            </a:r>
            <a:r>
              <a:rPr lang="en-US" b="1" dirty="0" err="1"/>
              <a:t>realtime</a:t>
            </a:r>
            <a:r>
              <a:rPr lang="en-US" b="1" dirty="0"/>
              <a:t> workloads</a:t>
            </a:r>
          </a:p>
          <a:p>
            <a:pPr lvl="1"/>
            <a:r>
              <a:rPr lang="en-US" dirty="0"/>
              <a:t>“Ensure the plane’s control surface moves correctly in response to the pilot’s actions”</a:t>
            </a:r>
          </a:p>
          <a:p>
            <a:pPr lvl="1"/>
            <a:r>
              <a:rPr lang="en-US" dirty="0"/>
              <a:t>Embedded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E96AC-8BF1-E941-9B0B-8E7D0106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Preemptive  vs non-preemptive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E6791-B80F-3B4F-BFC1-4C5AA94E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Preemptive: </a:t>
            </a:r>
          </a:p>
          <a:p>
            <a:pPr lvl="1"/>
            <a:r>
              <a:rPr lang="en-US" dirty="0"/>
              <a:t>Processes dispatched and de-scheduled without warning</a:t>
            </a:r>
          </a:p>
          <a:p>
            <a:r>
              <a:rPr lang="en-US" dirty="0"/>
              <a:t>Non-preemptive</a:t>
            </a:r>
          </a:p>
          <a:p>
            <a:pPr lvl="1"/>
            <a:r>
              <a:rPr lang="en-US" dirty="0"/>
              <a:t>Process explicitly has to give up the resource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defRPr/>
            </a:pPr>
            <a:r>
              <a:rPr lang="en-GB" dirty="0"/>
              <a:t>Soft-</a:t>
            </a:r>
            <a:r>
              <a:rPr lang="en-GB" dirty="0" err="1"/>
              <a:t>realtime</a:t>
            </a:r>
            <a:r>
              <a:rPr lang="en-GB" dirty="0"/>
              <a:t> systems are usually pre-emptive</a:t>
            </a:r>
          </a:p>
          <a:p>
            <a:pPr>
              <a:defRPr/>
            </a:pPr>
            <a:r>
              <a:rPr lang="en-GB" dirty="0"/>
              <a:t>Hard-</a:t>
            </a:r>
            <a:r>
              <a:rPr lang="en-GB" dirty="0" err="1"/>
              <a:t>realtime</a:t>
            </a:r>
            <a:r>
              <a:rPr lang="en-GB" dirty="0"/>
              <a:t> systems are often not!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A2945-2A6D-4DD9-843E-8CC82D91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0" y="3205201"/>
            <a:ext cx="4567872" cy="31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D4A35-8867-854E-85BE-8C1C17E3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schedule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889D36-CF62-BF4C-A84F-26258F12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running process blocks (or calls yield)</a:t>
            </a:r>
          </a:p>
          <a:p>
            <a:r>
              <a:rPr lang="en-US" dirty="0"/>
              <a:t>A blocked process unblocks</a:t>
            </a:r>
          </a:p>
          <a:p>
            <a:r>
              <a:rPr lang="en-US" dirty="0"/>
              <a:t>A running or waiting process terminates</a:t>
            </a:r>
          </a:p>
          <a:p>
            <a:r>
              <a:rPr lang="en-US" dirty="0"/>
              <a:t>An interrupt occurs (preemption)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5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C8F7C-7DC2-E24E-A1F2-5CD5E3AD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FIFO (Batch scheduling)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C4E918E-56DC-2F48-8C31-C8FF6F690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039" y="1359036"/>
            <a:ext cx="7697500" cy="481792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EF54DC0-99ED-F046-91D5-645E9D7A327C}"/>
              </a:ext>
            </a:extLst>
          </p:cNvPr>
          <p:cNvSpPr txBox="1"/>
          <p:nvPr/>
        </p:nvSpPr>
        <p:spPr>
          <a:xfrm>
            <a:off x="6268065" y="3628103"/>
            <a:ext cx="427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372C8-4B52-DB45-BFC2-3D3A54272862}"/>
              </a:ext>
            </a:extLst>
          </p:cNvPr>
          <p:cNvSpPr/>
          <p:nvPr/>
        </p:nvSpPr>
        <p:spPr>
          <a:xfrm>
            <a:off x="1932039" y="3628103"/>
            <a:ext cx="1076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8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8711F-57F4-7E4C-885D-F2CEBDEC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FIFO - Problem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4A9241D-690D-6446-B951-F6D1BBEEE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440" y="1514517"/>
            <a:ext cx="7686245" cy="466244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CA5093C-1B03-A740-903C-7BDC77601A08}"/>
              </a:ext>
            </a:extLst>
          </p:cNvPr>
          <p:cNvSpPr/>
          <p:nvPr/>
        </p:nvSpPr>
        <p:spPr>
          <a:xfrm>
            <a:off x="1996440" y="3495368"/>
            <a:ext cx="2944270" cy="840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7F161-142A-4E7D-9001-D35652940708}"/>
              </a:ext>
            </a:extLst>
          </p:cNvPr>
          <p:cNvSpPr txBox="1"/>
          <p:nvPr/>
        </p:nvSpPr>
        <p:spPr>
          <a:xfrm>
            <a:off x="3006229" y="5998627"/>
            <a:ext cx="599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Short jobs queue up behind long-running jobs!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1054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B1E1951-8722-4F5C-A273-7B7321219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91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E0FDE-5F96-C34E-A391-8B5CBEC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Shortest job first (Batch scheduling)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E6891E7-B66B-224F-B02B-789AE602E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3091"/>
            <a:ext cx="7670132" cy="489680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178A2BC-EB78-1C40-9EBA-3D200973F598}"/>
              </a:ext>
            </a:extLst>
          </p:cNvPr>
          <p:cNvSpPr txBox="1"/>
          <p:nvPr/>
        </p:nvSpPr>
        <p:spPr>
          <a:xfrm>
            <a:off x="838200" y="5992297"/>
            <a:ext cx="48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With preemption: shortest remaining time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54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SJF &amp; preemption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Problem: jobs arrive all the time</a:t>
            </a:r>
          </a:p>
          <a:p>
            <a:r>
              <a:rPr lang="en-GB" dirty="0"/>
              <a:t>“Shortest remaining time next”</a:t>
            </a:r>
          </a:p>
          <a:p>
            <a:pPr lvl="1"/>
            <a:r>
              <a:rPr lang="en-GB" dirty="0"/>
              <a:t>New, short jobs may </a:t>
            </a:r>
            <a:r>
              <a:rPr lang="en-GB" dirty="0" err="1"/>
              <a:t>preempt</a:t>
            </a:r>
            <a:r>
              <a:rPr lang="en-GB" dirty="0"/>
              <a:t> longer jobs already running</a:t>
            </a:r>
          </a:p>
          <a:p>
            <a:r>
              <a:rPr lang="en-GB" dirty="0"/>
              <a:t>Still not an ideal match for dynamic, unpredictable workloads</a:t>
            </a:r>
          </a:p>
          <a:p>
            <a:pPr lvl="1"/>
            <a:r>
              <a:rPr lang="en-GB" dirty="0"/>
              <a:t>In particular, interactive ones.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time estimation</a:t>
            </a:r>
          </a:p>
        </p:txBody>
      </p:sp>
      <p:sp>
        <p:nvSpPr>
          <p:cNvPr id="2052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Problem: what is the execution time?</a:t>
            </a:r>
          </a:p>
          <a:p>
            <a:pPr lvl="1"/>
            <a:r>
              <a:rPr lang="en-GB" dirty="0"/>
              <a:t>For mainframes, could punt to user</a:t>
            </a:r>
          </a:p>
          <a:p>
            <a:pPr lvl="1"/>
            <a:r>
              <a:rPr lang="en-GB" dirty="0"/>
              <a:t>And charge them more if they were wrong</a:t>
            </a:r>
          </a:p>
          <a:p>
            <a:r>
              <a:rPr lang="en-GB" dirty="0"/>
              <a:t>For non-batch workloads, use CPU burst times</a:t>
            </a:r>
          </a:p>
          <a:p>
            <a:pPr lvl="1"/>
            <a:r>
              <a:rPr lang="en-GB" dirty="0"/>
              <a:t>Keep exponential average of prior bursts</a:t>
            </a:r>
          </a:p>
          <a:p>
            <a:r>
              <a:rPr lang="en-GB" dirty="0"/>
              <a:t>Or just use application information</a:t>
            </a:r>
          </a:p>
          <a:p>
            <a:pPr lvl="1"/>
            <a:r>
              <a:rPr lang="en-GB" dirty="0"/>
              <a:t>Web pages: size of web page</a:t>
            </a:r>
          </a:p>
          <a:p>
            <a:pPr lvl="1">
              <a:buFont typeface="Arial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915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A4FA4-C107-484E-92DA-35F3F101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 robin (interactive workloads)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0A2369C-E897-304F-B828-263B0C77C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886509"/>
              </p:ext>
            </p:extLst>
          </p:nvPr>
        </p:nvGraphicFramePr>
        <p:xfrm>
          <a:off x="838200" y="4442935"/>
          <a:ext cx="10515600" cy="148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448095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092738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797528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2525837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62174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7583995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960085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80961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765201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6635638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3263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6057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1632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38172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20DA93D-C8B1-784A-ACF8-2E4E9EB68153}"/>
              </a:ext>
            </a:extLst>
          </p:cNvPr>
          <p:cNvSpPr txBox="1"/>
          <p:nvPr/>
        </p:nvSpPr>
        <p:spPr>
          <a:xfrm>
            <a:off x="838200" y="1895346"/>
            <a:ext cx="7044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Maintains a queue of jobs and schedules them in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turnaround than shortest job first, but better response time (goal of interactive workloads)</a:t>
            </a:r>
          </a:p>
          <a:p>
            <a:endParaRPr lang="en-US" sz="2400" dirty="0"/>
          </a:p>
        </p:txBody>
      </p:sp>
      <p:graphicFrame>
        <p:nvGraphicFramePr>
          <p:cNvPr id="7" name="Group 100">
            <a:extLst>
              <a:ext uri="{FF2B5EF4-FFF2-40B4-BE49-F238E27FC236}">
                <a16:creationId xmlns:a16="http://schemas.microsoft.com/office/drawing/2014/main" id="{D385A914-44FD-AC48-B2A5-E091BDBF93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499144"/>
              </p:ext>
            </p:extLst>
          </p:nvPr>
        </p:nvGraphicFramePr>
        <p:xfrm>
          <a:off x="7882757" y="1486931"/>
          <a:ext cx="3810000" cy="2575878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Execution</a:t>
                      </a:r>
                      <a:b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(</a:t>
                      </a:r>
                      <a:r>
                        <a:rPr kumimoji="0" lang="en-GB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ms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851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F7411-9B41-0E46-98FB-B68FB5B4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Priority Queues (interactive workloads)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E4D7A2-9D33-A14E-9995-ED00BF4C3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160" y="1270837"/>
            <a:ext cx="7283999" cy="490612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85D4514-1EC3-1C4A-9BC6-FFF0279DFBB8}"/>
              </a:ext>
            </a:extLst>
          </p:cNvPr>
          <p:cNvSpPr txBox="1"/>
          <p:nvPr/>
        </p:nvSpPr>
        <p:spPr>
          <a:xfrm>
            <a:off x="899160" y="6065520"/>
            <a:ext cx="10313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schedule differently on different levels, </a:t>
            </a:r>
            <a:r>
              <a:rPr lang="en-US" sz="2400" dirty="0" err="1"/>
              <a:t>eg.</a:t>
            </a:r>
            <a:r>
              <a:rPr lang="en-US" sz="2400" dirty="0"/>
              <a:t> round robin and shortest job first </a:t>
            </a:r>
          </a:p>
        </p:txBody>
      </p:sp>
    </p:spTree>
    <p:extLst>
      <p:ext uri="{BB962C8B-B14F-4D97-AF65-F5344CB8AC3E}">
        <p14:creationId xmlns:p14="http://schemas.microsoft.com/office/powerpoint/2010/main" val="1966403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FD1BB-C780-9345-9874-A08BC2CE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Priority Queues –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FB0A1-2137-3247-A95A-27FB5757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Starvation– jobs with low priority never get scheduled</a:t>
            </a:r>
          </a:p>
          <a:p>
            <a:pPr lvl="1"/>
            <a:r>
              <a:rPr lang="en-US" dirty="0"/>
              <a:t>Solution: jobs gain priority with time, so called “ageing”</a:t>
            </a:r>
          </a:p>
          <a:p>
            <a:pPr lvl="2"/>
            <a:r>
              <a:rPr lang="en-US" dirty="0"/>
              <a:t>Reset original priority after being scheduled</a:t>
            </a:r>
          </a:p>
        </p:txBody>
      </p:sp>
    </p:spTree>
    <p:extLst>
      <p:ext uri="{BB962C8B-B14F-4D97-AF65-F5344CB8AC3E}">
        <p14:creationId xmlns:p14="http://schemas.microsoft.com/office/powerpoint/2010/main" val="1126246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5C606DA7-AB7D-45F0-8CCF-814154E9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5105400"/>
            <a:ext cx="1438600" cy="533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T1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</a:t>
            </a:r>
          </a:p>
        </p:txBody>
      </p: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B56FBA42-7E52-47A6-AA91-AD32ADFE70B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0800" y="1995488"/>
            <a:ext cx="0" cy="4100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" name="Text Box 26">
            <a:extLst>
              <a:ext uri="{FF2B5EF4-FFF2-40B4-BE49-F238E27FC236}">
                <a16:creationId xmlns:a16="http://schemas.microsoft.com/office/drawing/2014/main" id="{FF53CE45-93E1-4E2C-9EA2-E15341DA61D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745784" y="3907632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Priority</a:t>
            </a:r>
          </a:p>
        </p:txBody>
      </p:sp>
      <p:cxnSp>
        <p:nvCxnSpPr>
          <p:cNvPr id="28" name="AutoShape 25">
            <a:extLst>
              <a:ext uri="{FF2B5EF4-FFF2-40B4-BE49-F238E27FC236}">
                <a16:creationId xmlns:a16="http://schemas.microsoft.com/office/drawing/2014/main" id="{9D36C92C-B56E-443E-B953-6129BA60A6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0800" y="6096000"/>
            <a:ext cx="6324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Text Box 26">
            <a:extLst>
              <a:ext uri="{FF2B5EF4-FFF2-40B4-BE49-F238E27FC236}">
                <a16:creationId xmlns:a16="http://schemas.microsoft.com/office/drawing/2014/main" id="{31B46543-05FB-4E59-A973-27B97BE3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6232416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906365F2-8BEE-4B00-8BD2-A1F0E01B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501" y="2728119"/>
            <a:ext cx="2180891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CH" dirty="0"/>
              <a:t>T3</a:t>
            </a:r>
            <a:endParaRPr lang="en-GB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0F9BBB1-1302-4907-90B4-8CFE4214CD0C}"/>
              </a:ext>
            </a:extLst>
          </p:cNvPr>
          <p:cNvCxnSpPr/>
          <p:nvPr/>
        </p:nvCxnSpPr>
        <p:spPr>
          <a:xfrm>
            <a:off x="3581400" y="4648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E1EA78-ED89-4767-A2C9-016BD2114359}"/>
              </a:ext>
            </a:extLst>
          </p:cNvPr>
          <p:cNvSpPr txBox="1"/>
          <p:nvPr/>
        </p:nvSpPr>
        <p:spPr>
          <a:xfrm>
            <a:off x="2895601" y="4309427"/>
            <a:ext cx="16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Takes Mutex</a:t>
            </a:r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53505EF-C948-4D9A-A3D1-013BE09C489E}"/>
              </a:ext>
            </a:extLst>
          </p:cNvPr>
          <p:cNvCxnSpPr>
            <a:cxnSpLocks/>
          </p:cNvCxnSpPr>
          <p:nvPr/>
        </p:nvCxnSpPr>
        <p:spPr>
          <a:xfrm flipV="1">
            <a:off x="4439310" y="3261520"/>
            <a:ext cx="9190" cy="1843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EF1741A2-EB90-41D5-B9DA-B3167DA4F6BF}"/>
              </a:ext>
            </a:extLst>
          </p:cNvPr>
          <p:cNvSpPr txBox="1"/>
          <p:nvPr/>
        </p:nvSpPr>
        <p:spPr>
          <a:xfrm rot="16200000">
            <a:off x="3578766" y="3603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Preemption</a:t>
            </a:r>
            <a:endParaRPr lang="en-GB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C22DDB4-4F6B-4896-B327-B026717E2632}"/>
              </a:ext>
            </a:extLst>
          </p:cNvPr>
          <p:cNvCxnSpPr>
            <a:cxnSpLocks/>
          </p:cNvCxnSpPr>
          <p:nvPr/>
        </p:nvCxnSpPr>
        <p:spPr>
          <a:xfrm>
            <a:off x="6629391" y="3261519"/>
            <a:ext cx="0" cy="699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525FBA52-A832-4BC2-9C1B-F23FBC3DF3D7}"/>
              </a:ext>
            </a:extLst>
          </p:cNvPr>
          <p:cNvSpPr txBox="1"/>
          <p:nvPr/>
        </p:nvSpPr>
        <p:spPr>
          <a:xfrm>
            <a:off x="4448501" y="1687700"/>
            <a:ext cx="2418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Can not </a:t>
            </a:r>
            <a:r>
              <a:rPr lang="de-CH" dirty="0" err="1"/>
              <a:t>take</a:t>
            </a:r>
            <a:r>
              <a:rPr lang="de-CH" dirty="0"/>
              <a:t> Mutex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blocks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allows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other</a:t>
            </a:r>
            <a:r>
              <a:rPr lang="de-CH" dirty="0">
                <a:sym typeface="Wingdings" panose="05000000000000000000" pitchFamily="2" charset="2"/>
              </a:rPr>
              <a:t> T2 </a:t>
            </a:r>
            <a:r>
              <a:rPr lang="de-CH" dirty="0" err="1">
                <a:sym typeface="Wingdings" panose="05000000000000000000" pitchFamily="2" charset="2"/>
              </a:rPr>
              <a:t>to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run</a:t>
            </a:r>
            <a:endParaRPr lang="en-GB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FE694C77-CF6A-4E9B-A69A-895F3D94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391" y="3960693"/>
            <a:ext cx="1438600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CH" dirty="0"/>
              <a:t>T2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410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C8B8F-8A82-5545-A8B9-1F5BC7E8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Multilevel Feedback Queues (interactive workloads)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937C5-00AC-B043-8E97-590833D1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idea as priority queues</a:t>
            </a:r>
          </a:p>
          <a:p>
            <a:r>
              <a:rPr lang="en-US" dirty="0"/>
              <a:t>Idea: prioritize I/0 tasks	</a:t>
            </a:r>
          </a:p>
          <a:p>
            <a:pPr lvl="1"/>
            <a:r>
              <a:rPr lang="en-US" dirty="0"/>
              <a:t>Solution: use priority queue and reduce priority of processes which use their  entire quantum</a:t>
            </a:r>
          </a:p>
          <a:p>
            <a:pPr lvl="1"/>
            <a:r>
              <a:rPr lang="en-US" dirty="0"/>
              <a:t>I/0 bound processes tend to only use part of their quantum, so remain high priority</a:t>
            </a:r>
          </a:p>
        </p:txBody>
      </p:sp>
    </p:spTree>
    <p:extLst>
      <p:ext uri="{BB962C8B-B14F-4D97-AF65-F5344CB8AC3E}">
        <p14:creationId xmlns:p14="http://schemas.microsoft.com/office/powerpoint/2010/main" val="2894546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34AD6-E776-6B41-9B26-17EEB874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Rate monotonic scheduling (real time scheduling)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76F82-7AB7-F14A-A1CA-EA937DF2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periodic tasks by always running task with shortest period first.</a:t>
            </a:r>
          </a:p>
          <a:p>
            <a:r>
              <a:rPr lang="en-US" dirty="0"/>
              <a:t>Will find schedule if: </a:t>
            </a:r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8420E8-8C2A-4A45-851E-E190E0D6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40" y="2327910"/>
            <a:ext cx="4318000" cy="12573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91F612C-9088-B24D-8631-BA18FB37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670" y="3490436"/>
            <a:ext cx="4254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59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Earliest Deadline First</a:t>
            </a:r>
          </a:p>
        </p:txBody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Schedule task with earliest deadline first (duh..)</a:t>
            </a:r>
          </a:p>
          <a:p>
            <a:pPr lvl="1"/>
            <a:r>
              <a:rPr lang="en-GB"/>
              <a:t>Dynamic, online.  </a:t>
            </a:r>
          </a:p>
          <a:p>
            <a:pPr lvl="1"/>
            <a:r>
              <a:rPr lang="en-GB"/>
              <a:t>Tasks don’t </a:t>
            </a:r>
            <a:r>
              <a:rPr lang="en-GB" i="1"/>
              <a:t>actually</a:t>
            </a:r>
            <a:r>
              <a:rPr lang="en-GB"/>
              <a:t> have to be periodic…</a:t>
            </a:r>
          </a:p>
          <a:p>
            <a:pPr lvl="1"/>
            <a:r>
              <a:rPr lang="en-GB"/>
              <a:t>More complex - o(n) – for scheduling decisions</a:t>
            </a:r>
          </a:p>
          <a:p>
            <a:r>
              <a:rPr lang="en-GB"/>
              <a:t>EDF will find a feasible schedule if: 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Which is very handy.  Assuming zero context switch time…</a:t>
            </a: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953000" y="3886201"/>
          <a:ext cx="14478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596880" imgH="444240" progId="Equation.3">
                  <p:embed/>
                </p:oleObj>
              </mc:Choice>
              <mc:Fallback>
                <p:oleObj name="Equation" r:id="rId3" imgW="596880" imgH="44424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86201"/>
                        <a:ext cx="144780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A842965-4E12-AD48-BB61-0F5896F1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42" y="0"/>
            <a:ext cx="5460115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269F77B-1676-3145-82DA-C68D056A6AD5}"/>
              </a:ext>
            </a:extLst>
          </p:cNvPr>
          <p:cNvSpPr txBox="1"/>
          <p:nvPr/>
        </p:nvSpPr>
        <p:spPr>
          <a:xfrm>
            <a:off x="1487038" y="1703540"/>
            <a:ext cx="187890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Clients asks for a specific ticket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t</a:t>
            </a:r>
            <a:endParaRPr lang="en-US" spc="-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151F997-CBE5-134B-AFB7-A05392DC5FDA}"/>
              </a:ext>
            </a:extLst>
          </p:cNvPr>
          <p:cNvSpPr txBox="1"/>
          <p:nvPr/>
        </p:nvSpPr>
        <p:spPr>
          <a:xfrm>
            <a:off x="3582444" y="1816274"/>
            <a:ext cx="2267211" cy="438411"/>
          </a:xfrm>
          <a:prstGeom prst="rect">
            <a:avLst/>
          </a:prstGeom>
          <a:solidFill>
            <a:schemeClr val="accent4">
              <a:lumMod val="40000"/>
              <a:lumOff val="60000"/>
              <a:alpha val="42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1B8072-A21D-A340-B325-BEFF4C2024E1}"/>
              </a:ext>
            </a:extLst>
          </p:cNvPr>
          <p:cNvSpPr txBox="1"/>
          <p:nvPr/>
        </p:nvSpPr>
        <p:spPr>
          <a:xfrm>
            <a:off x="8542751" y="1816274"/>
            <a:ext cx="202921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Server only issues ticket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t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if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t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is the largest ticket requested so far</a:t>
            </a:r>
            <a:endParaRPr lang="en-US" spc="-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42C497-8D96-8B4C-B009-BE2ACCC759E3}"/>
              </a:ext>
            </a:extLst>
          </p:cNvPr>
          <p:cNvSpPr txBox="1"/>
          <p:nvPr/>
        </p:nvSpPr>
        <p:spPr>
          <a:xfrm>
            <a:off x="5937337" y="2167003"/>
            <a:ext cx="2229633" cy="726509"/>
          </a:xfrm>
          <a:prstGeom prst="rect">
            <a:avLst/>
          </a:prstGeom>
          <a:solidFill>
            <a:schemeClr val="accent2">
              <a:lumMod val="40000"/>
              <a:lumOff val="60000"/>
              <a:alpha val="4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E885AD-A3AD-1C42-B82D-E7457E259D1B}"/>
              </a:ext>
            </a:extLst>
          </p:cNvPr>
          <p:cNvSpPr txBox="1"/>
          <p:nvPr/>
        </p:nvSpPr>
        <p:spPr>
          <a:xfrm>
            <a:off x="751562" y="3306871"/>
            <a:ext cx="2367420" cy="923330"/>
          </a:xfrm>
          <a:prstGeom prst="rect">
            <a:avLst/>
          </a:prstGeom>
          <a:solidFill>
            <a:srgbClr val="EA0000">
              <a:alpha val="41961"/>
            </a:srgbClr>
          </a:solidFill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If client receives majority of tickets, it proposes a command</a:t>
            </a:r>
            <a:endParaRPr lang="en-US" spc="-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51B6425-C077-C14C-8863-4ABFCCDD6939}"/>
              </a:ext>
            </a:extLst>
          </p:cNvPr>
          <p:cNvSpPr txBox="1"/>
          <p:nvPr/>
        </p:nvSpPr>
        <p:spPr>
          <a:xfrm>
            <a:off x="3494762" y="3194137"/>
            <a:ext cx="2442575" cy="1590805"/>
          </a:xfrm>
          <a:prstGeom prst="rect">
            <a:avLst/>
          </a:prstGeom>
          <a:solidFill>
            <a:srgbClr val="F5999E">
              <a:alpha val="48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74F40F-7EC0-9D49-B9E1-296AEF03E5E4}"/>
              </a:ext>
            </a:extLst>
          </p:cNvPr>
          <p:cNvSpPr txBox="1"/>
          <p:nvPr/>
        </p:nvSpPr>
        <p:spPr>
          <a:xfrm>
            <a:off x="8392439" y="4493712"/>
            <a:ext cx="3056350" cy="1477328"/>
          </a:xfrm>
          <a:prstGeom prst="rect">
            <a:avLst/>
          </a:prstGeom>
          <a:solidFill>
            <a:srgbClr val="80006E">
              <a:alpha val="38431"/>
            </a:srgbClr>
          </a:solidFill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When a server receives a proposal, if the ticket of the client is still valid, the server stores the command and notifies the client </a:t>
            </a:r>
            <a:endParaRPr lang="en-US" spc="-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BE0C00B-2303-4741-BAF4-41857231D098}"/>
              </a:ext>
            </a:extLst>
          </p:cNvPr>
          <p:cNvSpPr txBox="1"/>
          <p:nvPr/>
        </p:nvSpPr>
        <p:spPr>
          <a:xfrm>
            <a:off x="5849655" y="4784942"/>
            <a:ext cx="1753644" cy="914400"/>
          </a:xfrm>
          <a:prstGeom prst="rect">
            <a:avLst/>
          </a:prstGeom>
          <a:solidFill>
            <a:srgbClr val="CDA1C7">
              <a:alpha val="54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A203B5E-2312-DE44-B879-8FBF4E6DDBA5}"/>
              </a:ext>
            </a:extLst>
          </p:cNvPr>
          <p:cNvSpPr txBox="1"/>
          <p:nvPr/>
        </p:nvSpPr>
        <p:spPr>
          <a:xfrm>
            <a:off x="743210" y="5299252"/>
            <a:ext cx="2367419" cy="1477328"/>
          </a:xfrm>
          <a:prstGeom prst="rect">
            <a:avLst/>
          </a:prstGeom>
          <a:solidFill>
            <a:srgbClr val="3200B2">
              <a:alpha val="27059"/>
            </a:srgbClr>
          </a:solidFill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If a majority of servers store the command, the client notifies all servers to execute the command</a:t>
            </a:r>
            <a:endParaRPr lang="en-US" spc="-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2EF259-6D3C-314A-9286-439A757A68C1}"/>
              </a:ext>
            </a:extLst>
          </p:cNvPr>
          <p:cNvSpPr txBox="1"/>
          <p:nvPr/>
        </p:nvSpPr>
        <p:spPr>
          <a:xfrm>
            <a:off x="3488499" y="5971040"/>
            <a:ext cx="2492680" cy="755437"/>
          </a:xfrm>
          <a:prstGeom prst="rect">
            <a:avLst/>
          </a:prstGeom>
          <a:solidFill>
            <a:srgbClr val="C8C0E9">
              <a:alpha val="3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Earliest Deadline First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A1FF4DEA-6539-4366-A476-334588A304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0800" y="1658457"/>
          <a:ext cx="6629400" cy="195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178244067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646998459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27399154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418771490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r>
                        <a:rPr lang="de-CH" dirty="0" err="1"/>
                        <a:t>Process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Arrival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Duration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Deadline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82426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r>
                        <a:rPr lang="de-CH" dirty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76874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r>
                        <a:rPr lang="de-CH" dirty="0"/>
                        <a:t>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198877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r>
                        <a:rPr lang="de-CH" dirty="0"/>
                        <a:t>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49846"/>
                  </a:ext>
                </a:extLst>
              </a:tr>
            </a:tbl>
          </a:graphicData>
        </a:graphic>
      </p:graphicFrame>
      <p:sp>
        <p:nvSpPr>
          <p:cNvPr id="20" name="Rectangle 126">
            <a:extLst>
              <a:ext uri="{FF2B5EF4-FFF2-40B4-BE49-F238E27FC236}">
                <a16:creationId xmlns:a16="http://schemas.microsoft.com/office/drawing/2014/main" id="{76ACFCC7-0F47-4025-A592-BBBE3EF78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122" y="4800600"/>
            <a:ext cx="10668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1" name="Rectangle 126">
            <a:extLst>
              <a:ext uri="{FF2B5EF4-FFF2-40B4-BE49-F238E27FC236}">
                <a16:creationId xmlns:a16="http://schemas.microsoft.com/office/drawing/2014/main" id="{27836A1D-C845-48E8-BCFF-BB17A3AFD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922" y="4800600"/>
            <a:ext cx="762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Calibri" pitchFamily="34" charset="0"/>
              </a:rPr>
              <a:t>B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2" name="Rectangle 126">
            <a:extLst>
              <a:ext uri="{FF2B5EF4-FFF2-40B4-BE49-F238E27FC236}">
                <a16:creationId xmlns:a16="http://schemas.microsoft.com/office/drawing/2014/main" id="{3D1DE29E-07F9-4BF5-B194-D3A8EFBF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923" y="4800600"/>
            <a:ext cx="304789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Calibri" pitchFamily="34" charset="0"/>
              </a:rPr>
              <a:t>A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3" name="Rectangle 126">
            <a:extLst>
              <a:ext uri="{FF2B5EF4-FFF2-40B4-BE49-F238E27FC236}">
                <a16:creationId xmlns:a16="http://schemas.microsoft.com/office/drawing/2014/main" id="{C3E16148-3E71-41AB-9B8D-F70F78C3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594" y="4800600"/>
            <a:ext cx="2659128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Calibri" pitchFamily="34" charset="0"/>
              </a:rPr>
              <a:t>C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4" name="Rectangle 126">
            <a:extLst>
              <a:ext uri="{FF2B5EF4-FFF2-40B4-BE49-F238E27FC236}">
                <a16:creationId xmlns:a16="http://schemas.microsoft.com/office/drawing/2014/main" id="{7DB34778-A6D1-46A4-94D0-46B9DB426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605" y="4800600"/>
            <a:ext cx="1287517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A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7860220-D6DD-425D-B7D7-307CF8056EE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859922" y="4636201"/>
            <a:ext cx="0" cy="9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60558C0-FBE3-4F4D-9E5E-4FDD2E910386}"/>
              </a:ext>
            </a:extLst>
          </p:cNvPr>
          <p:cNvSpPr txBox="1"/>
          <p:nvPr/>
        </p:nvSpPr>
        <p:spPr>
          <a:xfrm>
            <a:off x="3593222" y="4265361"/>
            <a:ext cx="5334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4</a:t>
            </a:r>
            <a:endParaRPr lang="en-GB" dirty="0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3785310-7A2A-4844-83D1-7FB77FED419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798378" y="4636201"/>
            <a:ext cx="0" cy="9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A39BE6FD-93F2-4DE4-B643-328D20A6D333}"/>
              </a:ext>
            </a:extLst>
          </p:cNvPr>
          <p:cNvSpPr txBox="1"/>
          <p:nvPr/>
        </p:nvSpPr>
        <p:spPr>
          <a:xfrm>
            <a:off x="2531678" y="4265361"/>
            <a:ext cx="5334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</a:t>
            </a:r>
            <a:endParaRPr lang="en-GB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BC302F1-1EAD-4919-9E97-2A7E8ED83B5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621922" y="4636201"/>
            <a:ext cx="0" cy="9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867D25D8-5AE0-471B-8161-E414BA7FBF66}"/>
              </a:ext>
            </a:extLst>
          </p:cNvPr>
          <p:cNvSpPr txBox="1"/>
          <p:nvPr/>
        </p:nvSpPr>
        <p:spPr>
          <a:xfrm>
            <a:off x="4355222" y="4265361"/>
            <a:ext cx="5334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7</a:t>
            </a:r>
            <a:endParaRPr lang="en-GB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54F233C-89F9-42E3-AD0C-70C1C794E1F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935262" y="4640318"/>
            <a:ext cx="0" cy="9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A532A07-CA3C-4802-AFD4-E6C991091AFD}"/>
              </a:ext>
            </a:extLst>
          </p:cNvPr>
          <p:cNvSpPr txBox="1"/>
          <p:nvPr/>
        </p:nvSpPr>
        <p:spPr>
          <a:xfrm>
            <a:off x="4668562" y="4269478"/>
            <a:ext cx="5334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8</a:t>
            </a:r>
            <a:endParaRPr lang="en-GB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35BA406-0182-463E-9878-9988B1607B55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593722" y="4636201"/>
            <a:ext cx="0" cy="9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4C6450A-B6F0-4A8C-A068-2855F0056268}"/>
              </a:ext>
            </a:extLst>
          </p:cNvPr>
          <p:cNvSpPr txBox="1"/>
          <p:nvPr/>
        </p:nvSpPr>
        <p:spPr>
          <a:xfrm>
            <a:off x="7327022" y="4265361"/>
            <a:ext cx="5334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18</a:t>
            </a:r>
            <a:endParaRPr lang="en-GB" dirty="0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72581C0-CB2C-4254-A3E4-B26A709520E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895693" y="4640318"/>
            <a:ext cx="0" cy="9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52DC1F8-1F2C-4C39-B382-859863D87BEF}"/>
              </a:ext>
            </a:extLst>
          </p:cNvPr>
          <p:cNvSpPr txBox="1"/>
          <p:nvPr/>
        </p:nvSpPr>
        <p:spPr>
          <a:xfrm>
            <a:off x="8628993" y="4269478"/>
            <a:ext cx="5334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907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device?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Specifically, to an OS programmer:</a:t>
            </a:r>
          </a:p>
          <a:p>
            <a:r>
              <a:rPr lang="en-US" dirty="0"/>
              <a:t>Piece of hardware visible from software</a:t>
            </a:r>
          </a:p>
          <a:p>
            <a:r>
              <a:rPr lang="en-US" dirty="0"/>
              <a:t>Occupies some location on a </a:t>
            </a:r>
            <a:r>
              <a:rPr lang="en-US" dirty="0">
                <a:solidFill>
                  <a:srgbClr val="FF0000"/>
                </a:solidFill>
              </a:rPr>
              <a:t>bus</a:t>
            </a:r>
          </a:p>
          <a:p>
            <a:r>
              <a:rPr lang="en-US" dirty="0"/>
              <a:t>Set of </a:t>
            </a:r>
            <a:r>
              <a:rPr lang="en-US" dirty="0">
                <a:solidFill>
                  <a:srgbClr val="FF0000"/>
                </a:solidFill>
              </a:rPr>
              <a:t>registers</a:t>
            </a:r>
          </a:p>
          <a:p>
            <a:pPr lvl="1"/>
            <a:r>
              <a:rPr lang="en-US" dirty="0"/>
              <a:t>Memory mapped or I/O space</a:t>
            </a:r>
          </a:p>
          <a:p>
            <a:r>
              <a:rPr lang="en-US" dirty="0"/>
              <a:t>Source of </a:t>
            </a:r>
            <a:r>
              <a:rPr lang="en-US" dirty="0">
                <a:solidFill>
                  <a:srgbClr val="FF0000"/>
                </a:solidFill>
              </a:rPr>
              <a:t>interrupts</a:t>
            </a:r>
          </a:p>
          <a:p>
            <a:r>
              <a:rPr lang="en-US" dirty="0"/>
              <a:t>May initiate </a:t>
            </a:r>
            <a:r>
              <a:rPr lang="en-US" dirty="0">
                <a:solidFill>
                  <a:srgbClr val="FF0000"/>
                </a:solidFill>
              </a:rPr>
              <a:t>Direct Memory Access </a:t>
            </a:r>
            <a:r>
              <a:rPr lang="en-US" dirty="0"/>
              <a:t>transfers</a:t>
            </a:r>
          </a:p>
        </p:txBody>
      </p:sp>
    </p:spTree>
    <p:extLst>
      <p:ext uri="{BB962C8B-B14F-4D97-AF65-F5344CB8AC3E}">
        <p14:creationId xmlns:p14="http://schemas.microsoft.com/office/powerpoint/2010/main" val="1650202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71E2-5446-409D-83B9-F50DCC1C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BC61-82D4-4391-A939-AF524C99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A0ADD-63D0-48F2-97CE-BEE03218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98" y="1027906"/>
            <a:ext cx="9537203" cy="47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9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8807-46CA-42B8-B827-96BC022A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91F54D-7337-4939-A4C2-68BB39811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743" y="900447"/>
            <a:ext cx="7774513" cy="50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75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Direct Memory Access (DMA)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i="1" dirty="0"/>
              <a:t>programmed I/O </a:t>
            </a:r>
            <a:r>
              <a:rPr lang="en-US" dirty="0"/>
              <a:t>for lots of data (requires CPU)</a:t>
            </a:r>
          </a:p>
          <a:p>
            <a:r>
              <a:rPr lang="en-US" dirty="0"/>
              <a:t>Device needs to be able to do DMA (</a:t>
            </a:r>
            <a:r>
              <a:rPr lang="en-US" i="1" dirty="0"/>
              <a:t>DMA controller)</a:t>
            </a:r>
          </a:p>
          <a:p>
            <a:pPr lvl="1"/>
            <a:r>
              <a:rPr lang="en-US" dirty="0"/>
              <a:t>Generally built-in these days</a:t>
            </a:r>
          </a:p>
          <a:p>
            <a:r>
              <a:rPr lang="en-US" dirty="0"/>
              <a:t>Bypasses CPU to transfer data directly between I/O device and memory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Doesn’t take up CPU time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Can save memory bandwidth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Only one interrupt per transfer</a:t>
            </a:r>
          </a:p>
        </p:txBody>
      </p:sp>
    </p:spTree>
    <p:extLst>
      <p:ext uri="{BB962C8B-B14F-4D97-AF65-F5344CB8AC3E}">
        <p14:creationId xmlns:p14="http://schemas.microsoft.com/office/powerpoint/2010/main" val="1483799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simple DMA transfer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2323" y="1758398"/>
            <a:ext cx="1382568" cy="6336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6342" y="2852931"/>
            <a:ext cx="1094533" cy="288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7305747" y="3256180"/>
            <a:ext cx="1728210" cy="864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66604" y="3717036"/>
            <a:ext cx="1094533" cy="2880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618899" y="3429001"/>
            <a:ext cx="1382568" cy="6336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DMA/PCI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9502" y="5157211"/>
            <a:ext cx="1382568" cy="6336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 disk controller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5289502" y="6021315"/>
            <a:ext cx="460856" cy="345642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5865572" y="6021315"/>
            <a:ext cx="460856" cy="345642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Terminator 12"/>
          <p:cNvSpPr/>
          <p:nvPr/>
        </p:nvSpPr>
        <p:spPr>
          <a:xfrm>
            <a:off x="3618900" y="4465926"/>
            <a:ext cx="3398813" cy="230428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PCI bus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5001467" y="3601821"/>
            <a:ext cx="2304280" cy="230428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Frontside</a:t>
            </a:r>
            <a:r>
              <a:rPr lang="en-US" sz="1400" dirty="0"/>
              <a:t> (memory) bus</a:t>
            </a:r>
          </a:p>
        </p:txBody>
      </p:sp>
      <p:cxnSp>
        <p:nvCxnSpPr>
          <p:cNvPr id="16" name="Straight Connector 15"/>
          <p:cNvCxnSpPr>
            <a:stCxn id="5" idx="2"/>
            <a:endCxn id="6" idx="0"/>
          </p:cNvCxnSpPr>
          <p:nvPr/>
        </p:nvCxnSpPr>
        <p:spPr>
          <a:xfrm rot="16200000" flipH="1">
            <a:off x="5923179" y="2622502"/>
            <a:ext cx="4608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4" idx="0"/>
          </p:cNvCxnSpPr>
          <p:nvPr/>
        </p:nvCxnSpPr>
        <p:spPr>
          <a:xfrm rot="5400000">
            <a:off x="5923180" y="3371394"/>
            <a:ext cx="4608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</p:cNvCxnSpPr>
          <p:nvPr/>
        </p:nvCxnSpPr>
        <p:spPr>
          <a:xfrm rot="16200000" flipH="1">
            <a:off x="4108558" y="4264302"/>
            <a:ext cx="40325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0"/>
          </p:cNvCxnSpPr>
          <p:nvPr/>
        </p:nvCxnSpPr>
        <p:spPr>
          <a:xfrm rot="5400000">
            <a:off x="5750358" y="4926782"/>
            <a:ext cx="4608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1"/>
          </p:cNvCxnSpPr>
          <p:nvPr/>
        </p:nvCxnSpPr>
        <p:spPr>
          <a:xfrm rot="5400000">
            <a:off x="5404718" y="5906101"/>
            <a:ext cx="230426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1"/>
          </p:cNvCxnSpPr>
          <p:nvPr/>
        </p:nvCxnSpPr>
        <p:spPr>
          <a:xfrm rot="5400000" flipH="1" flipV="1">
            <a:off x="5980787" y="5906102"/>
            <a:ext cx="2304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>
          <a:xfrm>
            <a:off x="7485436" y="1816153"/>
            <a:ext cx="2707529" cy="1094533"/>
          </a:xfrm>
          <a:prstGeom prst="wedgeRoundRectCallout">
            <a:avLst>
              <a:gd name="adj1" fmla="val -72968"/>
              <a:gd name="adj2" fmla="val -234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/>
              <a:t>OS requests DMA transfer from disk controller: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buffer address 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size S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7132927" y="4581142"/>
            <a:ext cx="2592315" cy="691283"/>
          </a:xfrm>
          <a:prstGeom prst="wedgeRoundRectCallout">
            <a:avLst>
              <a:gd name="adj1" fmla="val -66961"/>
              <a:gd name="adj2" fmla="val 606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i="1" dirty="0"/>
              <a:t>Disk controller starts DMA transfer of S bytes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7190534" y="5387640"/>
            <a:ext cx="2592315" cy="691283"/>
          </a:xfrm>
          <a:prstGeom prst="wedgeRoundRectCallout">
            <a:avLst>
              <a:gd name="adj1" fmla="val -68072"/>
              <a:gd name="adj2" fmla="val -414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i="1" dirty="0"/>
              <a:t>Disk controller initiates bus request for each data byte from disk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2178725" y="2334469"/>
            <a:ext cx="2592315" cy="691283"/>
          </a:xfrm>
          <a:prstGeom prst="wedgeRoundRectCallout">
            <a:avLst>
              <a:gd name="adj1" fmla="val 40526"/>
              <a:gd name="adj2" fmla="val 876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i="1" dirty="0"/>
              <a:t>DMA controller transfers word to address A, increments A, decrements S.  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1717869" y="4350713"/>
            <a:ext cx="2592315" cy="691283"/>
          </a:xfrm>
          <a:prstGeom prst="wedgeRoundRectCallout">
            <a:avLst>
              <a:gd name="adj1" fmla="val 41637"/>
              <a:gd name="adj2" fmla="val -820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i="1" dirty="0"/>
              <a:t>When S == 0, DMA controller interrupts CPU to indicate transfer complete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162E-8523-4C79-92BE-5F2A981E0DF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Devices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51546" y="5819160"/>
            <a:ext cx="2226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PC, circa 1986</a:t>
            </a:r>
          </a:p>
        </p:txBody>
      </p:sp>
    </p:spTree>
    <p:extLst>
      <p:ext uri="{BB962C8B-B14F-4D97-AF65-F5344CB8AC3E}">
        <p14:creationId xmlns:p14="http://schemas.microsoft.com/office/powerpoint/2010/main" val="248645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I/O Protection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DMA operations can be dangerous to normal system operations because they directly access memory!</a:t>
            </a:r>
          </a:p>
          <a:p>
            <a:r>
              <a:rPr lang="en-US" dirty="0">
                <a:solidFill>
                  <a:srgbClr val="00B050"/>
                </a:solidFill>
                <a:sym typeface="Symbol"/>
              </a:rPr>
              <a:t> </a:t>
            </a:r>
            <a:r>
              <a:rPr lang="en-US" dirty="0">
                <a:solidFill>
                  <a:srgbClr val="00B050"/>
                </a:solidFill>
              </a:rPr>
              <a:t>need IOMMU (I/O Memory Management Unit) to ensure that devices only access memory that they’re supposed to access</a:t>
            </a:r>
          </a:p>
          <a:p>
            <a:r>
              <a:rPr lang="en-US" dirty="0">
                <a:solidFill>
                  <a:srgbClr val="00B050"/>
                </a:solidFill>
              </a:rPr>
              <a:t>Need to invalidate cache before transfer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01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device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Programmed I/O with polling.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Polling is too slow (CPU cycles, response latency)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Symbol"/>
              </a:rPr>
              <a:t> </a:t>
            </a:r>
            <a:r>
              <a:rPr lang="en-US" dirty="0">
                <a:solidFill>
                  <a:srgbClr val="00B050"/>
                </a:solidFill>
              </a:rPr>
              <a:t>Interrupts notify CPU device needs attention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Programmed I/O with interrupts. 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CPU spends too much time copying data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Symbol"/>
              </a:rPr>
              <a:t> DMA allows CPU and device to operate in parallel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DMA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162E-8523-4C79-92BE-5F2A981E0DF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9569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7BB4E88-1D89-154B-9E34-C244CBFC7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" y="4364096"/>
            <a:ext cx="11816080" cy="12008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3A08D-FC7D-48E6-9E30-05B03A204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306"/>
            <a:ext cx="12192000" cy="21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0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7BB4E88-1D89-154B-9E34-C244CBFC7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" y="1732656"/>
            <a:ext cx="11816080" cy="120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1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7BB4E88-1D89-154B-9E34-C244CBFC7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" y="-207904"/>
            <a:ext cx="11816080" cy="120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1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68D327A-C6BA-244A-AF20-AFA8E4A8D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Both clients start with the same initial ticket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 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  and timeouts A  = B . Assume that both clients start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. What will happen?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Answer:  A possible worst-case scenario is when all clients start their attempt to execute a command (approximately) at the same time, use the same timeout and the same initial ticket number.</a:t>
                </a:r>
              </a:p>
              <a:p>
                <a:pPr marL="0" indent="0">
                  <a:buNone/>
                </a:pPr>
                <a:r>
                  <a:rPr lang="en-US" i="1" dirty="0"/>
                  <a:t>In that case it can happen that two clients always invalidate each others tickets, and no client ever succeeds with finding a majority for its proposal messages.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68D327A-C6BA-244A-AF20-AFA8E4A8D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06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3D6E2673-660A-634B-B672-B4CC0AA5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</p:spTree>
    <p:extLst>
      <p:ext uri="{BB962C8B-B14F-4D97-AF65-F5344CB8AC3E}">
        <p14:creationId xmlns:p14="http://schemas.microsoft.com/office/powerpoint/2010/main" val="14126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B70865A-DAD0-E14D-A0B4-A57164750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270" y="1001749"/>
            <a:ext cx="9004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0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Microsoft Office PowerPoint</Application>
  <PresentationFormat>Widescreen</PresentationFormat>
  <Paragraphs>311</Paragraphs>
  <Slides>47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Symbol</vt:lpstr>
      <vt:lpstr>Wingdings</vt:lpstr>
      <vt:lpstr>Office</vt:lpstr>
      <vt:lpstr>Equation</vt:lpstr>
      <vt:lpstr>Computer Systems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exercise</vt:lpstr>
      <vt:lpstr>PowerPoint Presentation</vt:lpstr>
      <vt:lpstr>Paxos</vt:lpstr>
      <vt:lpstr>Paxos</vt:lpstr>
      <vt:lpstr>Paxos</vt:lpstr>
      <vt:lpstr>PowerPoint Presentation</vt:lpstr>
      <vt:lpstr>PowerPoint Presentation</vt:lpstr>
      <vt:lpstr>PowerPoint Presentation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Scheduling</vt:lpstr>
      <vt:lpstr>Scheduling Terminology</vt:lpstr>
      <vt:lpstr>Different kinds of workloads</vt:lpstr>
      <vt:lpstr>Preemptive  vs non-preemptive</vt:lpstr>
      <vt:lpstr>When to schedule</vt:lpstr>
      <vt:lpstr>FIFO (Batch scheduling)</vt:lpstr>
      <vt:lpstr>FIFO - Problem</vt:lpstr>
      <vt:lpstr>Shortest job first (Batch scheduling)</vt:lpstr>
      <vt:lpstr>SJF &amp; preemption</vt:lpstr>
      <vt:lpstr>Execution time estimation</vt:lpstr>
      <vt:lpstr>Round robin (interactive workloads)</vt:lpstr>
      <vt:lpstr>Priority Queues (interactive workloads)</vt:lpstr>
      <vt:lpstr>Priority Queues – Problem</vt:lpstr>
      <vt:lpstr>Priority Inversion</vt:lpstr>
      <vt:lpstr>Multilevel Feedback Queues (interactive workloads)</vt:lpstr>
      <vt:lpstr>Rate monotonic scheduling (real time scheduling)</vt:lpstr>
      <vt:lpstr>Earliest Deadline First</vt:lpstr>
      <vt:lpstr>Earliest Deadline First</vt:lpstr>
      <vt:lpstr>What is a device?</vt:lpstr>
      <vt:lpstr>PowerPoint Presentation</vt:lpstr>
      <vt:lpstr>PowerPoint Presentation</vt:lpstr>
      <vt:lpstr>Direct Memory Access (DMA)</vt:lpstr>
      <vt:lpstr>Very simple DMA transfer</vt:lpstr>
      <vt:lpstr>I/O Protection</vt:lpstr>
      <vt:lpstr>Evolution of device 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</dc:title>
  <dc:creator>Jonas Gude</dc:creator>
  <cp:lastModifiedBy>Jonas Gude</cp:lastModifiedBy>
  <cp:revision>12</cp:revision>
  <dcterms:created xsi:type="dcterms:W3CDTF">2018-10-19T09:48:58Z</dcterms:created>
  <dcterms:modified xsi:type="dcterms:W3CDTF">2018-10-27T14:05:44Z</dcterms:modified>
</cp:coreProperties>
</file>