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322" r:id="rId3"/>
    <p:sldId id="257" r:id="rId4"/>
    <p:sldId id="258" r:id="rId5"/>
    <p:sldId id="341" r:id="rId6"/>
    <p:sldId id="342" r:id="rId7"/>
    <p:sldId id="343" r:id="rId8"/>
    <p:sldId id="344" r:id="rId9"/>
    <p:sldId id="345" r:id="rId10"/>
    <p:sldId id="346" r:id="rId11"/>
    <p:sldId id="347" r:id="rId12"/>
    <p:sldId id="349" r:id="rId13"/>
    <p:sldId id="351" r:id="rId14"/>
    <p:sldId id="352" r:id="rId15"/>
    <p:sldId id="353" r:id="rId16"/>
    <p:sldId id="357" r:id="rId17"/>
    <p:sldId id="358" r:id="rId18"/>
    <p:sldId id="354" r:id="rId19"/>
    <p:sldId id="355" r:id="rId20"/>
    <p:sldId id="356" r:id="rId21"/>
    <p:sldId id="359" r:id="rId22"/>
    <p:sldId id="1588" r:id="rId23"/>
    <p:sldId id="1589" r:id="rId24"/>
    <p:sldId id="361" r:id="rId25"/>
    <p:sldId id="363" r:id="rId26"/>
    <p:sldId id="364" r:id="rId27"/>
    <p:sldId id="365" r:id="rId28"/>
    <p:sldId id="1594" r:id="rId29"/>
    <p:sldId id="1591" r:id="rId30"/>
    <p:sldId id="1590" r:id="rId31"/>
    <p:sldId id="366" r:id="rId32"/>
    <p:sldId id="367" r:id="rId33"/>
    <p:sldId id="368"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F0C4"/>
    <a:srgbClr val="44DCC4"/>
    <a:srgbClr val="44C8C4"/>
    <a:srgbClr val="44B4C4"/>
    <a:srgbClr val="44A0C4"/>
    <a:srgbClr val="C8C0E9"/>
    <a:srgbClr val="CDA1C7"/>
    <a:srgbClr val="F5999E"/>
    <a:srgbClr val="F7CBAF"/>
    <a:srgbClr val="FEE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66"/>
  </p:normalViewPr>
  <p:slideViewPr>
    <p:cSldViewPr snapToGrid="0" snapToObjects="1">
      <p:cViewPr varScale="1">
        <p:scale>
          <a:sx n="81" d="100"/>
          <a:sy n="81" d="100"/>
        </p:scale>
        <p:origin x="725" y="67"/>
      </p:cViewPr>
      <p:guideLst>
        <p:guide orient="horz" pos="2160"/>
        <p:guide pos="3840"/>
      </p:guideLst>
    </p:cSldViewPr>
  </p:slideViewPr>
  <p:outlineViewPr>
    <p:cViewPr>
      <p:scale>
        <a:sx n="33" d="100"/>
        <a:sy n="33" d="100"/>
      </p:scale>
      <p:origin x="0" y="-4379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8EA0C-DFBF-4005-BBAA-E74AA288AE9D}" type="datetimeFigureOut">
              <a:rPr lang="en-GB" smtClean="0"/>
              <a:t>27/10/18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D4446-D571-4A86-A624-258105FE87EA}" type="slidenum">
              <a:rPr lang="en-GB" smtClean="0"/>
              <a:t>‹#›</a:t>
            </a:fld>
            <a:endParaRPr lang="en-GB"/>
          </a:p>
        </p:txBody>
      </p:sp>
    </p:spTree>
    <p:extLst>
      <p:ext uri="{BB962C8B-B14F-4D97-AF65-F5344CB8AC3E}">
        <p14:creationId xmlns:p14="http://schemas.microsoft.com/office/powerpoint/2010/main" val="3717865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AD4446-D571-4A86-A624-258105FE87EA}" type="slidenum">
              <a:rPr lang="en-GB" smtClean="0"/>
              <a:t>1</a:t>
            </a:fld>
            <a:endParaRPr lang="en-GB"/>
          </a:p>
        </p:txBody>
      </p:sp>
    </p:spTree>
    <p:extLst>
      <p:ext uri="{BB962C8B-B14F-4D97-AF65-F5344CB8AC3E}">
        <p14:creationId xmlns:p14="http://schemas.microsoft.com/office/powerpoint/2010/main" val="134628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FC9835-C1CE-4FAB-AE37-15FA32FD5FC8}" type="slidenum">
              <a:rPr lang="en-US" smtClean="0"/>
              <a:pPr/>
              <a:t>22</a:t>
            </a:fld>
            <a:endParaRPr lang="en-US"/>
          </a:p>
        </p:txBody>
      </p:sp>
    </p:spTree>
    <p:extLst>
      <p:ext uri="{BB962C8B-B14F-4D97-AF65-F5344CB8AC3E}">
        <p14:creationId xmlns:p14="http://schemas.microsoft.com/office/powerpoint/2010/main" val="413571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FC9835-C1CE-4FAB-AE37-15FA32FD5FC8}" type="slidenum">
              <a:rPr lang="en-US" smtClean="0"/>
              <a:pPr/>
              <a:t>23</a:t>
            </a:fld>
            <a:endParaRPr lang="en-US"/>
          </a:p>
        </p:txBody>
      </p:sp>
    </p:spTree>
    <p:extLst>
      <p:ext uri="{BB962C8B-B14F-4D97-AF65-F5344CB8AC3E}">
        <p14:creationId xmlns:p14="http://schemas.microsoft.com/office/powerpoint/2010/main" val="169939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FC9835-C1CE-4FAB-AE37-15FA32FD5FC8}" type="slidenum">
              <a:rPr lang="en-US" smtClean="0"/>
              <a:pPr/>
              <a:t>28</a:t>
            </a:fld>
            <a:endParaRPr lang="en-US"/>
          </a:p>
        </p:txBody>
      </p:sp>
    </p:spTree>
    <p:extLst>
      <p:ext uri="{BB962C8B-B14F-4D97-AF65-F5344CB8AC3E}">
        <p14:creationId xmlns:p14="http://schemas.microsoft.com/office/powerpoint/2010/main" val="1329898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FC9835-C1CE-4FAB-AE37-15FA32FD5FC8}" type="slidenum">
              <a:rPr lang="en-US" smtClean="0"/>
              <a:pPr/>
              <a:t>29</a:t>
            </a:fld>
            <a:endParaRPr lang="en-US"/>
          </a:p>
        </p:txBody>
      </p:sp>
    </p:spTree>
    <p:extLst>
      <p:ext uri="{BB962C8B-B14F-4D97-AF65-F5344CB8AC3E}">
        <p14:creationId xmlns:p14="http://schemas.microsoft.com/office/powerpoint/2010/main" val="97479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FC9835-C1CE-4FAB-AE37-15FA32FD5FC8}" type="slidenum">
              <a:rPr lang="en-US" smtClean="0"/>
              <a:pPr/>
              <a:t>30</a:t>
            </a:fld>
            <a:endParaRPr lang="en-US"/>
          </a:p>
        </p:txBody>
      </p:sp>
    </p:spTree>
    <p:extLst>
      <p:ext uri="{BB962C8B-B14F-4D97-AF65-F5344CB8AC3E}">
        <p14:creationId xmlns:p14="http://schemas.microsoft.com/office/powerpoint/2010/main" val="345865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37E454-0E1A-1B4E-ADD2-49916F322F3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E4EED420-B539-B14A-934C-66836B694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BB7FB65-B56B-0845-B3A6-3E9A481D5ECD}"/>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5" name="Fußzeilenplatzhalter 4">
            <a:extLst>
              <a:ext uri="{FF2B5EF4-FFF2-40B4-BE49-F238E27FC236}">
                <a16:creationId xmlns:a16="http://schemas.microsoft.com/office/drawing/2014/main" id="{53567C60-B1DC-8841-A337-45686DBA9F8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55233B7-8B71-FE41-BE67-E0FEEDAF6FA7}"/>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179424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27DD0-BBA2-4749-A772-D20B0A021F0E}"/>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099A3DFF-6FA3-6440-9302-03E4EEF3FEC6}"/>
              </a:ext>
            </a:extLst>
          </p:cNvPr>
          <p:cNvSpPr>
            <a:spLocks noGrp="1"/>
          </p:cNvSpPr>
          <p:nvPr>
            <p:ph type="body" orient="vert" idx="1"/>
          </p:nvPr>
        </p:nvSpPr>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CD46FF21-189A-EF4F-B909-3DE53A56469D}"/>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5" name="Fußzeilenplatzhalter 4">
            <a:extLst>
              <a:ext uri="{FF2B5EF4-FFF2-40B4-BE49-F238E27FC236}">
                <a16:creationId xmlns:a16="http://schemas.microsoft.com/office/drawing/2014/main" id="{838E70AF-B27C-5C41-B034-F3B931DD928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1046FDA-A66F-F049-9C51-5DCB5127CB4A}"/>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366938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03CB42A-8F4D-1444-AD75-6BBA3CF3687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6EAE344D-B7D8-6D43-9129-151E3F33DEDC}"/>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1B7C7DCA-7D7B-E54C-9768-60B93751B1BC}"/>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5" name="Fußzeilenplatzhalter 4">
            <a:extLst>
              <a:ext uri="{FF2B5EF4-FFF2-40B4-BE49-F238E27FC236}">
                <a16:creationId xmlns:a16="http://schemas.microsoft.com/office/drawing/2014/main" id="{A5894E9B-0CFD-F04E-8C61-7FE826C0135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2368AFF-35C8-E24F-A925-475990729033}"/>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41630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4DB6B-1B03-F04B-B43A-1958120962C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4A78A95-13D7-0E4F-A4CE-F0A69494C424}"/>
              </a:ext>
            </a:extLst>
          </p:cNvPr>
          <p:cNvSpPr>
            <a:spLocks noGrp="1"/>
          </p:cNvSpPr>
          <p:nvPr>
            <p:ph idx="1"/>
          </p:nvPr>
        </p:nvSpPr>
        <p:spPr/>
        <p:txBody>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E6703386-7CA2-314C-9248-C9846F902363}"/>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5" name="Fußzeilenplatzhalter 4">
            <a:extLst>
              <a:ext uri="{FF2B5EF4-FFF2-40B4-BE49-F238E27FC236}">
                <a16:creationId xmlns:a16="http://schemas.microsoft.com/office/drawing/2014/main" id="{E7C965A2-4481-7E44-B04C-776D7337120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1B29E63-896A-A447-B5D8-5FC29007BF69}"/>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264330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869C8-EB8A-284F-A851-68861D59C62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99459648-9AAE-764F-A1BE-54915AB3E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7E47F832-DEE0-5243-BC65-A8C6290A335B}"/>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5" name="Fußzeilenplatzhalter 4">
            <a:extLst>
              <a:ext uri="{FF2B5EF4-FFF2-40B4-BE49-F238E27FC236}">
                <a16:creationId xmlns:a16="http://schemas.microsoft.com/office/drawing/2014/main" id="{8A5DB755-B577-8A47-AB08-A8A0B2FA52C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E6E1BFA-DA20-CF42-A4EC-3EFAA0D0C6D3}"/>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40465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5B438-C989-8044-9F29-F55C9DBEDAD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1ECC377-DBB2-AD47-8F11-A95BAEE17E9A}"/>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1CE56139-6350-C74F-B0FE-139094C5A72E}"/>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6BB0A2D1-F70B-E04C-9E31-33966C50CE5F}"/>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6" name="Fußzeilenplatzhalter 5">
            <a:extLst>
              <a:ext uri="{FF2B5EF4-FFF2-40B4-BE49-F238E27FC236}">
                <a16:creationId xmlns:a16="http://schemas.microsoft.com/office/drawing/2014/main" id="{B95BC371-0285-2C45-9EF1-8B6411BE93E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A3C2B66-2A69-D74B-9242-ECA219759625}"/>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185301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575D34-8DA8-2B4C-AF46-BA71154A850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5A5D27D8-8916-D04F-8EF1-455091F8F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8229ACFA-368D-4149-A7B1-DE325D8C4889}"/>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endParaRPr lang="en-US"/>
          </a:p>
        </p:txBody>
      </p:sp>
      <p:sp>
        <p:nvSpPr>
          <p:cNvPr id="5" name="Textplatzhalter 4">
            <a:extLst>
              <a:ext uri="{FF2B5EF4-FFF2-40B4-BE49-F238E27FC236}">
                <a16:creationId xmlns:a16="http://schemas.microsoft.com/office/drawing/2014/main" id="{5299E3D1-0A20-A64A-8A61-9D368F22D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6" name="Inhaltsplatzhalter 5">
            <a:extLst>
              <a:ext uri="{FF2B5EF4-FFF2-40B4-BE49-F238E27FC236}">
                <a16:creationId xmlns:a16="http://schemas.microsoft.com/office/drawing/2014/main" id="{98161361-6EC4-B34A-BAC7-7339E00C2451}"/>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endParaRPr lang="en-US"/>
          </a:p>
        </p:txBody>
      </p:sp>
      <p:sp>
        <p:nvSpPr>
          <p:cNvPr id="7" name="Datumsplatzhalter 6">
            <a:extLst>
              <a:ext uri="{FF2B5EF4-FFF2-40B4-BE49-F238E27FC236}">
                <a16:creationId xmlns:a16="http://schemas.microsoft.com/office/drawing/2014/main" id="{27F953EA-4A00-024F-9B23-4BEA8C988177}"/>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8" name="Fußzeilenplatzhalter 7">
            <a:extLst>
              <a:ext uri="{FF2B5EF4-FFF2-40B4-BE49-F238E27FC236}">
                <a16:creationId xmlns:a16="http://schemas.microsoft.com/office/drawing/2014/main" id="{3F114C25-FEE6-F44D-8109-6E3BE422A59F}"/>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FE830D49-EAA4-7A46-AFE2-973585737A09}"/>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387058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C51C9B-A2BF-1940-A2A3-0F024CDB423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868AF485-F71A-B943-820A-1514F35B40EB}"/>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4" name="Fußzeilenplatzhalter 3">
            <a:extLst>
              <a:ext uri="{FF2B5EF4-FFF2-40B4-BE49-F238E27FC236}">
                <a16:creationId xmlns:a16="http://schemas.microsoft.com/office/drawing/2014/main" id="{3B002BDB-08C4-7F45-A7C4-AFFC9B539014}"/>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0948F73D-2A38-F249-A27B-950C3C182012}"/>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422668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FD72EA0-68BB-724D-A7AF-39925D551D11}"/>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3" name="Fußzeilenplatzhalter 2">
            <a:extLst>
              <a:ext uri="{FF2B5EF4-FFF2-40B4-BE49-F238E27FC236}">
                <a16:creationId xmlns:a16="http://schemas.microsoft.com/office/drawing/2014/main" id="{3082223A-7A6F-7246-8B2F-3616B978D765}"/>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7288C849-B126-464A-AB54-E2AF46225B0C}"/>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91334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9E9D9-AB82-4F41-987F-D6F9CDB815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A6C4D883-87DD-5446-9D33-C272ECA47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US"/>
          </a:p>
        </p:txBody>
      </p:sp>
      <p:sp>
        <p:nvSpPr>
          <p:cNvPr id="4" name="Textplatzhalter 3">
            <a:extLst>
              <a:ext uri="{FF2B5EF4-FFF2-40B4-BE49-F238E27FC236}">
                <a16:creationId xmlns:a16="http://schemas.microsoft.com/office/drawing/2014/main" id="{B1C8A100-F42F-7142-BEA3-AA60EACC7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3418466A-3EC4-8546-A977-544BAE281A03}"/>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6" name="Fußzeilenplatzhalter 5">
            <a:extLst>
              <a:ext uri="{FF2B5EF4-FFF2-40B4-BE49-F238E27FC236}">
                <a16:creationId xmlns:a16="http://schemas.microsoft.com/office/drawing/2014/main" id="{2316CE4A-3CC6-9A4E-AF85-23EB2983409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9D9D7E4-B137-FB4E-9641-5D9A7BE2BE9C}"/>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103124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479844-87D6-FA48-A6FA-F0FD6B7B9ED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531C00F3-BC9A-D840-B9F4-F14E2343D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DE1EA4C9-35D0-A843-8A13-61166AFBA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33DDB26D-B2C1-1A48-BA7F-AFA562F9B5B2}"/>
              </a:ext>
            </a:extLst>
          </p:cNvPr>
          <p:cNvSpPr>
            <a:spLocks noGrp="1"/>
          </p:cNvSpPr>
          <p:nvPr>
            <p:ph type="dt" sz="half" idx="10"/>
          </p:nvPr>
        </p:nvSpPr>
        <p:spPr/>
        <p:txBody>
          <a:bodyPr/>
          <a:lstStyle/>
          <a:p>
            <a:fld id="{2D6CB4BC-6BB1-3040-949C-00DFA41D4C18}" type="datetimeFigureOut">
              <a:rPr lang="en-US" smtClean="0"/>
              <a:t>10/27/2018</a:t>
            </a:fld>
            <a:endParaRPr lang="en-US"/>
          </a:p>
        </p:txBody>
      </p:sp>
      <p:sp>
        <p:nvSpPr>
          <p:cNvPr id="6" name="Fußzeilenplatzhalter 5">
            <a:extLst>
              <a:ext uri="{FF2B5EF4-FFF2-40B4-BE49-F238E27FC236}">
                <a16:creationId xmlns:a16="http://schemas.microsoft.com/office/drawing/2014/main" id="{328689C6-A216-CB48-A7CB-495AEFFDB315}"/>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CB7AC59-C03B-A047-80AE-EA9527FC407D}"/>
              </a:ext>
            </a:extLst>
          </p:cNvPr>
          <p:cNvSpPr>
            <a:spLocks noGrp="1"/>
          </p:cNvSpPr>
          <p:nvPr>
            <p:ph type="sldNum" sz="quarter" idx="12"/>
          </p:nvPr>
        </p:nvSpPr>
        <p:spPr/>
        <p:txBody>
          <a:bodyPr/>
          <a:lstStyle/>
          <a:p>
            <a:fld id="{8C260480-6E2E-2E49-A064-BB316DA29E7D}" type="slidenum">
              <a:rPr lang="en-US" smtClean="0"/>
              <a:t>‹#›</a:t>
            </a:fld>
            <a:endParaRPr lang="en-US"/>
          </a:p>
        </p:txBody>
      </p:sp>
    </p:spTree>
    <p:extLst>
      <p:ext uri="{BB962C8B-B14F-4D97-AF65-F5344CB8AC3E}">
        <p14:creationId xmlns:p14="http://schemas.microsoft.com/office/powerpoint/2010/main" val="569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F2BE971-C1CD-C644-9E66-7963A4B55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904A2DFA-6172-614E-9A90-C410A9557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3E86B6BA-B029-584C-B060-21CAE9673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CB4BC-6BB1-3040-949C-00DFA41D4C18}" type="datetimeFigureOut">
              <a:rPr lang="en-US" smtClean="0"/>
              <a:t>10/27/2018</a:t>
            </a:fld>
            <a:endParaRPr lang="en-US"/>
          </a:p>
        </p:txBody>
      </p:sp>
      <p:sp>
        <p:nvSpPr>
          <p:cNvPr id="5" name="Fußzeilenplatzhalter 4">
            <a:extLst>
              <a:ext uri="{FF2B5EF4-FFF2-40B4-BE49-F238E27FC236}">
                <a16:creationId xmlns:a16="http://schemas.microsoft.com/office/drawing/2014/main" id="{11DA7E3F-5C7E-834F-9587-EC2C83D86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834D2F3C-E010-F742-BF72-CEA431DDC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60480-6E2E-2E49-A064-BB316DA29E7D}" type="slidenum">
              <a:rPr lang="en-US" smtClean="0"/>
              <a:t>‹#›</a:t>
            </a:fld>
            <a:endParaRPr lang="en-US"/>
          </a:p>
        </p:txBody>
      </p:sp>
    </p:spTree>
    <p:extLst>
      <p:ext uri="{BB962C8B-B14F-4D97-AF65-F5344CB8AC3E}">
        <p14:creationId xmlns:p14="http://schemas.microsoft.com/office/powerpoint/2010/main" val="385350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169852-5B43-DA41-A10C-F212403955D2}"/>
              </a:ext>
            </a:extLst>
          </p:cNvPr>
          <p:cNvSpPr>
            <a:spLocks noGrp="1"/>
          </p:cNvSpPr>
          <p:nvPr>
            <p:ph type="ctrTitle"/>
          </p:nvPr>
        </p:nvSpPr>
        <p:spPr/>
        <p:txBody>
          <a:bodyPr/>
          <a:lstStyle/>
          <a:p>
            <a:r>
              <a:rPr lang="en-US" dirty="0"/>
              <a:t>Computer Systems</a:t>
            </a:r>
          </a:p>
        </p:txBody>
      </p:sp>
      <p:sp>
        <p:nvSpPr>
          <p:cNvPr id="3" name="Untertitel 2">
            <a:extLst>
              <a:ext uri="{FF2B5EF4-FFF2-40B4-BE49-F238E27FC236}">
                <a16:creationId xmlns:a16="http://schemas.microsoft.com/office/drawing/2014/main" id="{DF2FB10F-BB4E-994A-BA10-788260EEC3AD}"/>
              </a:ext>
            </a:extLst>
          </p:cNvPr>
          <p:cNvSpPr>
            <a:spLocks noGrp="1"/>
          </p:cNvSpPr>
          <p:nvPr>
            <p:ph type="subTitle" idx="1"/>
          </p:nvPr>
        </p:nvSpPr>
        <p:spPr/>
        <p:txBody>
          <a:bodyPr/>
          <a:lstStyle/>
          <a:p>
            <a:r>
              <a:rPr lang="en-US" dirty="0"/>
              <a:t>Exercise 6</a:t>
            </a:r>
          </a:p>
        </p:txBody>
      </p:sp>
    </p:spTree>
    <p:extLst>
      <p:ext uri="{BB962C8B-B14F-4D97-AF65-F5344CB8AC3E}">
        <p14:creationId xmlns:p14="http://schemas.microsoft.com/office/powerpoint/2010/main" val="39102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FD9D3B-637E-3B4A-BD46-60832401DE02}"/>
              </a:ext>
            </a:extLst>
          </p:cNvPr>
          <p:cNvSpPr>
            <a:spLocks noGrp="1"/>
          </p:cNvSpPr>
          <p:nvPr>
            <p:ph type="title"/>
          </p:nvPr>
        </p:nvSpPr>
        <p:spPr/>
        <p:txBody>
          <a:bodyPr/>
          <a:lstStyle/>
          <a:p>
            <a:r>
              <a:rPr lang="en-US" b="1" dirty="0"/>
              <a:t>Last exercise</a:t>
            </a:r>
          </a:p>
        </p:txBody>
      </p:sp>
      <p:sp>
        <p:nvSpPr>
          <p:cNvPr id="3" name="Inhaltsplatzhalter 2">
            <a:extLst>
              <a:ext uri="{FF2B5EF4-FFF2-40B4-BE49-F238E27FC236}">
                <a16:creationId xmlns:a16="http://schemas.microsoft.com/office/drawing/2014/main" id="{70520634-2D68-D843-993B-778A338C8624}"/>
              </a:ext>
            </a:extLst>
          </p:cNvPr>
          <p:cNvSpPr>
            <a:spLocks noGrp="1"/>
          </p:cNvSpPr>
          <p:nvPr>
            <p:ph idx="1"/>
          </p:nvPr>
        </p:nvSpPr>
        <p:spPr/>
        <p:txBody>
          <a:bodyPr>
            <a:normAutofit fontScale="92500" lnSpcReduction="10000"/>
          </a:bodyPr>
          <a:lstStyle/>
          <a:p>
            <a:r>
              <a:rPr lang="en-US" dirty="0"/>
              <a:t>How does DMA increase system concurrency? How does it complicate the hardware design?</a:t>
            </a:r>
          </a:p>
          <a:p>
            <a:pPr lvl="1"/>
            <a:r>
              <a:rPr lang="en-US" i="1" dirty="0"/>
              <a:t>DMA increases  system concurrency by allowing the CPU to perform tasks while the DMA system transfers data via the system and memory buses.</a:t>
            </a:r>
          </a:p>
          <a:p>
            <a:pPr lvl="1"/>
            <a:r>
              <a:rPr lang="en-US" i="1" dirty="0"/>
              <a:t> Hardware design is complicated because the DMA controller must be integrated into the system and the system must allow the DMA controller to be a bus master.</a:t>
            </a:r>
          </a:p>
          <a:p>
            <a:r>
              <a:rPr lang="en-US" dirty="0"/>
              <a:t>Although DMA does not use the CPU, the maximum transfer rate is still limited. Consider reading a block from disk. Name three factors that might ultimately limit the file transfer.</a:t>
            </a:r>
          </a:p>
          <a:p>
            <a:pPr lvl="1"/>
            <a:r>
              <a:rPr lang="en-US" i="1" dirty="0"/>
              <a:t>Limited speed of the I/O device</a:t>
            </a:r>
          </a:p>
          <a:p>
            <a:pPr lvl="1"/>
            <a:r>
              <a:rPr lang="en-US" i="1" dirty="0"/>
              <a:t>Limited speed of the bus</a:t>
            </a:r>
          </a:p>
          <a:p>
            <a:pPr lvl="1"/>
            <a:r>
              <a:rPr lang="en-US" i="1" dirty="0"/>
              <a:t>A disk controller with no internal buffers or too small buffer size could also limit the performance of the read file operation</a:t>
            </a:r>
          </a:p>
        </p:txBody>
      </p:sp>
    </p:spTree>
    <p:extLst>
      <p:ext uri="{BB962C8B-B14F-4D97-AF65-F5344CB8AC3E}">
        <p14:creationId xmlns:p14="http://schemas.microsoft.com/office/powerpoint/2010/main" val="2814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27B11A-25B7-9146-89E6-AAD0E778F924}"/>
              </a:ext>
            </a:extLst>
          </p:cNvPr>
          <p:cNvSpPr>
            <a:spLocks noGrp="1"/>
          </p:cNvSpPr>
          <p:nvPr>
            <p:ph type="title"/>
          </p:nvPr>
        </p:nvSpPr>
        <p:spPr/>
        <p:txBody>
          <a:bodyPr/>
          <a:lstStyle/>
          <a:p>
            <a:r>
              <a:rPr lang="en-US" b="1" dirty="0"/>
              <a:t>Last exercise</a:t>
            </a:r>
          </a:p>
        </p:txBody>
      </p:sp>
      <p:sp>
        <p:nvSpPr>
          <p:cNvPr id="3" name="Inhaltsplatzhalter 2">
            <a:extLst>
              <a:ext uri="{FF2B5EF4-FFF2-40B4-BE49-F238E27FC236}">
                <a16:creationId xmlns:a16="http://schemas.microsoft.com/office/drawing/2014/main" id="{033361A2-D63A-C847-8501-9025C5113746}"/>
              </a:ext>
            </a:extLst>
          </p:cNvPr>
          <p:cNvSpPr>
            <a:spLocks noGrp="1"/>
          </p:cNvSpPr>
          <p:nvPr>
            <p:ph idx="1"/>
          </p:nvPr>
        </p:nvSpPr>
        <p:spPr/>
        <p:txBody>
          <a:bodyPr/>
          <a:lstStyle/>
          <a:p>
            <a:r>
              <a:rPr lang="en-US" dirty="0"/>
              <a:t>A DMA controller has multiple channels that can be used by device drivers to request a DMA transfer. The controller itself is capable of requesting a 32 bit word ever 100 </a:t>
            </a:r>
            <a:r>
              <a:rPr lang="en-US" dirty="0" err="1"/>
              <a:t>nsec</a:t>
            </a:r>
            <a:r>
              <a:rPr lang="en-US" dirty="0"/>
              <a:t>. A response takes equally long. How fast does the bus have to be to avoid being a bottleneck?</a:t>
            </a:r>
          </a:p>
          <a:p>
            <a:pPr lvl="1"/>
            <a:r>
              <a:rPr lang="en-US" i="1" dirty="0"/>
              <a:t>Every bus transaction has a request and a response each taking 100 </a:t>
            </a:r>
            <a:r>
              <a:rPr lang="en-US" i="1" dirty="0" err="1"/>
              <a:t>nsec</a:t>
            </a:r>
            <a:r>
              <a:rPr lang="en-US" i="1" dirty="0"/>
              <a:t>, or 200 </a:t>
            </a:r>
            <a:r>
              <a:rPr lang="en-US" i="1" dirty="0" err="1"/>
              <a:t>nsec</a:t>
            </a:r>
            <a:r>
              <a:rPr lang="en-US" i="1" dirty="0"/>
              <a:t> per bus transaction. This gives 5 million bus transactions/sec. If each one is four bytes, the bus should be able to handle 20MB/sec. The fact that these transmissions may be distributed over multiple I/O devices in round-robin fashion is irrelevant. A bus transaction takes 200 </a:t>
            </a:r>
            <a:r>
              <a:rPr lang="en-US" i="1" dirty="0" err="1"/>
              <a:t>nsec</a:t>
            </a:r>
            <a:r>
              <a:rPr lang="en-US" i="1" dirty="0"/>
              <a:t>, regardless of whether consecutive requests are to the same device or different device, so the number of channels the DMA controller has does not matter.</a:t>
            </a:r>
          </a:p>
        </p:txBody>
      </p:sp>
    </p:spTree>
    <p:extLst>
      <p:ext uri="{BB962C8B-B14F-4D97-AF65-F5344CB8AC3E}">
        <p14:creationId xmlns:p14="http://schemas.microsoft.com/office/powerpoint/2010/main" val="111711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2F7C1F-814B-7D4F-B6D3-1B4309678A1D}"/>
              </a:ext>
            </a:extLst>
          </p:cNvPr>
          <p:cNvSpPr>
            <a:spLocks noGrp="1"/>
          </p:cNvSpPr>
          <p:nvPr>
            <p:ph type="title"/>
          </p:nvPr>
        </p:nvSpPr>
        <p:spPr/>
        <p:txBody>
          <a:bodyPr/>
          <a:lstStyle/>
          <a:p>
            <a:r>
              <a:rPr lang="en-US" b="1" dirty="0"/>
              <a:t>Byzantine nodes</a:t>
            </a:r>
          </a:p>
        </p:txBody>
      </p:sp>
      <p:sp>
        <p:nvSpPr>
          <p:cNvPr id="3" name="Inhaltsplatzhalter 2">
            <a:extLst>
              <a:ext uri="{FF2B5EF4-FFF2-40B4-BE49-F238E27FC236}">
                <a16:creationId xmlns:a16="http://schemas.microsoft.com/office/drawing/2014/main" id="{D2AA1DE4-9F70-3743-AE4C-79348538B0DC}"/>
              </a:ext>
            </a:extLst>
          </p:cNvPr>
          <p:cNvSpPr>
            <a:spLocks noGrp="1"/>
          </p:cNvSpPr>
          <p:nvPr>
            <p:ph idx="1"/>
          </p:nvPr>
        </p:nvSpPr>
        <p:spPr/>
        <p:txBody>
          <a:bodyPr/>
          <a:lstStyle/>
          <a:p>
            <a:r>
              <a:rPr lang="en-US" dirty="0"/>
              <a:t>Node which has arbitrary behavior</a:t>
            </a:r>
          </a:p>
          <a:p>
            <a:r>
              <a:rPr lang="en-US" dirty="0"/>
              <a:t>So it can:</a:t>
            </a:r>
          </a:p>
          <a:p>
            <a:pPr lvl="1"/>
            <a:r>
              <a:rPr lang="en-US" dirty="0"/>
              <a:t>Decide not to send messages</a:t>
            </a:r>
          </a:p>
          <a:p>
            <a:pPr lvl="1"/>
            <a:r>
              <a:rPr lang="en-US" dirty="0"/>
              <a:t>Sending different  messages to different nodes</a:t>
            </a:r>
          </a:p>
          <a:p>
            <a:pPr lvl="1"/>
            <a:r>
              <a:rPr lang="en-US" dirty="0"/>
              <a:t>Sending wrong messages</a:t>
            </a:r>
          </a:p>
          <a:p>
            <a:pPr lvl="1"/>
            <a:r>
              <a:rPr lang="en-US" dirty="0"/>
              <a:t>Lie about input value</a:t>
            </a:r>
          </a:p>
          <a:p>
            <a:r>
              <a:rPr lang="en-US" dirty="0"/>
              <a:t>If an algorithm works with f byzantine nodes, it is f-resilient</a:t>
            </a:r>
          </a:p>
        </p:txBody>
      </p:sp>
      <p:pic>
        <p:nvPicPr>
          <p:cNvPr id="8" name="Grafik 7">
            <a:extLst>
              <a:ext uri="{FF2B5EF4-FFF2-40B4-BE49-F238E27FC236}">
                <a16:creationId xmlns:a16="http://schemas.microsoft.com/office/drawing/2014/main" id="{F1A4989E-8021-1042-BE13-E2889F333E08}"/>
              </a:ext>
            </a:extLst>
          </p:cNvPr>
          <p:cNvPicPr>
            <a:picLocks noChangeAspect="1"/>
          </p:cNvPicPr>
          <p:nvPr/>
        </p:nvPicPr>
        <p:blipFill>
          <a:blip r:embed="rId2"/>
          <a:stretch>
            <a:fillRect/>
          </a:stretch>
        </p:blipFill>
        <p:spPr>
          <a:xfrm>
            <a:off x="8671380" y="1273062"/>
            <a:ext cx="2425700" cy="2692400"/>
          </a:xfrm>
          <a:prstGeom prst="rect">
            <a:avLst/>
          </a:prstGeom>
        </p:spPr>
      </p:pic>
    </p:spTree>
    <p:extLst>
      <p:ext uri="{BB962C8B-B14F-4D97-AF65-F5344CB8AC3E}">
        <p14:creationId xmlns:p14="http://schemas.microsoft.com/office/powerpoint/2010/main" val="422400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7380E-50C3-9440-904E-020D3562D370}"/>
              </a:ext>
            </a:extLst>
          </p:cNvPr>
          <p:cNvSpPr>
            <a:spLocks noGrp="1"/>
          </p:cNvSpPr>
          <p:nvPr>
            <p:ph type="title"/>
          </p:nvPr>
        </p:nvSpPr>
        <p:spPr/>
        <p:txBody>
          <a:bodyPr/>
          <a:lstStyle/>
          <a:p>
            <a:r>
              <a:rPr lang="en-US" b="1" dirty="0"/>
              <a:t>Different Validities</a:t>
            </a:r>
          </a:p>
        </p:txBody>
      </p:sp>
      <p:sp>
        <p:nvSpPr>
          <p:cNvPr id="3" name="Inhaltsplatzhalter 2">
            <a:extLst>
              <a:ext uri="{FF2B5EF4-FFF2-40B4-BE49-F238E27FC236}">
                <a16:creationId xmlns:a16="http://schemas.microsoft.com/office/drawing/2014/main" id="{D2E7A320-8E76-F343-A568-DAC3578EA7F7}"/>
              </a:ext>
            </a:extLst>
          </p:cNvPr>
          <p:cNvSpPr>
            <a:spLocks noGrp="1"/>
          </p:cNvSpPr>
          <p:nvPr>
            <p:ph idx="1"/>
          </p:nvPr>
        </p:nvSpPr>
        <p:spPr/>
        <p:txBody>
          <a:bodyPr>
            <a:normAutofit fontScale="92500" lnSpcReduction="10000"/>
          </a:bodyPr>
          <a:lstStyle/>
          <a:p>
            <a:r>
              <a:rPr lang="en-US" dirty="0"/>
              <a:t>Any-input validity:</a:t>
            </a:r>
          </a:p>
          <a:p>
            <a:pPr lvl="1"/>
            <a:r>
              <a:rPr lang="en-US" dirty="0"/>
              <a:t>The decision value must be input of any node</a:t>
            </a:r>
          </a:p>
          <a:p>
            <a:pPr lvl="1"/>
            <a:r>
              <a:rPr lang="en-US" dirty="0">
                <a:solidFill>
                  <a:srgbClr val="FF0000"/>
                </a:solidFill>
              </a:rPr>
              <a:t>That includes byzantine nodes, might not make sense</a:t>
            </a:r>
          </a:p>
          <a:p>
            <a:r>
              <a:rPr lang="en-US" dirty="0"/>
              <a:t>Correct-input validity:</a:t>
            </a:r>
          </a:p>
          <a:p>
            <a:pPr lvl="1"/>
            <a:r>
              <a:rPr lang="en-US" dirty="0"/>
              <a:t>The decision value must be input of a correct node</a:t>
            </a:r>
          </a:p>
          <a:p>
            <a:pPr lvl="1"/>
            <a:r>
              <a:rPr lang="en-US" dirty="0">
                <a:solidFill>
                  <a:srgbClr val="FF0000"/>
                </a:solidFill>
              </a:rPr>
              <a:t>Difficult because byzantine node could behave like normal one just with different value</a:t>
            </a:r>
          </a:p>
          <a:p>
            <a:r>
              <a:rPr lang="en-US" dirty="0"/>
              <a:t>All-same validity: </a:t>
            </a:r>
          </a:p>
          <a:p>
            <a:pPr lvl="1"/>
            <a:r>
              <a:rPr lang="en-US" dirty="0"/>
              <a:t>if all correct nodes start with the same value, the decision must be that value</a:t>
            </a:r>
          </a:p>
          <a:p>
            <a:r>
              <a:rPr lang="en-US" dirty="0"/>
              <a:t>Median validity:</a:t>
            </a:r>
          </a:p>
          <a:p>
            <a:pPr lvl="1"/>
            <a:r>
              <a:rPr lang="en-US" dirty="0"/>
              <a:t>If input values are orderable, byzantine outliers can be prevented by agreeing on a value close to the median value of the correct nodes</a:t>
            </a:r>
          </a:p>
        </p:txBody>
      </p:sp>
    </p:spTree>
    <p:extLst>
      <p:ext uri="{BB962C8B-B14F-4D97-AF65-F5344CB8AC3E}">
        <p14:creationId xmlns:p14="http://schemas.microsoft.com/office/powerpoint/2010/main" val="130627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227C0F-24FF-0C4A-B848-5584EDBF9E39}"/>
              </a:ext>
            </a:extLst>
          </p:cNvPr>
          <p:cNvSpPr>
            <a:spLocks noGrp="1"/>
          </p:cNvSpPr>
          <p:nvPr>
            <p:ph type="title"/>
          </p:nvPr>
        </p:nvSpPr>
        <p:spPr/>
        <p:txBody>
          <a:bodyPr/>
          <a:lstStyle/>
          <a:p>
            <a:r>
              <a:rPr lang="en-US" b="1" dirty="0"/>
              <a:t>Byzantine agreement in the synchronous  model</a:t>
            </a:r>
          </a:p>
        </p:txBody>
      </p:sp>
      <p:sp>
        <p:nvSpPr>
          <p:cNvPr id="3" name="Inhaltsplatzhalter 2">
            <a:extLst>
              <a:ext uri="{FF2B5EF4-FFF2-40B4-BE49-F238E27FC236}">
                <a16:creationId xmlns:a16="http://schemas.microsoft.com/office/drawing/2014/main" id="{06C6342F-6B49-8540-B838-2C2EFD656988}"/>
              </a:ext>
            </a:extLst>
          </p:cNvPr>
          <p:cNvSpPr>
            <a:spLocks noGrp="1"/>
          </p:cNvSpPr>
          <p:nvPr>
            <p:ph idx="1"/>
          </p:nvPr>
        </p:nvSpPr>
        <p:spPr/>
        <p:txBody>
          <a:bodyPr/>
          <a:lstStyle/>
          <a:p>
            <a:r>
              <a:rPr lang="en-US" dirty="0"/>
              <a:t>Assumption: nodes operate in synchronous rounds. In each round, each node may send a message to each other node, receive the message by other nodes and do some computation.</a:t>
            </a:r>
          </a:p>
          <a:p>
            <a:pPr lvl="1"/>
            <a:r>
              <a:rPr lang="en-US" dirty="0"/>
              <a:t>-&gt; runtime is easy, since it is only the number of rounds</a:t>
            </a:r>
          </a:p>
          <a:p>
            <a:endParaRPr lang="en-US" dirty="0"/>
          </a:p>
          <a:p>
            <a:endParaRPr lang="en-US" dirty="0"/>
          </a:p>
        </p:txBody>
      </p:sp>
    </p:spTree>
    <p:extLst>
      <p:ext uri="{BB962C8B-B14F-4D97-AF65-F5344CB8AC3E}">
        <p14:creationId xmlns:p14="http://schemas.microsoft.com/office/powerpoint/2010/main" val="343780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4CFC4-623F-3748-807B-3DA825747360}"/>
              </a:ext>
            </a:extLst>
          </p:cNvPr>
          <p:cNvSpPr>
            <a:spLocks noGrp="1"/>
          </p:cNvSpPr>
          <p:nvPr>
            <p:ph type="title"/>
          </p:nvPr>
        </p:nvSpPr>
        <p:spPr/>
        <p:txBody>
          <a:bodyPr/>
          <a:lstStyle/>
          <a:p>
            <a:r>
              <a:rPr lang="en-US" b="1" dirty="0"/>
              <a:t>King Algorithm (synchronous byzantine agreement)</a:t>
            </a:r>
          </a:p>
        </p:txBody>
      </p:sp>
      <p:pic>
        <p:nvPicPr>
          <p:cNvPr id="4" name="Inhaltsplatzhalter 3">
            <a:extLst>
              <a:ext uri="{FF2B5EF4-FFF2-40B4-BE49-F238E27FC236}">
                <a16:creationId xmlns:a16="http://schemas.microsoft.com/office/drawing/2014/main" id="{9601C0D7-F569-F840-842C-4DED5B509F83}"/>
              </a:ext>
            </a:extLst>
          </p:cNvPr>
          <p:cNvPicPr>
            <a:picLocks noGrp="1" noChangeAspect="1"/>
          </p:cNvPicPr>
          <p:nvPr>
            <p:ph idx="1"/>
          </p:nvPr>
        </p:nvPicPr>
        <p:blipFill>
          <a:blip r:embed="rId2"/>
          <a:stretch>
            <a:fillRect/>
          </a:stretch>
        </p:blipFill>
        <p:spPr>
          <a:xfrm>
            <a:off x="4920220" y="1690688"/>
            <a:ext cx="5786737" cy="4351338"/>
          </a:xfrm>
          <a:prstGeom prst="rect">
            <a:avLst/>
          </a:prstGeom>
        </p:spPr>
      </p:pic>
      <p:sp>
        <p:nvSpPr>
          <p:cNvPr id="5" name="Textfeld 4">
            <a:extLst>
              <a:ext uri="{FF2B5EF4-FFF2-40B4-BE49-F238E27FC236}">
                <a16:creationId xmlns:a16="http://schemas.microsoft.com/office/drawing/2014/main" id="{8533DB2A-B89A-DB42-93D0-541CCD8A4BF9}"/>
              </a:ext>
            </a:extLst>
          </p:cNvPr>
          <p:cNvSpPr txBox="1"/>
          <p:nvPr/>
        </p:nvSpPr>
        <p:spPr>
          <a:xfrm>
            <a:off x="838200" y="2701866"/>
            <a:ext cx="3972339" cy="2031325"/>
          </a:xfrm>
          <a:prstGeom prst="rect">
            <a:avLst/>
          </a:prstGeom>
          <a:noFill/>
        </p:spPr>
        <p:txBody>
          <a:bodyPr wrap="square" rtlCol="0">
            <a:spAutoFit/>
          </a:bodyPr>
          <a:lstStyle/>
          <a:p>
            <a:r>
              <a:rPr lang="en-US" dirty="0"/>
              <a:t>Idea:</a:t>
            </a:r>
          </a:p>
          <a:p>
            <a:r>
              <a:rPr lang="en-US" dirty="0"/>
              <a:t>If not all correct input nodes have the same value, decide on value of one correct input node. Ensure this by doing f+1 rounds, since there must be at least one correct input node.</a:t>
            </a:r>
          </a:p>
          <a:p>
            <a:endParaRPr lang="en-US" dirty="0"/>
          </a:p>
        </p:txBody>
      </p:sp>
      <p:sp>
        <p:nvSpPr>
          <p:cNvPr id="9" name="Textfeld 8">
            <a:extLst>
              <a:ext uri="{FF2B5EF4-FFF2-40B4-BE49-F238E27FC236}">
                <a16:creationId xmlns:a16="http://schemas.microsoft.com/office/drawing/2014/main" id="{AE05FEF8-9348-9544-AC9F-C651FD66F78D}"/>
              </a:ext>
            </a:extLst>
          </p:cNvPr>
          <p:cNvSpPr txBox="1"/>
          <p:nvPr/>
        </p:nvSpPr>
        <p:spPr>
          <a:xfrm>
            <a:off x="7197146" y="2114981"/>
            <a:ext cx="3051285" cy="307777"/>
          </a:xfrm>
          <a:prstGeom prst="rect">
            <a:avLst/>
          </a:prstGeom>
          <a:solidFill>
            <a:srgbClr val="FEE59D"/>
          </a:solidFill>
        </p:spPr>
        <p:txBody>
          <a:bodyPr wrap="none" rtlCol="0">
            <a:spAutoFit/>
          </a:bodyPr>
          <a:lstStyle/>
          <a:p>
            <a:r>
              <a:rPr lang="en-US" sz="1400" dirty="0"/>
              <a:t>Do until at least one correct input node</a:t>
            </a:r>
          </a:p>
        </p:txBody>
      </p:sp>
      <p:sp>
        <p:nvSpPr>
          <p:cNvPr id="10" name="Textfeld 9">
            <a:extLst>
              <a:ext uri="{FF2B5EF4-FFF2-40B4-BE49-F238E27FC236}">
                <a16:creationId xmlns:a16="http://schemas.microsoft.com/office/drawing/2014/main" id="{3E5C173C-2A1D-9442-B7CB-258071A2084A}"/>
              </a:ext>
            </a:extLst>
          </p:cNvPr>
          <p:cNvSpPr txBox="1"/>
          <p:nvPr/>
        </p:nvSpPr>
        <p:spPr>
          <a:xfrm>
            <a:off x="5576536" y="2170345"/>
            <a:ext cx="1224145" cy="252414"/>
          </a:xfrm>
          <a:prstGeom prst="rect">
            <a:avLst/>
          </a:prstGeom>
          <a:solidFill>
            <a:srgbClr val="FEE59D">
              <a:alpha val="50000"/>
            </a:srgbClr>
          </a:solidFill>
        </p:spPr>
        <p:txBody>
          <a:bodyPr wrap="square" rtlCol="0">
            <a:spAutoFit/>
          </a:bodyPr>
          <a:lstStyle/>
          <a:p>
            <a:endParaRPr lang="en-US" dirty="0"/>
          </a:p>
        </p:txBody>
      </p:sp>
      <p:sp>
        <p:nvSpPr>
          <p:cNvPr id="12" name="Textfeld 11">
            <a:extLst>
              <a:ext uri="{FF2B5EF4-FFF2-40B4-BE49-F238E27FC236}">
                <a16:creationId xmlns:a16="http://schemas.microsoft.com/office/drawing/2014/main" id="{B9571D93-D5B8-9942-B7D3-2C83F47E7783}"/>
              </a:ext>
            </a:extLst>
          </p:cNvPr>
          <p:cNvSpPr txBox="1"/>
          <p:nvPr/>
        </p:nvSpPr>
        <p:spPr>
          <a:xfrm>
            <a:off x="7197146" y="2667040"/>
            <a:ext cx="1624034" cy="307777"/>
          </a:xfrm>
          <a:prstGeom prst="rect">
            <a:avLst/>
          </a:prstGeom>
          <a:solidFill>
            <a:srgbClr val="F7CBAF"/>
          </a:solidFill>
        </p:spPr>
        <p:txBody>
          <a:bodyPr wrap="none" rtlCol="0">
            <a:spAutoFit/>
          </a:bodyPr>
          <a:lstStyle/>
          <a:p>
            <a:r>
              <a:rPr lang="en-US" sz="1400" dirty="0"/>
              <a:t>Send out own value</a:t>
            </a:r>
          </a:p>
        </p:txBody>
      </p:sp>
      <p:sp>
        <p:nvSpPr>
          <p:cNvPr id="13" name="Textfeld 12">
            <a:extLst>
              <a:ext uri="{FF2B5EF4-FFF2-40B4-BE49-F238E27FC236}">
                <a16:creationId xmlns:a16="http://schemas.microsoft.com/office/drawing/2014/main" id="{F65A927F-FAF5-B647-9EC7-D0FB55E9FD71}"/>
              </a:ext>
            </a:extLst>
          </p:cNvPr>
          <p:cNvSpPr txBox="1"/>
          <p:nvPr/>
        </p:nvSpPr>
        <p:spPr>
          <a:xfrm>
            <a:off x="5385531" y="2662896"/>
            <a:ext cx="1420938" cy="369332"/>
          </a:xfrm>
          <a:prstGeom prst="rect">
            <a:avLst/>
          </a:prstGeom>
          <a:solidFill>
            <a:srgbClr val="F7CBAF">
              <a:alpha val="50000"/>
            </a:srgbClr>
          </a:solidFill>
        </p:spPr>
        <p:txBody>
          <a:bodyPr wrap="square" rtlCol="0">
            <a:spAutoFit/>
          </a:bodyPr>
          <a:lstStyle/>
          <a:p>
            <a:endParaRPr lang="en-US" dirty="0"/>
          </a:p>
        </p:txBody>
      </p:sp>
      <p:sp>
        <p:nvSpPr>
          <p:cNvPr id="14" name="Textfeld 13">
            <a:extLst>
              <a:ext uri="{FF2B5EF4-FFF2-40B4-BE49-F238E27FC236}">
                <a16:creationId xmlns:a16="http://schemas.microsoft.com/office/drawing/2014/main" id="{C4EE6331-07B3-9C41-B8A8-94C9A0559351}"/>
              </a:ext>
            </a:extLst>
          </p:cNvPr>
          <p:cNvSpPr txBox="1"/>
          <p:nvPr/>
        </p:nvSpPr>
        <p:spPr>
          <a:xfrm>
            <a:off x="5385531" y="3302130"/>
            <a:ext cx="3677189" cy="542713"/>
          </a:xfrm>
          <a:prstGeom prst="rect">
            <a:avLst/>
          </a:prstGeom>
          <a:solidFill>
            <a:srgbClr val="F5999E">
              <a:alpha val="50000"/>
            </a:srgbClr>
          </a:solidFill>
        </p:spPr>
        <p:txBody>
          <a:bodyPr wrap="square" rtlCol="0">
            <a:spAutoFit/>
          </a:bodyPr>
          <a:lstStyle/>
          <a:p>
            <a:endParaRPr lang="en-US" dirty="0"/>
          </a:p>
        </p:txBody>
      </p:sp>
      <p:sp>
        <p:nvSpPr>
          <p:cNvPr id="15" name="Textfeld 14">
            <a:extLst>
              <a:ext uri="{FF2B5EF4-FFF2-40B4-BE49-F238E27FC236}">
                <a16:creationId xmlns:a16="http://schemas.microsoft.com/office/drawing/2014/main" id="{0AFB8824-E97B-4F4E-8046-3BE8556B8A55}"/>
              </a:ext>
            </a:extLst>
          </p:cNvPr>
          <p:cNvSpPr txBox="1"/>
          <p:nvPr/>
        </p:nvSpPr>
        <p:spPr>
          <a:xfrm>
            <a:off x="9141175" y="2982724"/>
            <a:ext cx="3131563" cy="892552"/>
          </a:xfrm>
          <a:prstGeom prst="rect">
            <a:avLst/>
          </a:prstGeom>
          <a:solidFill>
            <a:srgbClr val="F5999E"/>
          </a:solidFill>
        </p:spPr>
        <p:txBody>
          <a:bodyPr wrap="square" rtlCol="0">
            <a:spAutoFit/>
          </a:bodyPr>
          <a:lstStyle/>
          <a:p>
            <a:r>
              <a:rPr lang="en-US" sz="1300" dirty="0"/>
              <a:t>If some value received from</a:t>
            </a:r>
          </a:p>
          <a:p>
            <a:r>
              <a:rPr lang="en-US" sz="1300" dirty="0"/>
              <a:t> all nodes but byzantine ones (or at least</a:t>
            </a:r>
          </a:p>
          <a:p>
            <a:r>
              <a:rPr lang="en-US" sz="1300" dirty="0"/>
              <a:t>((n – f)- f) correct ones), propose that </a:t>
            </a:r>
          </a:p>
          <a:p>
            <a:r>
              <a:rPr lang="en-US" sz="1300" dirty="0"/>
              <a:t>value</a:t>
            </a:r>
          </a:p>
        </p:txBody>
      </p:sp>
      <p:sp>
        <p:nvSpPr>
          <p:cNvPr id="16" name="Textfeld 15">
            <a:extLst>
              <a:ext uri="{FF2B5EF4-FFF2-40B4-BE49-F238E27FC236}">
                <a16:creationId xmlns:a16="http://schemas.microsoft.com/office/drawing/2014/main" id="{5BB7D495-035E-3D47-A2B4-D0C7F5601BEC}"/>
              </a:ext>
            </a:extLst>
          </p:cNvPr>
          <p:cNvSpPr txBox="1"/>
          <p:nvPr/>
        </p:nvSpPr>
        <p:spPr>
          <a:xfrm>
            <a:off x="5385531" y="3844843"/>
            <a:ext cx="3677189" cy="574757"/>
          </a:xfrm>
          <a:prstGeom prst="rect">
            <a:avLst/>
          </a:prstGeom>
          <a:solidFill>
            <a:srgbClr val="CDA1C7">
              <a:alpha val="50000"/>
            </a:srgbClr>
          </a:solidFill>
        </p:spPr>
        <p:txBody>
          <a:bodyPr wrap="square" rtlCol="0">
            <a:spAutoFit/>
          </a:bodyPr>
          <a:lstStyle/>
          <a:p>
            <a:endParaRPr lang="en-US" dirty="0"/>
          </a:p>
        </p:txBody>
      </p:sp>
      <p:sp>
        <p:nvSpPr>
          <p:cNvPr id="17" name="Textfeld 16">
            <a:extLst>
              <a:ext uri="{FF2B5EF4-FFF2-40B4-BE49-F238E27FC236}">
                <a16:creationId xmlns:a16="http://schemas.microsoft.com/office/drawing/2014/main" id="{40175616-CD09-0E49-B26B-5CE0E633D69B}"/>
              </a:ext>
            </a:extLst>
          </p:cNvPr>
          <p:cNvSpPr txBox="1"/>
          <p:nvPr/>
        </p:nvSpPr>
        <p:spPr>
          <a:xfrm>
            <a:off x="9141175" y="3875276"/>
            <a:ext cx="2327817" cy="738664"/>
          </a:xfrm>
          <a:prstGeom prst="rect">
            <a:avLst/>
          </a:prstGeom>
          <a:solidFill>
            <a:srgbClr val="CDA1C7"/>
          </a:solidFill>
        </p:spPr>
        <p:txBody>
          <a:bodyPr wrap="none" rtlCol="0">
            <a:spAutoFit/>
          </a:bodyPr>
          <a:lstStyle/>
          <a:p>
            <a:r>
              <a:rPr lang="en-US" sz="1400" dirty="0"/>
              <a:t>If some value proposed by at </a:t>
            </a:r>
          </a:p>
          <a:p>
            <a:r>
              <a:rPr lang="en-US" sz="1400" dirty="0"/>
              <a:t>least one correct node, </a:t>
            </a:r>
          </a:p>
          <a:p>
            <a:r>
              <a:rPr lang="en-US" sz="1400" dirty="0"/>
              <a:t>set your value to that value</a:t>
            </a:r>
          </a:p>
        </p:txBody>
      </p:sp>
      <p:sp>
        <p:nvSpPr>
          <p:cNvPr id="18" name="Textfeld 17">
            <a:extLst>
              <a:ext uri="{FF2B5EF4-FFF2-40B4-BE49-F238E27FC236}">
                <a16:creationId xmlns:a16="http://schemas.microsoft.com/office/drawing/2014/main" id="{415AE673-2A66-E94F-A1E3-07816A2D1310}"/>
              </a:ext>
            </a:extLst>
          </p:cNvPr>
          <p:cNvSpPr txBox="1"/>
          <p:nvPr/>
        </p:nvSpPr>
        <p:spPr>
          <a:xfrm>
            <a:off x="5385531" y="4724400"/>
            <a:ext cx="3677189" cy="447040"/>
          </a:xfrm>
          <a:prstGeom prst="rect">
            <a:avLst/>
          </a:prstGeom>
          <a:solidFill>
            <a:srgbClr val="C8C0E9">
              <a:alpha val="50000"/>
            </a:srgbClr>
          </a:solidFill>
        </p:spPr>
        <p:txBody>
          <a:bodyPr wrap="square" rtlCol="0">
            <a:spAutoFit/>
          </a:bodyPr>
          <a:lstStyle/>
          <a:p>
            <a:endParaRPr lang="en-US" dirty="0"/>
          </a:p>
        </p:txBody>
      </p:sp>
      <p:sp>
        <p:nvSpPr>
          <p:cNvPr id="19" name="Textfeld 18">
            <a:extLst>
              <a:ext uri="{FF2B5EF4-FFF2-40B4-BE49-F238E27FC236}">
                <a16:creationId xmlns:a16="http://schemas.microsoft.com/office/drawing/2014/main" id="{A987DB72-9152-CA44-A016-6B793AD0FDF6}"/>
              </a:ext>
            </a:extLst>
          </p:cNvPr>
          <p:cNvSpPr txBox="1"/>
          <p:nvPr/>
        </p:nvSpPr>
        <p:spPr>
          <a:xfrm>
            <a:off x="9141175" y="4644092"/>
            <a:ext cx="2342373" cy="523220"/>
          </a:xfrm>
          <a:prstGeom prst="rect">
            <a:avLst/>
          </a:prstGeom>
          <a:solidFill>
            <a:srgbClr val="C8C0E9"/>
          </a:solidFill>
        </p:spPr>
        <p:txBody>
          <a:bodyPr wrap="none" rtlCol="0">
            <a:spAutoFit/>
          </a:bodyPr>
          <a:lstStyle/>
          <a:p>
            <a:r>
              <a:rPr lang="en-US" sz="1400" dirty="0"/>
              <a:t>King of this phase broadcasts </a:t>
            </a:r>
          </a:p>
          <a:p>
            <a:r>
              <a:rPr lang="en-US" sz="1400" dirty="0"/>
              <a:t>its value</a:t>
            </a:r>
          </a:p>
        </p:txBody>
      </p:sp>
      <p:sp>
        <p:nvSpPr>
          <p:cNvPr id="20" name="Textfeld 19">
            <a:extLst>
              <a:ext uri="{FF2B5EF4-FFF2-40B4-BE49-F238E27FC236}">
                <a16:creationId xmlns:a16="http://schemas.microsoft.com/office/drawing/2014/main" id="{2CAD1A02-8324-9F47-A0E9-0EB59B2BF70A}"/>
              </a:ext>
            </a:extLst>
          </p:cNvPr>
          <p:cNvSpPr txBox="1"/>
          <p:nvPr/>
        </p:nvSpPr>
        <p:spPr>
          <a:xfrm>
            <a:off x="5385531" y="5167312"/>
            <a:ext cx="3677189" cy="522288"/>
          </a:xfrm>
          <a:prstGeom prst="rect">
            <a:avLst/>
          </a:prstGeom>
          <a:solidFill>
            <a:srgbClr val="002060">
              <a:alpha val="30000"/>
            </a:srgbClr>
          </a:solidFill>
        </p:spPr>
        <p:txBody>
          <a:bodyPr wrap="square" rtlCol="0">
            <a:spAutoFit/>
          </a:bodyPr>
          <a:lstStyle/>
          <a:p>
            <a:endParaRPr lang="en-US" dirty="0"/>
          </a:p>
        </p:txBody>
      </p:sp>
      <p:sp>
        <p:nvSpPr>
          <p:cNvPr id="21" name="Textfeld 20">
            <a:extLst>
              <a:ext uri="{FF2B5EF4-FFF2-40B4-BE49-F238E27FC236}">
                <a16:creationId xmlns:a16="http://schemas.microsoft.com/office/drawing/2014/main" id="{A64A5EAB-8628-A246-8F7E-5287C636DCC6}"/>
              </a:ext>
            </a:extLst>
          </p:cNvPr>
          <p:cNvSpPr txBox="1"/>
          <p:nvPr/>
        </p:nvSpPr>
        <p:spPr>
          <a:xfrm>
            <a:off x="9141175" y="5210060"/>
            <a:ext cx="2752485" cy="954107"/>
          </a:xfrm>
          <a:prstGeom prst="rect">
            <a:avLst/>
          </a:prstGeom>
          <a:solidFill>
            <a:srgbClr val="002060">
              <a:alpha val="50000"/>
            </a:srgbClr>
          </a:solidFill>
          <a:ln>
            <a:noFill/>
          </a:ln>
        </p:spPr>
        <p:txBody>
          <a:bodyPr wrap="none" rtlCol="0">
            <a:spAutoFit/>
          </a:bodyPr>
          <a:lstStyle/>
          <a:p>
            <a:r>
              <a:rPr lang="en-US" sz="1400" dirty="0"/>
              <a:t>If didn’t get propose from all nodes</a:t>
            </a:r>
          </a:p>
          <a:p>
            <a:r>
              <a:rPr lang="en-US" sz="1400" dirty="0"/>
              <a:t> but byzantine ones (or at least</a:t>
            </a:r>
          </a:p>
          <a:p>
            <a:r>
              <a:rPr lang="en-US" sz="1400" dirty="0"/>
              <a:t>((n – f)- f) correct ones), </a:t>
            </a:r>
          </a:p>
          <a:p>
            <a:r>
              <a:rPr lang="en-US" sz="1400" dirty="0"/>
              <a:t>set your value to value of king</a:t>
            </a:r>
          </a:p>
        </p:txBody>
      </p:sp>
    </p:spTree>
    <p:extLst>
      <p:ext uri="{BB962C8B-B14F-4D97-AF65-F5344CB8AC3E}">
        <p14:creationId xmlns:p14="http://schemas.microsoft.com/office/powerpoint/2010/main" val="47460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30E9C1-9F07-324D-A976-B56602D75344}"/>
              </a:ext>
            </a:extLst>
          </p:cNvPr>
          <p:cNvSpPr>
            <a:spLocks noGrp="1"/>
          </p:cNvSpPr>
          <p:nvPr>
            <p:ph type="title"/>
          </p:nvPr>
        </p:nvSpPr>
        <p:spPr/>
        <p:txBody>
          <a:bodyPr/>
          <a:lstStyle/>
          <a:p>
            <a:r>
              <a:rPr lang="en-US" b="1" dirty="0"/>
              <a:t>King Algorithm (synchronous byzantine agreement)</a:t>
            </a:r>
            <a:endParaRPr lang="en-US" dirty="0"/>
          </a:p>
        </p:txBody>
      </p:sp>
      <p:sp>
        <p:nvSpPr>
          <p:cNvPr id="3" name="Inhaltsplatzhalter 2">
            <a:extLst>
              <a:ext uri="{FF2B5EF4-FFF2-40B4-BE49-F238E27FC236}">
                <a16:creationId xmlns:a16="http://schemas.microsoft.com/office/drawing/2014/main" id="{16FC4623-B603-2248-AA39-9C1A21E45CB1}"/>
              </a:ext>
            </a:extLst>
          </p:cNvPr>
          <p:cNvSpPr>
            <a:spLocks noGrp="1"/>
          </p:cNvSpPr>
          <p:nvPr>
            <p:ph idx="1"/>
          </p:nvPr>
        </p:nvSpPr>
        <p:spPr/>
        <p:txBody>
          <a:bodyPr/>
          <a:lstStyle/>
          <a:p>
            <a:endParaRPr lang="en-US" dirty="0"/>
          </a:p>
          <a:p>
            <a:endParaRPr lang="en-US" dirty="0"/>
          </a:p>
          <a:p>
            <a:endParaRPr lang="en-US" dirty="0"/>
          </a:p>
        </p:txBody>
      </p:sp>
      <p:sp>
        <p:nvSpPr>
          <p:cNvPr id="5" name="Textfeld 4">
            <a:extLst>
              <a:ext uri="{FF2B5EF4-FFF2-40B4-BE49-F238E27FC236}">
                <a16:creationId xmlns:a16="http://schemas.microsoft.com/office/drawing/2014/main" id="{9381387C-E624-9C44-B978-6C63CE4BF051}"/>
              </a:ext>
            </a:extLst>
          </p:cNvPr>
          <p:cNvSpPr txBox="1"/>
          <p:nvPr/>
        </p:nvSpPr>
        <p:spPr>
          <a:xfrm>
            <a:off x="838200" y="1825625"/>
            <a:ext cx="4082020" cy="2000548"/>
          </a:xfrm>
          <a:prstGeom prst="rect">
            <a:avLst/>
          </a:prstGeom>
          <a:noFill/>
        </p:spPr>
        <p:txBody>
          <a:bodyPr wrap="square" rtlCol="0">
            <a:spAutoFit/>
          </a:bodyPr>
          <a:lstStyle/>
          <a:p>
            <a:r>
              <a:rPr lang="en-US" sz="2800" dirty="0"/>
              <a:t>Why f+1?</a:t>
            </a:r>
          </a:p>
          <a:p>
            <a:pPr marL="457200" indent="-457200">
              <a:buFont typeface="Arial" panose="020B0604020202020204" pitchFamily="34" charset="0"/>
              <a:buChar char="•"/>
            </a:pPr>
            <a:r>
              <a:rPr lang="en-US" sz="2400" dirty="0"/>
              <a:t>Because there are f byzantine nodes, at least one of the kings will be a correct node</a:t>
            </a:r>
          </a:p>
        </p:txBody>
      </p:sp>
      <p:pic>
        <p:nvPicPr>
          <p:cNvPr id="17" name="Inhaltsplatzhalter 3">
            <a:extLst>
              <a:ext uri="{FF2B5EF4-FFF2-40B4-BE49-F238E27FC236}">
                <a16:creationId xmlns:a16="http://schemas.microsoft.com/office/drawing/2014/main" id="{C1EF7985-35AE-F34A-9235-3C77A3F69175}"/>
              </a:ext>
            </a:extLst>
          </p:cNvPr>
          <p:cNvPicPr>
            <a:picLocks noChangeAspect="1"/>
          </p:cNvPicPr>
          <p:nvPr/>
        </p:nvPicPr>
        <p:blipFill>
          <a:blip r:embed="rId2"/>
          <a:stretch>
            <a:fillRect/>
          </a:stretch>
        </p:blipFill>
        <p:spPr>
          <a:xfrm>
            <a:off x="5682336" y="1694816"/>
            <a:ext cx="5786737" cy="4351338"/>
          </a:xfrm>
          <a:prstGeom prst="rect">
            <a:avLst/>
          </a:prstGeom>
        </p:spPr>
      </p:pic>
      <p:sp>
        <p:nvSpPr>
          <p:cNvPr id="18" name="Textfeld 17">
            <a:extLst>
              <a:ext uri="{FF2B5EF4-FFF2-40B4-BE49-F238E27FC236}">
                <a16:creationId xmlns:a16="http://schemas.microsoft.com/office/drawing/2014/main" id="{0EC895E2-102F-3B44-A5D7-7979DEC844AB}"/>
              </a:ext>
            </a:extLst>
          </p:cNvPr>
          <p:cNvSpPr txBox="1"/>
          <p:nvPr/>
        </p:nvSpPr>
        <p:spPr>
          <a:xfrm>
            <a:off x="6338652" y="2174473"/>
            <a:ext cx="1224145" cy="252414"/>
          </a:xfrm>
          <a:prstGeom prst="rect">
            <a:avLst/>
          </a:prstGeom>
          <a:solidFill>
            <a:srgbClr val="FEE59D">
              <a:alpha val="50000"/>
            </a:srgbClr>
          </a:solidFill>
        </p:spPr>
        <p:txBody>
          <a:bodyPr wrap="square" rtlCol="0">
            <a:spAutoFit/>
          </a:bodyPr>
          <a:lstStyle/>
          <a:p>
            <a:endParaRPr lang="en-US" dirty="0"/>
          </a:p>
        </p:txBody>
      </p:sp>
      <p:sp>
        <p:nvSpPr>
          <p:cNvPr id="19" name="Textfeld 18">
            <a:extLst>
              <a:ext uri="{FF2B5EF4-FFF2-40B4-BE49-F238E27FC236}">
                <a16:creationId xmlns:a16="http://schemas.microsoft.com/office/drawing/2014/main" id="{0B0A78B6-5850-1845-ABA4-216912A15655}"/>
              </a:ext>
            </a:extLst>
          </p:cNvPr>
          <p:cNvSpPr txBox="1"/>
          <p:nvPr/>
        </p:nvSpPr>
        <p:spPr>
          <a:xfrm>
            <a:off x="6147647" y="2667024"/>
            <a:ext cx="1420938" cy="369332"/>
          </a:xfrm>
          <a:prstGeom prst="rect">
            <a:avLst/>
          </a:prstGeom>
          <a:solidFill>
            <a:srgbClr val="F7CBAF">
              <a:alpha val="50000"/>
            </a:srgbClr>
          </a:solidFill>
        </p:spPr>
        <p:txBody>
          <a:bodyPr wrap="square" rtlCol="0">
            <a:spAutoFit/>
          </a:bodyPr>
          <a:lstStyle/>
          <a:p>
            <a:endParaRPr lang="en-US" dirty="0"/>
          </a:p>
        </p:txBody>
      </p:sp>
      <p:sp>
        <p:nvSpPr>
          <p:cNvPr id="20" name="Textfeld 19">
            <a:extLst>
              <a:ext uri="{FF2B5EF4-FFF2-40B4-BE49-F238E27FC236}">
                <a16:creationId xmlns:a16="http://schemas.microsoft.com/office/drawing/2014/main" id="{33F03C9F-17BC-8B4E-B363-CA2332B266F5}"/>
              </a:ext>
            </a:extLst>
          </p:cNvPr>
          <p:cNvSpPr txBox="1"/>
          <p:nvPr/>
        </p:nvSpPr>
        <p:spPr>
          <a:xfrm>
            <a:off x="6147647" y="3306258"/>
            <a:ext cx="3677189" cy="542713"/>
          </a:xfrm>
          <a:prstGeom prst="rect">
            <a:avLst/>
          </a:prstGeom>
          <a:solidFill>
            <a:srgbClr val="F5999E">
              <a:alpha val="50000"/>
            </a:srgbClr>
          </a:solidFill>
        </p:spPr>
        <p:txBody>
          <a:bodyPr wrap="square" rtlCol="0">
            <a:spAutoFit/>
          </a:bodyPr>
          <a:lstStyle/>
          <a:p>
            <a:endParaRPr lang="en-US" dirty="0"/>
          </a:p>
        </p:txBody>
      </p:sp>
      <p:sp>
        <p:nvSpPr>
          <p:cNvPr id="21" name="Textfeld 20">
            <a:extLst>
              <a:ext uri="{FF2B5EF4-FFF2-40B4-BE49-F238E27FC236}">
                <a16:creationId xmlns:a16="http://schemas.microsoft.com/office/drawing/2014/main" id="{AAA5F432-5468-7548-BC8F-772E91DD24EA}"/>
              </a:ext>
            </a:extLst>
          </p:cNvPr>
          <p:cNvSpPr txBox="1"/>
          <p:nvPr/>
        </p:nvSpPr>
        <p:spPr>
          <a:xfrm>
            <a:off x="6147647" y="3848971"/>
            <a:ext cx="3677189" cy="574757"/>
          </a:xfrm>
          <a:prstGeom prst="rect">
            <a:avLst/>
          </a:prstGeom>
          <a:solidFill>
            <a:srgbClr val="CDA1C7">
              <a:alpha val="50000"/>
            </a:srgbClr>
          </a:solidFill>
        </p:spPr>
        <p:txBody>
          <a:bodyPr wrap="square" rtlCol="0">
            <a:spAutoFit/>
          </a:bodyPr>
          <a:lstStyle/>
          <a:p>
            <a:endParaRPr lang="en-US" dirty="0"/>
          </a:p>
        </p:txBody>
      </p:sp>
      <p:sp>
        <p:nvSpPr>
          <p:cNvPr id="22" name="Textfeld 21">
            <a:extLst>
              <a:ext uri="{FF2B5EF4-FFF2-40B4-BE49-F238E27FC236}">
                <a16:creationId xmlns:a16="http://schemas.microsoft.com/office/drawing/2014/main" id="{D1C2E54E-D3C3-254C-8EA4-7F661C09741F}"/>
              </a:ext>
            </a:extLst>
          </p:cNvPr>
          <p:cNvSpPr txBox="1"/>
          <p:nvPr/>
        </p:nvSpPr>
        <p:spPr>
          <a:xfrm>
            <a:off x="6147647" y="4728528"/>
            <a:ext cx="3677189" cy="447040"/>
          </a:xfrm>
          <a:prstGeom prst="rect">
            <a:avLst/>
          </a:prstGeom>
          <a:solidFill>
            <a:srgbClr val="C8C0E9">
              <a:alpha val="50000"/>
            </a:srgbClr>
          </a:solidFill>
        </p:spPr>
        <p:txBody>
          <a:bodyPr wrap="square" rtlCol="0">
            <a:spAutoFit/>
          </a:bodyPr>
          <a:lstStyle/>
          <a:p>
            <a:endParaRPr lang="en-US" dirty="0"/>
          </a:p>
        </p:txBody>
      </p:sp>
      <p:sp>
        <p:nvSpPr>
          <p:cNvPr id="23" name="Textfeld 22">
            <a:extLst>
              <a:ext uri="{FF2B5EF4-FFF2-40B4-BE49-F238E27FC236}">
                <a16:creationId xmlns:a16="http://schemas.microsoft.com/office/drawing/2014/main" id="{03DB180A-4235-0743-955F-EF51B2C9AAB2}"/>
              </a:ext>
            </a:extLst>
          </p:cNvPr>
          <p:cNvSpPr txBox="1"/>
          <p:nvPr/>
        </p:nvSpPr>
        <p:spPr>
          <a:xfrm>
            <a:off x="6147647" y="5171440"/>
            <a:ext cx="3677189" cy="522288"/>
          </a:xfrm>
          <a:prstGeom prst="rect">
            <a:avLst/>
          </a:prstGeom>
          <a:solidFill>
            <a:srgbClr val="002060">
              <a:alpha val="30000"/>
            </a:srgbClr>
          </a:solidFill>
        </p:spPr>
        <p:txBody>
          <a:bodyPr wrap="square" rtlCol="0">
            <a:spAutoFit/>
          </a:bodyPr>
          <a:lstStyle/>
          <a:p>
            <a:endParaRPr lang="en-US" dirty="0"/>
          </a:p>
        </p:txBody>
      </p:sp>
      <p:sp>
        <p:nvSpPr>
          <p:cNvPr id="24" name="Rechteck 23">
            <a:extLst>
              <a:ext uri="{FF2B5EF4-FFF2-40B4-BE49-F238E27FC236}">
                <a16:creationId xmlns:a16="http://schemas.microsoft.com/office/drawing/2014/main" id="{9A42337D-C3C8-F049-A94E-CC765D7B0CB7}"/>
              </a:ext>
            </a:extLst>
          </p:cNvPr>
          <p:cNvSpPr/>
          <p:nvPr/>
        </p:nvSpPr>
        <p:spPr>
          <a:xfrm>
            <a:off x="5682336" y="1690688"/>
            <a:ext cx="5556191" cy="483785"/>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hteck 24">
            <a:extLst>
              <a:ext uri="{FF2B5EF4-FFF2-40B4-BE49-F238E27FC236}">
                <a16:creationId xmlns:a16="http://schemas.microsoft.com/office/drawing/2014/main" id="{79017360-3C63-5E40-9064-13BD398AAB07}"/>
              </a:ext>
            </a:extLst>
          </p:cNvPr>
          <p:cNvSpPr/>
          <p:nvPr/>
        </p:nvSpPr>
        <p:spPr>
          <a:xfrm>
            <a:off x="5797609" y="2386014"/>
            <a:ext cx="5556191" cy="366014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79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FE914-0F04-B04E-9343-AB2DB45EA3EA}"/>
              </a:ext>
            </a:extLst>
          </p:cNvPr>
          <p:cNvSpPr>
            <a:spLocks noGrp="1"/>
          </p:cNvSpPr>
          <p:nvPr>
            <p:ph type="title"/>
          </p:nvPr>
        </p:nvSpPr>
        <p:spPr/>
        <p:txBody>
          <a:bodyPr/>
          <a:lstStyle/>
          <a:p>
            <a:r>
              <a:rPr lang="en-US" b="1" dirty="0"/>
              <a:t>King Algorithm (synchronous byzantine agreement)</a:t>
            </a:r>
            <a:endParaRPr lang="en-US" dirty="0"/>
          </a:p>
        </p:txBody>
      </p:sp>
      <p:pic>
        <p:nvPicPr>
          <p:cNvPr id="22" name="Inhaltsplatzhalter 3">
            <a:extLst>
              <a:ext uri="{FF2B5EF4-FFF2-40B4-BE49-F238E27FC236}">
                <a16:creationId xmlns:a16="http://schemas.microsoft.com/office/drawing/2014/main" id="{9F1CD740-0F66-214A-A208-E3B8496873DA}"/>
              </a:ext>
            </a:extLst>
          </p:cNvPr>
          <p:cNvPicPr>
            <a:picLocks noChangeAspect="1"/>
          </p:cNvPicPr>
          <p:nvPr/>
        </p:nvPicPr>
        <p:blipFill>
          <a:blip r:embed="rId2"/>
          <a:stretch>
            <a:fillRect/>
          </a:stretch>
        </p:blipFill>
        <p:spPr>
          <a:xfrm>
            <a:off x="5682336" y="1694816"/>
            <a:ext cx="5786737" cy="4351338"/>
          </a:xfrm>
          <a:prstGeom prst="rect">
            <a:avLst/>
          </a:prstGeom>
        </p:spPr>
      </p:pic>
      <p:sp>
        <p:nvSpPr>
          <p:cNvPr id="23" name="Textfeld 22">
            <a:extLst>
              <a:ext uri="{FF2B5EF4-FFF2-40B4-BE49-F238E27FC236}">
                <a16:creationId xmlns:a16="http://schemas.microsoft.com/office/drawing/2014/main" id="{08C05781-9B6E-3242-BDBB-2B26D6D4FC27}"/>
              </a:ext>
            </a:extLst>
          </p:cNvPr>
          <p:cNvSpPr txBox="1"/>
          <p:nvPr/>
        </p:nvSpPr>
        <p:spPr>
          <a:xfrm>
            <a:off x="6338652" y="2174473"/>
            <a:ext cx="1224145" cy="252414"/>
          </a:xfrm>
          <a:prstGeom prst="rect">
            <a:avLst/>
          </a:prstGeom>
          <a:solidFill>
            <a:srgbClr val="FEE59D">
              <a:alpha val="50000"/>
            </a:srgbClr>
          </a:solidFill>
        </p:spPr>
        <p:txBody>
          <a:bodyPr wrap="square" rtlCol="0">
            <a:spAutoFit/>
          </a:bodyPr>
          <a:lstStyle/>
          <a:p>
            <a:endParaRPr lang="en-US" dirty="0"/>
          </a:p>
        </p:txBody>
      </p:sp>
      <p:sp>
        <p:nvSpPr>
          <p:cNvPr id="24" name="Textfeld 23">
            <a:extLst>
              <a:ext uri="{FF2B5EF4-FFF2-40B4-BE49-F238E27FC236}">
                <a16:creationId xmlns:a16="http://schemas.microsoft.com/office/drawing/2014/main" id="{E4F51F30-AFDA-F443-A4F5-689A85D375BB}"/>
              </a:ext>
            </a:extLst>
          </p:cNvPr>
          <p:cNvSpPr txBox="1"/>
          <p:nvPr/>
        </p:nvSpPr>
        <p:spPr>
          <a:xfrm>
            <a:off x="6147647" y="2667024"/>
            <a:ext cx="1420938" cy="369332"/>
          </a:xfrm>
          <a:prstGeom prst="rect">
            <a:avLst/>
          </a:prstGeom>
          <a:solidFill>
            <a:srgbClr val="F7CBAF">
              <a:alpha val="50000"/>
            </a:srgbClr>
          </a:solidFill>
        </p:spPr>
        <p:txBody>
          <a:bodyPr wrap="square" rtlCol="0">
            <a:spAutoFit/>
          </a:bodyPr>
          <a:lstStyle/>
          <a:p>
            <a:endParaRPr lang="en-US" dirty="0"/>
          </a:p>
        </p:txBody>
      </p:sp>
      <p:sp>
        <p:nvSpPr>
          <p:cNvPr id="25" name="Textfeld 24">
            <a:extLst>
              <a:ext uri="{FF2B5EF4-FFF2-40B4-BE49-F238E27FC236}">
                <a16:creationId xmlns:a16="http://schemas.microsoft.com/office/drawing/2014/main" id="{73C2CD7B-CD9D-874B-A453-684A51D1BF11}"/>
              </a:ext>
            </a:extLst>
          </p:cNvPr>
          <p:cNvSpPr txBox="1"/>
          <p:nvPr/>
        </p:nvSpPr>
        <p:spPr>
          <a:xfrm>
            <a:off x="6147647" y="3306258"/>
            <a:ext cx="3677189" cy="542713"/>
          </a:xfrm>
          <a:prstGeom prst="rect">
            <a:avLst/>
          </a:prstGeom>
          <a:solidFill>
            <a:srgbClr val="F5999E">
              <a:alpha val="50000"/>
            </a:srgbClr>
          </a:solidFill>
        </p:spPr>
        <p:txBody>
          <a:bodyPr wrap="square" rtlCol="0">
            <a:spAutoFit/>
          </a:bodyPr>
          <a:lstStyle/>
          <a:p>
            <a:endParaRPr lang="en-US" dirty="0"/>
          </a:p>
        </p:txBody>
      </p:sp>
      <p:sp>
        <p:nvSpPr>
          <p:cNvPr id="26" name="Textfeld 25">
            <a:extLst>
              <a:ext uri="{FF2B5EF4-FFF2-40B4-BE49-F238E27FC236}">
                <a16:creationId xmlns:a16="http://schemas.microsoft.com/office/drawing/2014/main" id="{0DB1258B-A581-9843-B3D6-DEF3CF1B6BE6}"/>
              </a:ext>
            </a:extLst>
          </p:cNvPr>
          <p:cNvSpPr txBox="1"/>
          <p:nvPr/>
        </p:nvSpPr>
        <p:spPr>
          <a:xfrm>
            <a:off x="6147647" y="3848971"/>
            <a:ext cx="3677189" cy="574757"/>
          </a:xfrm>
          <a:prstGeom prst="rect">
            <a:avLst/>
          </a:prstGeom>
          <a:solidFill>
            <a:srgbClr val="CDA1C7">
              <a:alpha val="50000"/>
            </a:srgbClr>
          </a:solidFill>
        </p:spPr>
        <p:txBody>
          <a:bodyPr wrap="square" rtlCol="0">
            <a:spAutoFit/>
          </a:bodyPr>
          <a:lstStyle/>
          <a:p>
            <a:endParaRPr lang="en-US" dirty="0"/>
          </a:p>
        </p:txBody>
      </p:sp>
      <p:sp>
        <p:nvSpPr>
          <p:cNvPr id="27" name="Textfeld 26">
            <a:extLst>
              <a:ext uri="{FF2B5EF4-FFF2-40B4-BE49-F238E27FC236}">
                <a16:creationId xmlns:a16="http://schemas.microsoft.com/office/drawing/2014/main" id="{C182DFE2-7A33-F44A-9228-7055722A7B95}"/>
              </a:ext>
            </a:extLst>
          </p:cNvPr>
          <p:cNvSpPr txBox="1"/>
          <p:nvPr/>
        </p:nvSpPr>
        <p:spPr>
          <a:xfrm>
            <a:off x="6147647" y="4728528"/>
            <a:ext cx="3677189" cy="447040"/>
          </a:xfrm>
          <a:prstGeom prst="rect">
            <a:avLst/>
          </a:prstGeom>
          <a:solidFill>
            <a:srgbClr val="C8C0E9">
              <a:alpha val="50000"/>
            </a:srgbClr>
          </a:solidFill>
        </p:spPr>
        <p:txBody>
          <a:bodyPr wrap="square" rtlCol="0">
            <a:spAutoFit/>
          </a:bodyPr>
          <a:lstStyle/>
          <a:p>
            <a:endParaRPr lang="en-US" dirty="0"/>
          </a:p>
        </p:txBody>
      </p:sp>
      <p:sp>
        <p:nvSpPr>
          <p:cNvPr id="28" name="Textfeld 27">
            <a:extLst>
              <a:ext uri="{FF2B5EF4-FFF2-40B4-BE49-F238E27FC236}">
                <a16:creationId xmlns:a16="http://schemas.microsoft.com/office/drawing/2014/main" id="{B8D6C741-537E-2B41-BF72-3B23BA060C69}"/>
              </a:ext>
            </a:extLst>
          </p:cNvPr>
          <p:cNvSpPr txBox="1"/>
          <p:nvPr/>
        </p:nvSpPr>
        <p:spPr>
          <a:xfrm>
            <a:off x="6147647" y="5171440"/>
            <a:ext cx="3677189" cy="522288"/>
          </a:xfrm>
          <a:prstGeom prst="rect">
            <a:avLst/>
          </a:prstGeom>
          <a:solidFill>
            <a:srgbClr val="002060">
              <a:alpha val="30000"/>
            </a:srgbClr>
          </a:solidFill>
        </p:spPr>
        <p:txBody>
          <a:bodyPr wrap="square" rtlCol="0">
            <a:spAutoFit/>
          </a:bodyPr>
          <a:lstStyle/>
          <a:p>
            <a:endParaRPr lang="en-US" dirty="0"/>
          </a:p>
        </p:txBody>
      </p:sp>
      <p:sp>
        <p:nvSpPr>
          <p:cNvPr id="29" name="Rechteck 28">
            <a:extLst>
              <a:ext uri="{FF2B5EF4-FFF2-40B4-BE49-F238E27FC236}">
                <a16:creationId xmlns:a16="http://schemas.microsoft.com/office/drawing/2014/main" id="{8436BCF2-6AA0-CB4F-8388-8065978D02D3}"/>
              </a:ext>
            </a:extLst>
          </p:cNvPr>
          <p:cNvSpPr/>
          <p:nvPr/>
        </p:nvSpPr>
        <p:spPr>
          <a:xfrm>
            <a:off x="5682336" y="1690688"/>
            <a:ext cx="5556191" cy="770911"/>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a:extLst>
              <a:ext uri="{FF2B5EF4-FFF2-40B4-BE49-F238E27FC236}">
                <a16:creationId xmlns:a16="http://schemas.microsoft.com/office/drawing/2014/main" id="{125B51F6-5949-EC43-B490-6CAB5B4F87E5}"/>
              </a:ext>
            </a:extLst>
          </p:cNvPr>
          <p:cNvSpPr/>
          <p:nvPr/>
        </p:nvSpPr>
        <p:spPr>
          <a:xfrm>
            <a:off x="5797609" y="3036356"/>
            <a:ext cx="5556191" cy="3009798"/>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95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D6BA0B-5E5F-0143-B6EC-2C6139F7F8D6}"/>
              </a:ext>
            </a:extLst>
          </p:cNvPr>
          <p:cNvSpPr>
            <a:spLocks noGrp="1"/>
          </p:cNvSpPr>
          <p:nvPr>
            <p:ph type="title"/>
          </p:nvPr>
        </p:nvSpPr>
        <p:spPr/>
        <p:txBody>
          <a:bodyPr/>
          <a:lstStyle/>
          <a:p>
            <a:r>
              <a:rPr lang="en-US" b="1" dirty="0"/>
              <a:t>King Algorithm (synchronous byzantine agreement)</a:t>
            </a:r>
            <a:endParaRPr lang="en-US" dirty="0"/>
          </a:p>
        </p:txBody>
      </p:sp>
      <p:sp>
        <p:nvSpPr>
          <p:cNvPr id="5" name="Textfeld 4">
            <a:extLst>
              <a:ext uri="{FF2B5EF4-FFF2-40B4-BE49-F238E27FC236}">
                <a16:creationId xmlns:a16="http://schemas.microsoft.com/office/drawing/2014/main" id="{44DF5CB1-5860-3B4D-95B0-D117E8854A5B}"/>
              </a:ext>
            </a:extLst>
          </p:cNvPr>
          <p:cNvSpPr txBox="1"/>
          <p:nvPr/>
        </p:nvSpPr>
        <p:spPr>
          <a:xfrm>
            <a:off x="1123950" y="1537672"/>
            <a:ext cx="4443113" cy="5324535"/>
          </a:xfrm>
          <a:prstGeom prst="rect">
            <a:avLst/>
          </a:prstGeom>
          <a:noFill/>
        </p:spPr>
        <p:txBody>
          <a:bodyPr wrap="square" rtlCol="0">
            <a:spAutoFit/>
          </a:bodyPr>
          <a:lstStyle/>
          <a:p>
            <a:r>
              <a:rPr lang="en-US" sz="2800" dirty="0"/>
              <a:t>Why n-f?</a:t>
            </a:r>
          </a:p>
          <a:p>
            <a:pPr marL="342900" indent="-342900">
              <a:buFont typeface="Arial" panose="020B0604020202020204" pitchFamily="34" charset="0"/>
              <a:buChar char="•"/>
            </a:pPr>
            <a:r>
              <a:rPr lang="en-US" sz="2400" dirty="0"/>
              <a:t>Because if there are n-f correct nodes, so we can’t wait for more. If we wait for less than f + 1 nodes, all the input values could be fake. Because 3f &lt; n, n – f &gt; f. </a:t>
            </a:r>
          </a:p>
          <a:p>
            <a:pPr marL="342900" indent="-342900">
              <a:buFont typeface="Arial" panose="020B0604020202020204" pitchFamily="34" charset="0"/>
              <a:buChar char="•"/>
            </a:pPr>
            <a:r>
              <a:rPr lang="en-US" sz="2400" dirty="0"/>
              <a:t>Ensures only one proposal: If one node sees n-f values v, then every other node sees at least n-2f times v. Because  n- (n-2f) = 2f &lt; n-f, there can be no proposal for another value.</a:t>
            </a:r>
          </a:p>
          <a:p>
            <a:pPr marL="342900" indent="-342900">
              <a:buFont typeface="Arial" panose="020B0604020202020204" pitchFamily="34" charset="0"/>
              <a:buChar char="•"/>
            </a:pPr>
            <a:r>
              <a:rPr lang="en-US" sz="2400" dirty="0"/>
              <a:t>All same validity ensured here!</a:t>
            </a:r>
          </a:p>
        </p:txBody>
      </p:sp>
      <p:pic>
        <p:nvPicPr>
          <p:cNvPr id="16" name="Inhaltsplatzhalter 3">
            <a:extLst>
              <a:ext uri="{FF2B5EF4-FFF2-40B4-BE49-F238E27FC236}">
                <a16:creationId xmlns:a16="http://schemas.microsoft.com/office/drawing/2014/main" id="{764FFA6F-48BB-4A4A-839F-3643C700BC77}"/>
              </a:ext>
            </a:extLst>
          </p:cNvPr>
          <p:cNvPicPr>
            <a:picLocks noChangeAspect="1"/>
          </p:cNvPicPr>
          <p:nvPr/>
        </p:nvPicPr>
        <p:blipFill>
          <a:blip r:embed="rId2"/>
          <a:stretch>
            <a:fillRect/>
          </a:stretch>
        </p:blipFill>
        <p:spPr>
          <a:xfrm>
            <a:off x="5682336" y="1694816"/>
            <a:ext cx="5786737" cy="4351338"/>
          </a:xfrm>
          <a:prstGeom prst="rect">
            <a:avLst/>
          </a:prstGeom>
        </p:spPr>
      </p:pic>
      <p:sp>
        <p:nvSpPr>
          <p:cNvPr id="17" name="Textfeld 16">
            <a:extLst>
              <a:ext uri="{FF2B5EF4-FFF2-40B4-BE49-F238E27FC236}">
                <a16:creationId xmlns:a16="http://schemas.microsoft.com/office/drawing/2014/main" id="{A3091252-FC66-1B4A-AB2D-C5C1D1322BD3}"/>
              </a:ext>
            </a:extLst>
          </p:cNvPr>
          <p:cNvSpPr txBox="1"/>
          <p:nvPr/>
        </p:nvSpPr>
        <p:spPr>
          <a:xfrm>
            <a:off x="6338652" y="2174473"/>
            <a:ext cx="1224145" cy="252414"/>
          </a:xfrm>
          <a:prstGeom prst="rect">
            <a:avLst/>
          </a:prstGeom>
          <a:solidFill>
            <a:srgbClr val="FEE59D">
              <a:alpha val="50000"/>
            </a:srgbClr>
          </a:solidFill>
        </p:spPr>
        <p:txBody>
          <a:bodyPr wrap="square" rtlCol="0">
            <a:spAutoFit/>
          </a:bodyPr>
          <a:lstStyle/>
          <a:p>
            <a:endParaRPr lang="en-US" dirty="0"/>
          </a:p>
        </p:txBody>
      </p:sp>
      <p:sp>
        <p:nvSpPr>
          <p:cNvPr id="18" name="Textfeld 17">
            <a:extLst>
              <a:ext uri="{FF2B5EF4-FFF2-40B4-BE49-F238E27FC236}">
                <a16:creationId xmlns:a16="http://schemas.microsoft.com/office/drawing/2014/main" id="{46035684-B791-7941-A88F-2A47C84D1E7A}"/>
              </a:ext>
            </a:extLst>
          </p:cNvPr>
          <p:cNvSpPr txBox="1"/>
          <p:nvPr/>
        </p:nvSpPr>
        <p:spPr>
          <a:xfrm>
            <a:off x="6147647" y="2667024"/>
            <a:ext cx="1420938" cy="369332"/>
          </a:xfrm>
          <a:prstGeom prst="rect">
            <a:avLst/>
          </a:prstGeom>
          <a:solidFill>
            <a:srgbClr val="F7CBAF">
              <a:alpha val="50000"/>
            </a:srgbClr>
          </a:solidFill>
        </p:spPr>
        <p:txBody>
          <a:bodyPr wrap="square" rtlCol="0">
            <a:spAutoFit/>
          </a:bodyPr>
          <a:lstStyle/>
          <a:p>
            <a:endParaRPr lang="en-US" dirty="0"/>
          </a:p>
        </p:txBody>
      </p:sp>
      <p:sp>
        <p:nvSpPr>
          <p:cNvPr id="19" name="Textfeld 18">
            <a:extLst>
              <a:ext uri="{FF2B5EF4-FFF2-40B4-BE49-F238E27FC236}">
                <a16:creationId xmlns:a16="http://schemas.microsoft.com/office/drawing/2014/main" id="{5FF232DF-7599-AE4E-8621-317021633370}"/>
              </a:ext>
            </a:extLst>
          </p:cNvPr>
          <p:cNvSpPr txBox="1"/>
          <p:nvPr/>
        </p:nvSpPr>
        <p:spPr>
          <a:xfrm>
            <a:off x="6147647" y="3306258"/>
            <a:ext cx="3677189" cy="542713"/>
          </a:xfrm>
          <a:prstGeom prst="rect">
            <a:avLst/>
          </a:prstGeom>
          <a:solidFill>
            <a:srgbClr val="F5999E">
              <a:alpha val="50000"/>
            </a:srgbClr>
          </a:solidFill>
        </p:spPr>
        <p:txBody>
          <a:bodyPr wrap="square" rtlCol="0">
            <a:spAutoFit/>
          </a:bodyPr>
          <a:lstStyle/>
          <a:p>
            <a:endParaRPr lang="en-US" dirty="0"/>
          </a:p>
        </p:txBody>
      </p:sp>
      <p:sp>
        <p:nvSpPr>
          <p:cNvPr id="20" name="Textfeld 19">
            <a:extLst>
              <a:ext uri="{FF2B5EF4-FFF2-40B4-BE49-F238E27FC236}">
                <a16:creationId xmlns:a16="http://schemas.microsoft.com/office/drawing/2014/main" id="{61759425-42FC-A846-9156-A52FD6C2E7BF}"/>
              </a:ext>
            </a:extLst>
          </p:cNvPr>
          <p:cNvSpPr txBox="1"/>
          <p:nvPr/>
        </p:nvSpPr>
        <p:spPr>
          <a:xfrm>
            <a:off x="6147647" y="3848971"/>
            <a:ext cx="3677189" cy="574757"/>
          </a:xfrm>
          <a:prstGeom prst="rect">
            <a:avLst/>
          </a:prstGeom>
          <a:solidFill>
            <a:srgbClr val="CDA1C7">
              <a:alpha val="50000"/>
            </a:srgbClr>
          </a:solidFill>
        </p:spPr>
        <p:txBody>
          <a:bodyPr wrap="square" rtlCol="0">
            <a:spAutoFit/>
          </a:bodyPr>
          <a:lstStyle/>
          <a:p>
            <a:endParaRPr lang="en-US" dirty="0"/>
          </a:p>
        </p:txBody>
      </p:sp>
      <p:sp>
        <p:nvSpPr>
          <p:cNvPr id="21" name="Textfeld 20">
            <a:extLst>
              <a:ext uri="{FF2B5EF4-FFF2-40B4-BE49-F238E27FC236}">
                <a16:creationId xmlns:a16="http://schemas.microsoft.com/office/drawing/2014/main" id="{B827889A-6CBB-9442-8085-4BF5F27B14F9}"/>
              </a:ext>
            </a:extLst>
          </p:cNvPr>
          <p:cNvSpPr txBox="1"/>
          <p:nvPr/>
        </p:nvSpPr>
        <p:spPr>
          <a:xfrm>
            <a:off x="6147647" y="4728528"/>
            <a:ext cx="3677189" cy="447040"/>
          </a:xfrm>
          <a:prstGeom prst="rect">
            <a:avLst/>
          </a:prstGeom>
          <a:solidFill>
            <a:srgbClr val="C8C0E9">
              <a:alpha val="50000"/>
            </a:srgbClr>
          </a:solidFill>
        </p:spPr>
        <p:txBody>
          <a:bodyPr wrap="square" rtlCol="0">
            <a:spAutoFit/>
          </a:bodyPr>
          <a:lstStyle/>
          <a:p>
            <a:endParaRPr lang="en-US" dirty="0"/>
          </a:p>
        </p:txBody>
      </p:sp>
      <p:sp>
        <p:nvSpPr>
          <p:cNvPr id="22" name="Textfeld 21">
            <a:extLst>
              <a:ext uri="{FF2B5EF4-FFF2-40B4-BE49-F238E27FC236}">
                <a16:creationId xmlns:a16="http://schemas.microsoft.com/office/drawing/2014/main" id="{0C7C53F9-8410-FE40-9515-122417BCF41A}"/>
              </a:ext>
            </a:extLst>
          </p:cNvPr>
          <p:cNvSpPr txBox="1"/>
          <p:nvPr/>
        </p:nvSpPr>
        <p:spPr>
          <a:xfrm>
            <a:off x="6147647" y="5171440"/>
            <a:ext cx="3677189" cy="522288"/>
          </a:xfrm>
          <a:prstGeom prst="rect">
            <a:avLst/>
          </a:prstGeom>
          <a:solidFill>
            <a:srgbClr val="002060">
              <a:alpha val="30000"/>
            </a:srgbClr>
          </a:solidFill>
        </p:spPr>
        <p:txBody>
          <a:bodyPr wrap="square" rtlCol="0">
            <a:spAutoFit/>
          </a:bodyPr>
          <a:lstStyle/>
          <a:p>
            <a:endParaRPr lang="en-US" dirty="0"/>
          </a:p>
        </p:txBody>
      </p:sp>
      <p:sp>
        <p:nvSpPr>
          <p:cNvPr id="23" name="Rechteck 22">
            <a:extLst>
              <a:ext uri="{FF2B5EF4-FFF2-40B4-BE49-F238E27FC236}">
                <a16:creationId xmlns:a16="http://schemas.microsoft.com/office/drawing/2014/main" id="{195FBCC9-64FB-554D-A395-6ACF6FA3EEFB}"/>
              </a:ext>
            </a:extLst>
          </p:cNvPr>
          <p:cNvSpPr/>
          <p:nvPr/>
        </p:nvSpPr>
        <p:spPr>
          <a:xfrm>
            <a:off x="5682336" y="1690688"/>
            <a:ext cx="5556191" cy="1345668"/>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hteck 23">
            <a:extLst>
              <a:ext uri="{FF2B5EF4-FFF2-40B4-BE49-F238E27FC236}">
                <a16:creationId xmlns:a16="http://schemas.microsoft.com/office/drawing/2014/main" id="{779C1AC3-7154-D045-B452-9D53A10D3765}"/>
              </a:ext>
            </a:extLst>
          </p:cNvPr>
          <p:cNvSpPr/>
          <p:nvPr/>
        </p:nvSpPr>
        <p:spPr>
          <a:xfrm>
            <a:off x="5797609" y="3848970"/>
            <a:ext cx="5556191" cy="2197183"/>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69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8DFD4-6DD1-6043-BD67-7AB5724D9384}"/>
              </a:ext>
            </a:extLst>
          </p:cNvPr>
          <p:cNvSpPr>
            <a:spLocks noGrp="1"/>
          </p:cNvSpPr>
          <p:nvPr>
            <p:ph type="title"/>
          </p:nvPr>
        </p:nvSpPr>
        <p:spPr/>
        <p:txBody>
          <a:bodyPr/>
          <a:lstStyle/>
          <a:p>
            <a:r>
              <a:rPr lang="en-US" b="1" dirty="0"/>
              <a:t>King Algorithm (synchronous byzantine agreement)</a:t>
            </a:r>
            <a:endParaRPr lang="en-US" dirty="0"/>
          </a:p>
        </p:txBody>
      </p:sp>
      <p:sp>
        <p:nvSpPr>
          <p:cNvPr id="3" name="Inhaltsplatzhalter 2">
            <a:extLst>
              <a:ext uri="{FF2B5EF4-FFF2-40B4-BE49-F238E27FC236}">
                <a16:creationId xmlns:a16="http://schemas.microsoft.com/office/drawing/2014/main" id="{188724FD-20DA-3B46-80DD-8100C42C3EE9}"/>
              </a:ext>
            </a:extLst>
          </p:cNvPr>
          <p:cNvSpPr>
            <a:spLocks noGrp="1"/>
          </p:cNvSpPr>
          <p:nvPr>
            <p:ph idx="1"/>
          </p:nvPr>
        </p:nvSpPr>
        <p:spPr>
          <a:xfrm>
            <a:off x="838200" y="1825625"/>
            <a:ext cx="4706566" cy="4351338"/>
          </a:xfrm>
        </p:spPr>
        <p:txBody>
          <a:bodyPr/>
          <a:lstStyle/>
          <a:p>
            <a:pPr marL="0" indent="0">
              <a:buNone/>
            </a:pPr>
            <a:r>
              <a:rPr lang="en-US" dirty="0"/>
              <a:t>Why  more than f?</a:t>
            </a:r>
          </a:p>
          <a:p>
            <a:pPr lvl="1"/>
            <a:r>
              <a:rPr lang="en-US" dirty="0"/>
              <a:t>If we just waited for &lt;= f propose messages, they all could be byzantine.  </a:t>
            </a:r>
          </a:p>
        </p:txBody>
      </p:sp>
      <p:pic>
        <p:nvPicPr>
          <p:cNvPr id="5" name="Inhaltsplatzhalter 3">
            <a:extLst>
              <a:ext uri="{FF2B5EF4-FFF2-40B4-BE49-F238E27FC236}">
                <a16:creationId xmlns:a16="http://schemas.microsoft.com/office/drawing/2014/main" id="{FAA6A674-1257-974A-9E5A-7DBA303BC066}"/>
              </a:ext>
            </a:extLst>
          </p:cNvPr>
          <p:cNvPicPr>
            <a:picLocks noChangeAspect="1"/>
          </p:cNvPicPr>
          <p:nvPr/>
        </p:nvPicPr>
        <p:blipFill>
          <a:blip r:embed="rId2"/>
          <a:stretch>
            <a:fillRect/>
          </a:stretch>
        </p:blipFill>
        <p:spPr>
          <a:xfrm>
            <a:off x="5682336" y="1694816"/>
            <a:ext cx="5786737" cy="4351338"/>
          </a:xfrm>
          <a:prstGeom prst="rect">
            <a:avLst/>
          </a:prstGeom>
        </p:spPr>
      </p:pic>
      <p:sp>
        <p:nvSpPr>
          <p:cNvPr id="6" name="Textfeld 5">
            <a:extLst>
              <a:ext uri="{FF2B5EF4-FFF2-40B4-BE49-F238E27FC236}">
                <a16:creationId xmlns:a16="http://schemas.microsoft.com/office/drawing/2014/main" id="{AD1DA528-1622-E047-B038-5DA6D913363C}"/>
              </a:ext>
            </a:extLst>
          </p:cNvPr>
          <p:cNvSpPr txBox="1"/>
          <p:nvPr/>
        </p:nvSpPr>
        <p:spPr>
          <a:xfrm>
            <a:off x="6338652" y="2174473"/>
            <a:ext cx="1224145" cy="252414"/>
          </a:xfrm>
          <a:prstGeom prst="rect">
            <a:avLst/>
          </a:prstGeom>
          <a:solidFill>
            <a:srgbClr val="FEE59D">
              <a:alpha val="50000"/>
            </a:srgbClr>
          </a:solidFill>
        </p:spPr>
        <p:txBody>
          <a:bodyPr wrap="square" rtlCol="0">
            <a:spAutoFit/>
          </a:bodyPr>
          <a:lstStyle/>
          <a:p>
            <a:endParaRPr lang="en-US" dirty="0"/>
          </a:p>
        </p:txBody>
      </p:sp>
      <p:sp>
        <p:nvSpPr>
          <p:cNvPr id="7" name="Textfeld 6">
            <a:extLst>
              <a:ext uri="{FF2B5EF4-FFF2-40B4-BE49-F238E27FC236}">
                <a16:creationId xmlns:a16="http://schemas.microsoft.com/office/drawing/2014/main" id="{C474C19D-FD09-5141-AAA6-492D52FDE830}"/>
              </a:ext>
            </a:extLst>
          </p:cNvPr>
          <p:cNvSpPr txBox="1"/>
          <p:nvPr/>
        </p:nvSpPr>
        <p:spPr>
          <a:xfrm>
            <a:off x="6147647" y="2667024"/>
            <a:ext cx="1420938" cy="369332"/>
          </a:xfrm>
          <a:prstGeom prst="rect">
            <a:avLst/>
          </a:prstGeom>
          <a:solidFill>
            <a:srgbClr val="F7CBAF">
              <a:alpha val="50000"/>
            </a:srgbClr>
          </a:solidFill>
        </p:spPr>
        <p:txBody>
          <a:bodyPr wrap="square" rtlCol="0">
            <a:spAutoFit/>
          </a:bodyPr>
          <a:lstStyle/>
          <a:p>
            <a:endParaRPr lang="en-US" dirty="0"/>
          </a:p>
        </p:txBody>
      </p:sp>
      <p:sp>
        <p:nvSpPr>
          <p:cNvPr id="8" name="Textfeld 7">
            <a:extLst>
              <a:ext uri="{FF2B5EF4-FFF2-40B4-BE49-F238E27FC236}">
                <a16:creationId xmlns:a16="http://schemas.microsoft.com/office/drawing/2014/main" id="{6512DD8F-B60E-7B4A-AB9F-A3637AD36FDB}"/>
              </a:ext>
            </a:extLst>
          </p:cNvPr>
          <p:cNvSpPr txBox="1"/>
          <p:nvPr/>
        </p:nvSpPr>
        <p:spPr>
          <a:xfrm>
            <a:off x="6147647" y="3306258"/>
            <a:ext cx="3677189" cy="542713"/>
          </a:xfrm>
          <a:prstGeom prst="rect">
            <a:avLst/>
          </a:prstGeom>
          <a:solidFill>
            <a:srgbClr val="F5999E">
              <a:alpha val="50000"/>
            </a:srgbClr>
          </a:solidFill>
        </p:spPr>
        <p:txBody>
          <a:bodyPr wrap="square" rtlCol="0">
            <a:spAutoFit/>
          </a:bodyPr>
          <a:lstStyle/>
          <a:p>
            <a:endParaRPr lang="en-US" dirty="0"/>
          </a:p>
        </p:txBody>
      </p:sp>
      <p:sp>
        <p:nvSpPr>
          <p:cNvPr id="9" name="Textfeld 8">
            <a:extLst>
              <a:ext uri="{FF2B5EF4-FFF2-40B4-BE49-F238E27FC236}">
                <a16:creationId xmlns:a16="http://schemas.microsoft.com/office/drawing/2014/main" id="{C992993A-4FC6-3448-A80D-A972BFE8F4C6}"/>
              </a:ext>
            </a:extLst>
          </p:cNvPr>
          <p:cNvSpPr txBox="1"/>
          <p:nvPr/>
        </p:nvSpPr>
        <p:spPr>
          <a:xfrm>
            <a:off x="6147647" y="3848971"/>
            <a:ext cx="3677189" cy="574757"/>
          </a:xfrm>
          <a:prstGeom prst="rect">
            <a:avLst/>
          </a:prstGeom>
          <a:solidFill>
            <a:srgbClr val="CDA1C7">
              <a:alpha val="50000"/>
            </a:srgbClr>
          </a:solidFill>
        </p:spPr>
        <p:txBody>
          <a:bodyPr wrap="square" rtlCol="0">
            <a:spAutoFit/>
          </a:bodyPr>
          <a:lstStyle/>
          <a:p>
            <a:endParaRPr lang="en-US" dirty="0"/>
          </a:p>
        </p:txBody>
      </p:sp>
      <p:sp>
        <p:nvSpPr>
          <p:cNvPr id="10" name="Textfeld 9">
            <a:extLst>
              <a:ext uri="{FF2B5EF4-FFF2-40B4-BE49-F238E27FC236}">
                <a16:creationId xmlns:a16="http://schemas.microsoft.com/office/drawing/2014/main" id="{B6ED6F80-DB9D-E04F-8B77-2FAE2AD4A1B6}"/>
              </a:ext>
            </a:extLst>
          </p:cNvPr>
          <p:cNvSpPr txBox="1"/>
          <p:nvPr/>
        </p:nvSpPr>
        <p:spPr>
          <a:xfrm>
            <a:off x="6147647" y="4728528"/>
            <a:ext cx="3677189" cy="447040"/>
          </a:xfrm>
          <a:prstGeom prst="rect">
            <a:avLst/>
          </a:prstGeom>
          <a:solidFill>
            <a:srgbClr val="C8C0E9">
              <a:alpha val="50000"/>
            </a:srgbClr>
          </a:solidFill>
        </p:spPr>
        <p:txBody>
          <a:bodyPr wrap="square" rtlCol="0">
            <a:spAutoFit/>
          </a:bodyPr>
          <a:lstStyle/>
          <a:p>
            <a:endParaRPr lang="en-US" dirty="0"/>
          </a:p>
        </p:txBody>
      </p:sp>
      <p:sp>
        <p:nvSpPr>
          <p:cNvPr id="11" name="Textfeld 10">
            <a:extLst>
              <a:ext uri="{FF2B5EF4-FFF2-40B4-BE49-F238E27FC236}">
                <a16:creationId xmlns:a16="http://schemas.microsoft.com/office/drawing/2014/main" id="{A5E19C72-7CFF-164B-85C5-631A96B7561B}"/>
              </a:ext>
            </a:extLst>
          </p:cNvPr>
          <p:cNvSpPr txBox="1"/>
          <p:nvPr/>
        </p:nvSpPr>
        <p:spPr>
          <a:xfrm>
            <a:off x="6147647" y="5171440"/>
            <a:ext cx="3677189" cy="522288"/>
          </a:xfrm>
          <a:prstGeom prst="rect">
            <a:avLst/>
          </a:prstGeom>
          <a:solidFill>
            <a:srgbClr val="002060">
              <a:alpha val="30000"/>
            </a:srgbClr>
          </a:solidFill>
        </p:spPr>
        <p:txBody>
          <a:bodyPr wrap="square" rtlCol="0">
            <a:spAutoFit/>
          </a:bodyPr>
          <a:lstStyle/>
          <a:p>
            <a:endParaRPr lang="en-US" dirty="0"/>
          </a:p>
        </p:txBody>
      </p:sp>
      <p:sp>
        <p:nvSpPr>
          <p:cNvPr id="12" name="Rechteck 11">
            <a:extLst>
              <a:ext uri="{FF2B5EF4-FFF2-40B4-BE49-F238E27FC236}">
                <a16:creationId xmlns:a16="http://schemas.microsoft.com/office/drawing/2014/main" id="{3AE3358B-EF9A-A845-8EFB-972F092C3685}"/>
              </a:ext>
            </a:extLst>
          </p:cNvPr>
          <p:cNvSpPr/>
          <p:nvPr/>
        </p:nvSpPr>
        <p:spPr>
          <a:xfrm>
            <a:off x="5682336" y="1690688"/>
            <a:ext cx="5556191" cy="2158283"/>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993A0805-6F46-1D49-9FAB-0AEF565756C2}"/>
              </a:ext>
            </a:extLst>
          </p:cNvPr>
          <p:cNvSpPr/>
          <p:nvPr/>
        </p:nvSpPr>
        <p:spPr>
          <a:xfrm>
            <a:off x="5797609" y="4423728"/>
            <a:ext cx="5556191" cy="1622426"/>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518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3200" dirty="0"/>
              <a:t>Bonus Task: First Deadline is next Thursday 01.11.18 </a:t>
            </a:r>
          </a:p>
          <a:p>
            <a:pPr>
              <a:lnSpc>
                <a:spcPct val="150000"/>
              </a:lnSpc>
            </a:pPr>
            <a:r>
              <a:rPr lang="en-US" sz="3200" dirty="0"/>
              <a:t>Feedback </a:t>
            </a:r>
            <a:r>
              <a:rPr lang="en-US" sz="3200"/>
              <a:t>on Course</a:t>
            </a:r>
            <a:endParaRPr lang="en-US" sz="3200" dirty="0"/>
          </a:p>
          <a:p>
            <a:pPr>
              <a:lnSpc>
                <a:spcPct val="150000"/>
              </a:lnSpc>
            </a:pPr>
            <a:r>
              <a:rPr lang="en-US" sz="3200" dirty="0"/>
              <a:t>Last Weeks Exercise (Scheduling / IO)</a:t>
            </a:r>
          </a:p>
          <a:p>
            <a:pPr>
              <a:lnSpc>
                <a:spcPct val="150000"/>
              </a:lnSpc>
            </a:pPr>
            <a:r>
              <a:rPr lang="en-GB" sz="3200" dirty="0"/>
              <a:t>Byzantine Agreement </a:t>
            </a:r>
          </a:p>
          <a:p>
            <a:pPr>
              <a:lnSpc>
                <a:spcPct val="150000"/>
              </a:lnSpc>
            </a:pPr>
            <a:r>
              <a:rPr lang="en-GB" sz="3200" dirty="0"/>
              <a:t>Shared Coin - Reliable Broadcast</a:t>
            </a:r>
          </a:p>
          <a:p>
            <a:pPr>
              <a:lnSpc>
                <a:spcPct val="150000"/>
              </a:lnSpc>
            </a:pPr>
            <a:r>
              <a:rPr lang="en-US" sz="3200" dirty="0"/>
              <a:t>This weeks exercise</a:t>
            </a:r>
          </a:p>
          <a:p>
            <a:endParaRPr lang="en-US" dirty="0"/>
          </a:p>
        </p:txBody>
      </p:sp>
    </p:spTree>
    <p:extLst>
      <p:ext uri="{BB962C8B-B14F-4D97-AF65-F5344CB8AC3E}">
        <p14:creationId xmlns:p14="http://schemas.microsoft.com/office/powerpoint/2010/main" val="3509726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56C0A-BD91-B547-BC93-F1789E6EB497}"/>
              </a:ext>
            </a:extLst>
          </p:cNvPr>
          <p:cNvSpPr>
            <a:spLocks noGrp="1"/>
          </p:cNvSpPr>
          <p:nvPr>
            <p:ph type="title"/>
          </p:nvPr>
        </p:nvSpPr>
        <p:spPr/>
        <p:txBody>
          <a:bodyPr/>
          <a:lstStyle/>
          <a:p>
            <a:r>
              <a:rPr lang="en-US" b="1" dirty="0"/>
              <a:t>King Algorithm (synchronous byzantine agreement)</a:t>
            </a:r>
            <a:endParaRPr lang="en-US" dirty="0"/>
          </a:p>
        </p:txBody>
      </p:sp>
      <p:sp>
        <p:nvSpPr>
          <p:cNvPr id="7" name="Inhaltsplatzhalter 6">
            <a:extLst>
              <a:ext uri="{FF2B5EF4-FFF2-40B4-BE49-F238E27FC236}">
                <a16:creationId xmlns:a16="http://schemas.microsoft.com/office/drawing/2014/main" id="{74C0E620-20C1-B344-9434-1EC43801A09E}"/>
              </a:ext>
            </a:extLst>
          </p:cNvPr>
          <p:cNvSpPr>
            <a:spLocks noGrp="1"/>
          </p:cNvSpPr>
          <p:nvPr>
            <p:ph idx="1"/>
          </p:nvPr>
        </p:nvSpPr>
        <p:spPr>
          <a:xfrm>
            <a:off x="838200" y="1825625"/>
            <a:ext cx="4613590" cy="4351338"/>
          </a:xfrm>
        </p:spPr>
        <p:txBody>
          <a:bodyPr>
            <a:normAutofit fontScale="70000" lnSpcReduction="20000"/>
          </a:bodyPr>
          <a:lstStyle/>
          <a:p>
            <a:pPr marL="0" indent="0">
              <a:buNone/>
            </a:pPr>
            <a:r>
              <a:rPr lang="en-US" dirty="0"/>
              <a:t>Why n-f propose messages?</a:t>
            </a:r>
          </a:p>
          <a:p>
            <a:r>
              <a:rPr lang="en-US" dirty="0"/>
              <a:t>Similar as for n-f broadcast messages. We can wait for at most n-f ones because those are the correct nodes, and we have to wait for at least f+1 ones.</a:t>
            </a:r>
          </a:p>
          <a:p>
            <a:pPr marL="0" indent="0">
              <a:buNone/>
            </a:pPr>
            <a:r>
              <a:rPr lang="en-US" dirty="0"/>
              <a:t>After a correct king, the correct nodes will not change their values anymore! Why?</a:t>
            </a:r>
          </a:p>
          <a:p>
            <a:pPr lvl="1"/>
            <a:r>
              <a:rPr lang="en-US" dirty="0"/>
              <a:t>If all of them have less than n-f propose messages, all correct nodes will have the king value and then “all same validity” holds. If one does not adapt, this means that it got n-f propose messages. This means, every other message got at least n-f-f &gt; f propose messages, so it adapted its value to the propose. So the king also adapted it’s value and again all nodes have the same value.</a:t>
            </a:r>
          </a:p>
        </p:txBody>
      </p:sp>
      <p:pic>
        <p:nvPicPr>
          <p:cNvPr id="5" name="Inhaltsplatzhalter 3">
            <a:extLst>
              <a:ext uri="{FF2B5EF4-FFF2-40B4-BE49-F238E27FC236}">
                <a16:creationId xmlns:a16="http://schemas.microsoft.com/office/drawing/2014/main" id="{E244C86D-1C06-2942-ACEA-BD7A0439110E}"/>
              </a:ext>
            </a:extLst>
          </p:cNvPr>
          <p:cNvPicPr>
            <a:picLocks noChangeAspect="1"/>
          </p:cNvPicPr>
          <p:nvPr/>
        </p:nvPicPr>
        <p:blipFill>
          <a:blip r:embed="rId2"/>
          <a:stretch>
            <a:fillRect/>
          </a:stretch>
        </p:blipFill>
        <p:spPr>
          <a:xfrm>
            <a:off x="5682336" y="1694816"/>
            <a:ext cx="5786737" cy="4351338"/>
          </a:xfrm>
          <a:prstGeom prst="rect">
            <a:avLst/>
          </a:prstGeom>
        </p:spPr>
      </p:pic>
      <p:sp>
        <p:nvSpPr>
          <p:cNvPr id="6" name="Textfeld 5">
            <a:extLst>
              <a:ext uri="{FF2B5EF4-FFF2-40B4-BE49-F238E27FC236}">
                <a16:creationId xmlns:a16="http://schemas.microsoft.com/office/drawing/2014/main" id="{D6B29F7F-2CA6-D548-92E5-8B95F4E5BF44}"/>
              </a:ext>
            </a:extLst>
          </p:cNvPr>
          <p:cNvSpPr txBox="1"/>
          <p:nvPr/>
        </p:nvSpPr>
        <p:spPr>
          <a:xfrm>
            <a:off x="6338652" y="2174473"/>
            <a:ext cx="1224145" cy="252414"/>
          </a:xfrm>
          <a:prstGeom prst="rect">
            <a:avLst/>
          </a:prstGeom>
          <a:solidFill>
            <a:srgbClr val="FEE59D">
              <a:alpha val="50000"/>
            </a:srgbClr>
          </a:solidFill>
        </p:spPr>
        <p:txBody>
          <a:bodyPr wrap="square" rtlCol="0">
            <a:spAutoFit/>
          </a:bodyPr>
          <a:lstStyle/>
          <a:p>
            <a:endParaRPr lang="en-US" dirty="0"/>
          </a:p>
        </p:txBody>
      </p:sp>
      <p:sp>
        <p:nvSpPr>
          <p:cNvPr id="8" name="Textfeld 7">
            <a:extLst>
              <a:ext uri="{FF2B5EF4-FFF2-40B4-BE49-F238E27FC236}">
                <a16:creationId xmlns:a16="http://schemas.microsoft.com/office/drawing/2014/main" id="{CC5E7193-A12B-E44A-B38A-31EDCC4A029E}"/>
              </a:ext>
            </a:extLst>
          </p:cNvPr>
          <p:cNvSpPr txBox="1"/>
          <p:nvPr/>
        </p:nvSpPr>
        <p:spPr>
          <a:xfrm>
            <a:off x="6147647" y="2667024"/>
            <a:ext cx="1420938" cy="369332"/>
          </a:xfrm>
          <a:prstGeom prst="rect">
            <a:avLst/>
          </a:prstGeom>
          <a:solidFill>
            <a:srgbClr val="F7CBAF">
              <a:alpha val="50000"/>
            </a:srgbClr>
          </a:solidFill>
        </p:spPr>
        <p:txBody>
          <a:bodyPr wrap="square" rtlCol="0">
            <a:spAutoFit/>
          </a:bodyPr>
          <a:lstStyle/>
          <a:p>
            <a:endParaRPr lang="en-US" dirty="0"/>
          </a:p>
        </p:txBody>
      </p:sp>
      <p:sp>
        <p:nvSpPr>
          <p:cNvPr id="10" name="Textfeld 9">
            <a:extLst>
              <a:ext uri="{FF2B5EF4-FFF2-40B4-BE49-F238E27FC236}">
                <a16:creationId xmlns:a16="http://schemas.microsoft.com/office/drawing/2014/main" id="{E5AAA671-076E-E848-9BD3-E20FDA14BCE7}"/>
              </a:ext>
            </a:extLst>
          </p:cNvPr>
          <p:cNvSpPr txBox="1"/>
          <p:nvPr/>
        </p:nvSpPr>
        <p:spPr>
          <a:xfrm>
            <a:off x="6147647" y="3306258"/>
            <a:ext cx="3677189" cy="542713"/>
          </a:xfrm>
          <a:prstGeom prst="rect">
            <a:avLst/>
          </a:prstGeom>
          <a:solidFill>
            <a:srgbClr val="F5999E">
              <a:alpha val="50000"/>
            </a:srgbClr>
          </a:solidFill>
        </p:spPr>
        <p:txBody>
          <a:bodyPr wrap="square" rtlCol="0">
            <a:spAutoFit/>
          </a:bodyPr>
          <a:lstStyle/>
          <a:p>
            <a:endParaRPr lang="en-US" dirty="0"/>
          </a:p>
        </p:txBody>
      </p:sp>
      <p:sp>
        <p:nvSpPr>
          <p:cNvPr id="11" name="Textfeld 10">
            <a:extLst>
              <a:ext uri="{FF2B5EF4-FFF2-40B4-BE49-F238E27FC236}">
                <a16:creationId xmlns:a16="http://schemas.microsoft.com/office/drawing/2014/main" id="{984423F0-9FFC-AB4F-AD1A-B17918223230}"/>
              </a:ext>
            </a:extLst>
          </p:cNvPr>
          <p:cNvSpPr txBox="1"/>
          <p:nvPr/>
        </p:nvSpPr>
        <p:spPr>
          <a:xfrm>
            <a:off x="6147647" y="3848971"/>
            <a:ext cx="3677189" cy="574757"/>
          </a:xfrm>
          <a:prstGeom prst="rect">
            <a:avLst/>
          </a:prstGeom>
          <a:solidFill>
            <a:srgbClr val="CDA1C7">
              <a:alpha val="50000"/>
            </a:srgbClr>
          </a:solidFill>
        </p:spPr>
        <p:txBody>
          <a:bodyPr wrap="square" rtlCol="0">
            <a:spAutoFit/>
          </a:bodyPr>
          <a:lstStyle/>
          <a:p>
            <a:endParaRPr lang="en-US" dirty="0"/>
          </a:p>
        </p:txBody>
      </p:sp>
      <p:sp>
        <p:nvSpPr>
          <p:cNvPr id="12" name="Textfeld 11">
            <a:extLst>
              <a:ext uri="{FF2B5EF4-FFF2-40B4-BE49-F238E27FC236}">
                <a16:creationId xmlns:a16="http://schemas.microsoft.com/office/drawing/2014/main" id="{BFF452CD-DAC8-5B49-9D0E-6277E37627CB}"/>
              </a:ext>
            </a:extLst>
          </p:cNvPr>
          <p:cNvSpPr txBox="1"/>
          <p:nvPr/>
        </p:nvSpPr>
        <p:spPr>
          <a:xfrm>
            <a:off x="6147647" y="4728528"/>
            <a:ext cx="3677189" cy="447040"/>
          </a:xfrm>
          <a:prstGeom prst="rect">
            <a:avLst/>
          </a:prstGeom>
          <a:solidFill>
            <a:srgbClr val="C8C0E9">
              <a:alpha val="50000"/>
            </a:srgbClr>
          </a:solidFill>
        </p:spPr>
        <p:txBody>
          <a:bodyPr wrap="square" rtlCol="0">
            <a:spAutoFit/>
          </a:bodyPr>
          <a:lstStyle/>
          <a:p>
            <a:endParaRPr lang="en-US" dirty="0"/>
          </a:p>
        </p:txBody>
      </p:sp>
      <p:sp>
        <p:nvSpPr>
          <p:cNvPr id="13" name="Textfeld 12">
            <a:extLst>
              <a:ext uri="{FF2B5EF4-FFF2-40B4-BE49-F238E27FC236}">
                <a16:creationId xmlns:a16="http://schemas.microsoft.com/office/drawing/2014/main" id="{FA192CE7-A678-B948-ABBC-5DC1E97E7FE5}"/>
              </a:ext>
            </a:extLst>
          </p:cNvPr>
          <p:cNvSpPr txBox="1"/>
          <p:nvPr/>
        </p:nvSpPr>
        <p:spPr>
          <a:xfrm>
            <a:off x="6147647" y="5171440"/>
            <a:ext cx="3677189" cy="522288"/>
          </a:xfrm>
          <a:prstGeom prst="rect">
            <a:avLst/>
          </a:prstGeom>
          <a:solidFill>
            <a:srgbClr val="002060">
              <a:alpha val="30000"/>
            </a:srgbClr>
          </a:solidFill>
        </p:spPr>
        <p:txBody>
          <a:bodyPr wrap="square" rtlCol="0">
            <a:spAutoFit/>
          </a:bodyPr>
          <a:lstStyle/>
          <a:p>
            <a:endParaRPr lang="en-US" dirty="0"/>
          </a:p>
        </p:txBody>
      </p:sp>
      <p:sp>
        <p:nvSpPr>
          <p:cNvPr id="14" name="Rechteck 13">
            <a:extLst>
              <a:ext uri="{FF2B5EF4-FFF2-40B4-BE49-F238E27FC236}">
                <a16:creationId xmlns:a16="http://schemas.microsoft.com/office/drawing/2014/main" id="{0BC0E14F-08DE-7748-B070-04C7BF4D6734}"/>
              </a:ext>
            </a:extLst>
          </p:cNvPr>
          <p:cNvSpPr/>
          <p:nvPr/>
        </p:nvSpPr>
        <p:spPr>
          <a:xfrm>
            <a:off x="5682336" y="1690688"/>
            <a:ext cx="5556191" cy="273304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a:extLst>
              <a:ext uri="{FF2B5EF4-FFF2-40B4-BE49-F238E27FC236}">
                <a16:creationId xmlns:a16="http://schemas.microsoft.com/office/drawing/2014/main" id="{FE14DD6F-6C43-9743-8D31-543CB93AF4DF}"/>
              </a:ext>
            </a:extLst>
          </p:cNvPr>
          <p:cNvSpPr/>
          <p:nvPr/>
        </p:nvSpPr>
        <p:spPr>
          <a:xfrm>
            <a:off x="5797609" y="5693728"/>
            <a:ext cx="5556191" cy="352426"/>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748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ACA19E-B5A0-8343-918C-4057B8BA8A66}"/>
              </a:ext>
            </a:extLst>
          </p:cNvPr>
          <p:cNvSpPr>
            <a:spLocks noGrp="1"/>
          </p:cNvSpPr>
          <p:nvPr>
            <p:ph type="title"/>
          </p:nvPr>
        </p:nvSpPr>
        <p:spPr/>
        <p:txBody>
          <a:bodyPr/>
          <a:lstStyle/>
          <a:p>
            <a:r>
              <a:rPr lang="en-US" b="1" dirty="0"/>
              <a:t>King Algorithm (synchronous byzantine agreement)</a:t>
            </a:r>
            <a:endParaRPr lang="en-US" dirty="0"/>
          </a:p>
        </p:txBody>
      </p:sp>
      <p:sp>
        <p:nvSpPr>
          <p:cNvPr id="3" name="Inhaltsplatzhalter 2">
            <a:extLst>
              <a:ext uri="{FF2B5EF4-FFF2-40B4-BE49-F238E27FC236}">
                <a16:creationId xmlns:a16="http://schemas.microsoft.com/office/drawing/2014/main" id="{E3F10EC1-8AD3-DA4D-8A7A-516F2633F13E}"/>
              </a:ext>
            </a:extLst>
          </p:cNvPr>
          <p:cNvSpPr>
            <a:spLocks noGrp="1"/>
          </p:cNvSpPr>
          <p:nvPr>
            <p:ph idx="1"/>
          </p:nvPr>
        </p:nvSpPr>
        <p:spPr/>
        <p:txBody>
          <a:bodyPr/>
          <a:lstStyle/>
          <a:p>
            <a:r>
              <a:rPr lang="en-US" dirty="0"/>
              <a:t>Does it solve byzantine agreement?</a:t>
            </a:r>
          </a:p>
          <a:p>
            <a:pPr lvl="1"/>
            <a:r>
              <a:rPr lang="en-US" dirty="0"/>
              <a:t>Validity: All same validity!</a:t>
            </a:r>
          </a:p>
          <a:p>
            <a:pPr lvl="1"/>
            <a:r>
              <a:rPr lang="en-US" dirty="0"/>
              <a:t>Agreement: They agree at least after</a:t>
            </a:r>
          </a:p>
          <a:p>
            <a:pPr marL="457200" lvl="1" indent="0">
              <a:buNone/>
            </a:pPr>
            <a:r>
              <a:rPr lang="en-US" dirty="0"/>
              <a:t>the first correct king.</a:t>
            </a:r>
          </a:p>
          <a:p>
            <a:pPr lvl="1"/>
            <a:r>
              <a:rPr lang="en-US" dirty="0"/>
              <a:t>Termination: After (f+1) phases</a:t>
            </a:r>
          </a:p>
        </p:txBody>
      </p:sp>
      <p:pic>
        <p:nvPicPr>
          <p:cNvPr id="4" name="Inhaltsplatzhalter 3">
            <a:extLst>
              <a:ext uri="{FF2B5EF4-FFF2-40B4-BE49-F238E27FC236}">
                <a16:creationId xmlns:a16="http://schemas.microsoft.com/office/drawing/2014/main" id="{E895F084-2A67-A145-BBC7-3AFE5CF573CC}"/>
              </a:ext>
            </a:extLst>
          </p:cNvPr>
          <p:cNvPicPr>
            <a:picLocks noChangeAspect="1"/>
          </p:cNvPicPr>
          <p:nvPr/>
        </p:nvPicPr>
        <p:blipFill>
          <a:blip r:embed="rId2"/>
          <a:stretch>
            <a:fillRect/>
          </a:stretch>
        </p:blipFill>
        <p:spPr>
          <a:xfrm>
            <a:off x="6405263" y="1690688"/>
            <a:ext cx="5786737" cy="4351338"/>
          </a:xfrm>
          <a:prstGeom prst="rect">
            <a:avLst/>
          </a:prstGeom>
        </p:spPr>
      </p:pic>
      <p:sp>
        <p:nvSpPr>
          <p:cNvPr id="5" name="Textfeld 4">
            <a:extLst>
              <a:ext uri="{FF2B5EF4-FFF2-40B4-BE49-F238E27FC236}">
                <a16:creationId xmlns:a16="http://schemas.microsoft.com/office/drawing/2014/main" id="{3DB4FB8F-CF4D-3949-A6E9-6EC5FF551D4D}"/>
              </a:ext>
            </a:extLst>
          </p:cNvPr>
          <p:cNvSpPr txBox="1"/>
          <p:nvPr/>
        </p:nvSpPr>
        <p:spPr>
          <a:xfrm>
            <a:off x="7061579" y="2170345"/>
            <a:ext cx="1224145" cy="252414"/>
          </a:xfrm>
          <a:prstGeom prst="rect">
            <a:avLst/>
          </a:prstGeom>
          <a:solidFill>
            <a:srgbClr val="FEE59D">
              <a:alpha val="50000"/>
            </a:srgbClr>
          </a:solidFill>
        </p:spPr>
        <p:txBody>
          <a:bodyPr wrap="square" rtlCol="0">
            <a:spAutoFit/>
          </a:bodyPr>
          <a:lstStyle/>
          <a:p>
            <a:endParaRPr lang="en-US" dirty="0"/>
          </a:p>
        </p:txBody>
      </p:sp>
      <p:sp>
        <p:nvSpPr>
          <p:cNvPr id="6" name="Textfeld 5">
            <a:extLst>
              <a:ext uri="{FF2B5EF4-FFF2-40B4-BE49-F238E27FC236}">
                <a16:creationId xmlns:a16="http://schemas.microsoft.com/office/drawing/2014/main" id="{878683F9-B031-9544-A5A0-0C5C9C4025FA}"/>
              </a:ext>
            </a:extLst>
          </p:cNvPr>
          <p:cNvSpPr txBox="1"/>
          <p:nvPr/>
        </p:nvSpPr>
        <p:spPr>
          <a:xfrm>
            <a:off x="6870574" y="2662896"/>
            <a:ext cx="1420938" cy="369332"/>
          </a:xfrm>
          <a:prstGeom prst="rect">
            <a:avLst/>
          </a:prstGeom>
          <a:solidFill>
            <a:srgbClr val="F7CBAF">
              <a:alpha val="50000"/>
            </a:srgbClr>
          </a:solidFill>
        </p:spPr>
        <p:txBody>
          <a:bodyPr wrap="square" rtlCol="0">
            <a:spAutoFit/>
          </a:bodyPr>
          <a:lstStyle/>
          <a:p>
            <a:endParaRPr lang="en-US" dirty="0"/>
          </a:p>
        </p:txBody>
      </p:sp>
      <p:sp>
        <p:nvSpPr>
          <p:cNvPr id="7" name="Textfeld 6">
            <a:extLst>
              <a:ext uri="{FF2B5EF4-FFF2-40B4-BE49-F238E27FC236}">
                <a16:creationId xmlns:a16="http://schemas.microsoft.com/office/drawing/2014/main" id="{0EE967F3-81F1-3C46-8080-14E986202B57}"/>
              </a:ext>
            </a:extLst>
          </p:cNvPr>
          <p:cNvSpPr txBox="1"/>
          <p:nvPr/>
        </p:nvSpPr>
        <p:spPr>
          <a:xfrm>
            <a:off x="6870574" y="3302130"/>
            <a:ext cx="3677189" cy="542713"/>
          </a:xfrm>
          <a:prstGeom prst="rect">
            <a:avLst/>
          </a:prstGeom>
          <a:solidFill>
            <a:srgbClr val="F5999E">
              <a:alpha val="50000"/>
            </a:srgbClr>
          </a:solidFill>
        </p:spPr>
        <p:txBody>
          <a:bodyPr wrap="square" rtlCol="0">
            <a:spAutoFit/>
          </a:bodyPr>
          <a:lstStyle/>
          <a:p>
            <a:endParaRPr lang="en-US" dirty="0"/>
          </a:p>
        </p:txBody>
      </p:sp>
      <p:sp>
        <p:nvSpPr>
          <p:cNvPr id="8" name="Textfeld 7">
            <a:extLst>
              <a:ext uri="{FF2B5EF4-FFF2-40B4-BE49-F238E27FC236}">
                <a16:creationId xmlns:a16="http://schemas.microsoft.com/office/drawing/2014/main" id="{25F4CC94-2E56-FF4D-82C1-7C6BF6F7E643}"/>
              </a:ext>
            </a:extLst>
          </p:cNvPr>
          <p:cNvSpPr txBox="1"/>
          <p:nvPr/>
        </p:nvSpPr>
        <p:spPr>
          <a:xfrm>
            <a:off x="6870574" y="3844843"/>
            <a:ext cx="3677189" cy="574757"/>
          </a:xfrm>
          <a:prstGeom prst="rect">
            <a:avLst/>
          </a:prstGeom>
          <a:solidFill>
            <a:srgbClr val="CDA1C7">
              <a:alpha val="50000"/>
            </a:srgbClr>
          </a:solidFill>
        </p:spPr>
        <p:txBody>
          <a:bodyPr wrap="square" rtlCol="0">
            <a:spAutoFit/>
          </a:bodyPr>
          <a:lstStyle/>
          <a:p>
            <a:endParaRPr lang="en-US" dirty="0"/>
          </a:p>
        </p:txBody>
      </p:sp>
      <p:sp>
        <p:nvSpPr>
          <p:cNvPr id="9" name="Textfeld 8">
            <a:extLst>
              <a:ext uri="{FF2B5EF4-FFF2-40B4-BE49-F238E27FC236}">
                <a16:creationId xmlns:a16="http://schemas.microsoft.com/office/drawing/2014/main" id="{8F066E60-4230-B04E-8195-2187F06500BD}"/>
              </a:ext>
            </a:extLst>
          </p:cNvPr>
          <p:cNvSpPr txBox="1"/>
          <p:nvPr/>
        </p:nvSpPr>
        <p:spPr>
          <a:xfrm>
            <a:off x="6870574" y="4724400"/>
            <a:ext cx="3677189" cy="447040"/>
          </a:xfrm>
          <a:prstGeom prst="rect">
            <a:avLst/>
          </a:prstGeom>
          <a:solidFill>
            <a:srgbClr val="C8C0E9">
              <a:alpha val="50000"/>
            </a:srgbClr>
          </a:solidFill>
        </p:spPr>
        <p:txBody>
          <a:bodyPr wrap="square" rtlCol="0">
            <a:spAutoFit/>
          </a:bodyPr>
          <a:lstStyle/>
          <a:p>
            <a:endParaRPr lang="en-US" dirty="0"/>
          </a:p>
        </p:txBody>
      </p:sp>
      <p:sp>
        <p:nvSpPr>
          <p:cNvPr id="10" name="Textfeld 9">
            <a:extLst>
              <a:ext uri="{FF2B5EF4-FFF2-40B4-BE49-F238E27FC236}">
                <a16:creationId xmlns:a16="http://schemas.microsoft.com/office/drawing/2014/main" id="{9F1CFD56-7C36-8A4F-B336-374D36BDE021}"/>
              </a:ext>
            </a:extLst>
          </p:cNvPr>
          <p:cNvSpPr txBox="1"/>
          <p:nvPr/>
        </p:nvSpPr>
        <p:spPr>
          <a:xfrm>
            <a:off x="6870574" y="5167312"/>
            <a:ext cx="3677189" cy="522288"/>
          </a:xfrm>
          <a:prstGeom prst="rect">
            <a:avLst/>
          </a:prstGeom>
          <a:solidFill>
            <a:srgbClr val="002060">
              <a:alpha val="30000"/>
            </a:srgbClr>
          </a:solidFill>
        </p:spPr>
        <p:txBody>
          <a:bodyPr wrap="square" rtlCol="0">
            <a:spAutoFit/>
          </a:bodyPr>
          <a:lstStyle/>
          <a:p>
            <a:endParaRPr lang="en-US" dirty="0"/>
          </a:p>
        </p:txBody>
      </p:sp>
    </p:spTree>
    <p:extLst>
      <p:ext uri="{BB962C8B-B14F-4D97-AF65-F5344CB8AC3E}">
        <p14:creationId xmlns:p14="http://schemas.microsoft.com/office/powerpoint/2010/main" val="265285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txBox="1">
            <a:spLocks noChangeArrowheads="1"/>
          </p:cNvSpPr>
          <p:nvPr/>
        </p:nvSpPr>
        <p:spPr>
          <a:xfrm>
            <a:off x="1992313" y="836613"/>
            <a:ext cx="8354140" cy="5523994"/>
          </a:xfrm>
          <a:prstGeom prst="rect">
            <a:avLst/>
          </a:prstGeom>
        </p:spPr>
        <p:txBody>
          <a:bodyPr/>
          <a:lstStyle/>
          <a:p>
            <a:pPr marL="342900" indent="-342900" fontAlgn="base">
              <a:spcBef>
                <a:spcPct val="20000"/>
              </a:spcBef>
              <a:spcAft>
                <a:spcPct val="0"/>
              </a:spcAft>
              <a:buFontTx/>
              <a:buChar char="•"/>
              <a:defRPr/>
            </a:pPr>
            <a:endParaRPr lang="en-US" sz="2000" kern="0" dirty="0">
              <a:solidFill>
                <a:srgbClr val="000000"/>
              </a:solidFill>
              <a:latin typeface="Calibri" pitchFamily="34" charset="0"/>
            </a:endParaRPr>
          </a:p>
          <a:p>
            <a:pPr marL="342900" indent="-342900" fontAlgn="base">
              <a:spcBef>
                <a:spcPct val="20000"/>
              </a:spcBef>
              <a:spcAft>
                <a:spcPct val="0"/>
              </a:spcAft>
              <a:buFontTx/>
              <a:buChar char="•"/>
              <a:defRPr/>
            </a:pPr>
            <a:r>
              <a:rPr lang="en-US" sz="2000" kern="0" dirty="0">
                <a:solidFill>
                  <a:srgbClr val="000000"/>
                </a:solidFill>
                <a:latin typeface="Calibri" pitchFamily="34" charset="0"/>
                <a:sym typeface="Wingdings" pitchFamily="2" charset="2"/>
              </a:rPr>
              <a:t>Example: </a:t>
            </a:r>
            <a:r>
              <a:rPr lang="en-US" sz="2000" i="1" kern="0" dirty="0">
                <a:solidFill>
                  <a:srgbClr val="000000"/>
                </a:solidFill>
                <a:latin typeface="Calibri" pitchFamily="34" charset="0"/>
                <a:sym typeface="Wingdings" pitchFamily="2" charset="2"/>
              </a:rPr>
              <a:t>n</a:t>
            </a:r>
            <a:r>
              <a:rPr lang="en-US" sz="2000" kern="0" dirty="0">
                <a:solidFill>
                  <a:srgbClr val="000000"/>
                </a:solidFill>
                <a:latin typeface="Calibri" pitchFamily="34" charset="0"/>
                <a:sym typeface="Wingdings" pitchFamily="2" charset="2"/>
              </a:rPr>
              <a:t> = 4, </a:t>
            </a:r>
            <a:r>
              <a:rPr lang="en-US" sz="2000" i="1" kern="0" dirty="0">
                <a:solidFill>
                  <a:srgbClr val="000000"/>
                </a:solidFill>
                <a:latin typeface="Calibri" pitchFamily="34" charset="0"/>
                <a:sym typeface="Wingdings" pitchFamily="2" charset="2"/>
              </a:rPr>
              <a:t>f</a:t>
            </a:r>
            <a:r>
              <a:rPr lang="en-US" sz="2000" kern="0" dirty="0">
                <a:solidFill>
                  <a:srgbClr val="000000"/>
                </a:solidFill>
                <a:latin typeface="Calibri" pitchFamily="34" charset="0"/>
                <a:sym typeface="Wingdings" pitchFamily="2" charset="2"/>
              </a:rPr>
              <a:t>=1</a:t>
            </a:r>
          </a:p>
          <a:p>
            <a:pPr marL="342900" indent="-342900" fontAlgn="base">
              <a:spcBef>
                <a:spcPct val="20000"/>
              </a:spcBef>
              <a:spcAft>
                <a:spcPct val="0"/>
              </a:spcAft>
              <a:buFontTx/>
              <a:buChar char="•"/>
              <a:defRPr/>
            </a:pPr>
            <a:r>
              <a:rPr lang="en-US" sz="2000" kern="0" dirty="0">
                <a:solidFill>
                  <a:srgbClr val="000000"/>
                </a:solidFill>
                <a:latin typeface="Calibri" pitchFamily="34" charset="0"/>
                <a:sym typeface="Wingdings" pitchFamily="2" charset="2"/>
              </a:rPr>
              <a:t>Phase 1:</a:t>
            </a:r>
          </a:p>
        </p:txBody>
      </p:sp>
      <p:sp>
        <p:nvSpPr>
          <p:cNvPr id="153" name="Rectangle 7"/>
          <p:cNvSpPr>
            <a:spLocks noGrp="1" noChangeArrowheads="1"/>
          </p:cNvSpPr>
          <p:nvPr>
            <p:ph type="title"/>
          </p:nvPr>
        </p:nvSpPr>
        <p:spPr/>
        <p:txBody>
          <a:bodyPr/>
          <a:lstStyle/>
          <a:p>
            <a:r>
              <a:rPr lang="en-US" dirty="0"/>
              <a:t>The King Algorithm: Example</a:t>
            </a:r>
            <a:endParaRPr lang="en-GB" dirty="0"/>
          </a:p>
        </p:txBody>
      </p:sp>
      <p:sp>
        <p:nvSpPr>
          <p:cNvPr id="38" name="Rounded Rectangular Callout 37"/>
          <p:cNvSpPr/>
          <p:nvPr/>
        </p:nvSpPr>
        <p:spPr bwMode="auto">
          <a:xfrm>
            <a:off x="7703736" y="2069947"/>
            <a:ext cx="2391504" cy="793825"/>
          </a:xfrm>
          <a:prstGeom prst="wedgeRoundRectCallout">
            <a:avLst>
              <a:gd name="adj1" fmla="val -21010"/>
              <a:gd name="adj2" fmla="val -50586"/>
              <a:gd name="adj3" fmla="val 16667"/>
            </a:avLst>
          </a:prstGeom>
          <a:gradFill flip="none" rotWithShape="1">
            <a:gsLst>
              <a:gs pos="0">
                <a:srgbClr val="0033CC">
                  <a:tint val="66000"/>
                  <a:satMod val="160000"/>
                </a:srgbClr>
              </a:gs>
              <a:gs pos="50000">
                <a:srgbClr val="0033CC">
                  <a:tint val="44500"/>
                  <a:satMod val="160000"/>
                </a:srgbClr>
              </a:gs>
              <a:gs pos="100000">
                <a:srgbClr val="0033CC">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Calibri" pitchFamily="34" charset="0"/>
                <a:cs typeface="Calibri" pitchFamily="34" charset="0"/>
              </a:rPr>
              <a:t>All processes choose the king’ value</a:t>
            </a:r>
          </a:p>
        </p:txBody>
      </p:sp>
      <p:grpSp>
        <p:nvGrpSpPr>
          <p:cNvPr id="73" name="Group 72"/>
          <p:cNvGrpSpPr/>
          <p:nvPr/>
        </p:nvGrpSpPr>
        <p:grpSpPr>
          <a:xfrm>
            <a:off x="1906777" y="3125030"/>
            <a:ext cx="2557058" cy="2672376"/>
            <a:chOff x="573689" y="2893926"/>
            <a:chExt cx="2557058" cy="2672376"/>
          </a:xfrm>
        </p:grpSpPr>
        <p:sp>
          <p:nvSpPr>
            <p:cNvPr id="34" name="Oval 33"/>
            <p:cNvSpPr/>
            <p:nvPr/>
          </p:nvSpPr>
          <p:spPr bwMode="auto">
            <a:xfrm>
              <a:off x="2337078" y="4645341"/>
              <a:ext cx="660806" cy="614205"/>
            </a:xfrm>
            <a:prstGeom prst="ellipse">
              <a:avLst/>
            </a:prstGeom>
            <a:solidFill>
              <a:srgbClr val="FD9B93"/>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endParaRPr lang="en-US" sz="2000" dirty="0">
                <a:latin typeface="Calibri" pitchFamily="34" charset="0"/>
              </a:endParaRPr>
            </a:p>
          </p:txBody>
        </p:sp>
        <p:sp>
          <p:nvSpPr>
            <p:cNvPr id="36" name="Oval 35"/>
            <p:cNvSpPr/>
            <p:nvPr/>
          </p:nvSpPr>
          <p:spPr bwMode="auto">
            <a:xfrm>
              <a:off x="659181" y="4646056"/>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0</a:t>
              </a:r>
            </a:p>
          </p:txBody>
        </p:sp>
        <p:sp>
          <p:nvSpPr>
            <p:cNvPr id="37" name="Oval 36"/>
            <p:cNvSpPr/>
            <p:nvPr/>
          </p:nvSpPr>
          <p:spPr bwMode="auto">
            <a:xfrm>
              <a:off x="659357" y="3255396"/>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sp>
          <p:nvSpPr>
            <p:cNvPr id="41" name="Oval 40"/>
            <p:cNvSpPr/>
            <p:nvPr/>
          </p:nvSpPr>
          <p:spPr bwMode="auto">
            <a:xfrm>
              <a:off x="2333511" y="3249306"/>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cxnSp>
          <p:nvCxnSpPr>
            <p:cNvPr id="68" name="Straight Connector 67"/>
            <p:cNvCxnSpPr>
              <a:stCxn id="34" idx="2"/>
              <a:endCxn id="36" idx="6"/>
            </p:cNvCxnSpPr>
            <p:nvPr/>
          </p:nvCxnSpPr>
          <p:spPr bwMode="auto">
            <a:xfrm rot="10800000" flipV="1">
              <a:off x="1319987" y="4952444"/>
              <a:ext cx="1017090" cy="714"/>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1" name="Straight Connector 80"/>
            <p:cNvCxnSpPr>
              <a:stCxn id="34" idx="1"/>
              <a:endCxn id="37" idx="5"/>
            </p:cNvCxnSpPr>
            <p:nvPr/>
          </p:nvCxnSpPr>
          <p:spPr bwMode="auto">
            <a:xfrm rot="16200000" flipV="1">
              <a:off x="1350803" y="3652241"/>
              <a:ext cx="955636" cy="1210461"/>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4" name="Straight Connector 83"/>
            <p:cNvCxnSpPr>
              <a:stCxn id="34" idx="0"/>
              <a:endCxn id="41" idx="4"/>
            </p:cNvCxnSpPr>
            <p:nvPr/>
          </p:nvCxnSpPr>
          <p:spPr bwMode="auto">
            <a:xfrm rot="16200000" flipV="1">
              <a:off x="2274783" y="4252643"/>
              <a:ext cx="781831" cy="3566"/>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119" name="TextBox 118"/>
            <p:cNvSpPr txBox="1"/>
            <p:nvPr/>
          </p:nvSpPr>
          <p:spPr>
            <a:xfrm>
              <a:off x="573689" y="5166192"/>
              <a:ext cx="896399" cy="400110"/>
            </a:xfrm>
            <a:prstGeom prst="rect">
              <a:avLst/>
            </a:prstGeom>
            <a:noFill/>
          </p:spPr>
          <p:txBody>
            <a:bodyPr wrap="none" rtlCol="0">
              <a:spAutoFit/>
            </a:bodyPr>
            <a:lstStyle/>
            <a:p>
              <a:r>
                <a:rPr lang="en-US" sz="2000" dirty="0">
                  <a:solidFill>
                    <a:schemeClr val="tx2"/>
                  </a:solidFill>
                  <a:latin typeface="Calibri" pitchFamily="34" charset="0"/>
                  <a:cs typeface="Calibri" pitchFamily="34" charset="0"/>
                </a:rPr>
                <a:t>0,0,1,1</a:t>
              </a:r>
            </a:p>
          </p:txBody>
        </p:sp>
        <p:sp>
          <p:nvSpPr>
            <p:cNvPr id="146" name="Rectangle 145"/>
            <p:cNvSpPr/>
            <p:nvPr/>
          </p:nvSpPr>
          <p:spPr>
            <a:xfrm>
              <a:off x="2407890" y="4122858"/>
              <a:ext cx="314510" cy="400110"/>
            </a:xfrm>
            <a:prstGeom prst="rect">
              <a:avLst/>
            </a:prstGeom>
          </p:spPr>
          <p:txBody>
            <a:bodyPr wrap="none">
              <a:spAutoFit/>
            </a:bodyPr>
            <a:lstStyle/>
            <a:p>
              <a:r>
                <a:rPr lang="en-US" sz="2000" dirty="0">
                  <a:solidFill>
                    <a:srgbClr val="FF0000"/>
                  </a:solidFill>
                  <a:latin typeface="Calibri" pitchFamily="34" charset="0"/>
                  <a:cs typeface="Calibri" pitchFamily="34" charset="0"/>
                </a:rPr>
                <a:t>1</a:t>
              </a:r>
              <a:endParaRPr lang="en-US" sz="2000" dirty="0">
                <a:solidFill>
                  <a:srgbClr val="FF0000"/>
                </a:solidFill>
              </a:endParaRPr>
            </a:p>
          </p:txBody>
        </p:sp>
        <p:sp>
          <p:nvSpPr>
            <p:cNvPr id="147" name="Rectangle 146"/>
            <p:cNvSpPr/>
            <p:nvPr/>
          </p:nvSpPr>
          <p:spPr>
            <a:xfrm>
              <a:off x="1738879" y="3921537"/>
              <a:ext cx="285818"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0</a:t>
              </a:r>
              <a:endParaRPr lang="en-US" sz="2000" dirty="0">
                <a:solidFill>
                  <a:srgbClr val="FF0000"/>
                </a:solidFill>
              </a:endParaRPr>
            </a:p>
          </p:txBody>
        </p:sp>
        <p:sp>
          <p:nvSpPr>
            <p:cNvPr id="148" name="Rectangle 147"/>
            <p:cNvSpPr/>
            <p:nvPr/>
          </p:nvSpPr>
          <p:spPr>
            <a:xfrm>
              <a:off x="1738946" y="4622844"/>
              <a:ext cx="285818"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0</a:t>
              </a:r>
              <a:endParaRPr lang="en-US" sz="2000" dirty="0">
                <a:solidFill>
                  <a:srgbClr val="FF0000"/>
                </a:solidFill>
              </a:endParaRPr>
            </a:p>
          </p:txBody>
        </p:sp>
        <p:sp>
          <p:nvSpPr>
            <p:cNvPr id="29" name="TextBox 28"/>
            <p:cNvSpPr txBox="1"/>
            <p:nvPr/>
          </p:nvSpPr>
          <p:spPr>
            <a:xfrm>
              <a:off x="575216" y="2893926"/>
              <a:ext cx="896399" cy="400110"/>
            </a:xfrm>
            <a:prstGeom prst="rect">
              <a:avLst/>
            </a:prstGeom>
            <a:noFill/>
          </p:spPr>
          <p:txBody>
            <a:bodyPr wrap="none" rtlCol="0">
              <a:spAutoFit/>
            </a:bodyPr>
            <a:lstStyle/>
            <a:p>
              <a:r>
                <a:rPr lang="en-US" sz="2000" dirty="0">
                  <a:solidFill>
                    <a:schemeClr val="tx2"/>
                  </a:solidFill>
                  <a:latin typeface="Calibri" pitchFamily="34" charset="0"/>
                  <a:cs typeface="Calibri" pitchFamily="34" charset="0"/>
                </a:rPr>
                <a:t>0,0,1,1</a:t>
              </a:r>
            </a:p>
          </p:txBody>
        </p:sp>
        <p:sp>
          <p:nvSpPr>
            <p:cNvPr id="30" name="TextBox 29"/>
            <p:cNvSpPr txBox="1"/>
            <p:nvPr/>
          </p:nvSpPr>
          <p:spPr>
            <a:xfrm>
              <a:off x="2234347" y="2895453"/>
              <a:ext cx="896400" cy="400110"/>
            </a:xfrm>
            <a:prstGeom prst="rect">
              <a:avLst/>
            </a:prstGeom>
            <a:noFill/>
          </p:spPr>
          <p:txBody>
            <a:bodyPr wrap="none" rtlCol="0">
              <a:spAutoFit/>
            </a:bodyPr>
            <a:lstStyle/>
            <a:p>
              <a:r>
                <a:rPr lang="en-US" sz="2000" dirty="0">
                  <a:solidFill>
                    <a:schemeClr val="tx2"/>
                  </a:solidFill>
                  <a:latin typeface="Calibri" pitchFamily="34" charset="0"/>
                  <a:cs typeface="Calibri" pitchFamily="34" charset="0"/>
                </a:rPr>
                <a:t>0,</a:t>
              </a:r>
              <a:r>
                <a:rPr lang="en-US" sz="2000" dirty="0">
                  <a:solidFill>
                    <a:srgbClr val="7030A0"/>
                  </a:solidFill>
                  <a:latin typeface="Calibri" pitchFamily="34" charset="0"/>
                  <a:cs typeface="Calibri" pitchFamily="34" charset="0"/>
                </a:rPr>
                <a:t>1</a:t>
              </a:r>
              <a:r>
                <a:rPr lang="en-US" sz="2000" dirty="0">
                  <a:solidFill>
                    <a:schemeClr val="tx2"/>
                  </a:solidFill>
                  <a:latin typeface="Calibri" pitchFamily="34" charset="0"/>
                  <a:cs typeface="Calibri" pitchFamily="34" charset="0"/>
                </a:rPr>
                <a:t>,</a:t>
              </a:r>
              <a:r>
                <a:rPr lang="en-US" sz="2000" dirty="0">
                  <a:solidFill>
                    <a:srgbClr val="7030A0"/>
                  </a:solidFill>
                  <a:latin typeface="Calibri" pitchFamily="34" charset="0"/>
                  <a:cs typeface="Calibri" pitchFamily="34" charset="0"/>
                </a:rPr>
                <a:t>1</a:t>
              </a:r>
              <a:r>
                <a:rPr lang="en-US" sz="2000" dirty="0">
                  <a:solidFill>
                    <a:schemeClr val="tx2"/>
                  </a:solidFill>
                  <a:latin typeface="Calibri" pitchFamily="34" charset="0"/>
                  <a:cs typeface="Calibri" pitchFamily="34" charset="0"/>
                </a:rPr>
                <a:t>,</a:t>
              </a:r>
              <a:r>
                <a:rPr lang="en-US" sz="2000" dirty="0">
                  <a:solidFill>
                    <a:srgbClr val="7030A0"/>
                  </a:solidFill>
                  <a:latin typeface="Calibri" pitchFamily="34" charset="0"/>
                  <a:cs typeface="Calibri" pitchFamily="34" charset="0"/>
                </a:rPr>
                <a:t>1</a:t>
              </a:r>
            </a:p>
          </p:txBody>
        </p:sp>
      </p:grpSp>
      <p:sp>
        <p:nvSpPr>
          <p:cNvPr id="75" name="Oval 74"/>
          <p:cNvSpPr/>
          <p:nvPr/>
        </p:nvSpPr>
        <p:spPr bwMode="auto">
          <a:xfrm>
            <a:off x="6605962" y="4878126"/>
            <a:ext cx="660806" cy="614205"/>
          </a:xfrm>
          <a:prstGeom prst="ellipse">
            <a:avLst/>
          </a:prstGeom>
          <a:solidFill>
            <a:srgbClr val="FD9B93"/>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endParaRPr lang="en-US" sz="2000" dirty="0">
              <a:latin typeface="Calibri" pitchFamily="34" charset="0"/>
            </a:endParaRPr>
          </a:p>
        </p:txBody>
      </p:sp>
      <p:sp>
        <p:nvSpPr>
          <p:cNvPr id="76" name="Oval 75"/>
          <p:cNvSpPr/>
          <p:nvPr/>
        </p:nvSpPr>
        <p:spPr bwMode="auto">
          <a:xfrm>
            <a:off x="4928065" y="4878841"/>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0</a:t>
            </a:r>
          </a:p>
        </p:txBody>
      </p:sp>
      <p:sp>
        <p:nvSpPr>
          <p:cNvPr id="77" name="Oval 76"/>
          <p:cNvSpPr/>
          <p:nvPr/>
        </p:nvSpPr>
        <p:spPr bwMode="auto">
          <a:xfrm>
            <a:off x="4928241" y="3483865"/>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sp>
        <p:nvSpPr>
          <p:cNvPr id="78" name="Oval 77"/>
          <p:cNvSpPr/>
          <p:nvPr/>
        </p:nvSpPr>
        <p:spPr bwMode="auto">
          <a:xfrm>
            <a:off x="6602395" y="3482091"/>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cxnSp>
        <p:nvCxnSpPr>
          <p:cNvPr id="79" name="Straight Connector 78"/>
          <p:cNvCxnSpPr>
            <a:stCxn id="75" idx="2"/>
            <a:endCxn id="76" idx="6"/>
          </p:cNvCxnSpPr>
          <p:nvPr/>
        </p:nvCxnSpPr>
        <p:spPr bwMode="auto">
          <a:xfrm rot="10800000" flipV="1">
            <a:off x="5588871" y="5185228"/>
            <a:ext cx="1017090" cy="714"/>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Connector 79"/>
          <p:cNvCxnSpPr>
            <a:stCxn id="75" idx="1"/>
            <a:endCxn id="77" idx="5"/>
          </p:cNvCxnSpPr>
          <p:nvPr/>
        </p:nvCxnSpPr>
        <p:spPr bwMode="auto">
          <a:xfrm rot="16200000" flipV="1">
            <a:off x="5617529" y="3882867"/>
            <a:ext cx="959952" cy="1210461"/>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traight Connector 81"/>
          <p:cNvCxnSpPr>
            <a:stCxn id="75" idx="0"/>
            <a:endCxn id="78" idx="4"/>
          </p:cNvCxnSpPr>
          <p:nvPr/>
        </p:nvCxnSpPr>
        <p:spPr bwMode="auto">
          <a:xfrm rot="16200000" flipV="1">
            <a:off x="6543668" y="4485427"/>
            <a:ext cx="781831" cy="3566"/>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p:sp>
        <p:nvSpPr>
          <p:cNvPr id="86" name="Rectangle 85"/>
          <p:cNvSpPr/>
          <p:nvPr/>
        </p:nvSpPr>
        <p:spPr>
          <a:xfrm>
            <a:off x="6007763" y="3460983"/>
            <a:ext cx="439929"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87" name="Rectangle 86"/>
          <p:cNvSpPr/>
          <p:nvPr/>
        </p:nvSpPr>
        <p:spPr>
          <a:xfrm>
            <a:off x="6007830" y="4855628"/>
            <a:ext cx="439863"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0*</a:t>
            </a:r>
            <a:endParaRPr lang="en-US" sz="2000" dirty="0">
              <a:solidFill>
                <a:srgbClr val="FF0000"/>
              </a:solidFill>
            </a:endParaRPr>
          </a:p>
        </p:txBody>
      </p:sp>
      <p:sp>
        <p:nvSpPr>
          <p:cNvPr id="91" name="Oval 90"/>
          <p:cNvSpPr/>
          <p:nvPr/>
        </p:nvSpPr>
        <p:spPr bwMode="auto">
          <a:xfrm>
            <a:off x="9561844" y="4889854"/>
            <a:ext cx="660806" cy="614205"/>
          </a:xfrm>
          <a:prstGeom prst="ellipse">
            <a:avLst/>
          </a:prstGeom>
          <a:solidFill>
            <a:srgbClr val="FD9B93"/>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endParaRPr lang="en-US" sz="2000" dirty="0">
              <a:latin typeface="Calibri" pitchFamily="34" charset="0"/>
            </a:endParaRPr>
          </a:p>
        </p:txBody>
      </p:sp>
      <p:sp>
        <p:nvSpPr>
          <p:cNvPr id="92" name="Oval 91"/>
          <p:cNvSpPr/>
          <p:nvPr/>
        </p:nvSpPr>
        <p:spPr bwMode="auto">
          <a:xfrm>
            <a:off x="7883947" y="4890569"/>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sp>
        <p:nvSpPr>
          <p:cNvPr id="93" name="Oval 92"/>
          <p:cNvSpPr/>
          <p:nvPr/>
        </p:nvSpPr>
        <p:spPr bwMode="auto">
          <a:xfrm>
            <a:off x="7884123" y="3483865"/>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0</a:t>
            </a:r>
          </a:p>
        </p:txBody>
      </p:sp>
      <p:sp>
        <p:nvSpPr>
          <p:cNvPr id="94" name="Oval 93"/>
          <p:cNvSpPr/>
          <p:nvPr/>
        </p:nvSpPr>
        <p:spPr bwMode="auto">
          <a:xfrm>
            <a:off x="9558277" y="3493819"/>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cxnSp>
        <p:nvCxnSpPr>
          <p:cNvPr id="95" name="Straight Connector 94"/>
          <p:cNvCxnSpPr>
            <a:stCxn id="91" idx="2"/>
            <a:endCxn id="92" idx="6"/>
          </p:cNvCxnSpPr>
          <p:nvPr/>
        </p:nvCxnSpPr>
        <p:spPr bwMode="auto">
          <a:xfrm rot="10800000" flipV="1">
            <a:off x="8544753" y="5196956"/>
            <a:ext cx="1017090" cy="714"/>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traight Connector 95"/>
          <p:cNvCxnSpPr>
            <a:stCxn id="91" idx="1"/>
            <a:endCxn id="93" idx="5"/>
          </p:cNvCxnSpPr>
          <p:nvPr/>
        </p:nvCxnSpPr>
        <p:spPr bwMode="auto">
          <a:xfrm rot="16200000" flipV="1">
            <a:off x="8567547" y="3888731"/>
            <a:ext cx="971680" cy="1210461"/>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7" name="Straight Connector 96"/>
          <p:cNvCxnSpPr>
            <a:stCxn id="91" idx="0"/>
            <a:endCxn id="94" idx="4"/>
          </p:cNvCxnSpPr>
          <p:nvPr/>
        </p:nvCxnSpPr>
        <p:spPr bwMode="auto">
          <a:xfrm rot="16200000" flipV="1">
            <a:off x="9499550" y="4497155"/>
            <a:ext cx="781831" cy="3566"/>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100" name="Rectangle 99"/>
          <p:cNvSpPr/>
          <p:nvPr/>
        </p:nvSpPr>
        <p:spPr>
          <a:xfrm>
            <a:off x="9647002" y="4367370"/>
            <a:ext cx="314510" cy="400110"/>
          </a:xfrm>
          <a:prstGeom prst="rect">
            <a:avLst/>
          </a:prstGeom>
        </p:spPr>
        <p:txBody>
          <a:bodyPr wrap="none">
            <a:spAutoFit/>
          </a:bodyPr>
          <a:lstStyle/>
          <a:p>
            <a:r>
              <a:rPr lang="en-US" sz="2000" dirty="0">
                <a:latin typeface="Calibri" pitchFamily="34" charset="0"/>
                <a:cs typeface="Calibri" pitchFamily="34" charset="0"/>
              </a:rPr>
              <a:t>1</a:t>
            </a:r>
            <a:endParaRPr lang="en-US" sz="2000" dirty="0"/>
          </a:p>
        </p:txBody>
      </p:sp>
      <p:sp>
        <p:nvSpPr>
          <p:cNvPr id="101" name="Rectangle 100"/>
          <p:cNvSpPr/>
          <p:nvPr/>
        </p:nvSpPr>
        <p:spPr>
          <a:xfrm>
            <a:off x="8963645" y="4166049"/>
            <a:ext cx="285818" cy="400110"/>
          </a:xfrm>
          <a:prstGeom prst="rect">
            <a:avLst/>
          </a:prstGeom>
        </p:spPr>
        <p:txBody>
          <a:bodyPr wrap="square">
            <a:spAutoFit/>
          </a:bodyPr>
          <a:lstStyle/>
          <a:p>
            <a:r>
              <a:rPr lang="en-US" sz="2000" dirty="0">
                <a:latin typeface="Calibri" pitchFamily="34" charset="0"/>
                <a:cs typeface="Calibri" pitchFamily="34" charset="0"/>
              </a:rPr>
              <a:t>0</a:t>
            </a:r>
            <a:endParaRPr lang="en-US" sz="2000" dirty="0"/>
          </a:p>
        </p:txBody>
      </p:sp>
      <p:sp>
        <p:nvSpPr>
          <p:cNvPr id="102" name="Rectangle 101"/>
          <p:cNvSpPr/>
          <p:nvPr/>
        </p:nvSpPr>
        <p:spPr>
          <a:xfrm>
            <a:off x="8963712" y="4867356"/>
            <a:ext cx="285818"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109" name="Rounded Rectangular Callout 108"/>
          <p:cNvSpPr/>
          <p:nvPr/>
        </p:nvSpPr>
        <p:spPr bwMode="auto">
          <a:xfrm>
            <a:off x="4962207" y="2071621"/>
            <a:ext cx="2098434" cy="731872"/>
          </a:xfrm>
          <a:prstGeom prst="wedgeRoundRectCallout">
            <a:avLst>
              <a:gd name="adj1" fmla="val -21010"/>
              <a:gd name="adj2" fmla="val -50586"/>
              <a:gd name="adj3" fmla="val 16667"/>
            </a:avLst>
          </a:prstGeom>
          <a:gradFill flip="none" rotWithShape="1">
            <a:gsLst>
              <a:gs pos="0">
                <a:srgbClr val="0033CC">
                  <a:tint val="66000"/>
                  <a:satMod val="160000"/>
                </a:srgbClr>
              </a:gs>
              <a:gs pos="50000">
                <a:srgbClr val="0033CC">
                  <a:tint val="44500"/>
                  <a:satMod val="160000"/>
                </a:srgbClr>
              </a:gs>
              <a:gs pos="100000">
                <a:srgbClr val="0033CC">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Calibri" pitchFamily="34" charset="0"/>
                <a:cs typeface="Calibri" pitchFamily="34" charset="0"/>
              </a:rPr>
              <a:t>0* = “Propose 0”</a:t>
            </a:r>
            <a:br>
              <a:rPr lang="en-US" sz="2000" dirty="0">
                <a:latin typeface="Calibri" pitchFamily="34" charset="0"/>
                <a:cs typeface="Calibri" pitchFamily="34" charset="0"/>
              </a:rPr>
            </a:br>
            <a:r>
              <a:rPr lang="en-US" sz="2000" dirty="0">
                <a:latin typeface="Calibri" pitchFamily="34" charset="0"/>
                <a:cs typeface="Calibri" pitchFamily="34" charset="0"/>
              </a:rPr>
              <a:t>1* = “Propose 1”</a:t>
            </a:r>
          </a:p>
          <a:p>
            <a:pPr algn="ctr" fontAlgn="base">
              <a:spcBef>
                <a:spcPct val="0"/>
              </a:spcBef>
              <a:spcAft>
                <a:spcPct val="0"/>
              </a:spcAft>
            </a:pPr>
            <a:endParaRPr lang="en-US" sz="2000" dirty="0">
              <a:latin typeface="Calibri" pitchFamily="34" charset="0"/>
              <a:cs typeface="Calibri" pitchFamily="34" charset="0"/>
            </a:endParaRPr>
          </a:p>
        </p:txBody>
      </p:sp>
      <p:sp>
        <p:nvSpPr>
          <p:cNvPr id="110" name="Rectangle 109"/>
          <p:cNvSpPr/>
          <p:nvPr/>
        </p:nvSpPr>
        <p:spPr>
          <a:xfrm>
            <a:off x="2676925" y="5911223"/>
            <a:ext cx="1050288" cy="400110"/>
          </a:xfrm>
          <a:prstGeom prst="rect">
            <a:avLst/>
          </a:prstGeom>
        </p:spPr>
        <p:txBody>
          <a:bodyPr wrap="none">
            <a:spAutoFit/>
          </a:bodyPr>
          <a:lstStyle/>
          <a:p>
            <a:r>
              <a:rPr lang="en-US" sz="2000" kern="0" dirty="0">
                <a:solidFill>
                  <a:srgbClr val="000000"/>
                </a:solidFill>
                <a:latin typeface="Calibri" pitchFamily="34" charset="0"/>
                <a:sym typeface="Wingdings" pitchFamily="2" charset="2"/>
              </a:rPr>
              <a:t>Round 1</a:t>
            </a:r>
            <a:endParaRPr lang="en-US" sz="2000" dirty="0"/>
          </a:p>
        </p:txBody>
      </p:sp>
      <p:sp>
        <p:nvSpPr>
          <p:cNvPr id="111" name="Rectangle 110"/>
          <p:cNvSpPr/>
          <p:nvPr/>
        </p:nvSpPr>
        <p:spPr>
          <a:xfrm>
            <a:off x="5542384" y="5912903"/>
            <a:ext cx="1050288" cy="400110"/>
          </a:xfrm>
          <a:prstGeom prst="rect">
            <a:avLst/>
          </a:prstGeom>
        </p:spPr>
        <p:txBody>
          <a:bodyPr wrap="none">
            <a:spAutoFit/>
          </a:bodyPr>
          <a:lstStyle/>
          <a:p>
            <a:r>
              <a:rPr lang="en-US" sz="2000" kern="0" dirty="0">
                <a:solidFill>
                  <a:srgbClr val="000000"/>
                </a:solidFill>
                <a:latin typeface="Calibri" pitchFamily="34" charset="0"/>
                <a:sym typeface="Wingdings" pitchFamily="2" charset="2"/>
              </a:rPr>
              <a:t>Round 2</a:t>
            </a:r>
            <a:endParaRPr lang="en-US" sz="2000" dirty="0"/>
          </a:p>
        </p:txBody>
      </p:sp>
      <p:sp>
        <p:nvSpPr>
          <p:cNvPr id="115" name="Rectangle 114"/>
          <p:cNvSpPr/>
          <p:nvPr/>
        </p:nvSpPr>
        <p:spPr>
          <a:xfrm>
            <a:off x="8618857" y="5914583"/>
            <a:ext cx="1050288" cy="400110"/>
          </a:xfrm>
          <a:prstGeom prst="rect">
            <a:avLst/>
          </a:prstGeom>
        </p:spPr>
        <p:txBody>
          <a:bodyPr wrap="none">
            <a:spAutoFit/>
          </a:bodyPr>
          <a:lstStyle/>
          <a:p>
            <a:r>
              <a:rPr lang="en-US" sz="2000" kern="0" dirty="0">
                <a:solidFill>
                  <a:srgbClr val="000000"/>
                </a:solidFill>
                <a:latin typeface="Calibri" pitchFamily="34" charset="0"/>
                <a:sym typeface="Wingdings" pitchFamily="2" charset="2"/>
              </a:rPr>
              <a:t>Round 3</a:t>
            </a:r>
            <a:endParaRPr lang="en-US" sz="2000" dirty="0"/>
          </a:p>
        </p:txBody>
      </p:sp>
      <p:cxnSp>
        <p:nvCxnSpPr>
          <p:cNvPr id="116" name="Straight Connector 115"/>
          <p:cNvCxnSpPr>
            <a:stCxn id="78" idx="2"/>
            <a:endCxn id="77" idx="6"/>
          </p:cNvCxnSpPr>
          <p:nvPr/>
        </p:nvCxnSpPr>
        <p:spPr bwMode="auto">
          <a:xfrm rot="10800000" flipV="1">
            <a:off x="5589047" y="3789193"/>
            <a:ext cx="1013348" cy="1774"/>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21" name="Straight Connector 120"/>
          <p:cNvCxnSpPr>
            <a:stCxn id="78" idx="3"/>
            <a:endCxn id="76" idx="7"/>
          </p:cNvCxnSpPr>
          <p:nvPr/>
        </p:nvCxnSpPr>
        <p:spPr bwMode="auto">
          <a:xfrm rot="5400000">
            <a:off x="5614414" y="3884032"/>
            <a:ext cx="962441" cy="1207070"/>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126" name="Rectangle 125"/>
          <p:cNvSpPr/>
          <p:nvPr/>
        </p:nvSpPr>
        <p:spPr>
          <a:xfrm>
            <a:off x="6029533" y="4015318"/>
            <a:ext cx="439929"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127" name="Rectangle 126"/>
          <p:cNvSpPr/>
          <p:nvPr/>
        </p:nvSpPr>
        <p:spPr>
          <a:xfrm>
            <a:off x="6883644" y="4356956"/>
            <a:ext cx="439929"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129" name="Rectangle 128"/>
          <p:cNvSpPr/>
          <p:nvPr/>
        </p:nvSpPr>
        <p:spPr>
          <a:xfrm>
            <a:off x="5446797" y="4163966"/>
            <a:ext cx="439863"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1*</a:t>
            </a:r>
            <a:endParaRPr lang="en-US" sz="2000" dirty="0">
              <a:solidFill>
                <a:srgbClr val="FF0000"/>
              </a:solidFill>
            </a:endParaRPr>
          </a:p>
        </p:txBody>
      </p:sp>
      <p:sp>
        <p:nvSpPr>
          <p:cNvPr id="130" name="Rectangle 129"/>
          <p:cNvSpPr/>
          <p:nvPr/>
        </p:nvSpPr>
        <p:spPr>
          <a:xfrm>
            <a:off x="6552113" y="4354886"/>
            <a:ext cx="439863"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1*</a:t>
            </a:r>
            <a:endParaRPr lang="en-US" sz="2000" dirty="0">
              <a:solidFill>
                <a:srgbClr val="FF0000"/>
              </a:solidFill>
            </a:endParaRPr>
          </a:p>
        </p:txBody>
      </p:sp>
      <p:sp>
        <p:nvSpPr>
          <p:cNvPr id="133" name="Rounded Rectangular Callout 132"/>
          <p:cNvSpPr/>
          <p:nvPr/>
        </p:nvSpPr>
        <p:spPr bwMode="auto">
          <a:xfrm>
            <a:off x="4732773" y="3068083"/>
            <a:ext cx="1091922" cy="348359"/>
          </a:xfrm>
          <a:prstGeom prst="wedgeRoundRectCallout">
            <a:avLst>
              <a:gd name="adj1" fmla="val -21010"/>
              <a:gd name="adj2" fmla="val -50586"/>
              <a:gd name="adj3" fmla="val 16667"/>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latin typeface="Calibri" pitchFamily="34" charset="0"/>
                <a:cs typeface="Calibri" pitchFamily="34" charset="0"/>
              </a:rPr>
              <a:t>2 propose 1</a:t>
            </a:r>
          </a:p>
          <a:p>
            <a:pPr algn="ctr" fontAlgn="base">
              <a:spcBef>
                <a:spcPct val="0"/>
              </a:spcBef>
              <a:spcAft>
                <a:spcPct val="0"/>
              </a:spcAft>
            </a:pPr>
            <a:endParaRPr lang="en-US" sz="2000" dirty="0">
              <a:latin typeface="Calibri" pitchFamily="34" charset="0"/>
              <a:cs typeface="Calibri" pitchFamily="34" charset="0"/>
            </a:endParaRPr>
          </a:p>
        </p:txBody>
      </p:sp>
      <p:sp>
        <p:nvSpPr>
          <p:cNvPr id="134" name="Rounded Rectangular Callout 133"/>
          <p:cNvSpPr/>
          <p:nvPr/>
        </p:nvSpPr>
        <p:spPr bwMode="auto">
          <a:xfrm>
            <a:off x="6392426" y="3079807"/>
            <a:ext cx="1091922" cy="348359"/>
          </a:xfrm>
          <a:prstGeom prst="wedgeRoundRectCallout">
            <a:avLst>
              <a:gd name="adj1" fmla="val -21010"/>
              <a:gd name="adj2" fmla="val -50586"/>
              <a:gd name="adj3" fmla="val 16667"/>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latin typeface="Calibri" pitchFamily="34" charset="0"/>
                <a:cs typeface="Calibri" pitchFamily="34" charset="0"/>
              </a:rPr>
              <a:t>2 propose 1</a:t>
            </a:r>
          </a:p>
          <a:p>
            <a:pPr algn="ctr" fontAlgn="base">
              <a:spcBef>
                <a:spcPct val="0"/>
              </a:spcBef>
              <a:spcAft>
                <a:spcPct val="0"/>
              </a:spcAft>
            </a:pPr>
            <a:endParaRPr lang="en-US" sz="2000" dirty="0">
              <a:latin typeface="Calibri" pitchFamily="34" charset="0"/>
              <a:cs typeface="Calibri" pitchFamily="34" charset="0"/>
            </a:endParaRPr>
          </a:p>
        </p:txBody>
      </p:sp>
      <p:sp>
        <p:nvSpPr>
          <p:cNvPr id="135" name="Rounded Rectangular Callout 134"/>
          <p:cNvSpPr/>
          <p:nvPr/>
        </p:nvSpPr>
        <p:spPr bwMode="auto">
          <a:xfrm>
            <a:off x="4553584" y="5561747"/>
            <a:ext cx="1391697" cy="348359"/>
          </a:xfrm>
          <a:prstGeom prst="wedgeRoundRectCallout">
            <a:avLst>
              <a:gd name="adj1" fmla="val -21010"/>
              <a:gd name="adj2" fmla="val -50586"/>
              <a:gd name="adj3" fmla="val 16667"/>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latin typeface="Calibri" pitchFamily="34" charset="0"/>
                <a:cs typeface="Calibri" pitchFamily="34" charset="0"/>
              </a:rPr>
              <a:t>1 proposal each</a:t>
            </a:r>
          </a:p>
          <a:p>
            <a:pPr algn="ctr" fontAlgn="base">
              <a:spcBef>
                <a:spcPct val="0"/>
              </a:spcBef>
              <a:spcAft>
                <a:spcPct val="0"/>
              </a:spcAft>
            </a:pPr>
            <a:endParaRPr lang="en-US" sz="2000" dirty="0">
              <a:latin typeface="Calibri" pitchFamily="34" charset="0"/>
              <a:cs typeface="Calibri" pitchFamily="34" charset="0"/>
            </a:endParaRPr>
          </a:p>
        </p:txBody>
      </p:sp>
      <p:pic>
        <p:nvPicPr>
          <p:cNvPr id="136" name="Picture 135" descr="king crown.png"/>
          <p:cNvPicPr>
            <a:picLocks noChangeAspect="1"/>
          </p:cNvPicPr>
          <p:nvPr/>
        </p:nvPicPr>
        <p:blipFill>
          <a:blip r:embed="rId3" cstate="print"/>
          <a:stretch>
            <a:fillRect/>
          </a:stretch>
        </p:blipFill>
        <p:spPr>
          <a:xfrm>
            <a:off x="9535974" y="5275387"/>
            <a:ext cx="694928" cy="671764"/>
          </a:xfrm>
          <a:prstGeom prst="rect">
            <a:avLst/>
          </a:prstGeom>
        </p:spPr>
      </p:pic>
      <p:sp>
        <p:nvSpPr>
          <p:cNvPr id="139" name="Rounded Rectangular Callout 138"/>
          <p:cNvSpPr/>
          <p:nvPr/>
        </p:nvSpPr>
        <p:spPr bwMode="auto">
          <a:xfrm>
            <a:off x="3302557" y="2723104"/>
            <a:ext cx="1105320" cy="351692"/>
          </a:xfrm>
          <a:prstGeom prst="wedgeRoundRectCallout">
            <a:avLst>
              <a:gd name="adj1" fmla="val 17349"/>
              <a:gd name="adj2" fmla="val 90000"/>
              <a:gd name="adj3" fmla="val 16667"/>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400" dirty="0">
                <a:latin typeface="Calibri" pitchFamily="34" charset="0"/>
                <a:cs typeface="Calibri" pitchFamily="34" charset="0"/>
              </a:rPr>
              <a:t>“Propose 1”</a:t>
            </a:r>
          </a:p>
        </p:txBody>
      </p:sp>
    </p:spTree>
    <p:extLst>
      <p:ext uri="{BB962C8B-B14F-4D97-AF65-F5344CB8AC3E}">
        <p14:creationId xmlns:p14="http://schemas.microsoft.com/office/powerpoint/2010/main" val="3289894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txBox="1">
            <a:spLocks noChangeArrowheads="1"/>
          </p:cNvSpPr>
          <p:nvPr/>
        </p:nvSpPr>
        <p:spPr>
          <a:xfrm>
            <a:off x="1992313" y="836613"/>
            <a:ext cx="8354140" cy="5523994"/>
          </a:xfrm>
          <a:prstGeom prst="rect">
            <a:avLst/>
          </a:prstGeom>
        </p:spPr>
        <p:txBody>
          <a:bodyPr/>
          <a:lstStyle/>
          <a:p>
            <a:pPr marL="342900" indent="-342900" fontAlgn="base">
              <a:spcBef>
                <a:spcPct val="20000"/>
              </a:spcBef>
              <a:spcAft>
                <a:spcPct val="0"/>
              </a:spcAft>
              <a:buFontTx/>
              <a:buChar char="•"/>
              <a:defRPr/>
            </a:pPr>
            <a:endParaRPr lang="en-US" sz="2000" kern="0" dirty="0">
              <a:solidFill>
                <a:srgbClr val="000000"/>
              </a:solidFill>
              <a:latin typeface="Calibri" pitchFamily="34" charset="0"/>
            </a:endParaRPr>
          </a:p>
          <a:p>
            <a:pPr marL="342900" indent="-342900" fontAlgn="base">
              <a:spcBef>
                <a:spcPct val="20000"/>
              </a:spcBef>
              <a:spcAft>
                <a:spcPct val="0"/>
              </a:spcAft>
              <a:buFontTx/>
              <a:buChar char="•"/>
              <a:defRPr/>
            </a:pPr>
            <a:r>
              <a:rPr lang="en-US" sz="2000" kern="0" dirty="0">
                <a:solidFill>
                  <a:srgbClr val="000000"/>
                </a:solidFill>
                <a:latin typeface="Calibri" pitchFamily="34" charset="0"/>
                <a:sym typeface="Wingdings" pitchFamily="2" charset="2"/>
              </a:rPr>
              <a:t>Example: </a:t>
            </a:r>
            <a:r>
              <a:rPr lang="en-US" sz="2000" i="1" kern="0" dirty="0">
                <a:solidFill>
                  <a:srgbClr val="000000"/>
                </a:solidFill>
                <a:latin typeface="Calibri" pitchFamily="34" charset="0"/>
                <a:sym typeface="Wingdings" pitchFamily="2" charset="2"/>
              </a:rPr>
              <a:t>n</a:t>
            </a:r>
            <a:r>
              <a:rPr lang="en-US" sz="2000" kern="0" dirty="0">
                <a:solidFill>
                  <a:srgbClr val="000000"/>
                </a:solidFill>
                <a:latin typeface="Calibri" pitchFamily="34" charset="0"/>
                <a:sym typeface="Wingdings" pitchFamily="2" charset="2"/>
              </a:rPr>
              <a:t> = 4, </a:t>
            </a:r>
            <a:r>
              <a:rPr lang="en-US" sz="2000" i="1" kern="0" dirty="0">
                <a:solidFill>
                  <a:srgbClr val="000000"/>
                </a:solidFill>
                <a:latin typeface="Calibri" pitchFamily="34" charset="0"/>
                <a:sym typeface="Wingdings" pitchFamily="2" charset="2"/>
              </a:rPr>
              <a:t>f</a:t>
            </a:r>
            <a:r>
              <a:rPr lang="en-US" sz="2000" kern="0" dirty="0">
                <a:solidFill>
                  <a:srgbClr val="000000"/>
                </a:solidFill>
                <a:latin typeface="Calibri" pitchFamily="34" charset="0"/>
                <a:sym typeface="Wingdings" pitchFamily="2" charset="2"/>
              </a:rPr>
              <a:t>=1</a:t>
            </a:r>
          </a:p>
          <a:p>
            <a:pPr marL="342900" indent="-342900" fontAlgn="base">
              <a:spcBef>
                <a:spcPct val="20000"/>
              </a:spcBef>
              <a:spcAft>
                <a:spcPct val="0"/>
              </a:spcAft>
              <a:buFontTx/>
              <a:buChar char="•"/>
              <a:defRPr/>
            </a:pPr>
            <a:r>
              <a:rPr lang="en-US" sz="2000" kern="0" dirty="0">
                <a:solidFill>
                  <a:srgbClr val="000000"/>
                </a:solidFill>
                <a:latin typeface="Calibri" pitchFamily="34" charset="0"/>
                <a:sym typeface="Wingdings" pitchFamily="2" charset="2"/>
              </a:rPr>
              <a:t>Phase 2:</a:t>
            </a:r>
          </a:p>
        </p:txBody>
      </p:sp>
      <p:sp>
        <p:nvSpPr>
          <p:cNvPr id="153" name="Rectangle 7"/>
          <p:cNvSpPr>
            <a:spLocks noGrp="1" noChangeArrowheads="1"/>
          </p:cNvSpPr>
          <p:nvPr>
            <p:ph type="title"/>
          </p:nvPr>
        </p:nvSpPr>
        <p:spPr/>
        <p:txBody>
          <a:bodyPr/>
          <a:lstStyle/>
          <a:p>
            <a:r>
              <a:rPr lang="en-US" dirty="0"/>
              <a:t>The King Algorithm: Example</a:t>
            </a:r>
            <a:endParaRPr lang="en-GB" dirty="0"/>
          </a:p>
        </p:txBody>
      </p:sp>
      <p:grpSp>
        <p:nvGrpSpPr>
          <p:cNvPr id="2" name="Group 72"/>
          <p:cNvGrpSpPr/>
          <p:nvPr/>
        </p:nvGrpSpPr>
        <p:grpSpPr>
          <a:xfrm>
            <a:off x="1865891" y="3125030"/>
            <a:ext cx="2597944" cy="2672376"/>
            <a:chOff x="532803" y="2893926"/>
            <a:chExt cx="2597944" cy="2672376"/>
          </a:xfrm>
        </p:grpSpPr>
        <p:sp>
          <p:nvSpPr>
            <p:cNvPr id="34" name="Oval 33"/>
            <p:cNvSpPr/>
            <p:nvPr/>
          </p:nvSpPr>
          <p:spPr bwMode="auto">
            <a:xfrm>
              <a:off x="2337078" y="4645341"/>
              <a:ext cx="660806" cy="614205"/>
            </a:xfrm>
            <a:prstGeom prst="ellipse">
              <a:avLst/>
            </a:prstGeom>
            <a:solidFill>
              <a:srgbClr val="FD9B93"/>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endParaRPr lang="en-US" sz="2000" dirty="0">
                <a:latin typeface="Calibri" pitchFamily="34" charset="0"/>
              </a:endParaRPr>
            </a:p>
          </p:txBody>
        </p:sp>
        <p:sp>
          <p:nvSpPr>
            <p:cNvPr id="36" name="Oval 35"/>
            <p:cNvSpPr/>
            <p:nvPr/>
          </p:nvSpPr>
          <p:spPr bwMode="auto">
            <a:xfrm>
              <a:off x="659181" y="4646056"/>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sp>
          <p:nvSpPr>
            <p:cNvPr id="37" name="Oval 36"/>
            <p:cNvSpPr/>
            <p:nvPr/>
          </p:nvSpPr>
          <p:spPr bwMode="auto">
            <a:xfrm>
              <a:off x="659357" y="3255396"/>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0</a:t>
              </a:r>
            </a:p>
          </p:txBody>
        </p:sp>
        <p:sp>
          <p:nvSpPr>
            <p:cNvPr id="41" name="Oval 40"/>
            <p:cNvSpPr/>
            <p:nvPr/>
          </p:nvSpPr>
          <p:spPr bwMode="auto">
            <a:xfrm>
              <a:off x="2333511" y="3249306"/>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cxnSp>
          <p:nvCxnSpPr>
            <p:cNvPr id="68" name="Straight Connector 67"/>
            <p:cNvCxnSpPr>
              <a:stCxn id="34" idx="2"/>
              <a:endCxn id="36" idx="6"/>
            </p:cNvCxnSpPr>
            <p:nvPr/>
          </p:nvCxnSpPr>
          <p:spPr bwMode="auto">
            <a:xfrm rot="10800000" flipV="1">
              <a:off x="1319987" y="4952444"/>
              <a:ext cx="1017090" cy="714"/>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1" name="Straight Connector 80"/>
            <p:cNvCxnSpPr>
              <a:stCxn id="34" idx="1"/>
              <a:endCxn id="37" idx="5"/>
            </p:cNvCxnSpPr>
            <p:nvPr/>
          </p:nvCxnSpPr>
          <p:spPr bwMode="auto">
            <a:xfrm rot="16200000" flipV="1">
              <a:off x="1350803" y="3652241"/>
              <a:ext cx="955636" cy="1210461"/>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4" name="Straight Connector 83"/>
            <p:cNvCxnSpPr>
              <a:stCxn id="34" idx="0"/>
              <a:endCxn id="41" idx="4"/>
            </p:cNvCxnSpPr>
            <p:nvPr/>
          </p:nvCxnSpPr>
          <p:spPr bwMode="auto">
            <a:xfrm rot="16200000" flipV="1">
              <a:off x="2274783" y="4252643"/>
              <a:ext cx="781831" cy="3566"/>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119" name="TextBox 118"/>
            <p:cNvSpPr txBox="1"/>
            <p:nvPr/>
          </p:nvSpPr>
          <p:spPr>
            <a:xfrm>
              <a:off x="532803" y="5166192"/>
              <a:ext cx="896400" cy="400110"/>
            </a:xfrm>
            <a:prstGeom prst="rect">
              <a:avLst/>
            </a:prstGeom>
            <a:noFill/>
          </p:spPr>
          <p:txBody>
            <a:bodyPr wrap="none" rtlCol="0">
              <a:spAutoFit/>
            </a:bodyPr>
            <a:lstStyle/>
            <a:p>
              <a:r>
                <a:rPr lang="en-US" sz="2000" dirty="0">
                  <a:solidFill>
                    <a:schemeClr val="tx2"/>
                  </a:solidFill>
                  <a:latin typeface="Calibri" pitchFamily="34" charset="0"/>
                  <a:cs typeface="Calibri" pitchFamily="34" charset="0"/>
                </a:rPr>
                <a:t>0,</a:t>
              </a:r>
              <a:r>
                <a:rPr lang="en-US" sz="2000" dirty="0">
                  <a:solidFill>
                    <a:srgbClr val="7030A0"/>
                  </a:solidFill>
                  <a:latin typeface="Calibri" pitchFamily="34" charset="0"/>
                  <a:cs typeface="Calibri" pitchFamily="34" charset="0"/>
                </a:rPr>
                <a:t>1</a:t>
              </a:r>
              <a:r>
                <a:rPr lang="en-US" sz="2000" dirty="0">
                  <a:solidFill>
                    <a:schemeClr val="tx2"/>
                  </a:solidFill>
                  <a:latin typeface="Calibri" pitchFamily="34" charset="0"/>
                  <a:cs typeface="Calibri" pitchFamily="34" charset="0"/>
                </a:rPr>
                <a:t>,</a:t>
              </a:r>
              <a:r>
                <a:rPr lang="en-US" sz="2000" dirty="0">
                  <a:solidFill>
                    <a:srgbClr val="7030A0"/>
                  </a:solidFill>
                  <a:latin typeface="Calibri" pitchFamily="34" charset="0"/>
                  <a:cs typeface="Calibri" pitchFamily="34" charset="0"/>
                </a:rPr>
                <a:t>1</a:t>
              </a:r>
              <a:r>
                <a:rPr lang="en-US" sz="2000" dirty="0">
                  <a:solidFill>
                    <a:schemeClr val="tx2"/>
                  </a:solidFill>
                  <a:latin typeface="Calibri" pitchFamily="34" charset="0"/>
                  <a:cs typeface="Calibri" pitchFamily="34" charset="0"/>
                </a:rPr>
                <a:t>,</a:t>
              </a:r>
              <a:r>
                <a:rPr lang="en-US" sz="2000" dirty="0">
                  <a:solidFill>
                    <a:srgbClr val="7030A0"/>
                  </a:solidFill>
                  <a:latin typeface="Calibri" pitchFamily="34" charset="0"/>
                  <a:cs typeface="Calibri" pitchFamily="34" charset="0"/>
                </a:rPr>
                <a:t>1</a:t>
              </a:r>
            </a:p>
          </p:txBody>
        </p:sp>
        <p:sp>
          <p:nvSpPr>
            <p:cNvPr id="146" name="Rectangle 145"/>
            <p:cNvSpPr/>
            <p:nvPr/>
          </p:nvSpPr>
          <p:spPr>
            <a:xfrm>
              <a:off x="2407890" y="4122858"/>
              <a:ext cx="314510" cy="400110"/>
            </a:xfrm>
            <a:prstGeom prst="rect">
              <a:avLst/>
            </a:prstGeom>
          </p:spPr>
          <p:txBody>
            <a:bodyPr wrap="none">
              <a:spAutoFit/>
            </a:bodyPr>
            <a:lstStyle/>
            <a:p>
              <a:r>
                <a:rPr lang="en-US" sz="2000" dirty="0">
                  <a:solidFill>
                    <a:srgbClr val="FF0000"/>
                  </a:solidFill>
                  <a:latin typeface="Calibri" pitchFamily="34" charset="0"/>
                  <a:cs typeface="Calibri" pitchFamily="34" charset="0"/>
                </a:rPr>
                <a:t>1</a:t>
              </a:r>
              <a:endParaRPr lang="en-US" sz="2000" dirty="0">
                <a:solidFill>
                  <a:srgbClr val="FF0000"/>
                </a:solidFill>
              </a:endParaRPr>
            </a:p>
          </p:txBody>
        </p:sp>
        <p:sp>
          <p:nvSpPr>
            <p:cNvPr id="147" name="Rectangle 146"/>
            <p:cNvSpPr/>
            <p:nvPr/>
          </p:nvSpPr>
          <p:spPr>
            <a:xfrm>
              <a:off x="1738879" y="3921537"/>
              <a:ext cx="285818"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0</a:t>
              </a:r>
              <a:endParaRPr lang="en-US" sz="2000" dirty="0">
                <a:solidFill>
                  <a:srgbClr val="FF0000"/>
                </a:solidFill>
              </a:endParaRPr>
            </a:p>
          </p:txBody>
        </p:sp>
        <p:sp>
          <p:nvSpPr>
            <p:cNvPr id="148" name="Rectangle 147"/>
            <p:cNvSpPr/>
            <p:nvPr/>
          </p:nvSpPr>
          <p:spPr>
            <a:xfrm>
              <a:off x="1738946" y="4622844"/>
              <a:ext cx="285818"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1</a:t>
              </a:r>
              <a:endParaRPr lang="en-US" sz="2000" dirty="0">
                <a:solidFill>
                  <a:srgbClr val="FF0000"/>
                </a:solidFill>
              </a:endParaRPr>
            </a:p>
          </p:txBody>
        </p:sp>
        <p:sp>
          <p:nvSpPr>
            <p:cNvPr id="29" name="TextBox 28"/>
            <p:cNvSpPr txBox="1"/>
            <p:nvPr/>
          </p:nvSpPr>
          <p:spPr>
            <a:xfrm>
              <a:off x="575216" y="2893926"/>
              <a:ext cx="896399" cy="400110"/>
            </a:xfrm>
            <a:prstGeom prst="rect">
              <a:avLst/>
            </a:prstGeom>
            <a:noFill/>
          </p:spPr>
          <p:txBody>
            <a:bodyPr wrap="none" rtlCol="0">
              <a:spAutoFit/>
            </a:bodyPr>
            <a:lstStyle/>
            <a:p>
              <a:r>
                <a:rPr lang="en-US" sz="2000" dirty="0">
                  <a:solidFill>
                    <a:schemeClr val="tx2"/>
                  </a:solidFill>
                  <a:latin typeface="Calibri" pitchFamily="34" charset="0"/>
                  <a:cs typeface="Calibri" pitchFamily="34" charset="0"/>
                </a:rPr>
                <a:t>0,0,1,1</a:t>
              </a:r>
            </a:p>
          </p:txBody>
        </p:sp>
        <p:sp>
          <p:nvSpPr>
            <p:cNvPr id="30" name="TextBox 29"/>
            <p:cNvSpPr txBox="1"/>
            <p:nvPr/>
          </p:nvSpPr>
          <p:spPr>
            <a:xfrm>
              <a:off x="2234347" y="2895453"/>
              <a:ext cx="896400" cy="400110"/>
            </a:xfrm>
            <a:prstGeom prst="rect">
              <a:avLst/>
            </a:prstGeom>
            <a:noFill/>
          </p:spPr>
          <p:txBody>
            <a:bodyPr wrap="none" rtlCol="0">
              <a:spAutoFit/>
            </a:bodyPr>
            <a:lstStyle/>
            <a:p>
              <a:r>
                <a:rPr lang="en-US" sz="2000" dirty="0">
                  <a:solidFill>
                    <a:schemeClr val="tx2"/>
                  </a:solidFill>
                  <a:latin typeface="Calibri" pitchFamily="34" charset="0"/>
                  <a:cs typeface="Calibri" pitchFamily="34" charset="0"/>
                </a:rPr>
                <a:t>0,</a:t>
              </a:r>
              <a:r>
                <a:rPr lang="en-US" sz="2000" dirty="0">
                  <a:solidFill>
                    <a:srgbClr val="7030A0"/>
                  </a:solidFill>
                  <a:latin typeface="Calibri" pitchFamily="34" charset="0"/>
                  <a:cs typeface="Calibri" pitchFamily="34" charset="0"/>
                </a:rPr>
                <a:t>1</a:t>
              </a:r>
              <a:r>
                <a:rPr lang="en-US" sz="2000" dirty="0">
                  <a:solidFill>
                    <a:schemeClr val="tx2"/>
                  </a:solidFill>
                  <a:latin typeface="Calibri" pitchFamily="34" charset="0"/>
                  <a:cs typeface="Calibri" pitchFamily="34" charset="0"/>
                </a:rPr>
                <a:t>,</a:t>
              </a:r>
              <a:r>
                <a:rPr lang="en-US" sz="2000" dirty="0">
                  <a:solidFill>
                    <a:srgbClr val="7030A0"/>
                  </a:solidFill>
                  <a:latin typeface="Calibri" pitchFamily="34" charset="0"/>
                  <a:cs typeface="Calibri" pitchFamily="34" charset="0"/>
                </a:rPr>
                <a:t>1</a:t>
              </a:r>
              <a:r>
                <a:rPr lang="en-US" sz="2000" dirty="0">
                  <a:solidFill>
                    <a:schemeClr val="tx2"/>
                  </a:solidFill>
                  <a:latin typeface="Calibri" pitchFamily="34" charset="0"/>
                  <a:cs typeface="Calibri" pitchFamily="34" charset="0"/>
                </a:rPr>
                <a:t>,</a:t>
              </a:r>
              <a:r>
                <a:rPr lang="en-US" sz="2000" dirty="0">
                  <a:solidFill>
                    <a:srgbClr val="7030A0"/>
                  </a:solidFill>
                  <a:latin typeface="Calibri" pitchFamily="34" charset="0"/>
                  <a:cs typeface="Calibri" pitchFamily="34" charset="0"/>
                </a:rPr>
                <a:t>1</a:t>
              </a:r>
            </a:p>
          </p:txBody>
        </p:sp>
      </p:grpSp>
      <p:sp>
        <p:nvSpPr>
          <p:cNvPr id="75" name="Oval 74"/>
          <p:cNvSpPr/>
          <p:nvPr/>
        </p:nvSpPr>
        <p:spPr bwMode="auto">
          <a:xfrm>
            <a:off x="6605962" y="4878126"/>
            <a:ext cx="660806" cy="614205"/>
          </a:xfrm>
          <a:prstGeom prst="ellipse">
            <a:avLst/>
          </a:prstGeom>
          <a:solidFill>
            <a:srgbClr val="FD9B93"/>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endParaRPr lang="en-US" sz="2000" dirty="0">
              <a:latin typeface="Calibri" pitchFamily="34" charset="0"/>
            </a:endParaRPr>
          </a:p>
        </p:txBody>
      </p:sp>
      <p:sp>
        <p:nvSpPr>
          <p:cNvPr id="76" name="Oval 75"/>
          <p:cNvSpPr/>
          <p:nvPr/>
        </p:nvSpPr>
        <p:spPr bwMode="auto">
          <a:xfrm>
            <a:off x="4928065" y="4878841"/>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sp>
        <p:nvSpPr>
          <p:cNvPr id="77" name="Oval 76"/>
          <p:cNvSpPr/>
          <p:nvPr/>
        </p:nvSpPr>
        <p:spPr bwMode="auto">
          <a:xfrm>
            <a:off x="4928241" y="3483865"/>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sp>
        <p:nvSpPr>
          <p:cNvPr id="78" name="Oval 77"/>
          <p:cNvSpPr/>
          <p:nvPr/>
        </p:nvSpPr>
        <p:spPr bwMode="auto">
          <a:xfrm>
            <a:off x="6602395" y="3482091"/>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cxnSp>
        <p:nvCxnSpPr>
          <p:cNvPr id="79" name="Straight Connector 78"/>
          <p:cNvCxnSpPr>
            <a:stCxn id="75" idx="2"/>
            <a:endCxn id="76" idx="6"/>
          </p:cNvCxnSpPr>
          <p:nvPr/>
        </p:nvCxnSpPr>
        <p:spPr bwMode="auto">
          <a:xfrm rot="10800000" flipV="1">
            <a:off x="5588871" y="5185228"/>
            <a:ext cx="1017090" cy="714"/>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82" name="Straight Connector 81"/>
          <p:cNvCxnSpPr>
            <a:stCxn id="75" idx="0"/>
            <a:endCxn id="78" idx="4"/>
          </p:cNvCxnSpPr>
          <p:nvPr/>
        </p:nvCxnSpPr>
        <p:spPr bwMode="auto">
          <a:xfrm rot="16200000" flipV="1">
            <a:off x="6543668" y="4485427"/>
            <a:ext cx="781831" cy="3566"/>
          </a:xfrm>
          <a:prstGeom prst="line">
            <a:avLst/>
          </a:prstGeom>
          <a:solidFill>
            <a:schemeClr val="accent1"/>
          </a:solidFill>
          <a:ln w="28575" cap="flat" cmpd="sng" algn="ctr">
            <a:solidFill>
              <a:schemeClr val="tx1"/>
            </a:solidFill>
            <a:prstDash val="solid"/>
            <a:round/>
            <a:headEnd type="triangle" w="med" len="med"/>
            <a:tailEnd type="none" w="med" len="med"/>
          </a:ln>
          <a:effectLst/>
        </p:spPr>
      </p:cxnSp>
      <p:sp>
        <p:nvSpPr>
          <p:cNvPr id="86" name="Rectangle 85"/>
          <p:cNvSpPr/>
          <p:nvPr/>
        </p:nvSpPr>
        <p:spPr>
          <a:xfrm>
            <a:off x="6007763" y="3460983"/>
            <a:ext cx="439929"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91" name="Oval 90"/>
          <p:cNvSpPr/>
          <p:nvPr/>
        </p:nvSpPr>
        <p:spPr bwMode="auto">
          <a:xfrm>
            <a:off x="9561844" y="4889854"/>
            <a:ext cx="660806" cy="614205"/>
          </a:xfrm>
          <a:prstGeom prst="ellipse">
            <a:avLst/>
          </a:prstGeom>
          <a:solidFill>
            <a:srgbClr val="FD9B93"/>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endParaRPr lang="en-US" sz="2000" dirty="0">
              <a:latin typeface="Calibri" pitchFamily="34" charset="0"/>
            </a:endParaRPr>
          </a:p>
        </p:txBody>
      </p:sp>
      <p:sp>
        <p:nvSpPr>
          <p:cNvPr id="92" name="Oval 91"/>
          <p:cNvSpPr/>
          <p:nvPr/>
        </p:nvSpPr>
        <p:spPr bwMode="auto">
          <a:xfrm>
            <a:off x="7883947" y="4890569"/>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sp>
        <p:nvSpPr>
          <p:cNvPr id="93" name="Oval 92"/>
          <p:cNvSpPr/>
          <p:nvPr/>
        </p:nvSpPr>
        <p:spPr bwMode="auto">
          <a:xfrm>
            <a:off x="7884123" y="3483865"/>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sp>
        <p:nvSpPr>
          <p:cNvPr id="94" name="Oval 93"/>
          <p:cNvSpPr/>
          <p:nvPr/>
        </p:nvSpPr>
        <p:spPr bwMode="auto">
          <a:xfrm>
            <a:off x="9558277" y="3483865"/>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1</a:t>
            </a:r>
          </a:p>
        </p:txBody>
      </p:sp>
      <p:cxnSp>
        <p:nvCxnSpPr>
          <p:cNvPr id="95" name="Straight Connector 94"/>
          <p:cNvCxnSpPr>
            <a:stCxn id="94" idx="3"/>
            <a:endCxn id="92" idx="7"/>
          </p:cNvCxnSpPr>
          <p:nvPr/>
        </p:nvCxnSpPr>
        <p:spPr bwMode="auto">
          <a:xfrm rot="5400000">
            <a:off x="8565319" y="3890783"/>
            <a:ext cx="972395" cy="1207070"/>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traight Connector 95"/>
          <p:cNvCxnSpPr>
            <a:stCxn id="94" idx="2"/>
            <a:endCxn id="93" idx="6"/>
          </p:cNvCxnSpPr>
          <p:nvPr/>
        </p:nvCxnSpPr>
        <p:spPr bwMode="auto">
          <a:xfrm rot="10800000">
            <a:off x="8544929" y="3790967"/>
            <a:ext cx="1013348" cy="0"/>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7" name="Straight Connector 96"/>
          <p:cNvCxnSpPr>
            <a:stCxn id="94" idx="4"/>
            <a:endCxn id="91" idx="0"/>
          </p:cNvCxnSpPr>
          <p:nvPr/>
        </p:nvCxnSpPr>
        <p:spPr bwMode="auto">
          <a:xfrm rot="16200000" flipH="1">
            <a:off x="9494571" y="4492178"/>
            <a:ext cx="791784" cy="3567"/>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100" name="Rectangle 99"/>
          <p:cNvSpPr/>
          <p:nvPr/>
        </p:nvSpPr>
        <p:spPr>
          <a:xfrm>
            <a:off x="9636954" y="4367370"/>
            <a:ext cx="314510" cy="400110"/>
          </a:xfrm>
          <a:prstGeom prst="rect">
            <a:avLst/>
          </a:prstGeom>
        </p:spPr>
        <p:txBody>
          <a:bodyPr wrap="none">
            <a:spAutoFit/>
          </a:bodyPr>
          <a:lstStyle/>
          <a:p>
            <a:r>
              <a:rPr lang="en-US" sz="2000" dirty="0">
                <a:latin typeface="Calibri" pitchFamily="34" charset="0"/>
                <a:cs typeface="Calibri" pitchFamily="34" charset="0"/>
              </a:rPr>
              <a:t>1</a:t>
            </a:r>
            <a:endParaRPr lang="en-US" sz="2000" dirty="0"/>
          </a:p>
        </p:txBody>
      </p:sp>
      <p:sp>
        <p:nvSpPr>
          <p:cNvPr id="101" name="Rectangle 100"/>
          <p:cNvSpPr/>
          <p:nvPr/>
        </p:nvSpPr>
        <p:spPr>
          <a:xfrm>
            <a:off x="8843069" y="4166049"/>
            <a:ext cx="285818"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102" name="Rectangle 101"/>
          <p:cNvSpPr/>
          <p:nvPr/>
        </p:nvSpPr>
        <p:spPr>
          <a:xfrm>
            <a:off x="8963712" y="3460636"/>
            <a:ext cx="285818"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109" name="Rounded Rectangular Callout 108"/>
          <p:cNvSpPr/>
          <p:nvPr/>
        </p:nvSpPr>
        <p:spPr bwMode="auto">
          <a:xfrm>
            <a:off x="4962207" y="2071621"/>
            <a:ext cx="2098434" cy="731872"/>
          </a:xfrm>
          <a:prstGeom prst="wedgeRoundRectCallout">
            <a:avLst>
              <a:gd name="adj1" fmla="val -21010"/>
              <a:gd name="adj2" fmla="val -50586"/>
              <a:gd name="adj3" fmla="val 16667"/>
            </a:avLst>
          </a:prstGeom>
          <a:gradFill flip="none" rotWithShape="1">
            <a:gsLst>
              <a:gs pos="0">
                <a:srgbClr val="0033CC">
                  <a:tint val="66000"/>
                  <a:satMod val="160000"/>
                </a:srgbClr>
              </a:gs>
              <a:gs pos="50000">
                <a:srgbClr val="0033CC">
                  <a:tint val="44500"/>
                  <a:satMod val="160000"/>
                </a:srgbClr>
              </a:gs>
              <a:gs pos="100000">
                <a:srgbClr val="0033CC">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latin typeface="Calibri" pitchFamily="34" charset="0"/>
                <a:cs typeface="Calibri" pitchFamily="34" charset="0"/>
              </a:rPr>
              <a:t>0* = “Propose 0”</a:t>
            </a:r>
            <a:br>
              <a:rPr lang="en-US" sz="2000" dirty="0">
                <a:latin typeface="Calibri" pitchFamily="34" charset="0"/>
                <a:cs typeface="Calibri" pitchFamily="34" charset="0"/>
              </a:rPr>
            </a:br>
            <a:r>
              <a:rPr lang="en-US" sz="2000" dirty="0">
                <a:latin typeface="Calibri" pitchFamily="34" charset="0"/>
                <a:cs typeface="Calibri" pitchFamily="34" charset="0"/>
              </a:rPr>
              <a:t>1* = “Propose 1”</a:t>
            </a:r>
          </a:p>
          <a:p>
            <a:pPr algn="ctr" fontAlgn="base">
              <a:spcBef>
                <a:spcPct val="0"/>
              </a:spcBef>
              <a:spcAft>
                <a:spcPct val="0"/>
              </a:spcAft>
            </a:pPr>
            <a:endParaRPr lang="en-US" sz="2000" dirty="0">
              <a:latin typeface="Calibri" pitchFamily="34" charset="0"/>
              <a:cs typeface="Calibri" pitchFamily="34" charset="0"/>
            </a:endParaRPr>
          </a:p>
        </p:txBody>
      </p:sp>
      <p:sp>
        <p:nvSpPr>
          <p:cNvPr id="110" name="Rectangle 109"/>
          <p:cNvSpPr/>
          <p:nvPr/>
        </p:nvSpPr>
        <p:spPr>
          <a:xfrm>
            <a:off x="2676925" y="5911223"/>
            <a:ext cx="1050288" cy="400110"/>
          </a:xfrm>
          <a:prstGeom prst="rect">
            <a:avLst/>
          </a:prstGeom>
        </p:spPr>
        <p:txBody>
          <a:bodyPr wrap="none">
            <a:spAutoFit/>
          </a:bodyPr>
          <a:lstStyle/>
          <a:p>
            <a:r>
              <a:rPr lang="en-US" sz="2000" kern="0" dirty="0">
                <a:solidFill>
                  <a:srgbClr val="000000"/>
                </a:solidFill>
                <a:latin typeface="Calibri" pitchFamily="34" charset="0"/>
                <a:sym typeface="Wingdings" pitchFamily="2" charset="2"/>
              </a:rPr>
              <a:t>Round 1</a:t>
            </a:r>
            <a:endParaRPr lang="en-US" sz="2000" dirty="0"/>
          </a:p>
        </p:txBody>
      </p:sp>
      <p:sp>
        <p:nvSpPr>
          <p:cNvPr id="111" name="Rectangle 110"/>
          <p:cNvSpPr/>
          <p:nvPr/>
        </p:nvSpPr>
        <p:spPr>
          <a:xfrm>
            <a:off x="5542384" y="5912903"/>
            <a:ext cx="1050288" cy="400110"/>
          </a:xfrm>
          <a:prstGeom prst="rect">
            <a:avLst/>
          </a:prstGeom>
        </p:spPr>
        <p:txBody>
          <a:bodyPr wrap="none">
            <a:spAutoFit/>
          </a:bodyPr>
          <a:lstStyle/>
          <a:p>
            <a:r>
              <a:rPr lang="en-US" sz="2000" kern="0" dirty="0">
                <a:solidFill>
                  <a:srgbClr val="000000"/>
                </a:solidFill>
                <a:latin typeface="Calibri" pitchFamily="34" charset="0"/>
                <a:sym typeface="Wingdings" pitchFamily="2" charset="2"/>
              </a:rPr>
              <a:t>Round 2</a:t>
            </a:r>
            <a:endParaRPr lang="en-US" sz="2000" dirty="0"/>
          </a:p>
        </p:txBody>
      </p:sp>
      <p:sp>
        <p:nvSpPr>
          <p:cNvPr id="115" name="Rectangle 114"/>
          <p:cNvSpPr/>
          <p:nvPr/>
        </p:nvSpPr>
        <p:spPr>
          <a:xfrm>
            <a:off x="8618857" y="5914583"/>
            <a:ext cx="1050288" cy="400110"/>
          </a:xfrm>
          <a:prstGeom prst="rect">
            <a:avLst/>
          </a:prstGeom>
        </p:spPr>
        <p:txBody>
          <a:bodyPr wrap="none">
            <a:spAutoFit/>
          </a:bodyPr>
          <a:lstStyle/>
          <a:p>
            <a:r>
              <a:rPr lang="en-US" sz="2000" kern="0" dirty="0">
                <a:solidFill>
                  <a:srgbClr val="000000"/>
                </a:solidFill>
                <a:latin typeface="Calibri" pitchFamily="34" charset="0"/>
                <a:sym typeface="Wingdings" pitchFamily="2" charset="2"/>
              </a:rPr>
              <a:t>Round 3</a:t>
            </a:r>
            <a:endParaRPr lang="en-US" sz="2000" dirty="0"/>
          </a:p>
        </p:txBody>
      </p:sp>
      <p:cxnSp>
        <p:nvCxnSpPr>
          <p:cNvPr id="116" name="Straight Connector 115"/>
          <p:cNvCxnSpPr>
            <a:stCxn id="78" idx="2"/>
            <a:endCxn id="77" idx="6"/>
          </p:cNvCxnSpPr>
          <p:nvPr/>
        </p:nvCxnSpPr>
        <p:spPr bwMode="auto">
          <a:xfrm rot="10800000" flipV="1">
            <a:off x="5589047" y="3789193"/>
            <a:ext cx="1013348" cy="1774"/>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21" name="Straight Connector 120"/>
          <p:cNvCxnSpPr>
            <a:stCxn id="78" idx="3"/>
            <a:endCxn id="76" idx="7"/>
          </p:cNvCxnSpPr>
          <p:nvPr/>
        </p:nvCxnSpPr>
        <p:spPr bwMode="auto">
          <a:xfrm rot="5400000">
            <a:off x="5614414" y="3884032"/>
            <a:ext cx="962441" cy="1207070"/>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p:sp>
        <p:nvSpPr>
          <p:cNvPr id="126" name="Rectangle 125"/>
          <p:cNvSpPr/>
          <p:nvPr/>
        </p:nvSpPr>
        <p:spPr>
          <a:xfrm>
            <a:off x="6029533" y="4015318"/>
            <a:ext cx="439929"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127" name="Rectangle 126"/>
          <p:cNvSpPr/>
          <p:nvPr/>
        </p:nvSpPr>
        <p:spPr>
          <a:xfrm>
            <a:off x="6883644" y="4356956"/>
            <a:ext cx="439929"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130" name="Rectangle 129"/>
          <p:cNvSpPr/>
          <p:nvPr/>
        </p:nvSpPr>
        <p:spPr>
          <a:xfrm>
            <a:off x="6150179" y="4857302"/>
            <a:ext cx="439863"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1*</a:t>
            </a:r>
            <a:endParaRPr lang="en-US" sz="2000" dirty="0">
              <a:solidFill>
                <a:srgbClr val="FF0000"/>
              </a:solidFill>
            </a:endParaRPr>
          </a:p>
        </p:txBody>
      </p:sp>
      <p:sp>
        <p:nvSpPr>
          <p:cNvPr id="133" name="Rounded Rectangular Callout 132"/>
          <p:cNvSpPr/>
          <p:nvPr/>
        </p:nvSpPr>
        <p:spPr bwMode="auto">
          <a:xfrm>
            <a:off x="4732773" y="3068083"/>
            <a:ext cx="1091922" cy="348359"/>
          </a:xfrm>
          <a:prstGeom prst="wedgeRoundRectCallout">
            <a:avLst>
              <a:gd name="adj1" fmla="val -21010"/>
              <a:gd name="adj2" fmla="val -50586"/>
              <a:gd name="adj3" fmla="val 16667"/>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latin typeface="Calibri" pitchFamily="34" charset="0"/>
                <a:cs typeface="Calibri" pitchFamily="34" charset="0"/>
              </a:rPr>
              <a:t>2 propose 1</a:t>
            </a:r>
          </a:p>
          <a:p>
            <a:pPr algn="ctr" fontAlgn="base">
              <a:spcBef>
                <a:spcPct val="0"/>
              </a:spcBef>
              <a:spcAft>
                <a:spcPct val="0"/>
              </a:spcAft>
            </a:pPr>
            <a:endParaRPr lang="en-US" sz="2000" dirty="0">
              <a:latin typeface="Calibri" pitchFamily="34" charset="0"/>
              <a:cs typeface="Calibri" pitchFamily="34" charset="0"/>
            </a:endParaRPr>
          </a:p>
        </p:txBody>
      </p:sp>
      <p:sp>
        <p:nvSpPr>
          <p:cNvPr id="134" name="Rounded Rectangular Callout 133"/>
          <p:cNvSpPr/>
          <p:nvPr/>
        </p:nvSpPr>
        <p:spPr bwMode="auto">
          <a:xfrm>
            <a:off x="6392426" y="3079807"/>
            <a:ext cx="1091922" cy="348359"/>
          </a:xfrm>
          <a:prstGeom prst="wedgeRoundRectCallout">
            <a:avLst>
              <a:gd name="adj1" fmla="val -21010"/>
              <a:gd name="adj2" fmla="val -50586"/>
              <a:gd name="adj3" fmla="val 16667"/>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latin typeface="Calibri" pitchFamily="34" charset="0"/>
                <a:cs typeface="Calibri" pitchFamily="34" charset="0"/>
              </a:rPr>
              <a:t>2 propose 1</a:t>
            </a:r>
          </a:p>
          <a:p>
            <a:pPr algn="ctr" fontAlgn="base">
              <a:spcBef>
                <a:spcPct val="0"/>
              </a:spcBef>
              <a:spcAft>
                <a:spcPct val="0"/>
              </a:spcAft>
            </a:pPr>
            <a:endParaRPr lang="en-US" sz="2000" dirty="0">
              <a:latin typeface="Calibri" pitchFamily="34" charset="0"/>
              <a:cs typeface="Calibri" pitchFamily="34" charset="0"/>
            </a:endParaRPr>
          </a:p>
        </p:txBody>
      </p:sp>
      <p:sp>
        <p:nvSpPr>
          <p:cNvPr id="52" name="Rounded Rectangular Callout 51"/>
          <p:cNvSpPr/>
          <p:nvPr/>
        </p:nvSpPr>
        <p:spPr bwMode="auto">
          <a:xfrm>
            <a:off x="4724405" y="5561748"/>
            <a:ext cx="1091922" cy="348359"/>
          </a:xfrm>
          <a:prstGeom prst="wedgeRoundRectCallout">
            <a:avLst>
              <a:gd name="adj1" fmla="val -21010"/>
              <a:gd name="adj2" fmla="val -50586"/>
              <a:gd name="adj3" fmla="val 16667"/>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latin typeface="Calibri" pitchFamily="34" charset="0"/>
                <a:cs typeface="Calibri" pitchFamily="34" charset="0"/>
              </a:rPr>
              <a:t>3 propose 1</a:t>
            </a:r>
          </a:p>
          <a:p>
            <a:pPr algn="ctr" fontAlgn="base">
              <a:spcBef>
                <a:spcPct val="0"/>
              </a:spcBef>
              <a:spcAft>
                <a:spcPct val="0"/>
              </a:spcAft>
            </a:pPr>
            <a:endParaRPr lang="en-US" sz="2000" dirty="0">
              <a:latin typeface="Calibri" pitchFamily="34" charset="0"/>
              <a:cs typeface="Calibri" pitchFamily="34" charset="0"/>
            </a:endParaRPr>
          </a:p>
        </p:txBody>
      </p:sp>
      <p:cxnSp>
        <p:nvCxnSpPr>
          <p:cNvPr id="53" name="Straight Connector 52"/>
          <p:cNvCxnSpPr>
            <a:stCxn id="76" idx="0"/>
            <a:endCxn id="77" idx="4"/>
          </p:cNvCxnSpPr>
          <p:nvPr/>
        </p:nvCxnSpPr>
        <p:spPr bwMode="auto">
          <a:xfrm rot="5400000" flipH="1" flipV="1">
            <a:off x="4868172" y="4488367"/>
            <a:ext cx="780771" cy="176"/>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56" name="Rectangle 55"/>
          <p:cNvSpPr/>
          <p:nvPr/>
        </p:nvSpPr>
        <p:spPr>
          <a:xfrm>
            <a:off x="4884023" y="4256476"/>
            <a:ext cx="439929"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60" name="Rounded Rectangular Callout 59"/>
          <p:cNvSpPr/>
          <p:nvPr/>
        </p:nvSpPr>
        <p:spPr bwMode="auto">
          <a:xfrm>
            <a:off x="3302557" y="2723104"/>
            <a:ext cx="1105320" cy="351692"/>
          </a:xfrm>
          <a:prstGeom prst="wedgeRoundRectCallout">
            <a:avLst>
              <a:gd name="adj1" fmla="val 17349"/>
              <a:gd name="adj2" fmla="val 90000"/>
              <a:gd name="adj3" fmla="val 16667"/>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400" dirty="0">
                <a:latin typeface="Calibri" pitchFamily="34" charset="0"/>
                <a:cs typeface="Calibri" pitchFamily="34" charset="0"/>
              </a:rPr>
              <a:t>“Propose 1”</a:t>
            </a:r>
          </a:p>
        </p:txBody>
      </p:sp>
      <p:sp>
        <p:nvSpPr>
          <p:cNvPr id="61" name="Rounded Rectangular Callout 60"/>
          <p:cNvSpPr/>
          <p:nvPr/>
        </p:nvSpPr>
        <p:spPr bwMode="auto">
          <a:xfrm>
            <a:off x="2811863" y="5558415"/>
            <a:ext cx="1105320" cy="350016"/>
          </a:xfrm>
          <a:prstGeom prst="wedgeRoundRectCallout">
            <a:avLst>
              <a:gd name="adj1" fmla="val -61742"/>
              <a:gd name="adj2" fmla="val -35455"/>
              <a:gd name="adj3" fmla="val 16667"/>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400" dirty="0">
                <a:latin typeface="Calibri" pitchFamily="34" charset="0"/>
                <a:cs typeface="Calibri" pitchFamily="34" charset="0"/>
              </a:rPr>
              <a:t>“Propose 1”</a:t>
            </a:r>
          </a:p>
        </p:txBody>
      </p:sp>
      <p:pic>
        <p:nvPicPr>
          <p:cNvPr id="62" name="Picture 61" descr="king crown.png"/>
          <p:cNvPicPr>
            <a:picLocks noChangeAspect="1"/>
          </p:cNvPicPr>
          <p:nvPr/>
        </p:nvPicPr>
        <p:blipFill>
          <a:blip r:embed="rId3" cstate="print"/>
          <a:stretch>
            <a:fillRect/>
          </a:stretch>
        </p:blipFill>
        <p:spPr>
          <a:xfrm>
            <a:off x="9525926" y="2883880"/>
            <a:ext cx="694928" cy="671764"/>
          </a:xfrm>
          <a:prstGeom prst="rect">
            <a:avLst/>
          </a:prstGeom>
        </p:spPr>
      </p:pic>
      <p:sp>
        <p:nvSpPr>
          <p:cNvPr id="63" name="Rectangle 62"/>
          <p:cNvSpPr/>
          <p:nvPr/>
        </p:nvSpPr>
        <p:spPr>
          <a:xfrm>
            <a:off x="5699615" y="4861049"/>
            <a:ext cx="439929" cy="400110"/>
          </a:xfrm>
          <a:prstGeom prst="rect">
            <a:avLst/>
          </a:prstGeom>
        </p:spPr>
        <p:txBody>
          <a:bodyPr wrap="square">
            <a:spAutoFit/>
          </a:bodyPr>
          <a:lstStyle/>
          <a:p>
            <a:r>
              <a:rPr lang="en-US" sz="2000" dirty="0">
                <a:latin typeface="Calibri" pitchFamily="34" charset="0"/>
                <a:cs typeface="Calibri" pitchFamily="34" charset="0"/>
              </a:rPr>
              <a:t>1*</a:t>
            </a:r>
            <a:endParaRPr lang="en-US" sz="2000" dirty="0"/>
          </a:p>
        </p:txBody>
      </p:sp>
      <p:sp>
        <p:nvSpPr>
          <p:cNvPr id="72" name="Rounded Rectangular Callout 71"/>
          <p:cNvSpPr/>
          <p:nvPr/>
        </p:nvSpPr>
        <p:spPr bwMode="auto">
          <a:xfrm>
            <a:off x="7795845" y="2733152"/>
            <a:ext cx="1153887" cy="532563"/>
          </a:xfrm>
          <a:prstGeom prst="wedgeRoundRectCallout">
            <a:avLst>
              <a:gd name="adj1" fmla="val 2804"/>
              <a:gd name="adj2" fmla="val 96000"/>
              <a:gd name="adj3" fmla="val 16667"/>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400" dirty="0">
                <a:latin typeface="Calibri" pitchFamily="34" charset="0"/>
                <a:cs typeface="Calibri" pitchFamily="34" charset="0"/>
              </a:rPr>
              <a:t>I take the king’s value!</a:t>
            </a:r>
          </a:p>
        </p:txBody>
      </p:sp>
      <p:sp>
        <p:nvSpPr>
          <p:cNvPr id="73" name="Rounded Rectangular Callout 72"/>
          <p:cNvSpPr/>
          <p:nvPr/>
        </p:nvSpPr>
        <p:spPr bwMode="auto">
          <a:xfrm>
            <a:off x="7154453" y="5638794"/>
            <a:ext cx="1153887" cy="532563"/>
          </a:xfrm>
          <a:prstGeom prst="wedgeRoundRectCallout">
            <a:avLst>
              <a:gd name="adj1" fmla="val 25444"/>
              <a:gd name="adj2" fmla="val -81358"/>
              <a:gd name="adj3" fmla="val 16667"/>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400" dirty="0">
                <a:latin typeface="Calibri" pitchFamily="34" charset="0"/>
                <a:cs typeface="Calibri" pitchFamily="34" charset="0"/>
              </a:rPr>
              <a:t>I keep my own value!</a:t>
            </a:r>
          </a:p>
        </p:txBody>
      </p:sp>
      <p:sp>
        <p:nvSpPr>
          <p:cNvPr id="74" name="Rounded Rectangular Callout 73"/>
          <p:cNvSpPr/>
          <p:nvPr/>
        </p:nvSpPr>
        <p:spPr bwMode="auto">
          <a:xfrm>
            <a:off x="8336786" y="2071618"/>
            <a:ext cx="1758462" cy="430421"/>
          </a:xfrm>
          <a:prstGeom prst="wedgeRoundRectCallout">
            <a:avLst>
              <a:gd name="adj1" fmla="val -21010"/>
              <a:gd name="adj2" fmla="val -50586"/>
              <a:gd name="adj3" fmla="val 16667"/>
            </a:avLst>
          </a:prstGeom>
          <a:gradFill flip="none" rotWithShape="1">
            <a:gsLst>
              <a:gs pos="0">
                <a:srgbClr val="0033CC">
                  <a:tint val="66000"/>
                  <a:satMod val="160000"/>
                </a:srgbClr>
              </a:gs>
              <a:gs pos="50000">
                <a:srgbClr val="0033CC">
                  <a:tint val="44500"/>
                  <a:satMod val="160000"/>
                </a:srgbClr>
              </a:gs>
              <a:gs pos="100000">
                <a:srgbClr val="0033CC">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000" dirty="0">
                <a:latin typeface="Calibri" pitchFamily="34" charset="0"/>
                <a:cs typeface="Calibri" pitchFamily="34" charset="0"/>
              </a:rPr>
              <a:t>Consensus!</a:t>
            </a:r>
          </a:p>
        </p:txBody>
      </p:sp>
    </p:spTree>
    <p:extLst>
      <p:ext uri="{BB962C8B-B14F-4D97-AF65-F5344CB8AC3E}">
        <p14:creationId xmlns:p14="http://schemas.microsoft.com/office/powerpoint/2010/main" val="3033721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C94538-7A6E-2B4A-BFDE-AFE93A0013FE}"/>
              </a:ext>
            </a:extLst>
          </p:cNvPr>
          <p:cNvSpPr>
            <a:spLocks noGrp="1"/>
          </p:cNvSpPr>
          <p:nvPr>
            <p:ph type="title"/>
          </p:nvPr>
        </p:nvSpPr>
        <p:spPr/>
        <p:txBody>
          <a:bodyPr/>
          <a:lstStyle/>
          <a:p>
            <a:r>
              <a:rPr lang="en-US" b="1" dirty="0"/>
              <a:t>Asynchronous Byzantine Agreement</a:t>
            </a:r>
          </a:p>
        </p:txBody>
      </p:sp>
      <p:sp>
        <p:nvSpPr>
          <p:cNvPr id="3" name="Inhaltsplatzhalter 2">
            <a:extLst>
              <a:ext uri="{FF2B5EF4-FFF2-40B4-BE49-F238E27FC236}">
                <a16:creationId xmlns:a16="http://schemas.microsoft.com/office/drawing/2014/main" id="{A521D83F-4200-DD46-8912-981FEC1C40B1}"/>
              </a:ext>
            </a:extLst>
          </p:cNvPr>
          <p:cNvSpPr>
            <a:spLocks noGrp="1"/>
          </p:cNvSpPr>
          <p:nvPr>
            <p:ph idx="1"/>
          </p:nvPr>
        </p:nvSpPr>
        <p:spPr>
          <a:xfrm>
            <a:off x="838200" y="1825625"/>
            <a:ext cx="4331677" cy="4351338"/>
          </a:xfrm>
        </p:spPr>
        <p:txBody>
          <a:bodyPr>
            <a:normAutofit fontScale="77500" lnSpcReduction="20000"/>
          </a:bodyPr>
          <a:lstStyle/>
          <a:p>
            <a:r>
              <a:rPr lang="en-US" dirty="0"/>
              <a:t>Assumption: Messages do not need to arrive at the same time anymore. They have variable delays.</a:t>
            </a:r>
          </a:p>
          <a:p>
            <a:endParaRPr lang="en-US" dirty="0"/>
          </a:p>
          <a:p>
            <a:pPr marL="0" indent="0">
              <a:buNone/>
            </a:pPr>
            <a:r>
              <a:rPr lang="en-US" dirty="0"/>
              <a:t>-&gt; Also works, but is a lot more complicated.</a:t>
            </a:r>
          </a:p>
          <a:p>
            <a:pPr marL="0" indent="0">
              <a:buNone/>
            </a:pPr>
            <a:r>
              <a:rPr lang="en-US" dirty="0"/>
              <a:t>-&gt; Algorithm in script is proof of concept, so don’t worry about it too much.</a:t>
            </a:r>
          </a:p>
          <a:p>
            <a:pPr marL="0" indent="0">
              <a:buNone/>
            </a:pPr>
            <a:r>
              <a:rPr lang="en-US" dirty="0"/>
              <a:t>-&gt;</a:t>
            </a:r>
            <a:r>
              <a:rPr lang="en-US" dirty="0" err="1"/>
              <a:t>Asynchronity</a:t>
            </a:r>
            <a:r>
              <a:rPr lang="en-US" dirty="0"/>
              <a:t> changes messages you have to wait for, but not principle</a:t>
            </a:r>
          </a:p>
          <a:p>
            <a:r>
              <a:rPr lang="en-US" dirty="0">
                <a:solidFill>
                  <a:srgbClr val="FF0000"/>
                </a:solidFill>
              </a:rPr>
              <a:t>Problem: slow! (exponential runtime)</a:t>
            </a:r>
          </a:p>
        </p:txBody>
      </p:sp>
      <p:pic>
        <p:nvPicPr>
          <p:cNvPr id="4" name="Grafik 3">
            <a:extLst>
              <a:ext uri="{FF2B5EF4-FFF2-40B4-BE49-F238E27FC236}">
                <a16:creationId xmlns:a16="http://schemas.microsoft.com/office/drawing/2014/main" id="{0B32DBF1-D9C0-614C-ADB0-5EF734FF7BC7}"/>
              </a:ext>
            </a:extLst>
          </p:cNvPr>
          <p:cNvPicPr>
            <a:picLocks noChangeAspect="1"/>
          </p:cNvPicPr>
          <p:nvPr/>
        </p:nvPicPr>
        <p:blipFill>
          <a:blip r:embed="rId2"/>
          <a:stretch>
            <a:fillRect/>
          </a:stretch>
        </p:blipFill>
        <p:spPr>
          <a:xfrm>
            <a:off x="5715000" y="1371600"/>
            <a:ext cx="6477000" cy="4114800"/>
          </a:xfrm>
          <a:prstGeom prst="rect">
            <a:avLst/>
          </a:prstGeom>
        </p:spPr>
      </p:pic>
      <p:sp>
        <p:nvSpPr>
          <p:cNvPr id="5" name="Rechteck 4">
            <a:extLst>
              <a:ext uri="{FF2B5EF4-FFF2-40B4-BE49-F238E27FC236}">
                <a16:creationId xmlns:a16="http://schemas.microsoft.com/office/drawing/2014/main" id="{DA0390C7-C883-AB4D-BC4D-359F8650D22F}"/>
              </a:ext>
            </a:extLst>
          </p:cNvPr>
          <p:cNvSpPr/>
          <p:nvPr/>
        </p:nvSpPr>
        <p:spPr>
          <a:xfrm>
            <a:off x="6096000" y="2318076"/>
            <a:ext cx="5685692" cy="252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own  value</a:t>
            </a:r>
          </a:p>
        </p:txBody>
      </p:sp>
      <p:sp>
        <p:nvSpPr>
          <p:cNvPr id="6" name="Rechteck 5">
            <a:extLst>
              <a:ext uri="{FF2B5EF4-FFF2-40B4-BE49-F238E27FC236}">
                <a16:creationId xmlns:a16="http://schemas.microsoft.com/office/drawing/2014/main" id="{C377E5B8-3630-6041-8BFB-48B8BAA637E0}"/>
              </a:ext>
            </a:extLst>
          </p:cNvPr>
          <p:cNvSpPr/>
          <p:nvPr/>
        </p:nvSpPr>
        <p:spPr>
          <a:xfrm>
            <a:off x="6096000" y="2571163"/>
            <a:ext cx="5685692" cy="252000"/>
          </a:xfrm>
          <a:prstGeom prst="rect">
            <a:avLst/>
          </a:prstGeom>
          <a:solidFill>
            <a:srgbClr val="44A0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until converged</a:t>
            </a:r>
          </a:p>
        </p:txBody>
      </p:sp>
      <p:sp>
        <p:nvSpPr>
          <p:cNvPr id="7" name="Rechteck 6">
            <a:extLst>
              <a:ext uri="{FF2B5EF4-FFF2-40B4-BE49-F238E27FC236}">
                <a16:creationId xmlns:a16="http://schemas.microsoft.com/office/drawing/2014/main" id="{CC9FB328-BDC7-C34D-AAEA-E6259D1B9EE7}"/>
              </a:ext>
            </a:extLst>
          </p:cNvPr>
          <p:cNvSpPr/>
          <p:nvPr/>
        </p:nvSpPr>
        <p:spPr>
          <a:xfrm>
            <a:off x="6096000" y="2823163"/>
            <a:ext cx="5685692" cy="252000"/>
          </a:xfrm>
          <a:prstGeom prst="rect">
            <a:avLst/>
          </a:prstGeom>
          <a:solidFill>
            <a:srgbClr val="44B4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enough messages</a:t>
            </a:r>
          </a:p>
        </p:txBody>
      </p:sp>
      <p:sp>
        <p:nvSpPr>
          <p:cNvPr id="8" name="Rechteck 7">
            <a:extLst>
              <a:ext uri="{FF2B5EF4-FFF2-40B4-BE49-F238E27FC236}">
                <a16:creationId xmlns:a16="http://schemas.microsoft.com/office/drawing/2014/main" id="{A5A070D3-9047-A94D-8103-FC7D2EB21EE4}"/>
              </a:ext>
            </a:extLst>
          </p:cNvPr>
          <p:cNvSpPr/>
          <p:nvPr/>
        </p:nvSpPr>
        <p:spPr>
          <a:xfrm>
            <a:off x="6096000" y="3075162"/>
            <a:ext cx="5685692" cy="353837"/>
          </a:xfrm>
          <a:prstGeom prst="rect">
            <a:avLst/>
          </a:prstGeom>
          <a:solidFill>
            <a:srgbClr val="44C8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big enough amount agrees,  decide and terminate</a:t>
            </a:r>
          </a:p>
        </p:txBody>
      </p:sp>
      <p:sp>
        <p:nvSpPr>
          <p:cNvPr id="10" name="Rechteck 9">
            <a:extLst>
              <a:ext uri="{FF2B5EF4-FFF2-40B4-BE49-F238E27FC236}">
                <a16:creationId xmlns:a16="http://schemas.microsoft.com/office/drawing/2014/main" id="{5B788D97-672A-9946-A0BF-0732379ED74F}"/>
              </a:ext>
            </a:extLst>
          </p:cNvPr>
          <p:cNvSpPr/>
          <p:nvPr/>
        </p:nvSpPr>
        <p:spPr>
          <a:xfrm>
            <a:off x="6096000" y="3413901"/>
            <a:ext cx="5685692" cy="415737"/>
          </a:xfrm>
          <a:prstGeom prst="rect">
            <a:avLst/>
          </a:prstGeom>
          <a:solidFill>
            <a:srgbClr val="44D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some agree, adapt your value but don’t decide yet</a:t>
            </a:r>
          </a:p>
        </p:txBody>
      </p:sp>
      <p:sp>
        <p:nvSpPr>
          <p:cNvPr id="11" name="Rechteck 10">
            <a:extLst>
              <a:ext uri="{FF2B5EF4-FFF2-40B4-BE49-F238E27FC236}">
                <a16:creationId xmlns:a16="http://schemas.microsoft.com/office/drawing/2014/main" id="{61DD01FD-7820-C344-AD78-89EA6D71F347}"/>
              </a:ext>
            </a:extLst>
          </p:cNvPr>
          <p:cNvSpPr/>
          <p:nvPr/>
        </p:nvSpPr>
        <p:spPr>
          <a:xfrm>
            <a:off x="6096000" y="3829638"/>
            <a:ext cx="5685692" cy="415737"/>
          </a:xfrm>
          <a:prstGeom prst="rect">
            <a:avLst/>
          </a:prstGeom>
          <a:solidFill>
            <a:srgbClr val="44F0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no popular value, decide randomly</a:t>
            </a:r>
          </a:p>
        </p:txBody>
      </p:sp>
      <p:sp>
        <p:nvSpPr>
          <p:cNvPr id="12" name="Rechteck 11">
            <a:extLst>
              <a:ext uri="{FF2B5EF4-FFF2-40B4-BE49-F238E27FC236}">
                <a16:creationId xmlns:a16="http://schemas.microsoft.com/office/drawing/2014/main" id="{AA09A447-496A-4747-97FB-EE19B0B9B3AC}"/>
              </a:ext>
            </a:extLst>
          </p:cNvPr>
          <p:cNvSpPr/>
          <p:nvPr/>
        </p:nvSpPr>
        <p:spPr>
          <a:xfrm>
            <a:off x="6096000" y="4230277"/>
            <a:ext cx="5685692" cy="56673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own  value</a:t>
            </a:r>
          </a:p>
        </p:txBody>
      </p:sp>
    </p:spTree>
    <p:extLst>
      <p:ext uri="{BB962C8B-B14F-4D97-AF65-F5344CB8AC3E}">
        <p14:creationId xmlns:p14="http://schemas.microsoft.com/office/powerpoint/2010/main" val="407511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6093C-342C-F949-A5F8-39263E76AB1B}"/>
              </a:ext>
            </a:extLst>
          </p:cNvPr>
          <p:cNvSpPr>
            <a:spLocks noGrp="1"/>
          </p:cNvSpPr>
          <p:nvPr>
            <p:ph type="title"/>
          </p:nvPr>
        </p:nvSpPr>
        <p:spPr>
          <a:xfrm>
            <a:off x="838200" y="365125"/>
            <a:ext cx="10515600" cy="1325563"/>
          </a:xfrm>
        </p:spPr>
        <p:txBody>
          <a:bodyPr/>
          <a:lstStyle/>
          <a:p>
            <a:r>
              <a:rPr lang="en-US" b="1" dirty="0"/>
              <a:t>Asynchronous Byzantine Agreement with oracle</a:t>
            </a:r>
          </a:p>
        </p:txBody>
      </p:sp>
      <p:pic>
        <p:nvPicPr>
          <p:cNvPr id="12" name="Grafik 11">
            <a:extLst>
              <a:ext uri="{FF2B5EF4-FFF2-40B4-BE49-F238E27FC236}">
                <a16:creationId xmlns:a16="http://schemas.microsoft.com/office/drawing/2014/main" id="{96802CDE-9A0C-164F-9D7C-1D0E6AD83E7B}"/>
              </a:ext>
            </a:extLst>
          </p:cNvPr>
          <p:cNvPicPr>
            <a:picLocks noChangeAspect="1"/>
          </p:cNvPicPr>
          <p:nvPr/>
        </p:nvPicPr>
        <p:blipFill>
          <a:blip r:embed="rId2"/>
          <a:stretch>
            <a:fillRect/>
          </a:stretch>
        </p:blipFill>
        <p:spPr>
          <a:xfrm>
            <a:off x="5715000" y="1371600"/>
            <a:ext cx="6477000" cy="4114800"/>
          </a:xfrm>
          <a:prstGeom prst="rect">
            <a:avLst/>
          </a:prstGeom>
        </p:spPr>
      </p:pic>
      <p:sp>
        <p:nvSpPr>
          <p:cNvPr id="13" name="Rechteck 12">
            <a:extLst>
              <a:ext uri="{FF2B5EF4-FFF2-40B4-BE49-F238E27FC236}">
                <a16:creationId xmlns:a16="http://schemas.microsoft.com/office/drawing/2014/main" id="{8AEFA2D2-0618-1B4A-AA73-3A78BBF8209A}"/>
              </a:ext>
            </a:extLst>
          </p:cNvPr>
          <p:cNvSpPr/>
          <p:nvPr/>
        </p:nvSpPr>
        <p:spPr>
          <a:xfrm>
            <a:off x="6096000" y="2319925"/>
            <a:ext cx="5685692" cy="252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own  value</a:t>
            </a:r>
          </a:p>
        </p:txBody>
      </p:sp>
      <p:sp>
        <p:nvSpPr>
          <p:cNvPr id="14" name="Rechteck 13">
            <a:extLst>
              <a:ext uri="{FF2B5EF4-FFF2-40B4-BE49-F238E27FC236}">
                <a16:creationId xmlns:a16="http://schemas.microsoft.com/office/drawing/2014/main" id="{76176F6E-8DA5-394B-9DF5-C32063F57BAE}"/>
              </a:ext>
            </a:extLst>
          </p:cNvPr>
          <p:cNvSpPr/>
          <p:nvPr/>
        </p:nvSpPr>
        <p:spPr>
          <a:xfrm>
            <a:off x="6096000" y="2571163"/>
            <a:ext cx="5685692" cy="252000"/>
          </a:xfrm>
          <a:prstGeom prst="rect">
            <a:avLst/>
          </a:prstGeom>
          <a:solidFill>
            <a:srgbClr val="44A0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until converged</a:t>
            </a:r>
          </a:p>
        </p:txBody>
      </p:sp>
      <p:sp>
        <p:nvSpPr>
          <p:cNvPr id="15" name="Rechteck 14">
            <a:extLst>
              <a:ext uri="{FF2B5EF4-FFF2-40B4-BE49-F238E27FC236}">
                <a16:creationId xmlns:a16="http://schemas.microsoft.com/office/drawing/2014/main" id="{7994A494-0978-4B4B-9F6E-C53F1AE8D3B3}"/>
              </a:ext>
            </a:extLst>
          </p:cNvPr>
          <p:cNvSpPr/>
          <p:nvPr/>
        </p:nvSpPr>
        <p:spPr>
          <a:xfrm>
            <a:off x="6096000" y="2823163"/>
            <a:ext cx="5685692" cy="252000"/>
          </a:xfrm>
          <a:prstGeom prst="rect">
            <a:avLst/>
          </a:prstGeom>
          <a:solidFill>
            <a:srgbClr val="44B4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enough messages</a:t>
            </a:r>
          </a:p>
        </p:txBody>
      </p:sp>
      <p:sp>
        <p:nvSpPr>
          <p:cNvPr id="16" name="Rechteck 15">
            <a:extLst>
              <a:ext uri="{FF2B5EF4-FFF2-40B4-BE49-F238E27FC236}">
                <a16:creationId xmlns:a16="http://schemas.microsoft.com/office/drawing/2014/main" id="{46CB5DB0-8A1B-A64D-8944-6E7124099710}"/>
              </a:ext>
            </a:extLst>
          </p:cNvPr>
          <p:cNvSpPr/>
          <p:nvPr/>
        </p:nvSpPr>
        <p:spPr>
          <a:xfrm>
            <a:off x="6096000" y="3075162"/>
            <a:ext cx="5685692" cy="353837"/>
          </a:xfrm>
          <a:prstGeom prst="rect">
            <a:avLst/>
          </a:prstGeom>
          <a:solidFill>
            <a:srgbClr val="44C8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big enough amount agrees,  decide and terminate</a:t>
            </a:r>
          </a:p>
        </p:txBody>
      </p:sp>
      <p:sp>
        <p:nvSpPr>
          <p:cNvPr id="17" name="Rechteck 16">
            <a:extLst>
              <a:ext uri="{FF2B5EF4-FFF2-40B4-BE49-F238E27FC236}">
                <a16:creationId xmlns:a16="http://schemas.microsoft.com/office/drawing/2014/main" id="{D577E8BE-67BF-3349-9800-9539A3CB2109}"/>
              </a:ext>
            </a:extLst>
          </p:cNvPr>
          <p:cNvSpPr/>
          <p:nvPr/>
        </p:nvSpPr>
        <p:spPr>
          <a:xfrm>
            <a:off x="6096000" y="3413901"/>
            <a:ext cx="5685692" cy="415737"/>
          </a:xfrm>
          <a:prstGeom prst="rect">
            <a:avLst/>
          </a:prstGeom>
          <a:solidFill>
            <a:srgbClr val="44D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some agree, adapt your value but don’t decide yet</a:t>
            </a:r>
          </a:p>
        </p:txBody>
      </p:sp>
      <p:sp>
        <p:nvSpPr>
          <p:cNvPr id="18" name="Rechteck 17">
            <a:extLst>
              <a:ext uri="{FF2B5EF4-FFF2-40B4-BE49-F238E27FC236}">
                <a16:creationId xmlns:a16="http://schemas.microsoft.com/office/drawing/2014/main" id="{239C5336-9D23-3A4A-BD5B-E9A4E9E4306E}"/>
              </a:ext>
            </a:extLst>
          </p:cNvPr>
          <p:cNvSpPr/>
          <p:nvPr/>
        </p:nvSpPr>
        <p:spPr>
          <a:xfrm>
            <a:off x="6096000" y="3823196"/>
            <a:ext cx="5685692" cy="415737"/>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no popular value, ask oracle</a:t>
            </a:r>
          </a:p>
        </p:txBody>
      </p:sp>
      <p:sp>
        <p:nvSpPr>
          <p:cNvPr id="19" name="Rechteck 18">
            <a:extLst>
              <a:ext uri="{FF2B5EF4-FFF2-40B4-BE49-F238E27FC236}">
                <a16:creationId xmlns:a16="http://schemas.microsoft.com/office/drawing/2014/main" id="{3C00CD86-BC6A-A64E-A01E-1203BADBF829}"/>
              </a:ext>
            </a:extLst>
          </p:cNvPr>
          <p:cNvSpPr/>
          <p:nvPr/>
        </p:nvSpPr>
        <p:spPr>
          <a:xfrm>
            <a:off x="6096000" y="4223835"/>
            <a:ext cx="5685692" cy="56673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own  value</a:t>
            </a:r>
          </a:p>
        </p:txBody>
      </p:sp>
      <p:sp>
        <p:nvSpPr>
          <p:cNvPr id="20" name="Textfeld 19">
            <a:extLst>
              <a:ext uri="{FF2B5EF4-FFF2-40B4-BE49-F238E27FC236}">
                <a16:creationId xmlns:a16="http://schemas.microsoft.com/office/drawing/2014/main" id="{22348223-0F7A-5D45-95A8-4A815DCE3616}"/>
              </a:ext>
            </a:extLst>
          </p:cNvPr>
          <p:cNvSpPr txBox="1"/>
          <p:nvPr/>
        </p:nvSpPr>
        <p:spPr>
          <a:xfrm>
            <a:off x="758092" y="1690428"/>
            <a:ext cx="4956908"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Now, if no popular value, all correct nodes will decide on same oracle value. </a:t>
            </a:r>
          </a:p>
          <a:p>
            <a:pPr marL="457200" indent="-457200">
              <a:buFont typeface="Arial" panose="020B0604020202020204" pitchFamily="34" charset="0"/>
              <a:buChar char="•"/>
            </a:pPr>
            <a:r>
              <a:rPr lang="en-US" sz="2800" dirty="0">
                <a:solidFill>
                  <a:schemeClr val="accent6"/>
                </a:solidFill>
              </a:rPr>
              <a:t>Constant runtime</a:t>
            </a:r>
          </a:p>
          <a:p>
            <a:pPr marL="457200" indent="-457200">
              <a:buFont typeface="Arial" panose="020B0604020202020204" pitchFamily="34" charset="0"/>
              <a:buChar char="•"/>
            </a:pPr>
            <a:r>
              <a:rPr lang="en-US" sz="2800" dirty="0">
                <a:solidFill>
                  <a:srgbClr val="FF0000"/>
                </a:solidFill>
              </a:rPr>
              <a:t>Problem: oracle does not exist</a:t>
            </a:r>
          </a:p>
        </p:txBody>
      </p:sp>
    </p:spTree>
    <p:extLst>
      <p:ext uri="{BB962C8B-B14F-4D97-AF65-F5344CB8AC3E}">
        <p14:creationId xmlns:p14="http://schemas.microsoft.com/office/powerpoint/2010/main" val="3127762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EDE8EA-9C99-9A4C-8525-A798B4793361}"/>
              </a:ext>
            </a:extLst>
          </p:cNvPr>
          <p:cNvSpPr>
            <a:spLocks noGrp="1"/>
          </p:cNvSpPr>
          <p:nvPr>
            <p:ph type="title"/>
          </p:nvPr>
        </p:nvSpPr>
        <p:spPr/>
        <p:txBody>
          <a:bodyPr/>
          <a:lstStyle/>
          <a:p>
            <a:r>
              <a:rPr lang="en-US" b="1" dirty="0"/>
              <a:t>Asynchronous Byzantine Agreement with random </a:t>
            </a:r>
            <a:r>
              <a:rPr lang="en-US" b="1" dirty="0" err="1"/>
              <a:t>bitstring</a:t>
            </a:r>
            <a:endParaRPr lang="en-US" dirty="0"/>
          </a:p>
        </p:txBody>
      </p:sp>
      <p:sp>
        <p:nvSpPr>
          <p:cNvPr id="3" name="Inhaltsplatzhalter 2">
            <a:extLst>
              <a:ext uri="{FF2B5EF4-FFF2-40B4-BE49-F238E27FC236}">
                <a16:creationId xmlns:a16="http://schemas.microsoft.com/office/drawing/2014/main" id="{62EFEBCF-8BD9-E648-BA10-69BE59D3C3B3}"/>
              </a:ext>
            </a:extLst>
          </p:cNvPr>
          <p:cNvSpPr>
            <a:spLocks noGrp="1"/>
          </p:cNvSpPr>
          <p:nvPr>
            <p:ph idx="1"/>
          </p:nvPr>
        </p:nvSpPr>
        <p:spPr>
          <a:xfrm>
            <a:off x="838200" y="1825625"/>
            <a:ext cx="3581400" cy="4351338"/>
          </a:xfrm>
        </p:spPr>
        <p:txBody>
          <a:bodyPr/>
          <a:lstStyle/>
          <a:p>
            <a:r>
              <a:rPr lang="en-US" dirty="0"/>
              <a:t>New idea: generate a random </a:t>
            </a:r>
            <a:r>
              <a:rPr lang="en-US" dirty="0" err="1"/>
              <a:t>bitstring</a:t>
            </a:r>
            <a:r>
              <a:rPr lang="en-US" dirty="0"/>
              <a:t> and take next value of </a:t>
            </a:r>
            <a:r>
              <a:rPr lang="en-US" dirty="0" err="1"/>
              <a:t>bitstring</a:t>
            </a:r>
            <a:r>
              <a:rPr lang="en-US" dirty="0"/>
              <a:t> instead of  asking  oracle</a:t>
            </a:r>
          </a:p>
          <a:p>
            <a:r>
              <a:rPr lang="en-US" dirty="0">
                <a:solidFill>
                  <a:srgbClr val="FF0000"/>
                </a:solidFill>
              </a:rPr>
              <a:t>Problem: byzantine nodes know “random” value and can adapt their behavior</a:t>
            </a:r>
          </a:p>
        </p:txBody>
      </p:sp>
      <p:pic>
        <p:nvPicPr>
          <p:cNvPr id="4" name="Grafik 3">
            <a:extLst>
              <a:ext uri="{FF2B5EF4-FFF2-40B4-BE49-F238E27FC236}">
                <a16:creationId xmlns:a16="http://schemas.microsoft.com/office/drawing/2014/main" id="{BF87B5B3-1B4D-BD41-A1A8-1DA58967617D}"/>
              </a:ext>
            </a:extLst>
          </p:cNvPr>
          <p:cNvPicPr>
            <a:picLocks noChangeAspect="1"/>
          </p:cNvPicPr>
          <p:nvPr/>
        </p:nvPicPr>
        <p:blipFill>
          <a:blip r:embed="rId2"/>
          <a:stretch>
            <a:fillRect/>
          </a:stretch>
        </p:blipFill>
        <p:spPr>
          <a:xfrm>
            <a:off x="5715000" y="1371600"/>
            <a:ext cx="6477000" cy="4114800"/>
          </a:xfrm>
          <a:prstGeom prst="rect">
            <a:avLst/>
          </a:prstGeom>
        </p:spPr>
      </p:pic>
      <p:sp>
        <p:nvSpPr>
          <p:cNvPr id="5" name="Rechteck 4">
            <a:extLst>
              <a:ext uri="{FF2B5EF4-FFF2-40B4-BE49-F238E27FC236}">
                <a16:creationId xmlns:a16="http://schemas.microsoft.com/office/drawing/2014/main" id="{A2D4DD2B-D8F7-434B-A6F2-B8817DAD49AD}"/>
              </a:ext>
            </a:extLst>
          </p:cNvPr>
          <p:cNvSpPr/>
          <p:nvPr/>
        </p:nvSpPr>
        <p:spPr>
          <a:xfrm>
            <a:off x="6096000" y="2319925"/>
            <a:ext cx="5685692" cy="252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own  value</a:t>
            </a:r>
          </a:p>
        </p:txBody>
      </p:sp>
      <p:sp>
        <p:nvSpPr>
          <p:cNvPr id="6" name="Rechteck 5">
            <a:extLst>
              <a:ext uri="{FF2B5EF4-FFF2-40B4-BE49-F238E27FC236}">
                <a16:creationId xmlns:a16="http://schemas.microsoft.com/office/drawing/2014/main" id="{15A99B9F-D1DB-DD41-B686-DAE7AF3758EC}"/>
              </a:ext>
            </a:extLst>
          </p:cNvPr>
          <p:cNvSpPr/>
          <p:nvPr/>
        </p:nvSpPr>
        <p:spPr>
          <a:xfrm>
            <a:off x="6096000" y="2571163"/>
            <a:ext cx="5685692" cy="252000"/>
          </a:xfrm>
          <a:prstGeom prst="rect">
            <a:avLst/>
          </a:prstGeom>
          <a:solidFill>
            <a:srgbClr val="44A0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until converged</a:t>
            </a:r>
          </a:p>
        </p:txBody>
      </p:sp>
      <p:sp>
        <p:nvSpPr>
          <p:cNvPr id="7" name="Rechteck 6">
            <a:extLst>
              <a:ext uri="{FF2B5EF4-FFF2-40B4-BE49-F238E27FC236}">
                <a16:creationId xmlns:a16="http://schemas.microsoft.com/office/drawing/2014/main" id="{325AE7DC-2C9C-DC42-81E1-B4D0740F73D4}"/>
              </a:ext>
            </a:extLst>
          </p:cNvPr>
          <p:cNvSpPr/>
          <p:nvPr/>
        </p:nvSpPr>
        <p:spPr>
          <a:xfrm>
            <a:off x="6096000" y="2823163"/>
            <a:ext cx="5685692" cy="252000"/>
          </a:xfrm>
          <a:prstGeom prst="rect">
            <a:avLst/>
          </a:prstGeom>
          <a:solidFill>
            <a:srgbClr val="44B4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enough messages</a:t>
            </a:r>
          </a:p>
        </p:txBody>
      </p:sp>
      <p:sp>
        <p:nvSpPr>
          <p:cNvPr id="8" name="Rechteck 7">
            <a:extLst>
              <a:ext uri="{FF2B5EF4-FFF2-40B4-BE49-F238E27FC236}">
                <a16:creationId xmlns:a16="http://schemas.microsoft.com/office/drawing/2014/main" id="{1AFF137B-FA3D-2145-94A8-00E261E437BB}"/>
              </a:ext>
            </a:extLst>
          </p:cNvPr>
          <p:cNvSpPr/>
          <p:nvPr/>
        </p:nvSpPr>
        <p:spPr>
          <a:xfrm>
            <a:off x="6096000" y="3075162"/>
            <a:ext cx="5685692" cy="353837"/>
          </a:xfrm>
          <a:prstGeom prst="rect">
            <a:avLst/>
          </a:prstGeom>
          <a:solidFill>
            <a:srgbClr val="44C8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big enough amount agrees,  decide and terminate</a:t>
            </a:r>
          </a:p>
        </p:txBody>
      </p:sp>
      <p:sp>
        <p:nvSpPr>
          <p:cNvPr id="9" name="Rechteck 8">
            <a:extLst>
              <a:ext uri="{FF2B5EF4-FFF2-40B4-BE49-F238E27FC236}">
                <a16:creationId xmlns:a16="http://schemas.microsoft.com/office/drawing/2014/main" id="{4E701C8B-F71B-B044-9F87-4638EA631D2D}"/>
              </a:ext>
            </a:extLst>
          </p:cNvPr>
          <p:cNvSpPr/>
          <p:nvPr/>
        </p:nvSpPr>
        <p:spPr>
          <a:xfrm>
            <a:off x="6096000" y="3413901"/>
            <a:ext cx="5685692" cy="415737"/>
          </a:xfrm>
          <a:prstGeom prst="rect">
            <a:avLst/>
          </a:prstGeom>
          <a:solidFill>
            <a:srgbClr val="44D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some agree, adapt your value but don’t decide yet</a:t>
            </a:r>
          </a:p>
        </p:txBody>
      </p:sp>
      <p:sp>
        <p:nvSpPr>
          <p:cNvPr id="10" name="Rechteck 9">
            <a:extLst>
              <a:ext uri="{FF2B5EF4-FFF2-40B4-BE49-F238E27FC236}">
                <a16:creationId xmlns:a16="http://schemas.microsoft.com/office/drawing/2014/main" id="{CD8D575A-5495-944F-82AA-E8DE5B364D64}"/>
              </a:ext>
            </a:extLst>
          </p:cNvPr>
          <p:cNvSpPr/>
          <p:nvPr/>
        </p:nvSpPr>
        <p:spPr>
          <a:xfrm>
            <a:off x="6096000" y="3823196"/>
            <a:ext cx="5685692" cy="415737"/>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no popular value, ask look at </a:t>
            </a:r>
            <a:r>
              <a:rPr lang="en-US" dirty="0" err="1"/>
              <a:t>bitstring</a:t>
            </a:r>
            <a:endParaRPr lang="en-US" dirty="0"/>
          </a:p>
        </p:txBody>
      </p:sp>
      <p:sp>
        <p:nvSpPr>
          <p:cNvPr id="11" name="Rechteck 10">
            <a:extLst>
              <a:ext uri="{FF2B5EF4-FFF2-40B4-BE49-F238E27FC236}">
                <a16:creationId xmlns:a16="http://schemas.microsoft.com/office/drawing/2014/main" id="{047728B2-FA3F-BE42-80B1-3DD3D78F9114}"/>
              </a:ext>
            </a:extLst>
          </p:cNvPr>
          <p:cNvSpPr/>
          <p:nvPr/>
        </p:nvSpPr>
        <p:spPr>
          <a:xfrm>
            <a:off x="6096000" y="4223835"/>
            <a:ext cx="5685692" cy="56673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own  value</a:t>
            </a:r>
          </a:p>
        </p:txBody>
      </p:sp>
    </p:spTree>
    <p:extLst>
      <p:ext uri="{BB962C8B-B14F-4D97-AF65-F5344CB8AC3E}">
        <p14:creationId xmlns:p14="http://schemas.microsoft.com/office/powerpoint/2010/main" val="265702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B9EC5C-B87B-A54F-A072-309845831B52}"/>
              </a:ext>
            </a:extLst>
          </p:cNvPr>
          <p:cNvSpPr>
            <a:spLocks noGrp="1"/>
          </p:cNvSpPr>
          <p:nvPr>
            <p:ph type="title"/>
          </p:nvPr>
        </p:nvSpPr>
        <p:spPr/>
        <p:txBody>
          <a:bodyPr/>
          <a:lstStyle/>
          <a:p>
            <a:r>
              <a:rPr lang="en-US" dirty="0"/>
              <a:t>Asynchronous Byzantine Agreement with blackboard</a:t>
            </a:r>
          </a:p>
        </p:txBody>
      </p:sp>
      <p:sp>
        <p:nvSpPr>
          <p:cNvPr id="3" name="Inhaltsplatzhalter 2">
            <a:extLst>
              <a:ext uri="{FF2B5EF4-FFF2-40B4-BE49-F238E27FC236}">
                <a16:creationId xmlns:a16="http://schemas.microsoft.com/office/drawing/2014/main" id="{17E1E88A-95BD-494B-9998-FA1D8E972E9B}"/>
              </a:ext>
            </a:extLst>
          </p:cNvPr>
          <p:cNvSpPr>
            <a:spLocks noGrp="1"/>
          </p:cNvSpPr>
          <p:nvPr>
            <p:ph idx="1"/>
          </p:nvPr>
        </p:nvSpPr>
        <p:spPr>
          <a:xfrm>
            <a:off x="838200" y="1825625"/>
            <a:ext cx="4580467" cy="4351338"/>
          </a:xfrm>
        </p:spPr>
        <p:txBody>
          <a:bodyPr>
            <a:normAutofit fontScale="85000" lnSpcReduction="10000"/>
          </a:bodyPr>
          <a:lstStyle/>
          <a:p>
            <a:r>
              <a:rPr lang="en-US" dirty="0"/>
              <a:t>Back to the roots! – shared coin</a:t>
            </a:r>
          </a:p>
          <a:p>
            <a:r>
              <a:rPr lang="en-US" dirty="0"/>
              <a:t>Implement it by writing values to a public blackboard, after seeing a certain amount of values nodes decide on coin value</a:t>
            </a:r>
          </a:p>
          <a:p>
            <a:r>
              <a:rPr lang="en-US" dirty="0">
                <a:solidFill>
                  <a:schemeClr val="accent6"/>
                </a:solidFill>
              </a:rPr>
              <a:t>Constant probability that value is the same for all</a:t>
            </a:r>
          </a:p>
          <a:p>
            <a:r>
              <a:rPr lang="en-US" dirty="0">
                <a:solidFill>
                  <a:schemeClr val="accent6"/>
                </a:solidFill>
              </a:rPr>
              <a:t>Similar to shared coin but works asynchronously</a:t>
            </a:r>
          </a:p>
          <a:p>
            <a:r>
              <a:rPr lang="en-US" dirty="0">
                <a:solidFill>
                  <a:schemeClr val="accent6"/>
                </a:solidFill>
              </a:rPr>
              <a:t>Byzantine nodes don’t know value of shared coin in advance</a:t>
            </a:r>
          </a:p>
        </p:txBody>
      </p:sp>
      <p:pic>
        <p:nvPicPr>
          <p:cNvPr id="4" name="Grafik 3">
            <a:extLst>
              <a:ext uri="{FF2B5EF4-FFF2-40B4-BE49-F238E27FC236}">
                <a16:creationId xmlns:a16="http://schemas.microsoft.com/office/drawing/2014/main" id="{EC9BBE31-165E-C046-8A87-424F144E3CEE}"/>
              </a:ext>
            </a:extLst>
          </p:cNvPr>
          <p:cNvPicPr>
            <a:picLocks noChangeAspect="1"/>
          </p:cNvPicPr>
          <p:nvPr/>
        </p:nvPicPr>
        <p:blipFill>
          <a:blip r:embed="rId2"/>
          <a:stretch>
            <a:fillRect/>
          </a:stretch>
        </p:blipFill>
        <p:spPr>
          <a:xfrm>
            <a:off x="5715000" y="1371600"/>
            <a:ext cx="6477000" cy="4114800"/>
          </a:xfrm>
          <a:prstGeom prst="rect">
            <a:avLst/>
          </a:prstGeom>
        </p:spPr>
      </p:pic>
      <p:sp>
        <p:nvSpPr>
          <p:cNvPr id="5" name="Rechteck 4">
            <a:extLst>
              <a:ext uri="{FF2B5EF4-FFF2-40B4-BE49-F238E27FC236}">
                <a16:creationId xmlns:a16="http://schemas.microsoft.com/office/drawing/2014/main" id="{76658B5D-BC90-B04C-A2FB-9B154B7C397E}"/>
              </a:ext>
            </a:extLst>
          </p:cNvPr>
          <p:cNvSpPr/>
          <p:nvPr/>
        </p:nvSpPr>
        <p:spPr>
          <a:xfrm>
            <a:off x="6096000" y="2319925"/>
            <a:ext cx="5685692" cy="252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own  value</a:t>
            </a:r>
          </a:p>
        </p:txBody>
      </p:sp>
      <p:sp>
        <p:nvSpPr>
          <p:cNvPr id="6" name="Rechteck 5">
            <a:extLst>
              <a:ext uri="{FF2B5EF4-FFF2-40B4-BE49-F238E27FC236}">
                <a16:creationId xmlns:a16="http://schemas.microsoft.com/office/drawing/2014/main" id="{5D5C86C0-30DD-654F-8D96-CE50965B5D3F}"/>
              </a:ext>
            </a:extLst>
          </p:cNvPr>
          <p:cNvSpPr/>
          <p:nvPr/>
        </p:nvSpPr>
        <p:spPr>
          <a:xfrm>
            <a:off x="6096000" y="2571163"/>
            <a:ext cx="5685692" cy="252000"/>
          </a:xfrm>
          <a:prstGeom prst="rect">
            <a:avLst/>
          </a:prstGeom>
          <a:solidFill>
            <a:srgbClr val="44A0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until converged</a:t>
            </a:r>
          </a:p>
        </p:txBody>
      </p:sp>
      <p:sp>
        <p:nvSpPr>
          <p:cNvPr id="7" name="Rechteck 6">
            <a:extLst>
              <a:ext uri="{FF2B5EF4-FFF2-40B4-BE49-F238E27FC236}">
                <a16:creationId xmlns:a16="http://schemas.microsoft.com/office/drawing/2014/main" id="{D02567FA-C244-AC4B-A2DD-B30BED68963F}"/>
              </a:ext>
            </a:extLst>
          </p:cNvPr>
          <p:cNvSpPr/>
          <p:nvPr/>
        </p:nvSpPr>
        <p:spPr>
          <a:xfrm>
            <a:off x="6096000" y="2823163"/>
            <a:ext cx="5685692" cy="252000"/>
          </a:xfrm>
          <a:prstGeom prst="rect">
            <a:avLst/>
          </a:prstGeom>
          <a:solidFill>
            <a:srgbClr val="44B4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enough messages</a:t>
            </a:r>
          </a:p>
        </p:txBody>
      </p:sp>
      <p:sp>
        <p:nvSpPr>
          <p:cNvPr id="8" name="Rechteck 7">
            <a:extLst>
              <a:ext uri="{FF2B5EF4-FFF2-40B4-BE49-F238E27FC236}">
                <a16:creationId xmlns:a16="http://schemas.microsoft.com/office/drawing/2014/main" id="{1C94A9BB-A4E2-204C-AC44-360C6439973C}"/>
              </a:ext>
            </a:extLst>
          </p:cNvPr>
          <p:cNvSpPr/>
          <p:nvPr/>
        </p:nvSpPr>
        <p:spPr>
          <a:xfrm>
            <a:off x="6096000" y="3075162"/>
            <a:ext cx="5685692" cy="353837"/>
          </a:xfrm>
          <a:prstGeom prst="rect">
            <a:avLst/>
          </a:prstGeom>
          <a:solidFill>
            <a:srgbClr val="44C8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big enough amount agrees,  decide and terminate</a:t>
            </a:r>
          </a:p>
        </p:txBody>
      </p:sp>
      <p:sp>
        <p:nvSpPr>
          <p:cNvPr id="9" name="Rechteck 8">
            <a:extLst>
              <a:ext uri="{FF2B5EF4-FFF2-40B4-BE49-F238E27FC236}">
                <a16:creationId xmlns:a16="http://schemas.microsoft.com/office/drawing/2014/main" id="{DEE2F879-70B3-334C-8BD5-7FAE2472CB4E}"/>
              </a:ext>
            </a:extLst>
          </p:cNvPr>
          <p:cNvSpPr/>
          <p:nvPr/>
        </p:nvSpPr>
        <p:spPr>
          <a:xfrm>
            <a:off x="6096000" y="3413901"/>
            <a:ext cx="5685692" cy="415737"/>
          </a:xfrm>
          <a:prstGeom prst="rect">
            <a:avLst/>
          </a:prstGeom>
          <a:solidFill>
            <a:srgbClr val="44D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some agree, adapt your value but don’t decide yet</a:t>
            </a:r>
          </a:p>
        </p:txBody>
      </p:sp>
      <p:sp>
        <p:nvSpPr>
          <p:cNvPr id="10" name="Rechteck 9">
            <a:extLst>
              <a:ext uri="{FF2B5EF4-FFF2-40B4-BE49-F238E27FC236}">
                <a16:creationId xmlns:a16="http://schemas.microsoft.com/office/drawing/2014/main" id="{1C89BEDE-768E-BE42-9839-FBF7422CAD24}"/>
              </a:ext>
            </a:extLst>
          </p:cNvPr>
          <p:cNvSpPr/>
          <p:nvPr/>
        </p:nvSpPr>
        <p:spPr>
          <a:xfrm>
            <a:off x="6096000" y="3823196"/>
            <a:ext cx="5685692" cy="415737"/>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no popular value, generate shared coin</a:t>
            </a:r>
          </a:p>
        </p:txBody>
      </p:sp>
      <p:sp>
        <p:nvSpPr>
          <p:cNvPr id="11" name="Rechteck 10">
            <a:extLst>
              <a:ext uri="{FF2B5EF4-FFF2-40B4-BE49-F238E27FC236}">
                <a16:creationId xmlns:a16="http://schemas.microsoft.com/office/drawing/2014/main" id="{152FBF2F-FADA-0342-B6EB-D5B3FE83BADB}"/>
              </a:ext>
            </a:extLst>
          </p:cNvPr>
          <p:cNvSpPr/>
          <p:nvPr/>
        </p:nvSpPr>
        <p:spPr>
          <a:xfrm>
            <a:off x="6096000" y="4223835"/>
            <a:ext cx="5685692" cy="56673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own  value</a:t>
            </a:r>
          </a:p>
        </p:txBody>
      </p:sp>
    </p:spTree>
    <p:extLst>
      <p:ext uri="{BB962C8B-B14F-4D97-AF65-F5344CB8AC3E}">
        <p14:creationId xmlns:p14="http://schemas.microsoft.com/office/powerpoint/2010/main" val="4061173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txBox="1">
            <a:spLocks noChangeArrowheads="1"/>
          </p:cNvSpPr>
          <p:nvPr/>
        </p:nvSpPr>
        <p:spPr>
          <a:xfrm>
            <a:off x="1992313" y="836613"/>
            <a:ext cx="8354140" cy="5523994"/>
          </a:xfrm>
          <a:prstGeom prst="rect">
            <a:avLst/>
          </a:prstGeom>
        </p:spPr>
        <p:txBody>
          <a:bodyPr/>
          <a:lstStyle/>
          <a:p>
            <a:pPr marL="342900" indent="-342900" fontAlgn="base">
              <a:spcBef>
                <a:spcPct val="20000"/>
              </a:spcBef>
              <a:spcAft>
                <a:spcPct val="0"/>
              </a:spcAft>
              <a:buFontTx/>
              <a:buChar char="•"/>
              <a:defRPr/>
            </a:pPr>
            <a:endParaRPr lang="en-US" sz="2000" kern="0" dirty="0">
              <a:solidFill>
                <a:srgbClr val="000000"/>
              </a:solidFill>
              <a:latin typeface="Calibri" pitchFamily="34" charset="0"/>
            </a:endParaRPr>
          </a:p>
          <a:p>
            <a:pPr marL="342900" indent="-342900" fontAlgn="base">
              <a:spcBef>
                <a:spcPct val="20000"/>
              </a:spcBef>
              <a:spcAft>
                <a:spcPct val="0"/>
              </a:spcAft>
              <a:buFontTx/>
              <a:buChar char="•"/>
              <a:defRPr/>
            </a:pPr>
            <a:r>
              <a:rPr lang="en-US" sz="2000" kern="0" dirty="0">
                <a:solidFill>
                  <a:srgbClr val="000000"/>
                </a:solidFill>
                <a:latin typeface="Calibri" pitchFamily="34" charset="0"/>
                <a:sym typeface="Wingdings" pitchFamily="2" charset="2"/>
              </a:rPr>
              <a:t>Example: </a:t>
            </a:r>
            <a:r>
              <a:rPr lang="en-US" sz="2000" i="1" kern="0" dirty="0">
                <a:solidFill>
                  <a:srgbClr val="000000"/>
                </a:solidFill>
                <a:latin typeface="Calibri" pitchFamily="34" charset="0"/>
                <a:sym typeface="Wingdings" pitchFamily="2" charset="2"/>
              </a:rPr>
              <a:t>n</a:t>
            </a:r>
            <a:r>
              <a:rPr lang="en-US" sz="2000" kern="0" dirty="0">
                <a:solidFill>
                  <a:srgbClr val="000000"/>
                </a:solidFill>
                <a:latin typeface="Calibri" pitchFamily="34" charset="0"/>
                <a:sym typeface="Wingdings" pitchFamily="2" charset="2"/>
              </a:rPr>
              <a:t> = 11, </a:t>
            </a:r>
            <a:r>
              <a:rPr lang="en-US" sz="2000" i="1" kern="0" dirty="0">
                <a:solidFill>
                  <a:srgbClr val="000000"/>
                </a:solidFill>
                <a:latin typeface="Calibri" pitchFamily="34" charset="0"/>
                <a:sym typeface="Wingdings" pitchFamily="2" charset="2"/>
              </a:rPr>
              <a:t>f</a:t>
            </a:r>
            <a:r>
              <a:rPr lang="en-US" sz="2000" kern="0" dirty="0">
                <a:solidFill>
                  <a:srgbClr val="000000"/>
                </a:solidFill>
                <a:latin typeface="Calibri" pitchFamily="34" charset="0"/>
                <a:sym typeface="Wingdings" pitchFamily="2" charset="2"/>
              </a:rPr>
              <a:t>=1</a:t>
            </a:r>
          </a:p>
          <a:p>
            <a:pPr marL="342900" indent="-342900" fontAlgn="base">
              <a:spcBef>
                <a:spcPct val="20000"/>
              </a:spcBef>
              <a:spcAft>
                <a:spcPct val="0"/>
              </a:spcAft>
              <a:buFontTx/>
              <a:buChar char="•"/>
              <a:defRPr/>
            </a:pPr>
            <a:r>
              <a:rPr lang="de-DE" sz="2000" kern="0" dirty="0">
                <a:solidFill>
                  <a:srgbClr val="000000"/>
                </a:solidFill>
                <a:latin typeface="Calibri" pitchFamily="34" charset="0"/>
                <a:sym typeface="Wingdings" pitchFamily="2" charset="2"/>
              </a:rPr>
              <a:t>Byzantine node has no power</a:t>
            </a:r>
            <a:endParaRPr lang="en-US" sz="2000" kern="0" dirty="0">
              <a:solidFill>
                <a:srgbClr val="000000"/>
              </a:solidFill>
              <a:latin typeface="Calibri" pitchFamily="34" charset="0"/>
              <a:sym typeface="Wingdings" pitchFamily="2" charset="2"/>
            </a:endParaRPr>
          </a:p>
        </p:txBody>
      </p:sp>
      <p:sp>
        <p:nvSpPr>
          <p:cNvPr id="153" name="Rectangle 7"/>
          <p:cNvSpPr>
            <a:spLocks noGrp="1" noChangeArrowheads="1"/>
          </p:cNvSpPr>
          <p:nvPr>
            <p:ph type="title"/>
          </p:nvPr>
        </p:nvSpPr>
        <p:spPr>
          <a:xfrm>
            <a:off x="732346" y="97924"/>
            <a:ext cx="10515600" cy="1325563"/>
          </a:xfrm>
        </p:spPr>
        <p:txBody>
          <a:bodyPr/>
          <a:lstStyle/>
          <a:p>
            <a:r>
              <a:rPr lang="en-US" dirty="0"/>
              <a:t>Ben-Or Algorithm: – All-Same Validity</a:t>
            </a:r>
            <a:endParaRPr lang="en-GB" dirty="0"/>
          </a:p>
        </p:txBody>
      </p:sp>
      <p:sp>
        <p:nvSpPr>
          <p:cNvPr id="34" name="Oval 33"/>
          <p:cNvSpPr/>
          <p:nvPr/>
        </p:nvSpPr>
        <p:spPr bwMode="auto">
          <a:xfrm>
            <a:off x="8211740" y="5503244"/>
            <a:ext cx="660806" cy="614205"/>
          </a:xfrm>
          <a:prstGeom prst="ellipse">
            <a:avLst/>
          </a:prstGeom>
          <a:solidFill>
            <a:srgbClr val="FD9B93"/>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endParaRPr lang="en-US" sz="2000" dirty="0">
              <a:latin typeface="Calibri" pitchFamily="34" charset="0"/>
            </a:endParaRPr>
          </a:p>
        </p:txBody>
      </p:sp>
      <p:sp>
        <p:nvSpPr>
          <p:cNvPr id="36" name="Oval 35"/>
          <p:cNvSpPr/>
          <p:nvPr/>
        </p:nvSpPr>
        <p:spPr bwMode="auto">
          <a:xfrm>
            <a:off x="4668534" y="5469107"/>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37" name="Oval 36"/>
          <p:cNvSpPr/>
          <p:nvPr/>
        </p:nvSpPr>
        <p:spPr bwMode="auto">
          <a:xfrm>
            <a:off x="4668534" y="4316563"/>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41" name="Oval 40"/>
          <p:cNvSpPr/>
          <p:nvPr/>
        </p:nvSpPr>
        <p:spPr bwMode="auto">
          <a:xfrm>
            <a:off x="3339941" y="5499474"/>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58" name="Oval 57"/>
          <p:cNvSpPr/>
          <p:nvPr/>
        </p:nvSpPr>
        <p:spPr bwMode="auto">
          <a:xfrm>
            <a:off x="3339941" y="4316563"/>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64" name="Oval 63"/>
          <p:cNvSpPr/>
          <p:nvPr/>
        </p:nvSpPr>
        <p:spPr bwMode="auto">
          <a:xfrm>
            <a:off x="4000747" y="4930768"/>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69" name="Oval 68"/>
          <p:cNvSpPr/>
          <p:nvPr/>
        </p:nvSpPr>
        <p:spPr bwMode="auto">
          <a:xfrm>
            <a:off x="6657933" y="3468251"/>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70" name="Oval 69"/>
          <p:cNvSpPr/>
          <p:nvPr/>
        </p:nvSpPr>
        <p:spPr bwMode="auto">
          <a:xfrm>
            <a:off x="6657933" y="2315707"/>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71" name="Oval 70"/>
          <p:cNvSpPr/>
          <p:nvPr/>
        </p:nvSpPr>
        <p:spPr bwMode="auto">
          <a:xfrm>
            <a:off x="5329340" y="3498618"/>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80" name="Oval 79"/>
          <p:cNvSpPr/>
          <p:nvPr/>
        </p:nvSpPr>
        <p:spPr bwMode="auto">
          <a:xfrm>
            <a:off x="5329340" y="2315707"/>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83" name="Oval 82"/>
          <p:cNvSpPr/>
          <p:nvPr/>
        </p:nvSpPr>
        <p:spPr bwMode="auto">
          <a:xfrm>
            <a:off x="5990146" y="2929912"/>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21" name="Rounded Rectangular Callout 20"/>
          <p:cNvSpPr/>
          <p:nvPr/>
        </p:nvSpPr>
        <p:spPr bwMode="auto">
          <a:xfrm>
            <a:off x="3121516" y="3068197"/>
            <a:ext cx="1758462" cy="430421"/>
          </a:xfrm>
          <a:prstGeom prst="wedgeRoundRectCallout">
            <a:avLst>
              <a:gd name="adj1" fmla="val -21010"/>
              <a:gd name="adj2" fmla="val -50586"/>
              <a:gd name="adj3" fmla="val 16667"/>
            </a:avLst>
          </a:prstGeom>
          <a:gradFill flip="none" rotWithShape="1">
            <a:gsLst>
              <a:gs pos="0">
                <a:srgbClr val="0033CC">
                  <a:tint val="66000"/>
                  <a:satMod val="160000"/>
                </a:srgbClr>
              </a:gs>
              <a:gs pos="50000">
                <a:srgbClr val="0033CC">
                  <a:tint val="44500"/>
                  <a:satMod val="160000"/>
                </a:srgbClr>
              </a:gs>
              <a:gs pos="100000">
                <a:srgbClr val="0033CC">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2000" dirty="0">
                <a:latin typeface="Calibri" pitchFamily="34" charset="0"/>
                <a:cs typeface="Calibri" pitchFamily="34" charset="0"/>
              </a:rPr>
              <a:t>Consensus!</a:t>
            </a:r>
          </a:p>
        </p:txBody>
      </p:sp>
      <p:cxnSp>
        <p:nvCxnSpPr>
          <p:cNvPr id="22" name="Straight Connector 21"/>
          <p:cNvCxnSpPr/>
          <p:nvPr/>
        </p:nvCxnSpPr>
        <p:spPr bwMode="auto">
          <a:xfrm flipH="1" flipV="1">
            <a:off x="5538789" y="5448904"/>
            <a:ext cx="2672953" cy="365222"/>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Rectangle 22"/>
          <p:cNvSpPr/>
          <p:nvPr/>
        </p:nvSpPr>
        <p:spPr>
          <a:xfrm>
            <a:off x="6386479" y="5231405"/>
            <a:ext cx="285818" cy="400110"/>
          </a:xfrm>
          <a:prstGeom prst="rect">
            <a:avLst/>
          </a:prstGeom>
        </p:spPr>
        <p:txBody>
          <a:bodyPr wrap="square">
            <a:spAutoFit/>
          </a:bodyPr>
          <a:lstStyle/>
          <a:p>
            <a:r>
              <a:rPr lang="de-DE" sz="2000" dirty="0">
                <a:solidFill>
                  <a:srgbClr val="FF0000"/>
                </a:solidFill>
              </a:rPr>
              <a:t>0</a:t>
            </a:r>
            <a:endParaRPr lang="en-US" sz="2000" dirty="0">
              <a:solidFill>
                <a:srgbClr val="FF0000"/>
              </a:solidFill>
            </a:endParaRPr>
          </a:p>
        </p:txBody>
      </p:sp>
      <p:cxnSp>
        <p:nvCxnSpPr>
          <p:cNvPr id="24" name="Straight Connector 23"/>
          <p:cNvCxnSpPr/>
          <p:nvPr/>
        </p:nvCxnSpPr>
        <p:spPr bwMode="auto">
          <a:xfrm flipH="1" flipV="1">
            <a:off x="7519988" y="4194779"/>
            <a:ext cx="1022156" cy="1312244"/>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25" name="Rectangle 24"/>
          <p:cNvSpPr/>
          <p:nvPr/>
        </p:nvSpPr>
        <p:spPr>
          <a:xfrm>
            <a:off x="8126014" y="4594617"/>
            <a:ext cx="251224" cy="400110"/>
          </a:xfrm>
          <a:prstGeom prst="rect">
            <a:avLst/>
          </a:prstGeom>
        </p:spPr>
        <p:txBody>
          <a:bodyPr wrap="square">
            <a:spAutoFit/>
          </a:bodyPr>
          <a:lstStyle/>
          <a:p>
            <a:r>
              <a:rPr lang="de-DE" sz="2000" dirty="0">
                <a:solidFill>
                  <a:srgbClr val="FF0000"/>
                </a:solidFill>
              </a:rPr>
              <a:t>0</a:t>
            </a:r>
            <a:endParaRPr lang="en-US" sz="2000" dirty="0">
              <a:solidFill>
                <a:srgbClr val="FF0000"/>
              </a:solidFill>
            </a:endParaRPr>
          </a:p>
        </p:txBody>
      </p:sp>
    </p:spTree>
    <p:extLst>
      <p:ext uri="{BB962C8B-B14F-4D97-AF65-F5344CB8AC3E}">
        <p14:creationId xmlns:p14="http://schemas.microsoft.com/office/powerpoint/2010/main" val="3951276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txBox="1">
            <a:spLocks noChangeArrowheads="1"/>
          </p:cNvSpPr>
          <p:nvPr/>
        </p:nvSpPr>
        <p:spPr>
          <a:xfrm>
            <a:off x="1992313" y="836613"/>
            <a:ext cx="8354140" cy="5523994"/>
          </a:xfrm>
          <a:prstGeom prst="rect">
            <a:avLst/>
          </a:prstGeom>
        </p:spPr>
        <p:txBody>
          <a:bodyPr/>
          <a:lstStyle/>
          <a:p>
            <a:pPr marL="342900" indent="-342900" fontAlgn="base">
              <a:spcBef>
                <a:spcPct val="20000"/>
              </a:spcBef>
              <a:spcAft>
                <a:spcPct val="0"/>
              </a:spcAft>
              <a:buFontTx/>
              <a:buChar char="•"/>
              <a:defRPr/>
            </a:pPr>
            <a:endParaRPr lang="en-US" sz="2000" kern="0" dirty="0">
              <a:solidFill>
                <a:srgbClr val="000000"/>
              </a:solidFill>
              <a:latin typeface="Calibri" pitchFamily="34" charset="0"/>
            </a:endParaRPr>
          </a:p>
          <a:p>
            <a:pPr marL="342900" indent="-342900" fontAlgn="base">
              <a:spcBef>
                <a:spcPct val="20000"/>
              </a:spcBef>
              <a:spcAft>
                <a:spcPct val="0"/>
              </a:spcAft>
              <a:buFontTx/>
              <a:buChar char="•"/>
              <a:defRPr/>
            </a:pPr>
            <a:r>
              <a:rPr lang="en-US" sz="2000" kern="0" dirty="0">
                <a:solidFill>
                  <a:srgbClr val="000000"/>
                </a:solidFill>
                <a:latin typeface="Calibri" pitchFamily="34" charset="0"/>
                <a:sym typeface="Wingdings" pitchFamily="2" charset="2"/>
              </a:rPr>
              <a:t>Example: </a:t>
            </a:r>
            <a:r>
              <a:rPr lang="en-US" sz="2000" i="1" kern="0" dirty="0">
                <a:solidFill>
                  <a:srgbClr val="000000"/>
                </a:solidFill>
                <a:latin typeface="Calibri" pitchFamily="34" charset="0"/>
                <a:sym typeface="Wingdings" pitchFamily="2" charset="2"/>
              </a:rPr>
              <a:t>n</a:t>
            </a:r>
            <a:r>
              <a:rPr lang="en-US" sz="2000" kern="0" dirty="0">
                <a:solidFill>
                  <a:srgbClr val="000000"/>
                </a:solidFill>
                <a:latin typeface="Calibri" pitchFamily="34" charset="0"/>
                <a:sym typeface="Wingdings" pitchFamily="2" charset="2"/>
              </a:rPr>
              <a:t> = 11, </a:t>
            </a:r>
            <a:r>
              <a:rPr lang="en-US" sz="2000" i="1" kern="0" dirty="0">
                <a:solidFill>
                  <a:srgbClr val="000000"/>
                </a:solidFill>
                <a:latin typeface="Calibri" pitchFamily="34" charset="0"/>
                <a:sym typeface="Wingdings" pitchFamily="2" charset="2"/>
              </a:rPr>
              <a:t>f</a:t>
            </a:r>
            <a:r>
              <a:rPr lang="en-US" sz="2000" kern="0" dirty="0">
                <a:solidFill>
                  <a:srgbClr val="000000"/>
                </a:solidFill>
                <a:latin typeface="Calibri" pitchFamily="34" charset="0"/>
                <a:sym typeface="Wingdings" pitchFamily="2" charset="2"/>
              </a:rPr>
              <a:t>=1</a:t>
            </a:r>
          </a:p>
        </p:txBody>
      </p:sp>
      <p:sp>
        <p:nvSpPr>
          <p:cNvPr id="153" name="Rectangle 7"/>
          <p:cNvSpPr>
            <a:spLocks noGrp="1" noChangeArrowheads="1"/>
          </p:cNvSpPr>
          <p:nvPr>
            <p:ph type="title"/>
          </p:nvPr>
        </p:nvSpPr>
        <p:spPr/>
        <p:txBody>
          <a:bodyPr/>
          <a:lstStyle/>
          <a:p>
            <a:r>
              <a:rPr lang="en-US" dirty="0"/>
              <a:t>Ben-Or Algorithm: Example – Shared Coin</a:t>
            </a:r>
            <a:endParaRPr lang="en-GB" dirty="0"/>
          </a:p>
        </p:txBody>
      </p:sp>
      <p:sp>
        <p:nvSpPr>
          <p:cNvPr id="34" name="Oval 33"/>
          <p:cNvSpPr/>
          <p:nvPr/>
        </p:nvSpPr>
        <p:spPr bwMode="auto">
          <a:xfrm>
            <a:off x="8211740" y="5503244"/>
            <a:ext cx="660806" cy="614205"/>
          </a:xfrm>
          <a:prstGeom prst="ellipse">
            <a:avLst/>
          </a:prstGeom>
          <a:solidFill>
            <a:srgbClr val="FD9B93"/>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endParaRPr lang="en-US" sz="2000" dirty="0">
              <a:latin typeface="Calibri" pitchFamily="34" charset="0"/>
            </a:endParaRPr>
          </a:p>
        </p:txBody>
      </p:sp>
      <p:sp>
        <p:nvSpPr>
          <p:cNvPr id="36" name="Oval 35"/>
          <p:cNvSpPr/>
          <p:nvPr/>
        </p:nvSpPr>
        <p:spPr bwMode="auto">
          <a:xfrm>
            <a:off x="4025495" y="5088321"/>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37" name="Oval 36"/>
          <p:cNvSpPr/>
          <p:nvPr/>
        </p:nvSpPr>
        <p:spPr bwMode="auto">
          <a:xfrm>
            <a:off x="4025495" y="3935777"/>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41" name="Oval 40"/>
          <p:cNvSpPr/>
          <p:nvPr/>
        </p:nvSpPr>
        <p:spPr bwMode="auto">
          <a:xfrm>
            <a:off x="2696902" y="5118688"/>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cxnSp>
        <p:nvCxnSpPr>
          <p:cNvPr id="68" name="Straight Connector 67"/>
          <p:cNvCxnSpPr>
            <a:stCxn id="34" idx="2"/>
          </p:cNvCxnSpPr>
          <p:nvPr/>
        </p:nvCxnSpPr>
        <p:spPr bwMode="auto">
          <a:xfrm flipH="1" flipV="1">
            <a:off x="4867276" y="4942408"/>
            <a:ext cx="3344465" cy="867939"/>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148" name="Rectangle 147"/>
          <p:cNvSpPr/>
          <p:nvPr/>
        </p:nvSpPr>
        <p:spPr>
          <a:xfrm>
            <a:off x="6242389" y="5380138"/>
            <a:ext cx="285818"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1</a:t>
            </a:r>
            <a:endParaRPr lang="en-US" sz="2000" dirty="0">
              <a:solidFill>
                <a:srgbClr val="FF0000"/>
              </a:solidFill>
            </a:endParaRPr>
          </a:p>
        </p:txBody>
      </p:sp>
      <p:sp>
        <p:nvSpPr>
          <p:cNvPr id="58" name="Oval 57"/>
          <p:cNvSpPr/>
          <p:nvPr/>
        </p:nvSpPr>
        <p:spPr bwMode="auto">
          <a:xfrm>
            <a:off x="2696902" y="3935777"/>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64" name="Oval 63"/>
          <p:cNvSpPr/>
          <p:nvPr/>
        </p:nvSpPr>
        <p:spPr bwMode="auto">
          <a:xfrm>
            <a:off x="3357708" y="4549982"/>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69" name="Oval 68"/>
          <p:cNvSpPr/>
          <p:nvPr/>
        </p:nvSpPr>
        <p:spPr bwMode="auto">
          <a:xfrm>
            <a:off x="7550933" y="2787213"/>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0</a:t>
            </a:r>
            <a:endParaRPr lang="en-US" sz="2000" dirty="0">
              <a:latin typeface="Calibri" pitchFamily="34" charset="0"/>
            </a:endParaRPr>
          </a:p>
        </p:txBody>
      </p:sp>
      <p:sp>
        <p:nvSpPr>
          <p:cNvPr id="70" name="Oval 69"/>
          <p:cNvSpPr/>
          <p:nvPr/>
        </p:nvSpPr>
        <p:spPr bwMode="auto">
          <a:xfrm>
            <a:off x="7550933" y="1634669"/>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0</a:t>
            </a:r>
          </a:p>
        </p:txBody>
      </p:sp>
      <p:sp>
        <p:nvSpPr>
          <p:cNvPr id="71" name="Oval 70"/>
          <p:cNvSpPr/>
          <p:nvPr/>
        </p:nvSpPr>
        <p:spPr bwMode="auto">
          <a:xfrm>
            <a:off x="6222340" y="2817580"/>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0</a:t>
            </a:r>
            <a:endParaRPr lang="en-US" sz="2000" dirty="0">
              <a:latin typeface="Calibri" pitchFamily="34" charset="0"/>
            </a:endParaRPr>
          </a:p>
        </p:txBody>
      </p:sp>
      <p:sp>
        <p:nvSpPr>
          <p:cNvPr id="80" name="Oval 79"/>
          <p:cNvSpPr/>
          <p:nvPr/>
        </p:nvSpPr>
        <p:spPr bwMode="auto">
          <a:xfrm>
            <a:off x="6222340" y="1634669"/>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0</a:t>
            </a:r>
            <a:endParaRPr lang="en-US" sz="2000" dirty="0">
              <a:latin typeface="Calibri" pitchFamily="34" charset="0"/>
            </a:endParaRPr>
          </a:p>
        </p:txBody>
      </p:sp>
      <p:sp>
        <p:nvSpPr>
          <p:cNvPr id="83" name="Oval 82"/>
          <p:cNvSpPr/>
          <p:nvPr/>
        </p:nvSpPr>
        <p:spPr bwMode="auto">
          <a:xfrm>
            <a:off x="6883146" y="2248874"/>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0</a:t>
            </a:r>
            <a:endParaRPr lang="en-US" sz="2000" dirty="0">
              <a:latin typeface="Calibri" pitchFamily="34" charset="0"/>
            </a:endParaRPr>
          </a:p>
        </p:txBody>
      </p:sp>
      <p:cxnSp>
        <p:nvCxnSpPr>
          <p:cNvPr id="85" name="Straight Connector 84"/>
          <p:cNvCxnSpPr>
            <a:stCxn id="34" idx="0"/>
          </p:cNvCxnSpPr>
          <p:nvPr/>
        </p:nvCxnSpPr>
        <p:spPr bwMode="auto">
          <a:xfrm flipH="1" flipV="1">
            <a:off x="7318739" y="3423915"/>
            <a:ext cx="1223404" cy="2079328"/>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87" name="Rectangle 86"/>
          <p:cNvSpPr/>
          <p:nvPr/>
        </p:nvSpPr>
        <p:spPr>
          <a:xfrm>
            <a:off x="8211739" y="4245139"/>
            <a:ext cx="285818" cy="400110"/>
          </a:xfrm>
          <a:prstGeom prst="rect">
            <a:avLst/>
          </a:prstGeom>
        </p:spPr>
        <p:txBody>
          <a:bodyPr wrap="square">
            <a:spAutoFit/>
          </a:bodyPr>
          <a:lstStyle/>
          <a:p>
            <a:r>
              <a:rPr lang="de-DE" sz="2000" dirty="0">
                <a:solidFill>
                  <a:srgbClr val="FF0000"/>
                </a:solidFill>
              </a:rPr>
              <a:t>0</a:t>
            </a:r>
            <a:endParaRPr lang="en-US" sz="2000" dirty="0">
              <a:solidFill>
                <a:srgbClr val="FF0000"/>
              </a:solidFill>
            </a:endParaRPr>
          </a:p>
        </p:txBody>
      </p:sp>
    </p:spTree>
    <p:extLst>
      <p:ext uri="{BB962C8B-B14F-4D97-AF65-F5344CB8AC3E}">
        <p14:creationId xmlns:p14="http://schemas.microsoft.com/office/powerpoint/2010/main" val="420219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B1352-F3BE-CD40-B387-D6E874A34EE7}"/>
              </a:ext>
            </a:extLst>
          </p:cNvPr>
          <p:cNvSpPr>
            <a:spLocks noGrp="1"/>
          </p:cNvSpPr>
          <p:nvPr>
            <p:ph type="title"/>
          </p:nvPr>
        </p:nvSpPr>
        <p:spPr/>
        <p:txBody>
          <a:bodyPr/>
          <a:lstStyle/>
          <a:p>
            <a:r>
              <a:rPr lang="en-US" b="1" dirty="0"/>
              <a:t>Last Exercise</a:t>
            </a:r>
          </a:p>
        </p:txBody>
      </p:sp>
      <p:sp>
        <p:nvSpPr>
          <p:cNvPr id="3" name="Inhaltsplatzhalter 2">
            <a:extLst>
              <a:ext uri="{FF2B5EF4-FFF2-40B4-BE49-F238E27FC236}">
                <a16:creationId xmlns:a16="http://schemas.microsoft.com/office/drawing/2014/main" id="{A42928B0-8E43-324D-AD08-E40C020482D5}"/>
              </a:ext>
            </a:extLst>
          </p:cNvPr>
          <p:cNvSpPr>
            <a:spLocks noGrp="1"/>
          </p:cNvSpPr>
          <p:nvPr>
            <p:ph idx="1"/>
          </p:nvPr>
        </p:nvSpPr>
        <p:spPr/>
        <p:txBody>
          <a:bodyPr>
            <a:normAutofit fontScale="92500"/>
          </a:bodyPr>
          <a:lstStyle/>
          <a:p>
            <a:r>
              <a:rPr lang="en-US" dirty="0"/>
              <a:t>What is the problem with shortest job first (SJF)?</a:t>
            </a:r>
          </a:p>
          <a:p>
            <a:pPr lvl="1"/>
            <a:r>
              <a:rPr lang="en-US" i="1" dirty="0"/>
              <a:t>Answer: Long jobs are potentially never scheduled</a:t>
            </a:r>
          </a:p>
          <a:p>
            <a:r>
              <a:rPr lang="en-US" dirty="0"/>
              <a:t>What is the advantage of shortest job first (SJF)?</a:t>
            </a:r>
          </a:p>
          <a:p>
            <a:pPr lvl="1"/>
            <a:r>
              <a:rPr lang="en-US" i="1" dirty="0"/>
              <a:t>Answer: It minimizes the average time a task is waiting to be scheduled (and therefore the average turnaround time)</a:t>
            </a:r>
          </a:p>
          <a:p>
            <a:r>
              <a:rPr lang="en-US" dirty="0"/>
              <a:t>What is the benefit of round robin(RR)?</a:t>
            </a:r>
          </a:p>
          <a:p>
            <a:pPr lvl="1"/>
            <a:r>
              <a:rPr lang="en-US" i="1" dirty="0"/>
              <a:t>Answer: It has a good response time. (And is easy to implement/understand/analyze)</a:t>
            </a:r>
          </a:p>
          <a:p>
            <a:r>
              <a:rPr lang="en-US" dirty="0"/>
              <a:t>What is the big conceptual difference between earliest deadline first (EDF) and round robin (RR)?</a:t>
            </a:r>
          </a:p>
          <a:p>
            <a:pPr lvl="1"/>
            <a:r>
              <a:rPr lang="en-US" i="1" dirty="0"/>
              <a:t>Answer: EDF is for </a:t>
            </a:r>
            <a:r>
              <a:rPr lang="en-US" i="1" dirty="0" err="1"/>
              <a:t>realtime</a:t>
            </a:r>
            <a:r>
              <a:rPr lang="en-US" i="1" dirty="0"/>
              <a:t> workloads, so tasks have priorities. RR treats all tasks </a:t>
            </a:r>
            <a:r>
              <a:rPr lang="en-US" i="1"/>
              <a:t>the same.</a:t>
            </a:r>
            <a:endParaRPr lang="en-US" i="1" dirty="0"/>
          </a:p>
        </p:txBody>
      </p:sp>
    </p:spTree>
    <p:extLst>
      <p:ext uri="{BB962C8B-B14F-4D97-AF65-F5344CB8AC3E}">
        <p14:creationId xmlns:p14="http://schemas.microsoft.com/office/powerpoint/2010/main" val="185332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txBox="1">
            <a:spLocks noChangeArrowheads="1"/>
          </p:cNvSpPr>
          <p:nvPr/>
        </p:nvSpPr>
        <p:spPr>
          <a:xfrm>
            <a:off x="1992313" y="836613"/>
            <a:ext cx="8354140" cy="5523994"/>
          </a:xfrm>
          <a:prstGeom prst="rect">
            <a:avLst/>
          </a:prstGeom>
        </p:spPr>
        <p:txBody>
          <a:bodyPr/>
          <a:lstStyle/>
          <a:p>
            <a:pPr marL="342900" indent="-342900" fontAlgn="base">
              <a:spcBef>
                <a:spcPct val="20000"/>
              </a:spcBef>
              <a:spcAft>
                <a:spcPct val="0"/>
              </a:spcAft>
              <a:buFontTx/>
              <a:buChar char="•"/>
              <a:defRPr/>
            </a:pPr>
            <a:endParaRPr lang="en-US" sz="2000" kern="0" dirty="0">
              <a:solidFill>
                <a:srgbClr val="000000"/>
              </a:solidFill>
              <a:latin typeface="Calibri" pitchFamily="34" charset="0"/>
            </a:endParaRPr>
          </a:p>
          <a:p>
            <a:pPr marL="342900" indent="-342900" fontAlgn="base">
              <a:spcBef>
                <a:spcPct val="20000"/>
              </a:spcBef>
              <a:spcAft>
                <a:spcPct val="0"/>
              </a:spcAft>
              <a:buFontTx/>
              <a:buChar char="•"/>
              <a:defRPr/>
            </a:pPr>
            <a:r>
              <a:rPr lang="en-US" sz="2000" kern="0" dirty="0">
                <a:solidFill>
                  <a:srgbClr val="000000"/>
                </a:solidFill>
                <a:latin typeface="Calibri" pitchFamily="34" charset="0"/>
                <a:sym typeface="Wingdings" pitchFamily="2" charset="2"/>
              </a:rPr>
              <a:t>Example: </a:t>
            </a:r>
            <a:r>
              <a:rPr lang="en-US" sz="2000" i="1" kern="0" dirty="0">
                <a:solidFill>
                  <a:srgbClr val="000000"/>
                </a:solidFill>
                <a:latin typeface="Calibri" pitchFamily="34" charset="0"/>
                <a:sym typeface="Wingdings" pitchFamily="2" charset="2"/>
              </a:rPr>
              <a:t>n</a:t>
            </a:r>
            <a:r>
              <a:rPr lang="en-US" sz="2000" kern="0" dirty="0">
                <a:solidFill>
                  <a:srgbClr val="000000"/>
                </a:solidFill>
                <a:latin typeface="Calibri" pitchFamily="34" charset="0"/>
                <a:sym typeface="Wingdings" pitchFamily="2" charset="2"/>
              </a:rPr>
              <a:t> = 11, </a:t>
            </a:r>
            <a:r>
              <a:rPr lang="en-US" sz="2000" i="1" kern="0" dirty="0">
                <a:solidFill>
                  <a:srgbClr val="000000"/>
                </a:solidFill>
                <a:latin typeface="Calibri" pitchFamily="34" charset="0"/>
                <a:sym typeface="Wingdings" pitchFamily="2" charset="2"/>
              </a:rPr>
              <a:t>f</a:t>
            </a:r>
            <a:r>
              <a:rPr lang="en-US" sz="2000" kern="0" dirty="0">
                <a:solidFill>
                  <a:srgbClr val="000000"/>
                </a:solidFill>
                <a:latin typeface="Calibri" pitchFamily="34" charset="0"/>
                <a:sym typeface="Wingdings" pitchFamily="2" charset="2"/>
              </a:rPr>
              <a:t>=1</a:t>
            </a:r>
          </a:p>
          <a:p>
            <a:pPr marL="342900" indent="-342900" fontAlgn="base">
              <a:spcBef>
                <a:spcPct val="20000"/>
              </a:spcBef>
              <a:spcAft>
                <a:spcPct val="0"/>
              </a:spcAft>
              <a:buFontTx/>
              <a:buChar char="•"/>
              <a:defRPr/>
            </a:pPr>
            <a:r>
              <a:rPr lang="de-DE" sz="2000" kern="0" dirty="0">
                <a:solidFill>
                  <a:srgbClr val="000000"/>
                </a:solidFill>
                <a:latin typeface="Calibri" pitchFamily="34" charset="0"/>
                <a:sym typeface="Wingdings" pitchFamily="2" charset="2"/>
              </a:rPr>
              <a:t>Byzantine node has no power</a:t>
            </a:r>
            <a:endParaRPr lang="en-US" sz="2000" kern="0" dirty="0">
              <a:solidFill>
                <a:srgbClr val="000000"/>
              </a:solidFill>
              <a:latin typeface="Calibri" pitchFamily="34" charset="0"/>
              <a:sym typeface="Wingdings" pitchFamily="2" charset="2"/>
            </a:endParaRPr>
          </a:p>
        </p:txBody>
      </p:sp>
      <p:sp>
        <p:nvSpPr>
          <p:cNvPr id="153" name="Rectangle 7"/>
          <p:cNvSpPr>
            <a:spLocks noGrp="1" noChangeArrowheads="1"/>
          </p:cNvSpPr>
          <p:nvPr>
            <p:ph type="title"/>
          </p:nvPr>
        </p:nvSpPr>
        <p:spPr/>
        <p:txBody>
          <a:bodyPr/>
          <a:lstStyle/>
          <a:p>
            <a:r>
              <a:rPr lang="en-US" dirty="0"/>
              <a:t>Ben-Or Algorithm: Example – Shared Coin</a:t>
            </a:r>
            <a:endParaRPr lang="en-GB" dirty="0"/>
          </a:p>
        </p:txBody>
      </p:sp>
      <p:sp>
        <p:nvSpPr>
          <p:cNvPr id="34" name="Oval 33"/>
          <p:cNvSpPr/>
          <p:nvPr/>
        </p:nvSpPr>
        <p:spPr bwMode="auto">
          <a:xfrm>
            <a:off x="8211740" y="5503244"/>
            <a:ext cx="660806" cy="614205"/>
          </a:xfrm>
          <a:prstGeom prst="ellipse">
            <a:avLst/>
          </a:prstGeom>
          <a:solidFill>
            <a:srgbClr val="FD9B93"/>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endParaRPr lang="en-US" sz="2000" dirty="0">
              <a:latin typeface="Calibri" pitchFamily="34" charset="0"/>
            </a:endParaRPr>
          </a:p>
        </p:txBody>
      </p:sp>
      <p:sp>
        <p:nvSpPr>
          <p:cNvPr id="36" name="Oval 35"/>
          <p:cNvSpPr/>
          <p:nvPr/>
        </p:nvSpPr>
        <p:spPr bwMode="auto">
          <a:xfrm>
            <a:off x="4025495" y="5088321"/>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37" name="Oval 36"/>
          <p:cNvSpPr/>
          <p:nvPr/>
        </p:nvSpPr>
        <p:spPr bwMode="auto">
          <a:xfrm>
            <a:off x="4025495" y="3935777"/>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41" name="Oval 40"/>
          <p:cNvSpPr/>
          <p:nvPr/>
        </p:nvSpPr>
        <p:spPr bwMode="auto">
          <a:xfrm>
            <a:off x="2696902" y="5118688"/>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cxnSp>
        <p:nvCxnSpPr>
          <p:cNvPr id="68" name="Straight Connector 67"/>
          <p:cNvCxnSpPr>
            <a:stCxn id="34" idx="2"/>
          </p:cNvCxnSpPr>
          <p:nvPr/>
        </p:nvCxnSpPr>
        <p:spPr bwMode="auto">
          <a:xfrm flipH="1" flipV="1">
            <a:off x="4867276" y="4942408"/>
            <a:ext cx="3344465" cy="867939"/>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148" name="Rectangle 147"/>
          <p:cNvSpPr/>
          <p:nvPr/>
        </p:nvSpPr>
        <p:spPr>
          <a:xfrm>
            <a:off x="6242389" y="5380138"/>
            <a:ext cx="285818" cy="400110"/>
          </a:xfrm>
          <a:prstGeom prst="rect">
            <a:avLst/>
          </a:prstGeom>
        </p:spPr>
        <p:txBody>
          <a:bodyPr wrap="square">
            <a:spAutoFit/>
          </a:bodyPr>
          <a:lstStyle/>
          <a:p>
            <a:r>
              <a:rPr lang="en-US" sz="2000" dirty="0">
                <a:solidFill>
                  <a:srgbClr val="FF0000"/>
                </a:solidFill>
                <a:latin typeface="Calibri" pitchFamily="34" charset="0"/>
                <a:cs typeface="Calibri" pitchFamily="34" charset="0"/>
              </a:rPr>
              <a:t>1</a:t>
            </a:r>
            <a:endParaRPr lang="en-US" sz="2000" dirty="0">
              <a:solidFill>
                <a:srgbClr val="FF0000"/>
              </a:solidFill>
            </a:endParaRPr>
          </a:p>
        </p:txBody>
      </p:sp>
      <p:sp>
        <p:nvSpPr>
          <p:cNvPr id="58" name="Oval 57"/>
          <p:cNvSpPr/>
          <p:nvPr/>
        </p:nvSpPr>
        <p:spPr bwMode="auto">
          <a:xfrm>
            <a:off x="2696902" y="3935777"/>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64" name="Oval 63"/>
          <p:cNvSpPr/>
          <p:nvPr/>
        </p:nvSpPr>
        <p:spPr bwMode="auto">
          <a:xfrm>
            <a:off x="3357708" y="4549982"/>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1</a:t>
            </a:r>
            <a:endParaRPr lang="en-US" sz="2000" dirty="0">
              <a:latin typeface="Calibri" pitchFamily="34" charset="0"/>
            </a:endParaRPr>
          </a:p>
        </p:txBody>
      </p:sp>
      <p:sp>
        <p:nvSpPr>
          <p:cNvPr id="69" name="Oval 68"/>
          <p:cNvSpPr/>
          <p:nvPr/>
        </p:nvSpPr>
        <p:spPr bwMode="auto">
          <a:xfrm>
            <a:off x="7550933" y="2787213"/>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0</a:t>
            </a:r>
            <a:endParaRPr lang="en-US" sz="2000" dirty="0">
              <a:latin typeface="Calibri" pitchFamily="34" charset="0"/>
            </a:endParaRPr>
          </a:p>
        </p:txBody>
      </p:sp>
      <p:sp>
        <p:nvSpPr>
          <p:cNvPr id="70" name="Oval 69"/>
          <p:cNvSpPr/>
          <p:nvPr/>
        </p:nvSpPr>
        <p:spPr bwMode="auto">
          <a:xfrm>
            <a:off x="7550933" y="1634669"/>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en-US" sz="2000" dirty="0">
                <a:latin typeface="Calibri" pitchFamily="34" charset="0"/>
              </a:rPr>
              <a:t>0</a:t>
            </a:r>
          </a:p>
        </p:txBody>
      </p:sp>
      <p:sp>
        <p:nvSpPr>
          <p:cNvPr id="71" name="Oval 70"/>
          <p:cNvSpPr/>
          <p:nvPr/>
        </p:nvSpPr>
        <p:spPr bwMode="auto">
          <a:xfrm>
            <a:off x="6222340" y="2817580"/>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0</a:t>
            </a:r>
            <a:endParaRPr lang="en-US" sz="2000" dirty="0">
              <a:latin typeface="Calibri" pitchFamily="34" charset="0"/>
            </a:endParaRPr>
          </a:p>
        </p:txBody>
      </p:sp>
      <p:sp>
        <p:nvSpPr>
          <p:cNvPr id="80" name="Oval 79"/>
          <p:cNvSpPr/>
          <p:nvPr/>
        </p:nvSpPr>
        <p:spPr bwMode="auto">
          <a:xfrm>
            <a:off x="6222340" y="1634669"/>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0</a:t>
            </a:r>
            <a:endParaRPr lang="en-US" sz="2000" dirty="0">
              <a:latin typeface="Calibri" pitchFamily="34" charset="0"/>
            </a:endParaRPr>
          </a:p>
        </p:txBody>
      </p:sp>
      <p:sp>
        <p:nvSpPr>
          <p:cNvPr id="83" name="Oval 82"/>
          <p:cNvSpPr/>
          <p:nvPr/>
        </p:nvSpPr>
        <p:spPr bwMode="auto">
          <a:xfrm>
            <a:off x="6883146" y="2248874"/>
            <a:ext cx="660806" cy="614205"/>
          </a:xfrm>
          <a:prstGeom prst="ellipse">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0" rIns="91440" bIns="91440" numCol="1" rtlCol="0" anchor="ctr" anchorCtr="0" compatLnSpc="1">
            <a:prstTxWarp prst="textNoShape">
              <a:avLst/>
            </a:prstTxWarp>
          </a:bodyPr>
          <a:lstStyle/>
          <a:p>
            <a:pPr algn="ctr" fontAlgn="base">
              <a:spcBef>
                <a:spcPct val="0"/>
              </a:spcBef>
              <a:spcAft>
                <a:spcPct val="0"/>
              </a:spcAft>
            </a:pPr>
            <a:r>
              <a:rPr lang="de-DE" sz="2000" dirty="0">
                <a:latin typeface="Calibri" pitchFamily="34" charset="0"/>
              </a:rPr>
              <a:t>0</a:t>
            </a:r>
            <a:endParaRPr lang="en-US" sz="2000" dirty="0">
              <a:latin typeface="Calibri" pitchFamily="34" charset="0"/>
            </a:endParaRPr>
          </a:p>
        </p:txBody>
      </p:sp>
      <p:cxnSp>
        <p:nvCxnSpPr>
          <p:cNvPr id="85" name="Straight Connector 84"/>
          <p:cNvCxnSpPr>
            <a:stCxn id="34" idx="0"/>
          </p:cNvCxnSpPr>
          <p:nvPr/>
        </p:nvCxnSpPr>
        <p:spPr bwMode="auto">
          <a:xfrm flipH="1" flipV="1">
            <a:off x="7318739" y="3423915"/>
            <a:ext cx="1223404" cy="2079328"/>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87" name="Rectangle 86"/>
          <p:cNvSpPr/>
          <p:nvPr/>
        </p:nvSpPr>
        <p:spPr>
          <a:xfrm>
            <a:off x="8211739" y="4245139"/>
            <a:ext cx="285818" cy="400110"/>
          </a:xfrm>
          <a:prstGeom prst="rect">
            <a:avLst/>
          </a:prstGeom>
        </p:spPr>
        <p:txBody>
          <a:bodyPr wrap="square">
            <a:spAutoFit/>
          </a:bodyPr>
          <a:lstStyle/>
          <a:p>
            <a:r>
              <a:rPr lang="de-DE" sz="2000" dirty="0">
                <a:solidFill>
                  <a:srgbClr val="FF0000"/>
                </a:solidFill>
              </a:rPr>
              <a:t>0</a:t>
            </a:r>
            <a:endParaRPr lang="en-US" sz="2000" dirty="0">
              <a:solidFill>
                <a:srgbClr val="FF0000"/>
              </a:solidFill>
            </a:endParaRPr>
          </a:p>
        </p:txBody>
      </p:sp>
      <p:sp>
        <p:nvSpPr>
          <p:cNvPr id="88" name="Rounded Rectangular Callout 87"/>
          <p:cNvSpPr/>
          <p:nvPr/>
        </p:nvSpPr>
        <p:spPr bwMode="auto">
          <a:xfrm>
            <a:off x="8702153" y="1516277"/>
            <a:ext cx="1153887" cy="532563"/>
          </a:xfrm>
          <a:prstGeom prst="wedgeRoundRectCallout">
            <a:avLst>
              <a:gd name="adj1" fmla="val -85934"/>
              <a:gd name="adj2" fmla="val 138031"/>
              <a:gd name="adj3" fmla="val 16667"/>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400" dirty="0">
                <a:latin typeface="Calibri" pitchFamily="34" charset="0"/>
                <a:cs typeface="Calibri" pitchFamily="34" charset="0"/>
              </a:rPr>
              <a:t>I will ask the oracle!</a:t>
            </a:r>
          </a:p>
        </p:txBody>
      </p:sp>
      <p:sp>
        <p:nvSpPr>
          <p:cNvPr id="89" name="Rounded Rectangular Callout 88"/>
          <p:cNvSpPr/>
          <p:nvPr/>
        </p:nvSpPr>
        <p:spPr bwMode="auto">
          <a:xfrm>
            <a:off x="3778955" y="3085535"/>
            <a:ext cx="1153887" cy="532563"/>
          </a:xfrm>
          <a:prstGeom prst="wedgeRoundRectCallout">
            <a:avLst>
              <a:gd name="adj1" fmla="val -54566"/>
              <a:gd name="adj2" fmla="val 116568"/>
              <a:gd name="adj3" fmla="val 16667"/>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sz="1400" dirty="0">
                <a:latin typeface="Calibri" pitchFamily="34" charset="0"/>
                <a:cs typeface="Calibri" pitchFamily="34" charset="0"/>
              </a:rPr>
              <a:t>I will ask the oracle!</a:t>
            </a:r>
          </a:p>
        </p:txBody>
      </p:sp>
    </p:spTree>
    <p:extLst>
      <p:ext uri="{BB962C8B-B14F-4D97-AF65-F5344CB8AC3E}">
        <p14:creationId xmlns:p14="http://schemas.microsoft.com/office/powerpoint/2010/main" val="3606683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9359F2-8F7D-2A46-A6FF-607955C2D24A}"/>
              </a:ext>
            </a:extLst>
          </p:cNvPr>
          <p:cNvSpPr>
            <a:spLocks noGrp="1"/>
          </p:cNvSpPr>
          <p:nvPr>
            <p:ph type="title"/>
          </p:nvPr>
        </p:nvSpPr>
        <p:spPr/>
        <p:txBody>
          <a:bodyPr/>
          <a:lstStyle/>
          <a:p>
            <a:r>
              <a:rPr lang="en-US" b="1" dirty="0"/>
              <a:t>Reliable Broadcast</a:t>
            </a:r>
          </a:p>
        </p:txBody>
      </p:sp>
      <p:sp>
        <p:nvSpPr>
          <p:cNvPr id="3" name="Inhaltsplatzhalter 2">
            <a:extLst>
              <a:ext uri="{FF2B5EF4-FFF2-40B4-BE49-F238E27FC236}">
                <a16:creationId xmlns:a16="http://schemas.microsoft.com/office/drawing/2014/main" id="{910DB107-DEBE-994B-91A4-A2BA480A85B2}"/>
              </a:ext>
            </a:extLst>
          </p:cNvPr>
          <p:cNvSpPr>
            <a:spLocks noGrp="1"/>
          </p:cNvSpPr>
          <p:nvPr>
            <p:ph idx="1"/>
          </p:nvPr>
        </p:nvSpPr>
        <p:spPr/>
        <p:txBody>
          <a:bodyPr>
            <a:normAutofit fontScale="85000" lnSpcReduction="20000"/>
          </a:bodyPr>
          <a:lstStyle/>
          <a:p>
            <a:r>
              <a:rPr lang="en-US" b="1" dirty="0"/>
              <a:t>Best effort broadcast</a:t>
            </a:r>
          </a:p>
          <a:p>
            <a:pPr lvl="1"/>
            <a:r>
              <a:rPr lang="en-US" dirty="0"/>
              <a:t>Best effort broadcast ensures that a message that is </a:t>
            </a:r>
            <a:r>
              <a:rPr lang="en-US" dirty="0">
                <a:solidFill>
                  <a:srgbClr val="0070C0"/>
                </a:solidFill>
              </a:rPr>
              <a:t>sent</a:t>
            </a:r>
            <a:r>
              <a:rPr lang="en-US" dirty="0"/>
              <a:t> from a correct node v to another correct node w will be received and accepted by w</a:t>
            </a:r>
          </a:p>
          <a:p>
            <a:r>
              <a:rPr lang="en-US" b="1" dirty="0"/>
              <a:t>Reliable broadcast </a:t>
            </a:r>
          </a:p>
          <a:p>
            <a:pPr lvl="1"/>
            <a:r>
              <a:rPr lang="en-US" dirty="0"/>
              <a:t>Reliable broadcast ensures that the nodes eventually agree on all </a:t>
            </a:r>
            <a:r>
              <a:rPr lang="en-US" dirty="0">
                <a:solidFill>
                  <a:srgbClr val="0070C0"/>
                </a:solidFill>
              </a:rPr>
              <a:t>accepted </a:t>
            </a:r>
            <a:r>
              <a:rPr lang="en-US" dirty="0"/>
              <a:t>messages. That is, if a correct node v considers message m as accepted, then every other node will eventually consider message m as accepted.</a:t>
            </a:r>
          </a:p>
          <a:p>
            <a:r>
              <a:rPr lang="en-US" b="1" dirty="0"/>
              <a:t>FIFO (reliable) broadcast</a:t>
            </a:r>
          </a:p>
          <a:p>
            <a:pPr lvl="1"/>
            <a:r>
              <a:rPr lang="en-US" dirty="0"/>
              <a:t>The FIFO (reliable) broadcast defines an order in which the messages are accepted in the system. If a node </a:t>
            </a:r>
            <a:r>
              <a:rPr lang="en-US" dirty="0">
                <a:solidFill>
                  <a:srgbClr val="0070C0"/>
                </a:solidFill>
              </a:rPr>
              <a:t>u broadcasts message m1 before m2</a:t>
            </a:r>
            <a:r>
              <a:rPr lang="en-US" dirty="0"/>
              <a:t>, then any node v will accept the message m1 first.</a:t>
            </a:r>
          </a:p>
          <a:p>
            <a:r>
              <a:rPr lang="en-US" b="1" dirty="0"/>
              <a:t> Atomic broadcast</a:t>
            </a:r>
          </a:p>
          <a:p>
            <a:pPr lvl="1"/>
            <a:r>
              <a:rPr lang="en-US" dirty="0"/>
              <a:t>Atomic broadcast makes sure that all messages are always received in the same order. So for two random nodes u1 and u2 and </a:t>
            </a:r>
            <a:r>
              <a:rPr lang="en-US" dirty="0">
                <a:solidFill>
                  <a:srgbClr val="0070C0"/>
                </a:solidFill>
              </a:rPr>
              <a:t>two random messages </a:t>
            </a:r>
            <a:r>
              <a:rPr lang="en-US" dirty="0"/>
              <a:t>m1 and m2, if u1 sees m1 first, u2 will also see m1 first.</a:t>
            </a:r>
          </a:p>
          <a:p>
            <a:endParaRPr lang="en-US" dirty="0"/>
          </a:p>
          <a:p>
            <a:pPr lvl="1"/>
            <a:endParaRPr lang="en-US" dirty="0"/>
          </a:p>
        </p:txBody>
      </p:sp>
    </p:spTree>
    <p:extLst>
      <p:ext uri="{BB962C8B-B14F-4D97-AF65-F5344CB8AC3E}">
        <p14:creationId xmlns:p14="http://schemas.microsoft.com/office/powerpoint/2010/main" val="153726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EC83F-845C-434C-9F6D-092849E00AB3}"/>
              </a:ext>
            </a:extLst>
          </p:cNvPr>
          <p:cNvSpPr>
            <a:spLocks noGrp="1"/>
          </p:cNvSpPr>
          <p:nvPr>
            <p:ph type="title"/>
          </p:nvPr>
        </p:nvSpPr>
        <p:spPr/>
        <p:txBody>
          <a:bodyPr/>
          <a:lstStyle/>
          <a:p>
            <a:r>
              <a:rPr lang="en-US" b="1" dirty="0"/>
              <a:t>Reliable Broadcast</a:t>
            </a:r>
          </a:p>
        </p:txBody>
      </p:sp>
      <p:pic>
        <p:nvPicPr>
          <p:cNvPr id="4" name="Inhaltsplatzhalter 3">
            <a:extLst>
              <a:ext uri="{FF2B5EF4-FFF2-40B4-BE49-F238E27FC236}">
                <a16:creationId xmlns:a16="http://schemas.microsoft.com/office/drawing/2014/main" id="{68A4FB4F-59B8-6D46-812F-1A8AEC51F97D}"/>
              </a:ext>
            </a:extLst>
          </p:cNvPr>
          <p:cNvPicPr>
            <a:picLocks noGrp="1" noChangeAspect="1"/>
          </p:cNvPicPr>
          <p:nvPr>
            <p:ph idx="1"/>
          </p:nvPr>
        </p:nvPicPr>
        <p:blipFill>
          <a:blip r:embed="rId2"/>
          <a:stretch>
            <a:fillRect/>
          </a:stretch>
        </p:blipFill>
        <p:spPr>
          <a:xfrm>
            <a:off x="1925533" y="2184400"/>
            <a:ext cx="8693784" cy="3383227"/>
          </a:xfrm>
          <a:prstGeom prst="rect">
            <a:avLst/>
          </a:prstGeom>
        </p:spPr>
      </p:pic>
      <p:sp>
        <p:nvSpPr>
          <p:cNvPr id="5" name="Rechteck 4">
            <a:extLst>
              <a:ext uri="{FF2B5EF4-FFF2-40B4-BE49-F238E27FC236}">
                <a16:creationId xmlns:a16="http://schemas.microsoft.com/office/drawing/2014/main" id="{83331187-467B-C24D-A09B-CFEF38BB85AF}"/>
              </a:ext>
            </a:extLst>
          </p:cNvPr>
          <p:cNvSpPr/>
          <p:nvPr/>
        </p:nvSpPr>
        <p:spPr>
          <a:xfrm>
            <a:off x="2523067" y="2709392"/>
            <a:ext cx="7402168" cy="252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Broadcast own  value</a:t>
            </a:r>
          </a:p>
        </p:txBody>
      </p:sp>
      <p:sp>
        <p:nvSpPr>
          <p:cNvPr id="6" name="Rechteck 5">
            <a:extLst>
              <a:ext uri="{FF2B5EF4-FFF2-40B4-BE49-F238E27FC236}">
                <a16:creationId xmlns:a16="http://schemas.microsoft.com/office/drawing/2014/main" id="{D8AB267F-8588-BD46-B36D-12068460C884}"/>
              </a:ext>
            </a:extLst>
          </p:cNvPr>
          <p:cNvSpPr/>
          <p:nvPr/>
        </p:nvSpPr>
        <p:spPr>
          <a:xfrm>
            <a:off x="2523066" y="2961391"/>
            <a:ext cx="7402167" cy="838251"/>
          </a:xfrm>
          <a:prstGeom prst="rect">
            <a:avLst/>
          </a:prstGeom>
          <a:solidFill>
            <a:srgbClr val="44A0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message received from node directly, broadcast it together with your own name</a:t>
            </a:r>
          </a:p>
        </p:txBody>
      </p:sp>
      <p:sp>
        <p:nvSpPr>
          <p:cNvPr id="7" name="Rechteck 6">
            <a:extLst>
              <a:ext uri="{FF2B5EF4-FFF2-40B4-BE49-F238E27FC236}">
                <a16:creationId xmlns:a16="http://schemas.microsoft.com/office/drawing/2014/main" id="{273CBC80-1EA5-7846-900A-5468BA09942C}"/>
              </a:ext>
            </a:extLst>
          </p:cNvPr>
          <p:cNvSpPr/>
          <p:nvPr/>
        </p:nvSpPr>
        <p:spPr>
          <a:xfrm>
            <a:off x="2523063" y="3799641"/>
            <a:ext cx="7402167" cy="776991"/>
          </a:xfrm>
          <a:prstGeom prst="rect">
            <a:avLst/>
          </a:prstGeom>
          <a:solidFill>
            <a:srgbClr val="44B4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do not get message from node directly, but from a reasonable amount of others also broadcast with own name</a:t>
            </a:r>
          </a:p>
        </p:txBody>
      </p:sp>
      <p:sp>
        <p:nvSpPr>
          <p:cNvPr id="9" name="Rechteck 8">
            <a:extLst>
              <a:ext uri="{FF2B5EF4-FFF2-40B4-BE49-F238E27FC236}">
                <a16:creationId xmlns:a16="http://schemas.microsoft.com/office/drawing/2014/main" id="{093DF932-9514-4B40-8937-DDD25276FDAC}"/>
              </a:ext>
            </a:extLst>
          </p:cNvPr>
          <p:cNvSpPr/>
          <p:nvPr/>
        </p:nvSpPr>
        <p:spPr>
          <a:xfrm>
            <a:off x="2523059" y="4576632"/>
            <a:ext cx="7402167" cy="776991"/>
          </a:xfrm>
          <a:prstGeom prst="rect">
            <a:avLst/>
          </a:prstGeom>
          <a:solidFill>
            <a:srgbClr val="44C8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get enough forwarded messages, accept message</a:t>
            </a:r>
          </a:p>
        </p:txBody>
      </p:sp>
    </p:spTree>
    <p:extLst>
      <p:ext uri="{BB962C8B-B14F-4D97-AF65-F5344CB8AC3E}">
        <p14:creationId xmlns:p14="http://schemas.microsoft.com/office/powerpoint/2010/main" val="390587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E6A59-1CE5-D546-9E00-B8B6253D093E}"/>
              </a:ext>
            </a:extLst>
          </p:cNvPr>
          <p:cNvSpPr>
            <a:spLocks noGrp="1"/>
          </p:cNvSpPr>
          <p:nvPr>
            <p:ph type="title"/>
          </p:nvPr>
        </p:nvSpPr>
        <p:spPr/>
        <p:txBody>
          <a:bodyPr/>
          <a:lstStyle/>
          <a:p>
            <a:r>
              <a:rPr lang="en-US" b="1" dirty="0"/>
              <a:t>Reliable Broadcast</a:t>
            </a:r>
          </a:p>
        </p:txBody>
      </p:sp>
      <p:sp>
        <p:nvSpPr>
          <p:cNvPr id="3" name="Inhaltsplatzhalter 2">
            <a:extLst>
              <a:ext uri="{FF2B5EF4-FFF2-40B4-BE49-F238E27FC236}">
                <a16:creationId xmlns:a16="http://schemas.microsoft.com/office/drawing/2014/main" id="{EA9712A5-646A-7D41-90CE-8D46E98A6727}"/>
              </a:ext>
            </a:extLst>
          </p:cNvPr>
          <p:cNvSpPr>
            <a:spLocks noGrp="1"/>
          </p:cNvSpPr>
          <p:nvPr>
            <p:ph idx="1"/>
          </p:nvPr>
        </p:nvSpPr>
        <p:spPr/>
        <p:txBody>
          <a:bodyPr/>
          <a:lstStyle/>
          <a:p>
            <a:pPr marL="0" indent="0">
              <a:buNone/>
            </a:pPr>
            <a:r>
              <a:rPr lang="en-US" dirty="0">
                <a:solidFill>
                  <a:schemeClr val="accent6"/>
                </a:solidFill>
              </a:rPr>
              <a:t>Guarantees:</a:t>
            </a:r>
          </a:p>
          <a:p>
            <a:pPr lvl="1"/>
            <a:r>
              <a:rPr lang="en-US" dirty="0"/>
              <a:t>If  a node broadcasts a message reliably, all correct nodes will eventually accept that value</a:t>
            </a:r>
          </a:p>
          <a:p>
            <a:pPr lvl="1"/>
            <a:r>
              <a:rPr lang="en-US" dirty="0"/>
              <a:t>If a correct node has not broadcast a message, it will not be accepted by any other correct node</a:t>
            </a:r>
          </a:p>
          <a:p>
            <a:pPr lvl="1"/>
            <a:r>
              <a:rPr lang="en-US" dirty="0"/>
              <a:t>If a correct node accepts a message from a (byzantine) node, it will be eventually accepted by every correct node</a:t>
            </a:r>
          </a:p>
          <a:p>
            <a:pPr marL="0" indent="0">
              <a:buNone/>
            </a:pPr>
            <a:r>
              <a:rPr lang="en-US" dirty="0">
                <a:solidFill>
                  <a:srgbClr val="FF0000"/>
                </a:solidFill>
              </a:rPr>
              <a:t>Problem:</a:t>
            </a:r>
          </a:p>
          <a:p>
            <a:pPr lvl="1"/>
            <a:r>
              <a:rPr lang="en-US" dirty="0"/>
              <a:t>Does not terminate!</a:t>
            </a:r>
          </a:p>
          <a:p>
            <a:pPr lvl="1"/>
            <a:r>
              <a:rPr lang="en-US" dirty="0"/>
              <a:t>Does only tolerate &lt;= n/5 byzantine nodes</a:t>
            </a:r>
          </a:p>
          <a:p>
            <a:pPr lvl="2"/>
            <a:r>
              <a:rPr lang="en-US" dirty="0"/>
              <a:t>This is better if we use the FIFO assumption</a:t>
            </a:r>
          </a:p>
          <a:p>
            <a:endParaRPr lang="en-US" dirty="0"/>
          </a:p>
        </p:txBody>
      </p:sp>
    </p:spTree>
    <p:extLst>
      <p:ext uri="{BB962C8B-B14F-4D97-AF65-F5344CB8AC3E}">
        <p14:creationId xmlns:p14="http://schemas.microsoft.com/office/powerpoint/2010/main" val="410897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015D8A-4D05-734F-BADB-03B4AF02ACBE}"/>
              </a:ext>
            </a:extLst>
          </p:cNvPr>
          <p:cNvSpPr>
            <a:spLocks noGrp="1"/>
          </p:cNvSpPr>
          <p:nvPr>
            <p:ph type="title"/>
          </p:nvPr>
        </p:nvSpPr>
        <p:spPr/>
        <p:txBody>
          <a:bodyPr/>
          <a:lstStyle/>
          <a:p>
            <a:r>
              <a:rPr lang="en-US" b="1" dirty="0"/>
              <a:t>Last exercise</a:t>
            </a:r>
          </a:p>
        </p:txBody>
      </p:sp>
      <p:sp>
        <p:nvSpPr>
          <p:cNvPr id="3" name="Inhaltsplatzhalter 2">
            <a:extLst>
              <a:ext uri="{FF2B5EF4-FFF2-40B4-BE49-F238E27FC236}">
                <a16:creationId xmlns:a16="http://schemas.microsoft.com/office/drawing/2014/main" id="{64224C60-4A38-F548-BDF5-94B644B15636}"/>
              </a:ext>
            </a:extLst>
          </p:cNvPr>
          <p:cNvSpPr>
            <a:spLocks noGrp="1"/>
          </p:cNvSpPr>
          <p:nvPr>
            <p:ph idx="1"/>
          </p:nvPr>
        </p:nvSpPr>
        <p:spPr/>
        <p:txBody>
          <a:bodyPr/>
          <a:lstStyle/>
          <a:p>
            <a:r>
              <a:rPr lang="en-US" dirty="0"/>
              <a:t>Why do hard </a:t>
            </a:r>
            <a:r>
              <a:rPr lang="en-US" dirty="0" err="1"/>
              <a:t>realtime</a:t>
            </a:r>
            <a:r>
              <a:rPr lang="en-US" dirty="0"/>
              <a:t> systems often don’t have dynamic scheduling?</a:t>
            </a:r>
          </a:p>
          <a:p>
            <a:pPr lvl="1"/>
            <a:r>
              <a:rPr lang="en-US" i="1" dirty="0"/>
              <a:t>Answer: In a dynamic setup, the feasibility of  a correct schedule is often not guaranteed -&gt; we don’t want that for hard </a:t>
            </a:r>
            <a:r>
              <a:rPr lang="en-US" i="1" dirty="0" err="1"/>
              <a:t>realtime</a:t>
            </a:r>
            <a:r>
              <a:rPr lang="en-US" i="1" dirty="0"/>
              <a:t> systems.</a:t>
            </a:r>
          </a:p>
          <a:p>
            <a:r>
              <a:rPr lang="en-US" dirty="0"/>
              <a:t>What algorithm would be good for interactive workloads?</a:t>
            </a:r>
          </a:p>
          <a:p>
            <a:pPr lvl="1"/>
            <a:r>
              <a:rPr lang="en-US" i="1" dirty="0"/>
              <a:t>Round robin (RR), because it has the best response time.  </a:t>
            </a:r>
          </a:p>
          <a:p>
            <a:r>
              <a:rPr lang="en-US" dirty="0"/>
              <a:t>What is priority inversion?</a:t>
            </a:r>
          </a:p>
          <a:p>
            <a:pPr lvl="1"/>
            <a:r>
              <a:rPr lang="en-US" i="1" dirty="0"/>
              <a:t>Answer: A lower priority task is running and holding a lock for A, it gets preempted by a higher priority task which can’t proceed because the lower priority thread is still holding the lock and gives up the scheduler to a medium priority thread.</a:t>
            </a:r>
          </a:p>
        </p:txBody>
      </p:sp>
    </p:spTree>
    <p:extLst>
      <p:ext uri="{BB962C8B-B14F-4D97-AF65-F5344CB8AC3E}">
        <p14:creationId xmlns:p14="http://schemas.microsoft.com/office/powerpoint/2010/main" val="16618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5C606DA7-AB7D-45F0-8CCF-814154E9DDAE}"/>
              </a:ext>
            </a:extLst>
          </p:cNvPr>
          <p:cNvSpPr>
            <a:spLocks noChangeArrowheads="1"/>
          </p:cNvSpPr>
          <p:nvPr/>
        </p:nvSpPr>
        <p:spPr bwMode="auto">
          <a:xfrm>
            <a:off x="3009900" y="5105400"/>
            <a:ext cx="1438600" cy="533400"/>
          </a:xfrm>
          <a:prstGeom prst="rect">
            <a:avLst/>
          </a:prstGeom>
          <a:solidFill>
            <a:srgbClr val="FFFF00"/>
          </a:solidFill>
          <a:ln>
            <a:solidFill>
              <a:srgbClr val="FFFF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de-CH" dirty="0">
                <a:solidFill>
                  <a:schemeClr val="tx1"/>
                </a:solidFill>
              </a:rPr>
              <a:t>T1</a:t>
            </a:r>
            <a:endParaRPr lang="en-GB" dirty="0">
              <a:solidFill>
                <a:schemeClr val="tx1"/>
              </a:solidFill>
            </a:endParaRPr>
          </a:p>
        </p:txBody>
      </p:sp>
      <p:sp>
        <p:nvSpPr>
          <p:cNvPr id="4099" name="Rectangle 2"/>
          <p:cNvSpPr>
            <a:spLocks noGrp="1"/>
          </p:cNvSpPr>
          <p:nvPr>
            <p:ph type="title"/>
          </p:nvPr>
        </p:nvSpPr>
        <p:spPr/>
        <p:txBody>
          <a:bodyPr/>
          <a:lstStyle/>
          <a:p>
            <a:r>
              <a:rPr lang="en-GB" dirty="0"/>
              <a:t>Priority Inversion</a:t>
            </a:r>
          </a:p>
        </p:txBody>
      </p:sp>
      <p:cxnSp>
        <p:nvCxnSpPr>
          <p:cNvPr id="25" name="AutoShape 25">
            <a:extLst>
              <a:ext uri="{FF2B5EF4-FFF2-40B4-BE49-F238E27FC236}">
                <a16:creationId xmlns:a16="http://schemas.microsoft.com/office/drawing/2014/main" id="{B56FBA42-7E52-47A6-AA91-AD32ADFE70B7}"/>
              </a:ext>
            </a:extLst>
          </p:cNvPr>
          <p:cNvCxnSpPr>
            <a:cxnSpLocks noChangeShapeType="1"/>
          </p:cNvCxnSpPr>
          <p:nvPr/>
        </p:nvCxnSpPr>
        <p:spPr bwMode="auto">
          <a:xfrm flipV="1">
            <a:off x="2590800" y="1995488"/>
            <a:ext cx="0" cy="4100512"/>
          </a:xfrm>
          <a:prstGeom prst="straightConnector1">
            <a:avLst/>
          </a:prstGeom>
          <a:noFill/>
          <a:ln w="38100">
            <a:solidFill>
              <a:schemeClr val="tx1"/>
            </a:solidFill>
            <a:round/>
            <a:headEnd/>
            <a:tailEnd type="triangle" w="med" len="med"/>
          </a:ln>
        </p:spPr>
      </p:cxnSp>
      <p:sp>
        <p:nvSpPr>
          <p:cNvPr id="26" name="Text Box 26">
            <a:extLst>
              <a:ext uri="{FF2B5EF4-FFF2-40B4-BE49-F238E27FC236}">
                <a16:creationId xmlns:a16="http://schemas.microsoft.com/office/drawing/2014/main" id="{FF53CE45-93E1-4E2C-9EA2-E15341DA61D8}"/>
              </a:ext>
            </a:extLst>
          </p:cNvPr>
          <p:cNvSpPr txBox="1">
            <a:spLocks noChangeArrowheads="1"/>
          </p:cNvSpPr>
          <p:nvPr/>
        </p:nvSpPr>
        <p:spPr bwMode="auto">
          <a:xfrm rot="-5400000">
            <a:off x="1745784" y="3907632"/>
            <a:ext cx="895350" cy="366712"/>
          </a:xfrm>
          <a:prstGeom prst="rect">
            <a:avLst/>
          </a:prstGeom>
          <a:noFill/>
          <a:ln w="9525">
            <a:noFill/>
            <a:miter lim="800000"/>
            <a:headEnd/>
            <a:tailEnd/>
          </a:ln>
        </p:spPr>
        <p:txBody>
          <a:bodyPr wrap="none">
            <a:spAutoFit/>
          </a:bodyPr>
          <a:lstStyle/>
          <a:p>
            <a:r>
              <a:rPr lang="en-GB" dirty="0"/>
              <a:t>Priority</a:t>
            </a:r>
          </a:p>
        </p:txBody>
      </p:sp>
      <p:cxnSp>
        <p:nvCxnSpPr>
          <p:cNvPr id="28" name="AutoShape 25">
            <a:extLst>
              <a:ext uri="{FF2B5EF4-FFF2-40B4-BE49-F238E27FC236}">
                <a16:creationId xmlns:a16="http://schemas.microsoft.com/office/drawing/2014/main" id="{9D36C92C-B56E-443E-B953-6129BA60A604}"/>
              </a:ext>
            </a:extLst>
          </p:cNvPr>
          <p:cNvCxnSpPr>
            <a:cxnSpLocks noChangeShapeType="1"/>
          </p:cNvCxnSpPr>
          <p:nvPr/>
        </p:nvCxnSpPr>
        <p:spPr bwMode="auto">
          <a:xfrm>
            <a:off x="2590800" y="6096000"/>
            <a:ext cx="6324600" cy="0"/>
          </a:xfrm>
          <a:prstGeom prst="straightConnector1">
            <a:avLst/>
          </a:prstGeom>
          <a:noFill/>
          <a:ln w="38100">
            <a:solidFill>
              <a:schemeClr val="tx1"/>
            </a:solidFill>
            <a:round/>
            <a:headEnd/>
            <a:tailEnd type="triangle" w="med" len="med"/>
          </a:ln>
        </p:spPr>
      </p:cxnSp>
      <p:sp>
        <p:nvSpPr>
          <p:cNvPr id="33" name="Text Box 26">
            <a:extLst>
              <a:ext uri="{FF2B5EF4-FFF2-40B4-BE49-F238E27FC236}">
                <a16:creationId xmlns:a16="http://schemas.microsoft.com/office/drawing/2014/main" id="{31B46543-05FB-4E59-A973-27B97BE3C614}"/>
              </a:ext>
            </a:extLst>
          </p:cNvPr>
          <p:cNvSpPr txBox="1">
            <a:spLocks noChangeArrowheads="1"/>
          </p:cNvSpPr>
          <p:nvPr/>
        </p:nvSpPr>
        <p:spPr bwMode="auto">
          <a:xfrm>
            <a:off x="4724401" y="6232416"/>
            <a:ext cx="649537" cy="369332"/>
          </a:xfrm>
          <a:prstGeom prst="rect">
            <a:avLst/>
          </a:prstGeom>
          <a:noFill/>
          <a:ln w="9525">
            <a:noFill/>
            <a:miter lim="800000"/>
            <a:headEnd/>
            <a:tailEnd/>
          </a:ln>
        </p:spPr>
        <p:txBody>
          <a:bodyPr wrap="none">
            <a:spAutoFit/>
          </a:bodyPr>
          <a:lstStyle/>
          <a:p>
            <a:r>
              <a:rPr lang="en-GB" dirty="0"/>
              <a:t>Time</a:t>
            </a:r>
          </a:p>
        </p:txBody>
      </p:sp>
      <p:sp>
        <p:nvSpPr>
          <p:cNvPr id="34" name="Rectangle 9">
            <a:extLst>
              <a:ext uri="{FF2B5EF4-FFF2-40B4-BE49-F238E27FC236}">
                <a16:creationId xmlns:a16="http://schemas.microsoft.com/office/drawing/2014/main" id="{906365F2-8BEE-4B00-8BD2-A1F0E01BF7B9}"/>
              </a:ext>
            </a:extLst>
          </p:cNvPr>
          <p:cNvSpPr>
            <a:spLocks noChangeArrowheads="1"/>
          </p:cNvSpPr>
          <p:nvPr/>
        </p:nvSpPr>
        <p:spPr bwMode="auto">
          <a:xfrm>
            <a:off x="4448501" y="2728119"/>
            <a:ext cx="2180891" cy="533400"/>
          </a:xfrm>
          <a:prstGeom prst="rect">
            <a:avLst/>
          </a:prstGeom>
          <a:solidFill>
            <a:srgbClr val="FF0000"/>
          </a:solidFill>
          <a:ln>
            <a:solidFill>
              <a:srgbClr val="FF0000"/>
            </a:solidFill>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de-CH" dirty="0"/>
              <a:t>T3</a:t>
            </a:r>
            <a:endParaRPr lang="en-GB" dirty="0"/>
          </a:p>
        </p:txBody>
      </p:sp>
      <p:cxnSp>
        <p:nvCxnSpPr>
          <p:cNvPr id="31" name="Gerade Verbindung mit Pfeil 30">
            <a:extLst>
              <a:ext uri="{FF2B5EF4-FFF2-40B4-BE49-F238E27FC236}">
                <a16:creationId xmlns:a16="http://schemas.microsoft.com/office/drawing/2014/main" id="{E0F9BBB1-1302-4907-90B4-8CFE4214CD0C}"/>
              </a:ext>
            </a:extLst>
          </p:cNvPr>
          <p:cNvCxnSpPr/>
          <p:nvPr/>
        </p:nvCxnSpPr>
        <p:spPr>
          <a:xfrm>
            <a:off x="3581400" y="4648200"/>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33E1EA78-ED89-4767-A2C9-016BD2114359}"/>
              </a:ext>
            </a:extLst>
          </p:cNvPr>
          <p:cNvSpPr txBox="1"/>
          <p:nvPr/>
        </p:nvSpPr>
        <p:spPr>
          <a:xfrm>
            <a:off x="2895601" y="4309427"/>
            <a:ext cx="1638297" cy="369332"/>
          </a:xfrm>
          <a:prstGeom prst="rect">
            <a:avLst/>
          </a:prstGeom>
          <a:noFill/>
        </p:spPr>
        <p:txBody>
          <a:bodyPr wrap="square" rtlCol="0">
            <a:spAutoFit/>
          </a:bodyPr>
          <a:lstStyle/>
          <a:p>
            <a:r>
              <a:rPr lang="de-CH" dirty="0"/>
              <a:t>Takes Mutex</a:t>
            </a:r>
            <a:endParaRPr lang="en-GB" dirty="0"/>
          </a:p>
        </p:txBody>
      </p:sp>
      <p:cxnSp>
        <p:nvCxnSpPr>
          <p:cNvPr id="36" name="Gerade Verbindung mit Pfeil 35">
            <a:extLst>
              <a:ext uri="{FF2B5EF4-FFF2-40B4-BE49-F238E27FC236}">
                <a16:creationId xmlns:a16="http://schemas.microsoft.com/office/drawing/2014/main" id="{C53505EF-C948-4D9A-A3D1-013BE09C489E}"/>
              </a:ext>
            </a:extLst>
          </p:cNvPr>
          <p:cNvCxnSpPr>
            <a:cxnSpLocks/>
          </p:cNvCxnSpPr>
          <p:nvPr/>
        </p:nvCxnSpPr>
        <p:spPr>
          <a:xfrm flipV="1">
            <a:off x="4439310" y="3261520"/>
            <a:ext cx="9190" cy="1843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EF1741A2-EB90-41D5-B9DA-B3167DA4F6BF}"/>
              </a:ext>
            </a:extLst>
          </p:cNvPr>
          <p:cNvSpPr txBox="1"/>
          <p:nvPr/>
        </p:nvSpPr>
        <p:spPr>
          <a:xfrm rot="16200000">
            <a:off x="3578766" y="3603000"/>
            <a:ext cx="2209800" cy="369332"/>
          </a:xfrm>
          <a:prstGeom prst="rect">
            <a:avLst/>
          </a:prstGeom>
          <a:noFill/>
        </p:spPr>
        <p:txBody>
          <a:bodyPr wrap="square" rtlCol="0">
            <a:spAutoFit/>
          </a:bodyPr>
          <a:lstStyle/>
          <a:p>
            <a:r>
              <a:rPr lang="de-CH" dirty="0" err="1"/>
              <a:t>Preemption</a:t>
            </a:r>
            <a:endParaRPr lang="en-GB" dirty="0"/>
          </a:p>
        </p:txBody>
      </p:sp>
      <p:cxnSp>
        <p:nvCxnSpPr>
          <p:cNvPr id="41" name="Gerade Verbindung mit Pfeil 40">
            <a:extLst>
              <a:ext uri="{FF2B5EF4-FFF2-40B4-BE49-F238E27FC236}">
                <a16:creationId xmlns:a16="http://schemas.microsoft.com/office/drawing/2014/main" id="{CC22DDB4-4F6B-4896-B327-B026717E2632}"/>
              </a:ext>
            </a:extLst>
          </p:cNvPr>
          <p:cNvCxnSpPr>
            <a:cxnSpLocks/>
          </p:cNvCxnSpPr>
          <p:nvPr/>
        </p:nvCxnSpPr>
        <p:spPr>
          <a:xfrm>
            <a:off x="6629391" y="3261519"/>
            <a:ext cx="0" cy="6991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feld 41">
            <a:extLst>
              <a:ext uri="{FF2B5EF4-FFF2-40B4-BE49-F238E27FC236}">
                <a16:creationId xmlns:a16="http://schemas.microsoft.com/office/drawing/2014/main" id="{525FBA52-A832-4BC2-9C1B-F23FBC3DF3D7}"/>
              </a:ext>
            </a:extLst>
          </p:cNvPr>
          <p:cNvSpPr txBox="1"/>
          <p:nvPr/>
        </p:nvSpPr>
        <p:spPr>
          <a:xfrm>
            <a:off x="4448501" y="1687700"/>
            <a:ext cx="2418683" cy="923330"/>
          </a:xfrm>
          <a:prstGeom prst="rect">
            <a:avLst/>
          </a:prstGeom>
          <a:noFill/>
        </p:spPr>
        <p:txBody>
          <a:bodyPr wrap="square" rtlCol="0">
            <a:spAutoFit/>
          </a:bodyPr>
          <a:lstStyle/>
          <a:p>
            <a:r>
              <a:rPr lang="de-CH" dirty="0"/>
              <a:t>Can not </a:t>
            </a:r>
            <a:r>
              <a:rPr lang="de-CH" dirty="0" err="1"/>
              <a:t>take</a:t>
            </a:r>
            <a:r>
              <a:rPr lang="de-CH" dirty="0"/>
              <a:t> Mutex </a:t>
            </a:r>
            <a:r>
              <a:rPr lang="de-CH" dirty="0">
                <a:sym typeface="Wingdings" panose="05000000000000000000" pitchFamily="2" charset="2"/>
              </a:rPr>
              <a:t> </a:t>
            </a:r>
            <a:r>
              <a:rPr lang="de-CH" dirty="0" err="1">
                <a:sym typeface="Wingdings" panose="05000000000000000000" pitchFamily="2" charset="2"/>
              </a:rPr>
              <a:t>blocks</a:t>
            </a:r>
            <a:r>
              <a:rPr lang="de-CH" dirty="0">
                <a:sym typeface="Wingdings" panose="05000000000000000000" pitchFamily="2" charset="2"/>
              </a:rPr>
              <a:t> and </a:t>
            </a:r>
            <a:r>
              <a:rPr lang="de-CH" dirty="0" err="1">
                <a:sym typeface="Wingdings" panose="05000000000000000000" pitchFamily="2" charset="2"/>
              </a:rPr>
              <a:t>allows</a:t>
            </a:r>
            <a:r>
              <a:rPr lang="de-CH" dirty="0">
                <a:sym typeface="Wingdings" panose="05000000000000000000" pitchFamily="2" charset="2"/>
              </a:rPr>
              <a:t> </a:t>
            </a:r>
            <a:r>
              <a:rPr lang="de-CH" dirty="0" err="1">
                <a:sym typeface="Wingdings" panose="05000000000000000000" pitchFamily="2" charset="2"/>
              </a:rPr>
              <a:t>other</a:t>
            </a:r>
            <a:r>
              <a:rPr lang="de-CH" dirty="0">
                <a:sym typeface="Wingdings" panose="05000000000000000000" pitchFamily="2" charset="2"/>
              </a:rPr>
              <a:t> T2 </a:t>
            </a:r>
            <a:r>
              <a:rPr lang="de-CH" dirty="0" err="1">
                <a:sym typeface="Wingdings" panose="05000000000000000000" pitchFamily="2" charset="2"/>
              </a:rPr>
              <a:t>to</a:t>
            </a:r>
            <a:r>
              <a:rPr lang="de-CH" dirty="0">
                <a:sym typeface="Wingdings" panose="05000000000000000000" pitchFamily="2" charset="2"/>
              </a:rPr>
              <a:t> </a:t>
            </a:r>
            <a:r>
              <a:rPr lang="de-CH" dirty="0" err="1">
                <a:sym typeface="Wingdings" panose="05000000000000000000" pitchFamily="2" charset="2"/>
              </a:rPr>
              <a:t>run</a:t>
            </a:r>
            <a:endParaRPr lang="en-GB" dirty="0"/>
          </a:p>
        </p:txBody>
      </p:sp>
      <p:sp>
        <p:nvSpPr>
          <p:cNvPr id="44" name="Rectangle 9">
            <a:extLst>
              <a:ext uri="{FF2B5EF4-FFF2-40B4-BE49-F238E27FC236}">
                <a16:creationId xmlns:a16="http://schemas.microsoft.com/office/drawing/2014/main" id="{FE694C77-CF6A-4E9B-A69A-895F3D943AB8}"/>
              </a:ext>
            </a:extLst>
          </p:cNvPr>
          <p:cNvSpPr>
            <a:spLocks noChangeArrowheads="1"/>
          </p:cNvSpPr>
          <p:nvPr/>
        </p:nvSpPr>
        <p:spPr bwMode="auto">
          <a:xfrm>
            <a:off x="6629391" y="3960693"/>
            <a:ext cx="1438600" cy="533400"/>
          </a:xfrm>
          <a:prstGeom prst="rect">
            <a:avLst/>
          </a:prstGeom>
          <a:solidFill>
            <a:schemeClr val="accent2"/>
          </a:solidFill>
          <a:ln>
            <a:solidFill>
              <a:schemeClr val="accent2"/>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de-CH" dirty="0"/>
              <a:t>T2</a:t>
            </a:r>
            <a:endParaRPr lang="en-GB" dirty="0"/>
          </a:p>
        </p:txBody>
      </p:sp>
    </p:spTree>
    <p:extLst>
      <p:ext uri="{BB962C8B-B14F-4D97-AF65-F5344CB8AC3E}">
        <p14:creationId xmlns:p14="http://schemas.microsoft.com/office/powerpoint/2010/main" val="291427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8093E3-53F1-164D-AC74-F5BA4623E6F5}"/>
              </a:ext>
            </a:extLst>
          </p:cNvPr>
          <p:cNvSpPr>
            <a:spLocks noGrp="1"/>
          </p:cNvSpPr>
          <p:nvPr>
            <p:ph type="title"/>
          </p:nvPr>
        </p:nvSpPr>
        <p:spPr/>
        <p:txBody>
          <a:bodyPr/>
          <a:lstStyle/>
          <a:p>
            <a:r>
              <a:rPr lang="en-US" b="1" dirty="0"/>
              <a:t>Last exercise</a:t>
            </a:r>
          </a:p>
        </p:txBody>
      </p:sp>
      <p:sp>
        <p:nvSpPr>
          <p:cNvPr id="3" name="Inhaltsplatzhalter 2">
            <a:extLst>
              <a:ext uri="{FF2B5EF4-FFF2-40B4-BE49-F238E27FC236}">
                <a16:creationId xmlns:a16="http://schemas.microsoft.com/office/drawing/2014/main" id="{EC9CACF2-92D1-F04D-8BE9-E4F02FF8D399}"/>
              </a:ext>
            </a:extLst>
          </p:cNvPr>
          <p:cNvSpPr>
            <a:spLocks noGrp="1"/>
          </p:cNvSpPr>
          <p:nvPr>
            <p:ph idx="1"/>
          </p:nvPr>
        </p:nvSpPr>
        <p:spPr/>
        <p:txBody>
          <a:bodyPr/>
          <a:lstStyle/>
          <a:p>
            <a:r>
              <a:rPr lang="en-US" dirty="0"/>
              <a:t>What is the problem with priority inversion?</a:t>
            </a:r>
          </a:p>
          <a:p>
            <a:pPr lvl="1"/>
            <a:r>
              <a:rPr lang="en-US" i="1" dirty="0"/>
              <a:t>Answer: High-priority tasks cannot proceed because low-priority tasks are running.</a:t>
            </a:r>
          </a:p>
          <a:p>
            <a:r>
              <a:rPr lang="en-US" dirty="0"/>
              <a:t>What preconditions must hold to achieve priority inversion?</a:t>
            </a:r>
          </a:p>
          <a:p>
            <a:pPr lvl="1"/>
            <a:r>
              <a:rPr lang="en-US" i="1" dirty="0"/>
              <a:t>Answer: There must be at least three runnable tasks of different priorities. The lowest one must hold a lock that the highest one needs to proceed.</a:t>
            </a:r>
          </a:p>
          <a:p>
            <a:r>
              <a:rPr lang="en-US" dirty="0"/>
              <a:t>How can this problem be solved?</a:t>
            </a:r>
          </a:p>
          <a:p>
            <a:pPr lvl="1"/>
            <a:r>
              <a:rPr lang="en-US" i="1" dirty="0"/>
              <a:t>Answer: This can be solved by the priority inheritance scheme. The task holding the lock temporarily inherits the priority of the task which wants to acquire the lock. </a:t>
            </a:r>
          </a:p>
        </p:txBody>
      </p:sp>
    </p:spTree>
    <p:extLst>
      <p:ext uri="{BB962C8B-B14F-4D97-AF65-F5344CB8AC3E}">
        <p14:creationId xmlns:p14="http://schemas.microsoft.com/office/powerpoint/2010/main" val="394649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3373A-47F8-B146-B27D-CADCCD1C7D58}"/>
              </a:ext>
            </a:extLst>
          </p:cNvPr>
          <p:cNvSpPr>
            <a:spLocks noGrp="1"/>
          </p:cNvSpPr>
          <p:nvPr>
            <p:ph type="title"/>
          </p:nvPr>
        </p:nvSpPr>
        <p:spPr/>
        <p:txBody>
          <a:bodyPr/>
          <a:lstStyle/>
          <a:p>
            <a:r>
              <a:rPr lang="en-US" b="1" dirty="0"/>
              <a:t>Last exercise</a:t>
            </a:r>
          </a:p>
        </p:txBody>
      </p:sp>
      <p:sp>
        <p:nvSpPr>
          <p:cNvPr id="3" name="Inhaltsplatzhalter 2">
            <a:extLst>
              <a:ext uri="{FF2B5EF4-FFF2-40B4-BE49-F238E27FC236}">
                <a16:creationId xmlns:a16="http://schemas.microsoft.com/office/drawing/2014/main" id="{4F0F5140-B004-A644-9593-E63A577507FD}"/>
              </a:ext>
            </a:extLst>
          </p:cNvPr>
          <p:cNvSpPr>
            <a:spLocks noGrp="1"/>
          </p:cNvSpPr>
          <p:nvPr>
            <p:ph idx="1"/>
          </p:nvPr>
        </p:nvSpPr>
        <p:spPr/>
        <p:txBody>
          <a:bodyPr>
            <a:normAutofit lnSpcReduction="10000"/>
          </a:bodyPr>
          <a:lstStyle/>
          <a:p>
            <a:r>
              <a:rPr lang="en-US" dirty="0"/>
              <a:t>How many levels of priority inheritance do you need?</a:t>
            </a:r>
          </a:p>
          <a:p>
            <a:pPr lvl="1"/>
            <a:r>
              <a:rPr lang="en-US" i="1" dirty="0"/>
              <a:t>You need as many levels as possible priority levels.</a:t>
            </a:r>
          </a:p>
          <a:p>
            <a:r>
              <a:rPr lang="en-US" dirty="0"/>
              <a:t>Why?</a:t>
            </a:r>
          </a:p>
          <a:p>
            <a:pPr lvl="1"/>
            <a:r>
              <a:rPr lang="en-US" i="1" dirty="0"/>
              <a:t>Because the low priority thread has to inherit the priority of the high priority thread that wants to acquire the priority.</a:t>
            </a:r>
          </a:p>
          <a:p>
            <a:r>
              <a:rPr lang="en-US" dirty="0"/>
              <a:t>How could you implement that?</a:t>
            </a:r>
          </a:p>
          <a:p>
            <a:pPr lvl="1"/>
            <a:r>
              <a:rPr lang="en-US" i="1" dirty="0"/>
              <a:t>Problem: A low priority thread holding multiple locks that multiple high priority tasks want. So after releasing one lock and one high priority task running, the priority shouldn’t be reset to the original level, but to the one of the other thread  needing the lock.</a:t>
            </a:r>
          </a:p>
          <a:p>
            <a:pPr lvl="1"/>
            <a:r>
              <a:rPr lang="en-US" i="1" dirty="0"/>
              <a:t>Solution: A linked list of priorities that the thread will get reset to.</a:t>
            </a:r>
          </a:p>
        </p:txBody>
      </p:sp>
    </p:spTree>
    <p:extLst>
      <p:ext uri="{BB962C8B-B14F-4D97-AF65-F5344CB8AC3E}">
        <p14:creationId xmlns:p14="http://schemas.microsoft.com/office/powerpoint/2010/main" val="106656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7660BD-B818-3C48-91D8-128CCA71F9D3}"/>
              </a:ext>
            </a:extLst>
          </p:cNvPr>
          <p:cNvSpPr>
            <a:spLocks noGrp="1"/>
          </p:cNvSpPr>
          <p:nvPr>
            <p:ph type="title"/>
          </p:nvPr>
        </p:nvSpPr>
        <p:spPr/>
        <p:txBody>
          <a:bodyPr/>
          <a:lstStyle/>
          <a:p>
            <a:r>
              <a:rPr lang="en-US" b="1" dirty="0"/>
              <a:t>Last exercise</a:t>
            </a:r>
          </a:p>
        </p:txBody>
      </p:sp>
      <p:sp>
        <p:nvSpPr>
          <p:cNvPr id="3" name="Inhaltsplatzhalter 2">
            <a:extLst>
              <a:ext uri="{FF2B5EF4-FFF2-40B4-BE49-F238E27FC236}">
                <a16:creationId xmlns:a16="http://schemas.microsoft.com/office/drawing/2014/main" id="{73412409-B607-AE44-AAD9-FBCABBD96DB6}"/>
              </a:ext>
            </a:extLst>
          </p:cNvPr>
          <p:cNvSpPr>
            <a:spLocks noGrp="1"/>
          </p:cNvSpPr>
          <p:nvPr>
            <p:ph idx="1"/>
          </p:nvPr>
        </p:nvSpPr>
        <p:spPr/>
        <p:txBody>
          <a:bodyPr>
            <a:normAutofit lnSpcReduction="10000"/>
          </a:bodyPr>
          <a:lstStyle/>
          <a:p>
            <a:r>
              <a:rPr lang="en-US" dirty="0"/>
              <a:t>State three advantages/disadvantages of placing functionality in the device controller (hardware), rather than in the kernel (software)?</a:t>
            </a:r>
          </a:p>
          <a:p>
            <a:pPr lvl="1"/>
            <a:r>
              <a:rPr lang="en-US" i="1" dirty="0"/>
              <a:t>Advantages:</a:t>
            </a:r>
          </a:p>
          <a:p>
            <a:pPr lvl="2"/>
            <a:r>
              <a:rPr lang="en-US" i="1" dirty="0"/>
              <a:t>Bugs are less likely to cause an operating system crash</a:t>
            </a:r>
          </a:p>
          <a:p>
            <a:pPr lvl="2"/>
            <a:r>
              <a:rPr lang="en-US" i="1" dirty="0"/>
              <a:t>Performance can be improved by utilizing dedicated hardware and hard-coded algorithms</a:t>
            </a:r>
          </a:p>
          <a:p>
            <a:pPr lvl="2"/>
            <a:r>
              <a:rPr lang="en-US" i="1" dirty="0"/>
              <a:t>The kernel is simplified by moving algorithms out of it</a:t>
            </a:r>
          </a:p>
          <a:p>
            <a:pPr lvl="1"/>
            <a:r>
              <a:rPr lang="en-US" i="1" dirty="0"/>
              <a:t>Disadvantages</a:t>
            </a:r>
          </a:p>
          <a:p>
            <a:pPr lvl="2"/>
            <a:r>
              <a:rPr lang="en-US" i="1" dirty="0"/>
              <a:t>Bugs are harder to fix- a new firmware version or new hardware is needed</a:t>
            </a:r>
          </a:p>
          <a:p>
            <a:pPr lvl="2"/>
            <a:r>
              <a:rPr lang="en-US" i="1" dirty="0"/>
              <a:t>Improving algorithms likewise require hardware update rather than just  a kernel  or device driver update</a:t>
            </a:r>
          </a:p>
          <a:p>
            <a:pPr lvl="2"/>
            <a:r>
              <a:rPr lang="en-US" i="1" dirty="0"/>
              <a:t>Embedded algorithms could conflict with application’s use of the device, causing decreased performance</a:t>
            </a:r>
          </a:p>
        </p:txBody>
      </p:sp>
    </p:spTree>
    <p:extLst>
      <p:ext uri="{BB962C8B-B14F-4D97-AF65-F5344CB8AC3E}">
        <p14:creationId xmlns:p14="http://schemas.microsoft.com/office/powerpoint/2010/main" val="80254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ABE291-4FFD-DE45-8792-BE559A9AB624}"/>
              </a:ext>
            </a:extLst>
          </p:cNvPr>
          <p:cNvSpPr>
            <a:spLocks noGrp="1"/>
          </p:cNvSpPr>
          <p:nvPr>
            <p:ph type="title"/>
          </p:nvPr>
        </p:nvSpPr>
        <p:spPr/>
        <p:txBody>
          <a:bodyPr/>
          <a:lstStyle/>
          <a:p>
            <a:r>
              <a:rPr lang="en-US" b="1" dirty="0"/>
              <a:t>Last exercise</a:t>
            </a:r>
          </a:p>
        </p:txBody>
      </p:sp>
      <p:sp>
        <p:nvSpPr>
          <p:cNvPr id="3" name="Inhaltsplatzhalter 2">
            <a:extLst>
              <a:ext uri="{FF2B5EF4-FFF2-40B4-BE49-F238E27FC236}">
                <a16:creationId xmlns:a16="http://schemas.microsoft.com/office/drawing/2014/main" id="{71056232-3004-DA40-B783-4D692467B680}"/>
              </a:ext>
            </a:extLst>
          </p:cNvPr>
          <p:cNvSpPr>
            <a:spLocks noGrp="1"/>
          </p:cNvSpPr>
          <p:nvPr>
            <p:ph idx="1"/>
          </p:nvPr>
        </p:nvSpPr>
        <p:spPr/>
        <p:txBody>
          <a:bodyPr>
            <a:normAutofit fontScale="92500" lnSpcReduction="20000"/>
          </a:bodyPr>
          <a:lstStyle/>
          <a:p>
            <a:r>
              <a:rPr lang="en-US" dirty="0"/>
              <a:t>Why might a system use interrupt-driven  I/O to manage a single serial port( character device), but polling I/O to manage a front-end processor, such a terminal  concentrator?</a:t>
            </a:r>
          </a:p>
          <a:p>
            <a:pPr lvl="1"/>
            <a:r>
              <a:rPr lang="en-US" i="1" dirty="0"/>
              <a:t>Polling can be more efficient than interrupt-driven I/O when I/O is frequent and of short duration. </a:t>
            </a:r>
          </a:p>
          <a:p>
            <a:r>
              <a:rPr lang="en-US" dirty="0"/>
              <a:t>Describe  a hybrid strategy that combines polling, sleeping and interrupts for I/O device service. For each of these three strategies (polling, interrupts, hybrid), describe a computing environment in which that strategy is more efficient than is either of the others.</a:t>
            </a:r>
          </a:p>
          <a:p>
            <a:pPr lvl="1"/>
            <a:r>
              <a:rPr lang="en-US" i="1" dirty="0"/>
              <a:t>Hybrid approach: Switch between polling and interrupts depending on the length of the I/O operation wait. </a:t>
            </a:r>
            <a:r>
              <a:rPr lang="en-US" i="1" dirty="0" err="1"/>
              <a:t>Eg.</a:t>
            </a:r>
            <a:r>
              <a:rPr lang="en-US" i="1" dirty="0"/>
              <a:t> Loop N times and if device is still busy at n+1, go to sleep. This approach is good for very long or very short busy times </a:t>
            </a:r>
          </a:p>
          <a:p>
            <a:pPr lvl="1"/>
            <a:r>
              <a:rPr lang="en-US" i="1" dirty="0"/>
              <a:t>Pure polling is best with very short wait times</a:t>
            </a:r>
          </a:p>
          <a:p>
            <a:pPr lvl="1"/>
            <a:r>
              <a:rPr lang="en-US" i="1" dirty="0"/>
              <a:t>Pure interrupts is best with long wait times</a:t>
            </a:r>
          </a:p>
        </p:txBody>
      </p:sp>
    </p:spTree>
    <p:extLst>
      <p:ext uri="{BB962C8B-B14F-4D97-AF65-F5344CB8AC3E}">
        <p14:creationId xmlns:p14="http://schemas.microsoft.com/office/powerpoint/2010/main" val="93809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2676</Words>
  <Application>Microsoft Office PowerPoint</Application>
  <PresentationFormat>Widescreen</PresentationFormat>
  <Paragraphs>345</Paragraphs>
  <Slides>33</Slides>
  <Notes>6</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vt:lpstr>
      <vt:lpstr>Computer Systems</vt:lpstr>
      <vt:lpstr>Agenda</vt:lpstr>
      <vt:lpstr>Last Exercise</vt:lpstr>
      <vt:lpstr>Last exercise</vt:lpstr>
      <vt:lpstr>Priority Inversion</vt:lpstr>
      <vt:lpstr>Last exercise</vt:lpstr>
      <vt:lpstr>Last exercise</vt:lpstr>
      <vt:lpstr>Last exercise</vt:lpstr>
      <vt:lpstr>Last exercise</vt:lpstr>
      <vt:lpstr>Last exercise</vt:lpstr>
      <vt:lpstr>Last exercise</vt:lpstr>
      <vt:lpstr>Byzantine nodes</vt:lpstr>
      <vt:lpstr>Different Validities</vt:lpstr>
      <vt:lpstr>Byzantine agreement in the synchronous  model</vt:lpstr>
      <vt:lpstr>King Algorithm (synchronous byzantine agreement)</vt:lpstr>
      <vt:lpstr>King Algorithm (synchronous byzantine agreement)</vt:lpstr>
      <vt:lpstr>King Algorithm (synchronous byzantine agreement)</vt:lpstr>
      <vt:lpstr>King Algorithm (synchronous byzantine agreement)</vt:lpstr>
      <vt:lpstr>King Algorithm (synchronous byzantine agreement)</vt:lpstr>
      <vt:lpstr>King Algorithm (synchronous byzantine agreement)</vt:lpstr>
      <vt:lpstr>King Algorithm (synchronous byzantine agreement)</vt:lpstr>
      <vt:lpstr>The King Algorithm: Example</vt:lpstr>
      <vt:lpstr>The King Algorithm: Example</vt:lpstr>
      <vt:lpstr>Asynchronous Byzantine Agreement</vt:lpstr>
      <vt:lpstr>Asynchronous Byzantine Agreement with oracle</vt:lpstr>
      <vt:lpstr>Asynchronous Byzantine Agreement with random bitstring</vt:lpstr>
      <vt:lpstr>Asynchronous Byzantine Agreement with blackboard</vt:lpstr>
      <vt:lpstr>Ben-Or Algorithm: – All-Same Validity</vt:lpstr>
      <vt:lpstr>Ben-Or Algorithm: Example – Shared Coin</vt:lpstr>
      <vt:lpstr>Ben-Or Algorithm: Example – Shared Coin</vt:lpstr>
      <vt:lpstr>Reliable Broadcast</vt:lpstr>
      <vt:lpstr>Reliable Broadcast</vt:lpstr>
      <vt:lpstr>Reliable Broadcast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dc:title>
  <dc:creator>Microsoft Office-Benutzer</dc:creator>
  <cp:lastModifiedBy>Jonas Gude</cp:lastModifiedBy>
  <cp:revision>41</cp:revision>
  <dcterms:created xsi:type="dcterms:W3CDTF">2018-10-22T11:15:14Z</dcterms:created>
  <dcterms:modified xsi:type="dcterms:W3CDTF">2018-10-27T13:57:49Z</dcterms:modified>
</cp:coreProperties>
</file>