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322" r:id="rId3"/>
    <p:sldId id="409" r:id="rId4"/>
    <p:sldId id="257" r:id="rId5"/>
    <p:sldId id="371" r:id="rId6"/>
    <p:sldId id="398" r:id="rId7"/>
    <p:sldId id="373" r:id="rId8"/>
    <p:sldId id="370" r:id="rId9"/>
    <p:sldId id="374" r:id="rId10"/>
    <p:sldId id="258" r:id="rId11"/>
    <p:sldId id="375" r:id="rId12"/>
    <p:sldId id="384" r:id="rId13"/>
    <p:sldId id="376" r:id="rId14"/>
    <p:sldId id="377" r:id="rId15"/>
    <p:sldId id="378" r:id="rId16"/>
    <p:sldId id="379" r:id="rId17"/>
    <p:sldId id="380" r:id="rId18"/>
    <p:sldId id="381" r:id="rId19"/>
    <p:sldId id="385" r:id="rId20"/>
    <p:sldId id="386" r:id="rId21"/>
    <p:sldId id="388" r:id="rId22"/>
    <p:sldId id="387" r:id="rId23"/>
    <p:sldId id="389" r:id="rId24"/>
    <p:sldId id="382" r:id="rId25"/>
    <p:sldId id="390" r:id="rId26"/>
    <p:sldId id="392" r:id="rId27"/>
    <p:sldId id="391" r:id="rId28"/>
    <p:sldId id="260" r:id="rId29"/>
    <p:sldId id="261" r:id="rId30"/>
    <p:sldId id="263" r:id="rId31"/>
    <p:sldId id="408" r:id="rId32"/>
    <p:sldId id="403" r:id="rId33"/>
    <p:sldId id="405" r:id="rId34"/>
    <p:sldId id="404" r:id="rId35"/>
    <p:sldId id="406" r:id="rId36"/>
    <p:sldId id="407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s Gude" initials="JG" lastIdx="1" clrIdx="0">
    <p:extLst>
      <p:ext uri="{19B8F6BF-5375-455C-9EA6-DF929625EA0E}">
        <p15:presenceInfo xmlns:p15="http://schemas.microsoft.com/office/powerpoint/2012/main" userId="2cadbf7c929e9e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2E4"/>
    <a:srgbClr val="000000"/>
    <a:srgbClr val="9500F1"/>
    <a:srgbClr val="FFC500"/>
    <a:srgbClr val="0050F1"/>
    <a:srgbClr val="F5999E"/>
    <a:srgbClr val="F7CBAF"/>
    <a:srgbClr val="44F0C4"/>
    <a:srgbClr val="44DCC4"/>
    <a:srgbClr val="44C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2"/>
    <p:restoredTop sz="94651"/>
  </p:normalViewPr>
  <p:slideViewPr>
    <p:cSldViewPr snapToGrid="0" snapToObjects="1">
      <p:cViewPr varScale="1">
        <p:scale>
          <a:sx n="81" d="100"/>
          <a:sy n="81" d="100"/>
        </p:scale>
        <p:origin x="494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37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02T12:17:34.51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AD26A-5339-314E-957E-6119B54DC6A3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ED931-6E6D-D548-9139-DA9924BA2C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06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smlabs.com/blog/choosing-between-ptp-and-ntp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3733560" y="9360000"/>
            <a:ext cx="2854800" cy="492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480" tIns="43920" rIns="87480" bIns="43920" anchor="b"/>
          <a:lstStyle/>
          <a:p>
            <a:pPr algn="r">
              <a:lnSpc>
                <a:spcPct val="100000"/>
              </a:lnSpc>
            </a:pPr>
            <a:fld id="{E11FED89-F7FD-4EE9-A79B-DE9EDED83C33}" type="slidenum">
              <a:rPr lang="en-US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28</a:t>
            </a:fld>
            <a:endParaRPr lang="en-US" sz="1100" b="0" strike="noStrike" spc="-1"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59520" y="4681440"/>
            <a:ext cx="5272200" cy="4433760"/>
          </a:xfrm>
          <a:prstGeom prst="rect">
            <a:avLst/>
          </a:prstGeom>
        </p:spPr>
        <p:txBody>
          <a:bodyPr lIns="87480" tIns="43920" rIns="87480" bIns="43920" anchor="ctr"/>
          <a:lstStyle/>
          <a:p>
            <a:r>
              <a:rPr lang="en-US" sz="2000" b="0" strike="noStrike" spc="-1">
                <a:latin typeface="Arial"/>
              </a:rPr>
              <a:t>We have to assume that sending/receiving takes the same amount of time! </a:t>
            </a:r>
          </a:p>
          <a:p>
            <a:endParaRPr lang="en-US" sz="2000" b="0" strike="noStrike" spc="-1">
              <a:latin typeface="Arial"/>
            </a:endParaRPr>
          </a:p>
          <a:p>
            <a:r>
              <a:rPr lang="en-US" sz="2000" b="0" strike="noStrike" spc="-1">
                <a:latin typeface="Arial"/>
              </a:rPr>
              <a:t>NTP is usually implemented such that packets are time stamped on a high layer (application?)</a:t>
            </a:r>
          </a:p>
          <a:p>
            <a:endParaRPr lang="en-US" sz="2000" b="0" strike="noStrike" spc="-1">
              <a:latin typeface="Arial"/>
            </a:endParaRPr>
          </a:p>
          <a:p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http://www.fsmlabs.com/blog/choosing-between-ptp-and-ntp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body"/>
          </p:nvPr>
        </p:nvSpPr>
        <p:spPr>
          <a:xfrm>
            <a:off x="658800" y="4682160"/>
            <a:ext cx="5271840" cy="4432680"/>
          </a:xfrm>
          <a:prstGeom prst="rect">
            <a:avLst/>
          </a:prstGeom>
        </p:spPr>
        <p:txBody>
          <a:bodyPr lIns="87480" tIns="43920" rIns="87480" bIns="43920"/>
          <a:lstStyle/>
          <a:p>
            <a:r>
              <a:rPr lang="en-US" sz="2000" b="0" strike="noStrike" spc="-1">
                <a:latin typeface="Arial"/>
              </a:rPr>
              <a:t>Similar in how propagation delay is estimated, not so similar in the mode of operation. Ntp calculates propagation delay/rtt in each sync step. PTP splits synchronization (Server send current time to clients) and RTT estimation into two different operations.</a:t>
            </a:r>
          </a:p>
        </p:txBody>
      </p:sp>
      <p:sp>
        <p:nvSpPr>
          <p:cNvPr id="420" name="CustomShape 2"/>
          <p:cNvSpPr/>
          <p:nvPr/>
        </p:nvSpPr>
        <p:spPr>
          <a:xfrm>
            <a:off x="3733560" y="9360000"/>
            <a:ext cx="2854800" cy="492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480" tIns="43920" rIns="87480" bIns="43920" anchor="b"/>
          <a:lstStyle/>
          <a:p>
            <a:pPr algn="r">
              <a:lnSpc>
                <a:spcPct val="100000"/>
              </a:lnSpc>
            </a:pPr>
            <a:fld id="{B47A74A5-695F-4A6D-95A4-5F5C0814B11A}" type="slidenum">
              <a:rPr lang="en-US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29</a:t>
            </a:fld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body"/>
          </p:nvPr>
        </p:nvSpPr>
        <p:spPr>
          <a:xfrm>
            <a:off x="658800" y="4682160"/>
            <a:ext cx="5271840" cy="4432680"/>
          </a:xfrm>
          <a:prstGeom prst="rect">
            <a:avLst/>
          </a:prstGeom>
        </p:spPr>
        <p:txBody>
          <a:bodyPr lIns="87480" tIns="43920" rIns="87480" bIns="4392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3733560" y="9360000"/>
            <a:ext cx="2854800" cy="492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480" tIns="43920" rIns="87480" bIns="43920" anchor="b"/>
          <a:lstStyle/>
          <a:p>
            <a:pPr algn="r">
              <a:lnSpc>
                <a:spcPct val="100000"/>
              </a:lnSpc>
            </a:pPr>
            <a:fld id="{27BC14D0-BFBD-4E32-8426-636CD6FE12BC}" type="slidenum">
              <a:rPr lang="en-US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30</a:t>
            </a:fld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3733560" y="9360000"/>
            <a:ext cx="2854800" cy="492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480" tIns="43920" rIns="87480" bIns="43920" anchor="b"/>
          <a:lstStyle/>
          <a:p>
            <a:pPr algn="r">
              <a:lnSpc>
                <a:spcPct val="100000"/>
              </a:lnSpc>
            </a:pPr>
            <a:fld id="{7AB0FE37-77F7-4D57-9AF0-7B711EF072CF}" type="slidenum">
              <a:rPr lang="en-US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35</a:t>
            </a:fld>
            <a:endParaRPr lang="en-US" sz="1100" b="0" strike="noStrike" spc="-1"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59520" y="4681440"/>
            <a:ext cx="5272200" cy="4433760"/>
          </a:xfrm>
          <a:prstGeom prst="rect">
            <a:avLst/>
          </a:prstGeom>
        </p:spPr>
        <p:txBody>
          <a:bodyPr lIns="87480" tIns="43920" rIns="87480" bIns="43920" anchor="ctr"/>
          <a:lstStyle/>
          <a:p>
            <a:r>
              <a:rPr lang="en-US" sz="2000" b="0" strike="noStrike" spc="-1">
                <a:latin typeface="Arial"/>
              </a:rPr>
              <a:t>The red stuff is known (satellite locations, relative reception times, relative transmission times)</a:t>
            </a:r>
          </a:p>
          <a:p>
            <a:endParaRPr lang="en-US" sz="2000" b="0" strike="noStrike" spc="-1">
              <a:latin typeface="Arial"/>
            </a:endParaRPr>
          </a:p>
          <a:p>
            <a:r>
              <a:rPr lang="en-US" sz="2000" b="0" strike="noStrike" spc="-1">
                <a:latin typeface="Arial"/>
              </a:rPr>
              <a:t>t = r_1 ? Yes and no. if satellite and receiver clocks were synchronized that would be true. But since they are not, r_1 is the arrival time at the receiver measured in the receiver time. whereas t is the same arrival time in the t_SV reference frame. If we know both, we know the skew!</a:t>
            </a:r>
          </a:p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3733560" y="9360000"/>
            <a:ext cx="2854800" cy="492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480" tIns="43920" rIns="87480" bIns="43920" anchor="b"/>
          <a:lstStyle/>
          <a:p>
            <a:pPr algn="r">
              <a:lnSpc>
                <a:spcPct val="100000"/>
              </a:lnSpc>
            </a:pPr>
            <a:fld id="{3CF7306F-CABA-4DDA-80CA-46B436B7EE63}" type="slidenum">
              <a:rPr lang="en-US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36</a:t>
            </a:fld>
            <a:endParaRPr lang="en-US" sz="1100" b="0" strike="noStrike" spc="-1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59520" y="4681440"/>
            <a:ext cx="5272200" cy="4433760"/>
          </a:xfrm>
          <a:prstGeom prst="rect">
            <a:avLst/>
          </a:prstGeom>
        </p:spPr>
        <p:txBody>
          <a:bodyPr lIns="87480" tIns="43920" rIns="87480" bIns="43920" anchor="ctr"/>
          <a:lstStyle/>
          <a:p>
            <a:r>
              <a:rPr lang="en-US" sz="2000" b="0" strike="noStrike" spc="-1">
                <a:latin typeface="Arial"/>
              </a:rPr>
              <a:t>Propagation delay x of reference satellite is part of the localization solution. The satellites send timestamps, so we can accurately synchronize!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7E454-0E1A-1B4E-ADD2-49916F322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EED420-B539-B14A-934C-66836B694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7FB65-B56B-0845-B3A6-3E9A481D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567C60-B1DC-8841-A337-45686DBA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5233B7-8B71-FE41-BE67-E0FEEDAF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4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27DD0-BBA2-4749-A772-D20B0A02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9A3DFF-6FA3-6440-9302-03E4EEF3F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46FF21-189A-EF4F-B909-3DE53A56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8E70AF-B27C-5C41-B034-F3B931DD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046FDA-A66F-F049-9C51-5DCB5127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8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3CB42A-8F4D-1444-AD75-6BBA3CF36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AE344D-B7D8-6D43-9129-151E3F33D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7C7DCA-7D7B-E54C-9768-60B93751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94E9B-0CFD-F04E-8C61-7FE826C0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68AFF-35C8-E24F-A925-47599072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2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4DB6B-1B03-F04B-B43A-19581209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A78A95-13D7-0E4F-A4CE-F0A69494C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03386-7CA2-314C-9248-C9846F90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C965A2-4481-7E44-B04C-776D7337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29E63-896A-A447-B5D8-5FC29007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0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869C8-EB8A-284F-A851-68861D59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459648-9AAE-764F-A1BE-54915AB3E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47F832-DEE0-5243-BC65-A8C6290A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5DB755-B577-8A47-AB08-A8A0B2FA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6E1BFA-DA20-CF42-A4EC-3EFAA0D0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5B438-C989-8044-9F29-F55C9DBE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CC377-DBB2-AD47-8F11-A95BAEE17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E56139-6350-C74F-B0FE-139094C5A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B0A2D1-F70B-E04C-9E31-33966C50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5BC371-0285-2C45-9EF1-8B6411BE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3C2B66-2A69-D74B-9242-ECA21975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1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75D34-8DA8-2B4C-AF46-BA71154A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5D27D8-8916-D04F-8EF1-455091F8F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29ACFA-368D-4149-A7B1-DE325D8C4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99E3D1-0A20-A64A-8A61-9D368F22D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161361-6EC4-B34A-BAC7-7339E00C2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7F953EA-4A00-024F-9B23-4BEA8C98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114C25-FEE6-F44D-8109-6E3BE422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830D49-EAA4-7A46-AFE2-97358573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8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51C9B-A2BF-1940-A2A3-0F024CDB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8AF485-F71A-B943-820A-1514F35B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002BDB-08C4-7F45-A7C4-AFFC9B53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48F73D-2A38-F249-A27B-950C3C18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8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D72EA0-68BB-724D-A7AF-39925D55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82223A-7A6F-7246-8B2F-3616B978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88C849-B126-464A-AB54-E2AF4622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4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9E9D9-AB82-4F41-987F-D6F9CDB8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4D883-87DD-5446-9D33-C272ECA47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C8A100-F42F-7142-BEA3-AA60EACC7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18466A-3EC4-8546-A977-544BAE28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16CE4A-3CC6-9A4E-AF85-23EB2983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D9D7E4-B137-FB4E-9641-5D9A7BE2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4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79844-87D6-FA48-A6FA-F0FD6B7B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1C00F3-BC9A-D840-B9F4-F14E2343D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1EA4C9-35D0-A843-8A13-61166AFBA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DDB26D-B2C1-1A48-BA7F-AFA562F9B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4BC-6BB1-3040-949C-00DFA41D4C18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8689C6-A216-CB48-A7CB-495AEFFD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B7AC59-C03B-A047-80AE-EA9527FC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0480-6E2E-2E49-A064-BB316DA2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2BE971-C1CD-C644-9E66-7963A4B5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4A2DFA-6172-614E-9A90-C410A9557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86B6BA-B029-584C-B060-21CAE9673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B4BC-6BB1-3040-949C-00DFA41D4C18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DA7E3F-5C7E-834F-9587-EC2C83D86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4D2F3C-E010-F742-BF72-CEA431DD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60480-6E2E-2E49-A064-BB316DA2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0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58.png"/><Relationship Id="rId3" Type="http://schemas.openxmlformats.org/officeDocument/2006/relationships/image" Target="../media/image61.png"/><Relationship Id="rId7" Type="http://schemas.openxmlformats.org/officeDocument/2006/relationships/image" Target="../media/image53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6.png"/><Relationship Id="rId5" Type="http://schemas.openxmlformats.org/officeDocument/2006/relationships/image" Target="../media/image51.png"/><Relationship Id="rId10" Type="http://schemas.openxmlformats.org/officeDocument/2006/relationships/image" Target="../media/image55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Relationship Id="rId1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69852-5B43-DA41-A10C-F21240395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Systems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2FB10F-BB4E-994A-BA10-788260EEC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7</a:t>
            </a:r>
          </a:p>
        </p:txBody>
      </p:sp>
    </p:spTree>
    <p:extLst>
      <p:ext uri="{BB962C8B-B14F-4D97-AF65-F5344CB8AC3E}">
        <p14:creationId xmlns:p14="http://schemas.microsoft.com/office/powerpoint/2010/main" val="391024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15D8A-4D05-734F-BADB-03B4AF02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</a:p>
        </p:txBody>
      </p:sp>
      <p:pic>
        <p:nvPicPr>
          <p:cNvPr id="5" name="Bild 4" descr="Screen Shot 2018-10-28 at 17.27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002172" cy="361873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972793" y="4215112"/>
            <a:ext cx="9660374" cy="8511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 descr="Screen Shot 2018-10-28 at 18.18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15112"/>
            <a:ext cx="90043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2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15D8A-4D05-734F-BADB-03B4AF02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</a:p>
        </p:txBody>
      </p:sp>
      <p:pic>
        <p:nvPicPr>
          <p:cNvPr id="44" name="Bild 4" descr="Screen Shot 2018-10-28 at 17.27.19.png">
            <a:extLst>
              <a:ext uri="{FF2B5EF4-FFF2-40B4-BE49-F238E27FC236}">
                <a16:creationId xmlns:a16="http://schemas.microsoft.com/office/drawing/2014/main" id="{F9769459-7BE2-A640-904E-496BC600E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002172" cy="361873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5823C3D-AD42-7B42-9FEC-47109D7A0E3D}"/>
              </a:ext>
            </a:extLst>
          </p:cNvPr>
          <p:cNvSpPr txBox="1"/>
          <p:nvPr/>
        </p:nvSpPr>
        <p:spPr>
          <a:xfrm>
            <a:off x="5411357" y="4018091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{-3,-2,-1,0,1,2,3}</a:t>
            </a:r>
          </a:p>
        </p:txBody>
      </p:sp>
    </p:spTree>
    <p:extLst>
      <p:ext uri="{BB962C8B-B14F-4D97-AF65-F5344CB8AC3E}">
        <p14:creationId xmlns:p14="http://schemas.microsoft.com/office/powerpoint/2010/main" val="273090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11CE6FE-5CE4-7142-B68D-80C199168C01}"/>
              </a:ext>
            </a:extLst>
          </p:cNvPr>
          <p:cNvSpPr txBox="1"/>
          <p:nvPr/>
        </p:nvSpPr>
        <p:spPr>
          <a:xfrm>
            <a:off x="1850068" y="1835496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-4, -4</a:t>
            </a:r>
            <a:r>
              <a:rPr lang="en-US" dirty="0"/>
              <a:t>, -3, -2, -1, 0, 1, </a:t>
            </a:r>
            <a:r>
              <a:rPr lang="en-US" dirty="0">
                <a:solidFill>
                  <a:srgbClr val="FF0000"/>
                </a:solidFill>
              </a:rPr>
              <a:t>2, 3</a:t>
            </a:r>
            <a:r>
              <a:rPr lang="en-US" dirty="0"/>
              <a:t>]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130DF9-4CAE-5B4C-887B-1A7284C45053}"/>
              </a:ext>
            </a:extLst>
          </p:cNvPr>
          <p:cNvSpPr/>
          <p:nvPr/>
        </p:nvSpPr>
        <p:spPr>
          <a:xfrm>
            <a:off x="2606648" y="1416801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11646C-7A0D-964D-89C3-05E5024D13A4}"/>
              </a:ext>
            </a:extLst>
          </p:cNvPr>
          <p:cNvSpPr/>
          <p:nvPr/>
        </p:nvSpPr>
        <p:spPr>
          <a:xfrm>
            <a:off x="3004039" y="1416801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88438B-CCF7-9A49-BC9D-B13C444D90BC}"/>
              </a:ext>
            </a:extLst>
          </p:cNvPr>
          <p:cNvSpPr/>
          <p:nvPr/>
        </p:nvSpPr>
        <p:spPr>
          <a:xfrm>
            <a:off x="3401430" y="1416801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AFE4FF-FAFD-644F-8FF1-FFF150CD3F63}"/>
              </a:ext>
            </a:extLst>
          </p:cNvPr>
          <p:cNvSpPr/>
          <p:nvPr/>
        </p:nvSpPr>
        <p:spPr>
          <a:xfrm>
            <a:off x="5726723" y="1416801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B0E346-69CF-994D-988F-AFC724407825}"/>
              </a:ext>
            </a:extLst>
          </p:cNvPr>
          <p:cNvSpPr/>
          <p:nvPr/>
        </p:nvSpPr>
        <p:spPr>
          <a:xfrm>
            <a:off x="8310895" y="1416801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9CFC16-10CC-D24C-B85D-286338AC4946}"/>
              </a:ext>
            </a:extLst>
          </p:cNvPr>
          <p:cNvSpPr/>
          <p:nvPr/>
        </p:nvSpPr>
        <p:spPr>
          <a:xfrm>
            <a:off x="8708286" y="1416801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EF4AD9-7773-E245-9657-4670CC1ED374}"/>
              </a:ext>
            </a:extLst>
          </p:cNvPr>
          <p:cNvSpPr/>
          <p:nvPr/>
        </p:nvSpPr>
        <p:spPr>
          <a:xfrm>
            <a:off x="9105677" y="1416801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BD0FF96-CB0D-DA49-960D-F1797633127A}"/>
              </a:ext>
            </a:extLst>
          </p:cNvPr>
          <p:cNvSpPr txBox="1"/>
          <p:nvPr/>
        </p:nvSpPr>
        <p:spPr>
          <a:xfrm>
            <a:off x="7725512" y="181730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-3, -2, </a:t>
            </a:r>
            <a:r>
              <a:rPr lang="en-US" dirty="0"/>
              <a:t>-1, 0, 1, 2, 3, </a:t>
            </a:r>
            <a:r>
              <a:rPr lang="en-US" dirty="0">
                <a:solidFill>
                  <a:srgbClr val="FF0000"/>
                </a:solidFill>
              </a:rPr>
              <a:t>4, 4</a:t>
            </a:r>
            <a:r>
              <a:rPr lang="en-US" dirty="0"/>
              <a:t>]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235E861-03D2-4C41-8828-763E33724817}"/>
              </a:ext>
            </a:extLst>
          </p:cNvPr>
          <p:cNvSpPr txBox="1"/>
          <p:nvPr/>
        </p:nvSpPr>
        <p:spPr>
          <a:xfrm>
            <a:off x="4726316" y="1817300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-4, -3</a:t>
            </a:r>
            <a:r>
              <a:rPr lang="en-US" dirty="0"/>
              <a:t>, -2, -1, 0, 1, 2, </a:t>
            </a:r>
            <a:r>
              <a:rPr lang="en-US" dirty="0">
                <a:solidFill>
                  <a:srgbClr val="FF0000"/>
                </a:solidFill>
              </a:rPr>
              <a:t>3,  -4</a:t>
            </a:r>
            <a:r>
              <a:rPr lang="en-US" dirty="0"/>
              <a:t>]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BFA839F-47BF-644F-B6DE-9D4E67D39244}"/>
              </a:ext>
            </a:extLst>
          </p:cNvPr>
          <p:cNvSpPr txBox="1"/>
          <p:nvPr/>
        </p:nvSpPr>
        <p:spPr>
          <a:xfrm>
            <a:off x="5120103" y="231159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{-1,-1,-1,0,1,1,1}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344113-356B-0549-9C48-A4BA24F612B8}"/>
              </a:ext>
            </a:extLst>
          </p:cNvPr>
          <p:cNvSpPr/>
          <p:nvPr/>
        </p:nvSpPr>
        <p:spPr>
          <a:xfrm>
            <a:off x="2606648" y="2924842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3431E8-94A3-BA42-89A8-AEA24EC05058}"/>
              </a:ext>
            </a:extLst>
          </p:cNvPr>
          <p:cNvSpPr/>
          <p:nvPr/>
        </p:nvSpPr>
        <p:spPr>
          <a:xfrm>
            <a:off x="3004039" y="2924842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136524-DD07-F44D-983C-0C4B537BBBA7}"/>
              </a:ext>
            </a:extLst>
          </p:cNvPr>
          <p:cNvSpPr/>
          <p:nvPr/>
        </p:nvSpPr>
        <p:spPr>
          <a:xfrm>
            <a:off x="3401430" y="2924842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81F203-ED52-5542-8F8C-F87CDEF27FB1}"/>
              </a:ext>
            </a:extLst>
          </p:cNvPr>
          <p:cNvSpPr/>
          <p:nvPr/>
        </p:nvSpPr>
        <p:spPr>
          <a:xfrm>
            <a:off x="5726723" y="2939668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404912-5331-D24D-81E3-7B52F3C85D56}"/>
              </a:ext>
            </a:extLst>
          </p:cNvPr>
          <p:cNvSpPr/>
          <p:nvPr/>
        </p:nvSpPr>
        <p:spPr>
          <a:xfrm>
            <a:off x="8310895" y="2924842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D305EB-A314-5A42-A2D4-389CC1C7F8C9}"/>
              </a:ext>
            </a:extLst>
          </p:cNvPr>
          <p:cNvSpPr/>
          <p:nvPr/>
        </p:nvSpPr>
        <p:spPr>
          <a:xfrm>
            <a:off x="8708286" y="2924842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50806F-B59D-A644-9C5B-583FD1DE5ECB}"/>
              </a:ext>
            </a:extLst>
          </p:cNvPr>
          <p:cNvSpPr/>
          <p:nvPr/>
        </p:nvSpPr>
        <p:spPr>
          <a:xfrm>
            <a:off x="9105677" y="2924842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2899BD2-F045-224B-9C8F-DCE4D517270E}"/>
              </a:ext>
            </a:extLst>
          </p:cNvPr>
          <p:cNvSpPr txBox="1"/>
          <p:nvPr/>
        </p:nvSpPr>
        <p:spPr>
          <a:xfrm>
            <a:off x="4467166" y="4096251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{-2/5, -2/5, -2/5, 0, 2/5, 2/5, 2/5}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86562D9-E195-C043-BC32-0FC883AA60D8}"/>
              </a:ext>
            </a:extLst>
          </p:cNvPr>
          <p:cNvSpPr txBox="1"/>
          <p:nvPr/>
        </p:nvSpPr>
        <p:spPr>
          <a:xfrm>
            <a:off x="1850068" y="342356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-4, -4</a:t>
            </a:r>
            <a:r>
              <a:rPr lang="en-US" dirty="0"/>
              <a:t>, -1, -1, -1, 0, 1, </a:t>
            </a:r>
            <a:r>
              <a:rPr lang="en-US" dirty="0">
                <a:solidFill>
                  <a:srgbClr val="FF0000"/>
                </a:solidFill>
              </a:rPr>
              <a:t>1, 1</a:t>
            </a:r>
            <a:r>
              <a:rPr lang="en-US" dirty="0"/>
              <a:t>]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7FF8716-CDEA-614D-ACCC-FB0D0506E59B}"/>
              </a:ext>
            </a:extLst>
          </p:cNvPr>
          <p:cNvSpPr txBox="1"/>
          <p:nvPr/>
        </p:nvSpPr>
        <p:spPr>
          <a:xfrm>
            <a:off x="4726316" y="3423563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-4, -1</a:t>
            </a:r>
            <a:r>
              <a:rPr lang="en-US" dirty="0"/>
              <a:t>, -1, -1, 0, 1, 1, </a:t>
            </a:r>
            <a:r>
              <a:rPr lang="en-US" dirty="0">
                <a:solidFill>
                  <a:srgbClr val="FF0000"/>
                </a:solidFill>
              </a:rPr>
              <a:t>1,  -4</a:t>
            </a:r>
            <a:r>
              <a:rPr lang="en-US" dirty="0"/>
              <a:t>]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52B71AC-8ACE-9F47-9DB1-C71166D6A95E}"/>
              </a:ext>
            </a:extLst>
          </p:cNvPr>
          <p:cNvSpPr txBox="1"/>
          <p:nvPr/>
        </p:nvSpPr>
        <p:spPr>
          <a:xfrm>
            <a:off x="7725512" y="3416504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-1, -1, </a:t>
            </a:r>
            <a:r>
              <a:rPr lang="en-US" dirty="0"/>
              <a:t>-1, 0, 1, 1, 1, </a:t>
            </a:r>
            <a:r>
              <a:rPr lang="en-US" dirty="0">
                <a:solidFill>
                  <a:srgbClr val="FF0000"/>
                </a:solidFill>
              </a:rPr>
              <a:t>4, 4</a:t>
            </a:r>
            <a:r>
              <a:rPr lang="en-US" dirty="0"/>
              <a:t>]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6485EC-141F-594A-8315-9ABE9A1EAB1B}"/>
              </a:ext>
            </a:extLst>
          </p:cNvPr>
          <p:cNvSpPr/>
          <p:nvPr/>
        </p:nvSpPr>
        <p:spPr>
          <a:xfrm>
            <a:off x="2606648" y="4638347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ED14785-D5D7-FC41-B502-8511E5D7A6B1}"/>
              </a:ext>
            </a:extLst>
          </p:cNvPr>
          <p:cNvSpPr/>
          <p:nvPr/>
        </p:nvSpPr>
        <p:spPr>
          <a:xfrm>
            <a:off x="3004039" y="4638347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5D9F40C-2D0C-214F-937C-879C145992B0}"/>
              </a:ext>
            </a:extLst>
          </p:cNvPr>
          <p:cNvSpPr/>
          <p:nvPr/>
        </p:nvSpPr>
        <p:spPr>
          <a:xfrm>
            <a:off x="3401430" y="4638347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DB85013-19FD-DF4C-8971-FE0D771A66D3}"/>
              </a:ext>
            </a:extLst>
          </p:cNvPr>
          <p:cNvSpPr/>
          <p:nvPr/>
        </p:nvSpPr>
        <p:spPr>
          <a:xfrm>
            <a:off x="5726723" y="4653173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5C7374-03E0-004B-B60F-F3467F518BE9}"/>
              </a:ext>
            </a:extLst>
          </p:cNvPr>
          <p:cNvSpPr/>
          <p:nvPr/>
        </p:nvSpPr>
        <p:spPr>
          <a:xfrm>
            <a:off x="8310895" y="4638347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3D6E4B8-2AE4-2349-9914-68915A0892CF}"/>
              </a:ext>
            </a:extLst>
          </p:cNvPr>
          <p:cNvSpPr/>
          <p:nvPr/>
        </p:nvSpPr>
        <p:spPr>
          <a:xfrm>
            <a:off x="8708286" y="4638347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FE0A94B-9A48-874F-B93E-37363A1D868A}"/>
              </a:ext>
            </a:extLst>
          </p:cNvPr>
          <p:cNvSpPr/>
          <p:nvPr/>
        </p:nvSpPr>
        <p:spPr>
          <a:xfrm>
            <a:off x="9105677" y="4638347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C877C33-9AB0-0F44-880F-79963F260FD2}"/>
              </a:ext>
            </a:extLst>
          </p:cNvPr>
          <p:cNvSpPr txBox="1"/>
          <p:nvPr/>
        </p:nvSpPr>
        <p:spPr>
          <a:xfrm>
            <a:off x="4171165" y="5816815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{-4/25, -4/25, -4/25, 0, 4/25, 4/25, 4/25}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3241D48-5E50-3244-80EA-357726EEF345}"/>
              </a:ext>
            </a:extLst>
          </p:cNvPr>
          <p:cNvSpPr txBox="1"/>
          <p:nvPr/>
        </p:nvSpPr>
        <p:spPr>
          <a:xfrm>
            <a:off x="314019" y="5137068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-4, -4</a:t>
            </a:r>
            <a:r>
              <a:rPr lang="en-US" dirty="0"/>
              <a:t>, -2/5, -2/5, -2/5, 0, 2/5, </a:t>
            </a:r>
            <a:r>
              <a:rPr lang="en-US" dirty="0">
                <a:solidFill>
                  <a:srgbClr val="FF0000"/>
                </a:solidFill>
              </a:rPr>
              <a:t>2/5, 2/5</a:t>
            </a:r>
            <a:r>
              <a:rPr lang="en-US" dirty="0"/>
              <a:t>]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A9E7DDD-781B-B94C-9C71-B2769EE5DAAB}"/>
              </a:ext>
            </a:extLst>
          </p:cNvPr>
          <p:cNvSpPr txBox="1"/>
          <p:nvPr/>
        </p:nvSpPr>
        <p:spPr>
          <a:xfrm>
            <a:off x="4026605" y="5137068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-4, -2/5</a:t>
            </a:r>
            <a:r>
              <a:rPr lang="en-US" dirty="0"/>
              <a:t>, -2/5, -2/5, 0, 2/5, 2/5, </a:t>
            </a:r>
            <a:r>
              <a:rPr lang="en-US" dirty="0">
                <a:solidFill>
                  <a:srgbClr val="FF0000"/>
                </a:solidFill>
              </a:rPr>
              <a:t>2/5,  -4</a:t>
            </a:r>
            <a:r>
              <a:rPr lang="en-US" dirty="0"/>
              <a:t>]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97C87D0-46C2-8340-9D1C-34500AD2E74C}"/>
              </a:ext>
            </a:extLst>
          </p:cNvPr>
          <p:cNvSpPr txBox="1"/>
          <p:nvPr/>
        </p:nvSpPr>
        <p:spPr>
          <a:xfrm>
            <a:off x="7861757" y="5137068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-2/5, -2/5, </a:t>
            </a:r>
            <a:r>
              <a:rPr lang="en-US" dirty="0"/>
              <a:t>-2/5, 0, 2/5, 2/5, 2/5, </a:t>
            </a:r>
            <a:r>
              <a:rPr lang="en-US" dirty="0">
                <a:solidFill>
                  <a:srgbClr val="FF0000"/>
                </a:solidFill>
              </a:rPr>
              <a:t>4, 4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1597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de-DE" dirty="0"/>
          </a:p>
        </p:txBody>
      </p:sp>
      <p:pic>
        <p:nvPicPr>
          <p:cNvPr id="3" name="Bild 2" descr="Screen Shot 2018-10-28 at 17.27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775700" cy="41783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053859" y="3228884"/>
            <a:ext cx="8560041" cy="249934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Bild 5" descr="Screen Shot 2018-10-28 at 18.25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9829"/>
            <a:ext cx="8877300" cy="24384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C6D97C3-D6D7-6842-98E1-EBE5351E13A4}"/>
              </a:ext>
            </a:extLst>
          </p:cNvPr>
          <p:cNvSpPr txBox="1"/>
          <p:nvPr/>
        </p:nvSpPr>
        <p:spPr>
          <a:xfrm>
            <a:off x="952259" y="4632121"/>
            <a:ext cx="5545015" cy="246221"/>
          </a:xfrm>
          <a:prstGeom prst="rect">
            <a:avLst/>
          </a:prstGeom>
          <a:solidFill>
            <a:srgbClr val="F5999E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en-US" sz="1000" dirty="0">
              <a:solidFill>
                <a:srgbClr val="F7CB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16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de-DE" dirty="0"/>
          </a:p>
        </p:txBody>
      </p:sp>
      <p:pic>
        <p:nvPicPr>
          <p:cNvPr id="3" name="Bild 2" descr="Screen Shot 2018-10-28 at 17.27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775700" cy="417830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942954" y="3888636"/>
            <a:ext cx="8363317" cy="2045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D113B53-2AF3-5246-A4A9-D98BBDEE5FDC}"/>
              </a:ext>
            </a:extLst>
          </p:cNvPr>
          <p:cNvSpPr txBox="1"/>
          <p:nvPr/>
        </p:nvSpPr>
        <p:spPr>
          <a:xfrm>
            <a:off x="1743514" y="4451017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-4, -4</a:t>
            </a:r>
            <a:r>
              <a:rPr lang="en-US" dirty="0"/>
              <a:t>, -3, -2, -1, </a:t>
            </a:r>
            <a:r>
              <a:rPr lang="en-US" dirty="0">
                <a:solidFill>
                  <a:srgbClr val="FF0000"/>
                </a:solidFill>
              </a:rPr>
              <a:t>0, 1</a:t>
            </a:r>
            <a:r>
              <a:rPr lang="en-US" dirty="0"/>
              <a:t>]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030FC0-EF94-F949-823C-B0C5BB211FE7}"/>
              </a:ext>
            </a:extLst>
          </p:cNvPr>
          <p:cNvSpPr/>
          <p:nvPr/>
        </p:nvSpPr>
        <p:spPr>
          <a:xfrm>
            <a:off x="2044841" y="403567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80E693-CFE2-954F-B1CB-7FEB16FBF4ED}"/>
              </a:ext>
            </a:extLst>
          </p:cNvPr>
          <p:cNvSpPr/>
          <p:nvPr/>
        </p:nvSpPr>
        <p:spPr>
          <a:xfrm>
            <a:off x="2442232" y="403567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96B6EF-A036-3B4A-9783-9C2AE3CB6009}"/>
              </a:ext>
            </a:extLst>
          </p:cNvPr>
          <p:cNvSpPr/>
          <p:nvPr/>
        </p:nvSpPr>
        <p:spPr>
          <a:xfrm>
            <a:off x="2839623" y="403567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9FC7E6-E540-0947-81FD-C0730113DF36}"/>
              </a:ext>
            </a:extLst>
          </p:cNvPr>
          <p:cNvSpPr/>
          <p:nvPr/>
        </p:nvSpPr>
        <p:spPr>
          <a:xfrm>
            <a:off x="5164916" y="403567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6BEB87-DF96-8549-8113-4FCFE9F94525}"/>
              </a:ext>
            </a:extLst>
          </p:cNvPr>
          <p:cNvSpPr/>
          <p:nvPr/>
        </p:nvSpPr>
        <p:spPr>
          <a:xfrm>
            <a:off x="7490210" y="403567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DC4FE8-BDD2-424B-8B2B-9F4BD5AB8598}"/>
              </a:ext>
            </a:extLst>
          </p:cNvPr>
          <p:cNvSpPr/>
          <p:nvPr/>
        </p:nvSpPr>
        <p:spPr>
          <a:xfrm>
            <a:off x="7887601" y="403567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3EC2B1-D1A6-674D-B4EA-5DADFB39174A}"/>
              </a:ext>
            </a:extLst>
          </p:cNvPr>
          <p:cNvSpPr/>
          <p:nvPr/>
        </p:nvSpPr>
        <p:spPr>
          <a:xfrm>
            <a:off x="8284992" y="403567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FEEAAA4-2A10-FD42-8C82-86D0FF9E53A7}"/>
              </a:ext>
            </a:extLst>
          </p:cNvPr>
          <p:cNvSpPr txBox="1"/>
          <p:nvPr/>
        </p:nvSpPr>
        <p:spPr>
          <a:xfrm>
            <a:off x="7172529" y="4451017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-1, 0</a:t>
            </a:r>
            <a:r>
              <a:rPr lang="en-US" dirty="0"/>
              <a:t>, 1, 2, 3, </a:t>
            </a:r>
            <a:r>
              <a:rPr lang="en-US" dirty="0">
                <a:solidFill>
                  <a:srgbClr val="FF0000"/>
                </a:solidFill>
              </a:rPr>
              <a:t>4, 4</a:t>
            </a:r>
            <a:r>
              <a:rPr lang="en-US" dirty="0"/>
              <a:t>]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632AC34-FBBC-484F-B694-3BD96500E765}"/>
              </a:ext>
            </a:extLst>
          </p:cNvPr>
          <p:cNvSpPr txBox="1"/>
          <p:nvPr/>
        </p:nvSpPr>
        <p:spPr>
          <a:xfrm>
            <a:off x="4451000" y="4451017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-3, -2</a:t>
            </a:r>
            <a:r>
              <a:rPr lang="en-US" dirty="0"/>
              <a:t>, -1, 0, 1, </a:t>
            </a:r>
            <a:r>
              <a:rPr lang="en-US" dirty="0">
                <a:solidFill>
                  <a:srgbClr val="FF0000"/>
                </a:solidFill>
              </a:rPr>
              <a:t>2, 3</a:t>
            </a:r>
            <a:r>
              <a:rPr lang="en-US" dirty="0"/>
              <a:t>]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DEFC448-0C36-364E-AED5-F38202985CA2}"/>
              </a:ext>
            </a:extLst>
          </p:cNvPr>
          <p:cNvSpPr txBox="1"/>
          <p:nvPr/>
        </p:nvSpPr>
        <p:spPr>
          <a:xfrm>
            <a:off x="4502708" y="4961746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{-2,-2,-2,0,2,2,2}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8F4A2BC-145B-534B-8A89-74EE1D35E653}"/>
              </a:ext>
            </a:extLst>
          </p:cNvPr>
          <p:cNvSpPr txBox="1"/>
          <p:nvPr/>
        </p:nvSpPr>
        <p:spPr>
          <a:xfrm>
            <a:off x="1743514" y="5841807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-4, -4</a:t>
            </a:r>
            <a:r>
              <a:rPr lang="en-US" dirty="0"/>
              <a:t>, -2, -2, -2, </a:t>
            </a:r>
            <a:r>
              <a:rPr lang="en-US" dirty="0">
                <a:solidFill>
                  <a:srgbClr val="FF0000"/>
                </a:solidFill>
              </a:rPr>
              <a:t>0, 2</a:t>
            </a:r>
            <a:r>
              <a:rPr lang="en-US" dirty="0"/>
              <a:t>]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A2A4A-E1AB-A24D-9FB1-8885B87405CE}"/>
              </a:ext>
            </a:extLst>
          </p:cNvPr>
          <p:cNvSpPr/>
          <p:nvPr/>
        </p:nvSpPr>
        <p:spPr>
          <a:xfrm>
            <a:off x="2044841" y="542646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0D27B2-070D-5B49-8F9D-6F081AF4EEA6}"/>
              </a:ext>
            </a:extLst>
          </p:cNvPr>
          <p:cNvSpPr/>
          <p:nvPr/>
        </p:nvSpPr>
        <p:spPr>
          <a:xfrm>
            <a:off x="2442232" y="542646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C3B211-0142-9C42-A7AF-FEA8B82BCA41}"/>
              </a:ext>
            </a:extLst>
          </p:cNvPr>
          <p:cNvSpPr/>
          <p:nvPr/>
        </p:nvSpPr>
        <p:spPr>
          <a:xfrm>
            <a:off x="2839623" y="542646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894DA6D-DF07-374F-B177-0DE5394534C2}"/>
              </a:ext>
            </a:extLst>
          </p:cNvPr>
          <p:cNvSpPr/>
          <p:nvPr/>
        </p:nvSpPr>
        <p:spPr>
          <a:xfrm>
            <a:off x="5164916" y="542646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0EE67E-702F-2243-B52D-3A007C6618FB}"/>
              </a:ext>
            </a:extLst>
          </p:cNvPr>
          <p:cNvSpPr/>
          <p:nvPr/>
        </p:nvSpPr>
        <p:spPr>
          <a:xfrm>
            <a:off x="7490210" y="542646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DA29A2-DC8E-1E44-AB3F-087DF67D3A07}"/>
              </a:ext>
            </a:extLst>
          </p:cNvPr>
          <p:cNvSpPr/>
          <p:nvPr/>
        </p:nvSpPr>
        <p:spPr>
          <a:xfrm>
            <a:off x="7887601" y="542646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BF1B67-4B98-C54D-8E78-D97A89DA4C88}"/>
              </a:ext>
            </a:extLst>
          </p:cNvPr>
          <p:cNvSpPr/>
          <p:nvPr/>
        </p:nvSpPr>
        <p:spPr>
          <a:xfrm>
            <a:off x="8284992" y="5426460"/>
            <a:ext cx="281354" cy="2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1D26997-EAF5-B44D-8D8D-44F20BAEF606}"/>
              </a:ext>
            </a:extLst>
          </p:cNvPr>
          <p:cNvSpPr txBox="1"/>
          <p:nvPr/>
        </p:nvSpPr>
        <p:spPr>
          <a:xfrm>
            <a:off x="7172529" y="5841807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-2, 0</a:t>
            </a:r>
            <a:r>
              <a:rPr lang="en-US" dirty="0"/>
              <a:t>, 2, 2, 2, </a:t>
            </a:r>
            <a:r>
              <a:rPr lang="en-US" dirty="0">
                <a:solidFill>
                  <a:srgbClr val="FF0000"/>
                </a:solidFill>
              </a:rPr>
              <a:t>4, 4</a:t>
            </a:r>
            <a:r>
              <a:rPr lang="en-US" dirty="0"/>
              <a:t>]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A16F043-0680-6344-833E-AE77B733A076}"/>
              </a:ext>
            </a:extLst>
          </p:cNvPr>
          <p:cNvSpPr txBox="1"/>
          <p:nvPr/>
        </p:nvSpPr>
        <p:spPr>
          <a:xfrm>
            <a:off x="4451000" y="5841807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-3, -2</a:t>
            </a:r>
            <a:r>
              <a:rPr lang="en-US" dirty="0"/>
              <a:t>, -2, 0, 2, </a:t>
            </a:r>
            <a:r>
              <a:rPr lang="en-US" dirty="0">
                <a:solidFill>
                  <a:srgbClr val="FF0000"/>
                </a:solidFill>
              </a:rPr>
              <a:t>2, 2</a:t>
            </a:r>
            <a:r>
              <a:rPr lang="en-US" dirty="0"/>
              <a:t>]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21059F3-4334-4F41-8019-35662A2DF1AE}"/>
              </a:ext>
            </a:extLst>
          </p:cNvPr>
          <p:cNvSpPr txBox="1"/>
          <p:nvPr/>
        </p:nvSpPr>
        <p:spPr>
          <a:xfrm>
            <a:off x="4576984" y="6281265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{-2,-2,-2,0,2,2,2}</a:t>
            </a:r>
          </a:p>
        </p:txBody>
      </p:sp>
    </p:spTree>
    <p:extLst>
      <p:ext uri="{BB962C8B-B14F-4D97-AF65-F5344CB8AC3E}">
        <p14:creationId xmlns:p14="http://schemas.microsoft.com/office/powerpoint/2010/main" val="258431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de-DE" dirty="0"/>
          </a:p>
        </p:txBody>
      </p:sp>
      <p:pic>
        <p:nvPicPr>
          <p:cNvPr id="3" name="Bild 2" descr="Screen Shot 2018-10-28 at 17.27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775700" cy="417830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080881" y="4417761"/>
            <a:ext cx="8533019" cy="145122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DC6F782-CD12-6B4C-AFCA-4C032BA93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4609974"/>
            <a:ext cx="85217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1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de-DE" dirty="0"/>
          </a:p>
        </p:txBody>
      </p:sp>
      <p:pic>
        <p:nvPicPr>
          <p:cNvPr id="3" name="Bild 2" descr="Screen Shot 2018-10-28 at 17.27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775700" cy="417830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080881" y="5011126"/>
            <a:ext cx="8349806" cy="66198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080881" y="5121003"/>
            <a:ext cx="853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every round, all nodes will have a least one common value inside the intervals. Therefore, the nodes will converge.</a:t>
            </a:r>
          </a:p>
        </p:txBody>
      </p:sp>
    </p:spTree>
    <p:extLst>
      <p:ext uri="{BB962C8B-B14F-4D97-AF65-F5344CB8AC3E}">
        <p14:creationId xmlns:p14="http://schemas.microsoft.com/office/powerpoint/2010/main" val="258431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  <a:endParaRPr lang="de-DE" dirty="0"/>
          </a:p>
        </p:txBody>
      </p:sp>
      <p:pic>
        <p:nvPicPr>
          <p:cNvPr id="3" name="Bild 2" descr="Screen Shot 2018-10-28 at 17.27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775700" cy="41783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5532271-D97D-8244-9343-67037ACE8C7A}"/>
              </a:ext>
            </a:extLst>
          </p:cNvPr>
          <p:cNvSpPr txBox="1"/>
          <p:nvPr/>
        </p:nvSpPr>
        <p:spPr>
          <a:xfrm>
            <a:off x="1129553" y="5684322"/>
            <a:ext cx="1076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the byzantine nodes can only use scheduling to hide values. So now the byzantine nodes can only make the </a:t>
            </a:r>
          </a:p>
          <a:p>
            <a:r>
              <a:rPr lang="en-US" dirty="0"/>
              <a:t>nodes see 2f different values from each side, so  f </a:t>
            </a:r>
            <a:r>
              <a:rPr lang="en-US"/>
              <a:t>&lt; n/4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13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Consistency</a:t>
            </a:r>
            <a:r>
              <a:rPr lang="de-DE" b="1" dirty="0"/>
              <a:t> Models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Linearizability</a:t>
            </a:r>
            <a:r>
              <a:rPr lang="de-DE" dirty="0"/>
              <a:t> (</a:t>
            </a:r>
            <a:r>
              <a:rPr lang="de-DE" dirty="0" err="1"/>
              <a:t>implies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)</a:t>
            </a:r>
          </a:p>
          <a:p>
            <a:r>
              <a:rPr lang="de-DE" b="1" dirty="0" err="1"/>
              <a:t>Sequential</a:t>
            </a:r>
            <a:r>
              <a:rPr lang="de-DE" b="1" dirty="0"/>
              <a:t> </a:t>
            </a:r>
            <a:r>
              <a:rPr lang="de-DE" b="1" dirty="0" err="1"/>
              <a:t>Consistency</a:t>
            </a:r>
            <a:endParaRPr lang="de-DE" b="1" dirty="0"/>
          </a:p>
          <a:p>
            <a:r>
              <a:rPr lang="de-DE" b="1" dirty="0" err="1"/>
              <a:t>Quiescent</a:t>
            </a:r>
            <a:r>
              <a:rPr lang="de-DE" b="1" dirty="0"/>
              <a:t> </a:t>
            </a:r>
            <a:r>
              <a:rPr lang="de-DE" b="1" dirty="0" err="1"/>
              <a:t>Consistency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confused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an </a:t>
            </a:r>
            <a:r>
              <a:rPr lang="de-DE" dirty="0" err="1"/>
              <a:t>overview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http://</a:t>
            </a:r>
            <a:r>
              <a:rPr lang="de-DE" dirty="0" err="1"/>
              <a:t>coldattic.info</a:t>
            </a:r>
            <a:r>
              <a:rPr lang="de-DE" dirty="0"/>
              <a:t>/</a:t>
            </a:r>
            <a:r>
              <a:rPr lang="de-DE" dirty="0" err="1"/>
              <a:t>post</a:t>
            </a:r>
            <a:r>
              <a:rPr lang="de-DE" dirty="0"/>
              <a:t>/88/</a:t>
            </a:r>
          </a:p>
        </p:txBody>
      </p:sp>
    </p:spTree>
    <p:extLst>
      <p:ext uri="{BB962C8B-B14F-4D97-AF65-F5344CB8AC3E}">
        <p14:creationId xmlns:p14="http://schemas.microsoft.com/office/powerpoint/2010/main" val="318303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E4555-C76E-6446-93DD-D1728BB1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Linearizability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83BFF5-DD72-6F4D-84C9-83E0BD7E5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“one global order”</a:t>
            </a:r>
          </a:p>
          <a:p>
            <a:r>
              <a:rPr lang="en-US" dirty="0"/>
              <a:t>Linearizability -&gt; put points on a “line”</a:t>
            </a:r>
          </a:p>
          <a:p>
            <a:r>
              <a:rPr lang="en-US" dirty="0"/>
              <a:t>Strongest assumption, implies other two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DA231C9F-D820-EE4A-A4D9-E25D6C4DED60}"/>
              </a:ext>
            </a:extLst>
          </p:cNvPr>
          <p:cNvCxnSpPr/>
          <p:nvPr/>
        </p:nvCxnSpPr>
        <p:spPr>
          <a:xfrm>
            <a:off x="818303" y="3738657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FA182852-5883-0346-8540-65090067EA33}"/>
              </a:ext>
            </a:extLst>
          </p:cNvPr>
          <p:cNvCxnSpPr/>
          <p:nvPr/>
        </p:nvCxnSpPr>
        <p:spPr>
          <a:xfrm>
            <a:off x="818303" y="4331928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C2027C04-F5E7-3544-94FC-841790F18928}"/>
              </a:ext>
            </a:extLst>
          </p:cNvPr>
          <p:cNvCxnSpPr/>
          <p:nvPr/>
        </p:nvCxnSpPr>
        <p:spPr>
          <a:xfrm>
            <a:off x="818303" y="4936085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33355860-9C92-894F-A4F1-1919EFFADCE7}"/>
              </a:ext>
            </a:extLst>
          </p:cNvPr>
          <p:cNvCxnSpPr/>
          <p:nvPr/>
        </p:nvCxnSpPr>
        <p:spPr>
          <a:xfrm>
            <a:off x="1324488" y="3738657"/>
            <a:ext cx="132261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BA8AE41-3315-6844-84C6-B4863DD1D626}"/>
              </a:ext>
            </a:extLst>
          </p:cNvPr>
          <p:cNvCxnSpPr>
            <a:cxnSpLocks/>
          </p:cNvCxnSpPr>
          <p:nvPr/>
        </p:nvCxnSpPr>
        <p:spPr>
          <a:xfrm>
            <a:off x="3440599" y="3738657"/>
            <a:ext cx="208577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78EAB01A-37EB-5347-8B55-1F7F98536211}"/>
              </a:ext>
            </a:extLst>
          </p:cNvPr>
          <p:cNvCxnSpPr>
            <a:cxnSpLocks/>
          </p:cNvCxnSpPr>
          <p:nvPr/>
        </p:nvCxnSpPr>
        <p:spPr>
          <a:xfrm>
            <a:off x="6291229" y="3738657"/>
            <a:ext cx="208577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9D55C3DD-9E2D-B949-A328-B19D37C6C008}"/>
              </a:ext>
            </a:extLst>
          </p:cNvPr>
          <p:cNvSpPr txBox="1"/>
          <p:nvPr/>
        </p:nvSpPr>
        <p:spPr>
          <a:xfrm>
            <a:off x="1450172" y="3301857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1</a:t>
            </a: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AE2040B6-A56B-8D46-B572-C1E12E0F157A}"/>
              </a:ext>
            </a:extLst>
          </p:cNvPr>
          <p:cNvCxnSpPr/>
          <p:nvPr/>
        </p:nvCxnSpPr>
        <p:spPr>
          <a:xfrm>
            <a:off x="2459100" y="4326128"/>
            <a:ext cx="1322615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39B7CFB1-87BA-2B4E-B4A3-27DDAD8B48E2}"/>
              </a:ext>
            </a:extLst>
          </p:cNvPr>
          <p:cNvCxnSpPr>
            <a:cxnSpLocks/>
          </p:cNvCxnSpPr>
          <p:nvPr/>
        </p:nvCxnSpPr>
        <p:spPr>
          <a:xfrm>
            <a:off x="4203759" y="4326128"/>
            <a:ext cx="4715389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63A50E3A-BAFC-C242-801F-0F7F268A1341}"/>
              </a:ext>
            </a:extLst>
          </p:cNvPr>
          <p:cNvCxnSpPr>
            <a:cxnSpLocks/>
          </p:cNvCxnSpPr>
          <p:nvPr/>
        </p:nvCxnSpPr>
        <p:spPr>
          <a:xfrm flipV="1">
            <a:off x="1463595" y="4915108"/>
            <a:ext cx="4487500" cy="20977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4D6CEDF6-E199-BA46-8A27-DC371CF2537F}"/>
              </a:ext>
            </a:extLst>
          </p:cNvPr>
          <p:cNvCxnSpPr>
            <a:cxnSpLocks/>
          </p:cNvCxnSpPr>
          <p:nvPr/>
        </p:nvCxnSpPr>
        <p:spPr>
          <a:xfrm flipV="1">
            <a:off x="7221067" y="4915108"/>
            <a:ext cx="636680" cy="10092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607DF0F9-F614-1D4B-9AB2-63EA70F8AB9D}"/>
              </a:ext>
            </a:extLst>
          </p:cNvPr>
          <p:cNvSpPr txBox="1"/>
          <p:nvPr/>
        </p:nvSpPr>
        <p:spPr>
          <a:xfrm>
            <a:off x="2543870" y="3889328"/>
            <a:ext cx="115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x =  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05EE906-431B-1C43-8318-125DD370A6EF}"/>
              </a:ext>
            </a:extLst>
          </p:cNvPr>
          <p:cNvSpPr txBox="1"/>
          <p:nvPr/>
        </p:nvSpPr>
        <p:spPr>
          <a:xfrm>
            <a:off x="1676939" y="4520720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2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201375A-9B35-7041-803D-1708C303A217}"/>
              </a:ext>
            </a:extLst>
          </p:cNvPr>
          <p:cNvSpPr txBox="1"/>
          <p:nvPr/>
        </p:nvSpPr>
        <p:spPr>
          <a:xfrm>
            <a:off x="3613799" y="3335591"/>
            <a:ext cx="116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61948EF-D8E8-4247-BF95-CFE6D973CF6F}"/>
              </a:ext>
            </a:extLst>
          </p:cNvPr>
          <p:cNvSpPr txBox="1"/>
          <p:nvPr/>
        </p:nvSpPr>
        <p:spPr>
          <a:xfrm>
            <a:off x="6386334" y="3296254"/>
            <a:ext cx="115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x =  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79FEF48-7CB2-574E-B675-59394AD0C283}"/>
              </a:ext>
            </a:extLst>
          </p:cNvPr>
          <p:cNvSpPr txBox="1"/>
          <p:nvPr/>
        </p:nvSpPr>
        <p:spPr>
          <a:xfrm>
            <a:off x="4065780" y="3904281"/>
            <a:ext cx="122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y =  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88881EF-2534-E94B-82DC-BE500D47D538}"/>
              </a:ext>
            </a:extLst>
          </p:cNvPr>
          <p:cNvSpPr txBox="1"/>
          <p:nvPr/>
        </p:nvSpPr>
        <p:spPr>
          <a:xfrm>
            <a:off x="7223931" y="4435177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y =  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E6E8EC-679A-9044-BF8E-138CAFB21700}"/>
              </a:ext>
            </a:extLst>
          </p:cNvPr>
          <p:cNvSpPr/>
          <p:nvPr/>
        </p:nvSpPr>
        <p:spPr>
          <a:xfrm>
            <a:off x="1897251" y="3606791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AF75125-E036-0D44-9F1C-3A4A20421123}"/>
              </a:ext>
            </a:extLst>
          </p:cNvPr>
          <p:cNvSpPr/>
          <p:nvPr/>
        </p:nvSpPr>
        <p:spPr>
          <a:xfrm>
            <a:off x="2826014" y="4186200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E1C912D-8CF1-6A42-8E15-3C7FD8422831}"/>
              </a:ext>
            </a:extLst>
          </p:cNvPr>
          <p:cNvSpPr/>
          <p:nvPr/>
        </p:nvSpPr>
        <p:spPr>
          <a:xfrm>
            <a:off x="5311941" y="4778181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11D45B-A29D-4F49-9F88-5030C9A9D94E}"/>
              </a:ext>
            </a:extLst>
          </p:cNvPr>
          <p:cNvSpPr/>
          <p:nvPr/>
        </p:nvSpPr>
        <p:spPr>
          <a:xfrm>
            <a:off x="4112303" y="3581940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42D62E0-B094-D649-9CBE-BC642ACADC63}"/>
              </a:ext>
            </a:extLst>
          </p:cNvPr>
          <p:cNvSpPr/>
          <p:nvPr/>
        </p:nvSpPr>
        <p:spPr>
          <a:xfrm>
            <a:off x="4461803" y="4183072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D2F818C-AD02-084A-83D9-44DEEDBFE1F8}"/>
              </a:ext>
            </a:extLst>
          </p:cNvPr>
          <p:cNvSpPr/>
          <p:nvPr/>
        </p:nvSpPr>
        <p:spPr>
          <a:xfrm>
            <a:off x="6395120" y="3582458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CF43DAA-6029-3D4E-88EA-A4653A2B33D0}"/>
              </a:ext>
            </a:extLst>
          </p:cNvPr>
          <p:cNvSpPr/>
          <p:nvPr/>
        </p:nvSpPr>
        <p:spPr>
          <a:xfrm>
            <a:off x="7432190" y="4766834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8F36673B-0107-6243-9471-91AAFE40EFC5}"/>
              </a:ext>
            </a:extLst>
          </p:cNvPr>
          <p:cNvCxnSpPr/>
          <p:nvPr/>
        </p:nvCxnSpPr>
        <p:spPr>
          <a:xfrm>
            <a:off x="886142" y="5867973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9FDF6D5-A084-3F4B-BCF6-B77F2D0881F2}"/>
              </a:ext>
            </a:extLst>
          </p:cNvPr>
          <p:cNvCxnSpPr>
            <a:cxnSpLocks/>
            <a:stCxn id="32" idx="4"/>
          </p:cNvCxnSpPr>
          <p:nvPr/>
        </p:nvCxnSpPr>
        <p:spPr>
          <a:xfrm flipH="1">
            <a:off x="1993693" y="3830533"/>
            <a:ext cx="10775" cy="1813699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B61EEF3-6110-5944-9179-37E564A3987B}"/>
              </a:ext>
            </a:extLst>
          </p:cNvPr>
          <p:cNvCxnSpPr>
            <a:cxnSpLocks/>
          </p:cNvCxnSpPr>
          <p:nvPr/>
        </p:nvCxnSpPr>
        <p:spPr>
          <a:xfrm>
            <a:off x="2935559" y="4435177"/>
            <a:ext cx="0" cy="1209055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15C9D85-2804-7641-A4C4-F65260DDF987}"/>
              </a:ext>
            </a:extLst>
          </p:cNvPr>
          <p:cNvCxnSpPr>
            <a:cxnSpLocks/>
          </p:cNvCxnSpPr>
          <p:nvPr/>
        </p:nvCxnSpPr>
        <p:spPr>
          <a:xfrm>
            <a:off x="4212474" y="3854205"/>
            <a:ext cx="0" cy="1790027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43639CA-603A-EC4B-8C7E-61C1D52FACF6}"/>
              </a:ext>
            </a:extLst>
          </p:cNvPr>
          <p:cNvCxnSpPr>
            <a:cxnSpLocks/>
          </p:cNvCxnSpPr>
          <p:nvPr/>
        </p:nvCxnSpPr>
        <p:spPr>
          <a:xfrm flipH="1">
            <a:off x="4569019" y="4406814"/>
            <a:ext cx="2736" cy="1237418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97982259-9A94-5241-8D97-FB091E9E83FC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5412628" y="5015260"/>
            <a:ext cx="6530" cy="646155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B922D5EF-BBC2-9C47-9E8A-F07C2B2ABD04}"/>
              </a:ext>
            </a:extLst>
          </p:cNvPr>
          <p:cNvCxnSpPr>
            <a:cxnSpLocks/>
            <a:stCxn id="37" idx="4"/>
            <a:endCxn id="69" idx="0"/>
          </p:cNvCxnSpPr>
          <p:nvPr/>
        </p:nvCxnSpPr>
        <p:spPr>
          <a:xfrm>
            <a:off x="6502337" y="3806200"/>
            <a:ext cx="0" cy="1864033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2D6BA10-436B-D14E-BF14-0C43F2C65016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7539406" y="4990576"/>
            <a:ext cx="1" cy="672116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0BDC0FEC-42FD-204A-B58B-EA8593A34414}"/>
              </a:ext>
            </a:extLst>
          </p:cNvPr>
          <p:cNvSpPr/>
          <p:nvPr/>
        </p:nvSpPr>
        <p:spPr>
          <a:xfrm>
            <a:off x="1886476" y="5662692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755D6FA-B013-4543-8FC3-1268D5E94B76}"/>
              </a:ext>
            </a:extLst>
          </p:cNvPr>
          <p:cNvSpPr/>
          <p:nvPr/>
        </p:nvSpPr>
        <p:spPr>
          <a:xfrm>
            <a:off x="2833063" y="5669288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751B818-3C0D-5B45-873E-06CE2CC4B45D}"/>
              </a:ext>
            </a:extLst>
          </p:cNvPr>
          <p:cNvSpPr/>
          <p:nvPr/>
        </p:nvSpPr>
        <p:spPr>
          <a:xfrm>
            <a:off x="4127072" y="5661415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B94FBC2-A9C7-4E43-9507-49274105F0C9}"/>
              </a:ext>
            </a:extLst>
          </p:cNvPr>
          <p:cNvSpPr/>
          <p:nvPr/>
        </p:nvSpPr>
        <p:spPr>
          <a:xfrm>
            <a:off x="4461149" y="5661415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FED7975-F2EA-C746-9A1C-3465306D6664}"/>
              </a:ext>
            </a:extLst>
          </p:cNvPr>
          <p:cNvSpPr/>
          <p:nvPr/>
        </p:nvSpPr>
        <p:spPr>
          <a:xfrm>
            <a:off x="6395120" y="5670233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837D2C-7FCB-6846-8A01-7BEC0507655B}"/>
              </a:ext>
            </a:extLst>
          </p:cNvPr>
          <p:cNvSpPr/>
          <p:nvPr/>
        </p:nvSpPr>
        <p:spPr>
          <a:xfrm>
            <a:off x="7432190" y="5662692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74E45D4-C858-B844-A104-88E661F9490A}"/>
              </a:ext>
            </a:extLst>
          </p:cNvPr>
          <p:cNvSpPr/>
          <p:nvPr/>
        </p:nvSpPr>
        <p:spPr>
          <a:xfrm>
            <a:off x="5305411" y="5661415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E38DDBA4-C566-4A42-A9B2-346079F72F10}"/>
              </a:ext>
            </a:extLst>
          </p:cNvPr>
          <p:cNvSpPr txBox="1"/>
          <p:nvPr/>
        </p:nvSpPr>
        <p:spPr>
          <a:xfrm>
            <a:off x="1242417" y="5942568"/>
            <a:ext cx="801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1 &lt; read x = 1 &lt; write x= 3 &lt; write y = 1 &lt; write x = 2 &lt; read  x = 2 &lt; read = 1</a:t>
            </a:r>
          </a:p>
        </p:txBody>
      </p:sp>
    </p:spTree>
    <p:extLst>
      <p:ext uri="{BB962C8B-B14F-4D97-AF65-F5344CB8AC3E}">
        <p14:creationId xmlns:p14="http://schemas.microsoft.com/office/powerpoint/2010/main" val="119027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9" grpId="0" animBg="1"/>
      <p:bldP spid="61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Last Weeks Exercise (Byzantine Agreement)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Consistency Models &amp; Logical Clocks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Clock Synchronization &amp; GPS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This weeks exercise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26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3475A-80DE-9F42-AEAD-468C7E10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Sequential</a:t>
            </a:r>
            <a:r>
              <a:rPr lang="de-DE" b="1"/>
              <a:t> Consistency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9D5ED4-C187-2141-BC5E-40B195875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similar as linearizability, but can ”shift” and “squeeze” threads compared to each  other</a:t>
            </a:r>
          </a:p>
          <a:p>
            <a:r>
              <a:rPr lang="en-US" dirty="0"/>
              <a:t>sequential consistency -&gt; build “sequences”</a:t>
            </a:r>
          </a:p>
          <a:p>
            <a:endParaRPr lang="en-US" dirty="0"/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118D0F4C-44E5-F14A-BAF1-72EA4BECBE68}"/>
              </a:ext>
            </a:extLst>
          </p:cNvPr>
          <p:cNvCxnSpPr/>
          <p:nvPr/>
        </p:nvCxnSpPr>
        <p:spPr>
          <a:xfrm>
            <a:off x="818303" y="3738657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7CF035EC-9746-AA41-9EB8-B2CE5AD216E3}"/>
              </a:ext>
            </a:extLst>
          </p:cNvPr>
          <p:cNvCxnSpPr/>
          <p:nvPr/>
        </p:nvCxnSpPr>
        <p:spPr>
          <a:xfrm>
            <a:off x="818303" y="4331928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8B153C82-1F08-BD44-BE43-1DD3BB49EB45}"/>
              </a:ext>
            </a:extLst>
          </p:cNvPr>
          <p:cNvCxnSpPr/>
          <p:nvPr/>
        </p:nvCxnSpPr>
        <p:spPr>
          <a:xfrm>
            <a:off x="818303" y="4936085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8F886736-24A1-EA46-8E6A-0C2E70313BF8}"/>
              </a:ext>
            </a:extLst>
          </p:cNvPr>
          <p:cNvCxnSpPr>
            <a:cxnSpLocks/>
          </p:cNvCxnSpPr>
          <p:nvPr/>
        </p:nvCxnSpPr>
        <p:spPr>
          <a:xfrm>
            <a:off x="1918741" y="3738657"/>
            <a:ext cx="728362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A9693421-B9A4-464C-ACD1-44C9FBC02BFF}"/>
              </a:ext>
            </a:extLst>
          </p:cNvPr>
          <p:cNvCxnSpPr>
            <a:cxnSpLocks/>
          </p:cNvCxnSpPr>
          <p:nvPr/>
        </p:nvCxnSpPr>
        <p:spPr>
          <a:xfrm>
            <a:off x="3440599" y="3738657"/>
            <a:ext cx="208577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19C6811E-9A7D-404E-A49B-B952FA19B995}"/>
              </a:ext>
            </a:extLst>
          </p:cNvPr>
          <p:cNvCxnSpPr>
            <a:cxnSpLocks/>
          </p:cNvCxnSpPr>
          <p:nvPr/>
        </p:nvCxnSpPr>
        <p:spPr>
          <a:xfrm>
            <a:off x="6291229" y="3738657"/>
            <a:ext cx="208577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B26C64A-14A5-1448-847C-16E975A0443B}"/>
              </a:ext>
            </a:extLst>
          </p:cNvPr>
          <p:cNvSpPr txBox="1"/>
          <p:nvPr/>
        </p:nvSpPr>
        <p:spPr>
          <a:xfrm>
            <a:off x="1674871" y="3287907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1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3102A3AB-ABF7-3E4A-9A58-547D4D6D4467}"/>
              </a:ext>
            </a:extLst>
          </p:cNvPr>
          <p:cNvCxnSpPr>
            <a:cxnSpLocks/>
          </p:cNvCxnSpPr>
          <p:nvPr/>
        </p:nvCxnSpPr>
        <p:spPr>
          <a:xfrm>
            <a:off x="1015631" y="4326128"/>
            <a:ext cx="434541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13AF55B2-930A-4445-98A6-E4DB327A6E91}"/>
              </a:ext>
            </a:extLst>
          </p:cNvPr>
          <p:cNvCxnSpPr>
            <a:cxnSpLocks/>
          </p:cNvCxnSpPr>
          <p:nvPr/>
        </p:nvCxnSpPr>
        <p:spPr>
          <a:xfrm>
            <a:off x="4203759" y="4326128"/>
            <a:ext cx="1082933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C7E245BD-0D47-934C-8084-798B68469A5D}"/>
              </a:ext>
            </a:extLst>
          </p:cNvPr>
          <p:cNvCxnSpPr>
            <a:cxnSpLocks/>
          </p:cNvCxnSpPr>
          <p:nvPr/>
        </p:nvCxnSpPr>
        <p:spPr>
          <a:xfrm flipV="1">
            <a:off x="1463595" y="4936085"/>
            <a:ext cx="1427378" cy="1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9CC64AB-F17F-B842-B60E-9B424E1AEB63}"/>
              </a:ext>
            </a:extLst>
          </p:cNvPr>
          <p:cNvSpPr txBox="1"/>
          <p:nvPr/>
        </p:nvSpPr>
        <p:spPr>
          <a:xfrm>
            <a:off x="624850" y="3892063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2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9D30F91-4F0E-1E47-A899-D3B8F4CAB15D}"/>
              </a:ext>
            </a:extLst>
          </p:cNvPr>
          <p:cNvSpPr txBox="1"/>
          <p:nvPr/>
        </p:nvSpPr>
        <p:spPr>
          <a:xfrm>
            <a:off x="1676939" y="4520720"/>
            <a:ext cx="122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y =  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C3996A3-B0A7-964B-89F4-6609F34F137A}"/>
              </a:ext>
            </a:extLst>
          </p:cNvPr>
          <p:cNvSpPr txBox="1"/>
          <p:nvPr/>
        </p:nvSpPr>
        <p:spPr>
          <a:xfrm>
            <a:off x="3613799" y="3335591"/>
            <a:ext cx="11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x = 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279E651-F931-3243-8C8A-E3895EB6249E}"/>
              </a:ext>
            </a:extLst>
          </p:cNvPr>
          <p:cNvSpPr txBox="1"/>
          <p:nvPr/>
        </p:nvSpPr>
        <p:spPr>
          <a:xfrm>
            <a:off x="6386334" y="3296254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y =  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CF93C4A-6BBF-A747-BC86-866396169723}"/>
              </a:ext>
            </a:extLst>
          </p:cNvPr>
          <p:cNvSpPr txBox="1"/>
          <p:nvPr/>
        </p:nvSpPr>
        <p:spPr>
          <a:xfrm>
            <a:off x="4065780" y="3904281"/>
            <a:ext cx="122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y =  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E76F68A-8BBD-5E47-9A51-27B05E8A4002}"/>
              </a:ext>
            </a:extLst>
          </p:cNvPr>
          <p:cNvSpPr txBox="1"/>
          <p:nvPr/>
        </p:nvSpPr>
        <p:spPr>
          <a:xfrm>
            <a:off x="5216798" y="4439238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y =  2</a:t>
            </a:r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6DA60953-951F-2547-B56C-848ABC7A9A31}"/>
              </a:ext>
            </a:extLst>
          </p:cNvPr>
          <p:cNvCxnSpPr>
            <a:cxnSpLocks/>
          </p:cNvCxnSpPr>
          <p:nvPr/>
        </p:nvCxnSpPr>
        <p:spPr>
          <a:xfrm>
            <a:off x="5526374" y="4943507"/>
            <a:ext cx="587704" cy="0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967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3475A-80DE-9F42-AEAD-468C7E10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Sequential</a:t>
            </a:r>
            <a:r>
              <a:rPr lang="de-DE" b="1"/>
              <a:t> Consistency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9D5ED4-C187-2141-BC5E-40B1958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as linearizability, but can ”shift” and “squeeze” threads compared to each  other</a:t>
            </a:r>
          </a:p>
          <a:p>
            <a:r>
              <a:rPr lang="en-US" dirty="0"/>
              <a:t>sequential consistency -&gt; build “sequences”</a:t>
            </a: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118D0F4C-44E5-F14A-BAF1-72EA4BECBE68}"/>
              </a:ext>
            </a:extLst>
          </p:cNvPr>
          <p:cNvCxnSpPr/>
          <p:nvPr/>
        </p:nvCxnSpPr>
        <p:spPr>
          <a:xfrm>
            <a:off x="818303" y="3738657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7CF035EC-9746-AA41-9EB8-B2CE5AD216E3}"/>
              </a:ext>
            </a:extLst>
          </p:cNvPr>
          <p:cNvCxnSpPr/>
          <p:nvPr/>
        </p:nvCxnSpPr>
        <p:spPr>
          <a:xfrm>
            <a:off x="2447757" y="4331929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8B153C82-1F08-BD44-BE43-1DD3BB49EB45}"/>
              </a:ext>
            </a:extLst>
          </p:cNvPr>
          <p:cNvCxnSpPr/>
          <p:nvPr/>
        </p:nvCxnSpPr>
        <p:spPr>
          <a:xfrm>
            <a:off x="818303" y="4936085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8F886736-24A1-EA46-8E6A-0C2E70313BF8}"/>
              </a:ext>
            </a:extLst>
          </p:cNvPr>
          <p:cNvCxnSpPr>
            <a:cxnSpLocks/>
          </p:cNvCxnSpPr>
          <p:nvPr/>
        </p:nvCxnSpPr>
        <p:spPr>
          <a:xfrm>
            <a:off x="1918741" y="3738657"/>
            <a:ext cx="728362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A9693421-B9A4-464C-ACD1-44C9FBC02BFF}"/>
              </a:ext>
            </a:extLst>
          </p:cNvPr>
          <p:cNvCxnSpPr>
            <a:cxnSpLocks/>
          </p:cNvCxnSpPr>
          <p:nvPr/>
        </p:nvCxnSpPr>
        <p:spPr>
          <a:xfrm>
            <a:off x="3440599" y="3738657"/>
            <a:ext cx="208577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19C6811E-9A7D-404E-A49B-B952FA19B995}"/>
              </a:ext>
            </a:extLst>
          </p:cNvPr>
          <p:cNvCxnSpPr>
            <a:cxnSpLocks/>
          </p:cNvCxnSpPr>
          <p:nvPr/>
        </p:nvCxnSpPr>
        <p:spPr>
          <a:xfrm>
            <a:off x="6291229" y="3738657"/>
            <a:ext cx="208577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B26C64A-14A5-1448-847C-16E975A0443B}"/>
              </a:ext>
            </a:extLst>
          </p:cNvPr>
          <p:cNvSpPr txBox="1"/>
          <p:nvPr/>
        </p:nvSpPr>
        <p:spPr>
          <a:xfrm>
            <a:off x="1674871" y="3287907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1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3102A3AB-ABF7-3E4A-9A58-547D4D6D4467}"/>
              </a:ext>
            </a:extLst>
          </p:cNvPr>
          <p:cNvCxnSpPr>
            <a:cxnSpLocks/>
          </p:cNvCxnSpPr>
          <p:nvPr/>
        </p:nvCxnSpPr>
        <p:spPr>
          <a:xfrm>
            <a:off x="2645085" y="4326129"/>
            <a:ext cx="434541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13AF55B2-930A-4445-98A6-E4DB327A6E91}"/>
              </a:ext>
            </a:extLst>
          </p:cNvPr>
          <p:cNvCxnSpPr>
            <a:cxnSpLocks/>
          </p:cNvCxnSpPr>
          <p:nvPr/>
        </p:nvCxnSpPr>
        <p:spPr>
          <a:xfrm>
            <a:off x="5833213" y="4326129"/>
            <a:ext cx="1082933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C7E245BD-0D47-934C-8084-798B68469A5D}"/>
              </a:ext>
            </a:extLst>
          </p:cNvPr>
          <p:cNvCxnSpPr>
            <a:cxnSpLocks/>
          </p:cNvCxnSpPr>
          <p:nvPr/>
        </p:nvCxnSpPr>
        <p:spPr>
          <a:xfrm flipV="1">
            <a:off x="1463595" y="4936085"/>
            <a:ext cx="1427378" cy="1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9CC64AB-F17F-B842-B60E-9B424E1AEB63}"/>
              </a:ext>
            </a:extLst>
          </p:cNvPr>
          <p:cNvSpPr txBox="1"/>
          <p:nvPr/>
        </p:nvSpPr>
        <p:spPr>
          <a:xfrm>
            <a:off x="2254304" y="3892064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2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9D30F91-4F0E-1E47-A899-D3B8F4CAB15D}"/>
              </a:ext>
            </a:extLst>
          </p:cNvPr>
          <p:cNvSpPr txBox="1"/>
          <p:nvPr/>
        </p:nvSpPr>
        <p:spPr>
          <a:xfrm>
            <a:off x="1676939" y="4520720"/>
            <a:ext cx="122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y =  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C3996A3-B0A7-964B-89F4-6609F34F137A}"/>
              </a:ext>
            </a:extLst>
          </p:cNvPr>
          <p:cNvSpPr txBox="1"/>
          <p:nvPr/>
        </p:nvSpPr>
        <p:spPr>
          <a:xfrm>
            <a:off x="3613799" y="3335591"/>
            <a:ext cx="11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x = 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279E651-F931-3243-8C8A-E3895EB6249E}"/>
              </a:ext>
            </a:extLst>
          </p:cNvPr>
          <p:cNvSpPr txBox="1"/>
          <p:nvPr/>
        </p:nvSpPr>
        <p:spPr>
          <a:xfrm>
            <a:off x="6386334" y="3296254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y =  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CF93C4A-6BBF-A747-BC86-866396169723}"/>
              </a:ext>
            </a:extLst>
          </p:cNvPr>
          <p:cNvSpPr txBox="1"/>
          <p:nvPr/>
        </p:nvSpPr>
        <p:spPr>
          <a:xfrm>
            <a:off x="5695234" y="3904282"/>
            <a:ext cx="122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y =  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7EFFF7F-1233-E64F-A742-45875F262526}"/>
              </a:ext>
            </a:extLst>
          </p:cNvPr>
          <p:cNvSpPr txBox="1"/>
          <p:nvPr/>
        </p:nvSpPr>
        <p:spPr>
          <a:xfrm>
            <a:off x="5216798" y="4439238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y =  2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8F9941C4-D684-C44A-8B4B-A3F81DF0C89B}"/>
              </a:ext>
            </a:extLst>
          </p:cNvPr>
          <p:cNvCxnSpPr>
            <a:cxnSpLocks/>
          </p:cNvCxnSpPr>
          <p:nvPr/>
        </p:nvCxnSpPr>
        <p:spPr>
          <a:xfrm>
            <a:off x="5526374" y="4943507"/>
            <a:ext cx="587704" cy="0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5CFDBF-27C9-4A4E-8A08-3CEDEB1FA58C}"/>
              </a:ext>
            </a:extLst>
          </p:cNvPr>
          <p:cNvSpPr/>
          <p:nvPr/>
        </p:nvSpPr>
        <p:spPr>
          <a:xfrm>
            <a:off x="1962851" y="3613403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96F9786-8730-AC49-928C-46C04E813298}"/>
              </a:ext>
            </a:extLst>
          </p:cNvPr>
          <p:cNvSpPr/>
          <p:nvPr/>
        </p:nvSpPr>
        <p:spPr>
          <a:xfrm>
            <a:off x="2560119" y="4219351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B4228E-F5D1-AC49-BDA9-8960846EAB18}"/>
              </a:ext>
            </a:extLst>
          </p:cNvPr>
          <p:cNvSpPr/>
          <p:nvPr/>
        </p:nvSpPr>
        <p:spPr>
          <a:xfrm>
            <a:off x="2756529" y="4800230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4092C3-FE3D-8947-970E-44CF4DE13A72}"/>
              </a:ext>
            </a:extLst>
          </p:cNvPr>
          <p:cNvSpPr/>
          <p:nvPr/>
        </p:nvSpPr>
        <p:spPr>
          <a:xfrm>
            <a:off x="3915457" y="3616118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CCFEE21-EB01-864D-AF2B-E30D081A3C70}"/>
              </a:ext>
            </a:extLst>
          </p:cNvPr>
          <p:cNvSpPr/>
          <p:nvPr/>
        </p:nvSpPr>
        <p:spPr>
          <a:xfrm>
            <a:off x="5483651" y="4814961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F55652-759B-A04B-8130-046211CE838A}"/>
              </a:ext>
            </a:extLst>
          </p:cNvPr>
          <p:cNvSpPr/>
          <p:nvPr/>
        </p:nvSpPr>
        <p:spPr>
          <a:xfrm>
            <a:off x="6344928" y="3616783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16648AC-547B-BD40-832E-90400B7F2D0C}"/>
              </a:ext>
            </a:extLst>
          </p:cNvPr>
          <p:cNvSpPr/>
          <p:nvPr/>
        </p:nvSpPr>
        <p:spPr>
          <a:xfrm>
            <a:off x="6819812" y="4232524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6150E03-0025-5B4B-9F5B-93BD6B799833}"/>
              </a:ext>
            </a:extLst>
          </p:cNvPr>
          <p:cNvSpPr txBox="1"/>
          <p:nvPr/>
        </p:nvSpPr>
        <p:spPr>
          <a:xfrm>
            <a:off x="1368757" y="5884334"/>
            <a:ext cx="829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1 &lt; write x = 2 &lt; write y = 3 &lt; read x = 2 &lt; read y = 2 &lt; read y  = 2 &lt; write y = 1 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0710E6E-4EBF-1049-B9FE-550947BDAC23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053261" y="3847446"/>
            <a:ext cx="10776" cy="1849442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47A54374-B88B-F644-8942-036AC73B7474}"/>
              </a:ext>
            </a:extLst>
          </p:cNvPr>
          <p:cNvCxnSpPr/>
          <p:nvPr/>
        </p:nvCxnSpPr>
        <p:spPr>
          <a:xfrm>
            <a:off x="793632" y="5862284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EB1B2FD-308D-154D-A29F-197C9B062012}"/>
              </a:ext>
            </a:extLst>
          </p:cNvPr>
          <p:cNvSpPr/>
          <p:nvPr/>
        </p:nvSpPr>
        <p:spPr>
          <a:xfrm>
            <a:off x="1946044" y="5696888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AE4788B-810C-1349-9CF9-CE88AD62BC3E}"/>
              </a:ext>
            </a:extLst>
          </p:cNvPr>
          <p:cNvSpPr/>
          <p:nvPr/>
        </p:nvSpPr>
        <p:spPr>
          <a:xfrm>
            <a:off x="2535122" y="5669518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D3E297-474E-064B-AB03-E0BCE41A382F}"/>
              </a:ext>
            </a:extLst>
          </p:cNvPr>
          <p:cNvSpPr/>
          <p:nvPr/>
        </p:nvSpPr>
        <p:spPr>
          <a:xfrm>
            <a:off x="2760917" y="5680942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01814A4-6D85-DB44-A4EC-B03E1A39DD6A}"/>
              </a:ext>
            </a:extLst>
          </p:cNvPr>
          <p:cNvSpPr/>
          <p:nvPr/>
        </p:nvSpPr>
        <p:spPr>
          <a:xfrm>
            <a:off x="3932994" y="5695704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AE7B7E-EB48-DB4A-8F9F-B6425AFB21AA}"/>
              </a:ext>
            </a:extLst>
          </p:cNvPr>
          <p:cNvSpPr/>
          <p:nvPr/>
        </p:nvSpPr>
        <p:spPr>
          <a:xfrm>
            <a:off x="5480801" y="5680942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B6367B-FC94-4149-A45F-A6589589903C}"/>
              </a:ext>
            </a:extLst>
          </p:cNvPr>
          <p:cNvSpPr/>
          <p:nvPr/>
        </p:nvSpPr>
        <p:spPr>
          <a:xfrm>
            <a:off x="6344928" y="5681800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F23415C-31CF-2B49-881C-C5F60752F663}"/>
              </a:ext>
            </a:extLst>
          </p:cNvPr>
          <p:cNvSpPr/>
          <p:nvPr/>
        </p:nvSpPr>
        <p:spPr>
          <a:xfrm>
            <a:off x="6735088" y="5695704"/>
            <a:ext cx="214433" cy="2237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DF64629A-B17D-9942-89A8-B9AB20F62E98}"/>
              </a:ext>
            </a:extLst>
          </p:cNvPr>
          <p:cNvCxnSpPr>
            <a:cxnSpLocks/>
          </p:cNvCxnSpPr>
          <p:nvPr/>
        </p:nvCxnSpPr>
        <p:spPr>
          <a:xfrm flipH="1">
            <a:off x="4034439" y="3850457"/>
            <a:ext cx="10776" cy="1849442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41C7C864-4AC2-EB46-A076-EC7F2E71EFD6}"/>
              </a:ext>
            </a:extLst>
          </p:cNvPr>
          <p:cNvCxnSpPr>
            <a:cxnSpLocks/>
          </p:cNvCxnSpPr>
          <p:nvPr/>
        </p:nvCxnSpPr>
        <p:spPr>
          <a:xfrm flipH="1">
            <a:off x="6453196" y="3820076"/>
            <a:ext cx="10776" cy="1849442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CEA773C6-C07F-F842-8D64-231AD2A77CB4}"/>
              </a:ext>
            </a:extLst>
          </p:cNvPr>
          <p:cNvCxnSpPr>
            <a:cxnSpLocks/>
          </p:cNvCxnSpPr>
          <p:nvPr/>
        </p:nvCxnSpPr>
        <p:spPr>
          <a:xfrm>
            <a:off x="2645085" y="4431518"/>
            <a:ext cx="0" cy="1209055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C60E5D8-3EE1-394B-9016-4E4475E6125F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6921027" y="4456266"/>
            <a:ext cx="6002" cy="1303733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EEDF98EA-A3F6-EA4E-B303-2865A912F145}"/>
              </a:ext>
            </a:extLst>
          </p:cNvPr>
          <p:cNvCxnSpPr>
            <a:cxnSpLocks/>
          </p:cNvCxnSpPr>
          <p:nvPr/>
        </p:nvCxnSpPr>
        <p:spPr>
          <a:xfrm flipH="1">
            <a:off x="5595726" y="5034787"/>
            <a:ext cx="6530" cy="646155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04A2C8E-B98A-0C4B-BB2E-05ADD71F17FB}"/>
              </a:ext>
            </a:extLst>
          </p:cNvPr>
          <p:cNvCxnSpPr>
            <a:cxnSpLocks/>
          </p:cNvCxnSpPr>
          <p:nvPr/>
        </p:nvCxnSpPr>
        <p:spPr>
          <a:xfrm flipH="1">
            <a:off x="2879251" y="4999404"/>
            <a:ext cx="6530" cy="646155"/>
          </a:xfrm>
          <a:prstGeom prst="straightConnector1">
            <a:avLst/>
          </a:prstGeom>
          <a:ln>
            <a:solidFill>
              <a:schemeClr val="accent3">
                <a:alpha val="5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29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A2D8F-3197-644B-B4C0-4D712AAA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Quiescent Consistency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D316EB-93B9-7E4D-BE0F-FA2A11FF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172" y="1894769"/>
            <a:ext cx="10515600" cy="4351338"/>
          </a:xfrm>
        </p:spPr>
        <p:txBody>
          <a:bodyPr/>
          <a:lstStyle/>
          <a:p>
            <a:r>
              <a:rPr lang="en-US" dirty="0"/>
              <a:t>synchronizes all threads whenever there is a time when there is no possible execution</a:t>
            </a:r>
          </a:p>
          <a:p>
            <a:r>
              <a:rPr lang="en-US" dirty="0"/>
              <a:t>quiescent -&gt; “</a:t>
            </a:r>
            <a:r>
              <a:rPr lang="en-US" dirty="0" err="1"/>
              <a:t>Quietschente</a:t>
            </a:r>
            <a:r>
              <a:rPr lang="en-US" dirty="0"/>
              <a:t>”</a:t>
            </a: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583EC6E0-8FC5-D94E-9556-C2C54478C227}"/>
              </a:ext>
            </a:extLst>
          </p:cNvPr>
          <p:cNvCxnSpPr/>
          <p:nvPr/>
        </p:nvCxnSpPr>
        <p:spPr>
          <a:xfrm>
            <a:off x="818303" y="3738657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2FACE745-32A7-2640-8EC7-FEB48C5AA112}"/>
              </a:ext>
            </a:extLst>
          </p:cNvPr>
          <p:cNvCxnSpPr/>
          <p:nvPr/>
        </p:nvCxnSpPr>
        <p:spPr>
          <a:xfrm>
            <a:off x="818303" y="4331928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C4B5BA10-0D84-2E46-8D0E-62226337DDAF}"/>
              </a:ext>
            </a:extLst>
          </p:cNvPr>
          <p:cNvCxnSpPr/>
          <p:nvPr/>
        </p:nvCxnSpPr>
        <p:spPr>
          <a:xfrm>
            <a:off x="818303" y="4936085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5227D656-F558-9843-B265-5C5D8F39329C}"/>
              </a:ext>
            </a:extLst>
          </p:cNvPr>
          <p:cNvCxnSpPr>
            <a:cxnSpLocks/>
          </p:cNvCxnSpPr>
          <p:nvPr/>
        </p:nvCxnSpPr>
        <p:spPr>
          <a:xfrm>
            <a:off x="4461109" y="3738657"/>
            <a:ext cx="208577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62FCF08E-28E4-8E4F-A6FB-5BCAB37F650F}"/>
              </a:ext>
            </a:extLst>
          </p:cNvPr>
          <p:cNvCxnSpPr>
            <a:cxnSpLocks/>
          </p:cNvCxnSpPr>
          <p:nvPr/>
        </p:nvCxnSpPr>
        <p:spPr>
          <a:xfrm>
            <a:off x="7265589" y="3738657"/>
            <a:ext cx="208577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119604B8-7AD1-6844-B4D1-D770EB68C203}"/>
              </a:ext>
            </a:extLst>
          </p:cNvPr>
          <p:cNvCxnSpPr>
            <a:cxnSpLocks/>
          </p:cNvCxnSpPr>
          <p:nvPr/>
        </p:nvCxnSpPr>
        <p:spPr>
          <a:xfrm>
            <a:off x="1015631" y="4326128"/>
            <a:ext cx="434541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B3679D61-5C62-DD4E-82D8-2567471A84D4}"/>
              </a:ext>
            </a:extLst>
          </p:cNvPr>
          <p:cNvCxnSpPr>
            <a:cxnSpLocks/>
          </p:cNvCxnSpPr>
          <p:nvPr/>
        </p:nvCxnSpPr>
        <p:spPr>
          <a:xfrm>
            <a:off x="5986920" y="4320099"/>
            <a:ext cx="1082933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9592E0E0-14CC-8344-AA94-832719EFA91C}"/>
              </a:ext>
            </a:extLst>
          </p:cNvPr>
          <p:cNvCxnSpPr>
            <a:cxnSpLocks/>
          </p:cNvCxnSpPr>
          <p:nvPr/>
        </p:nvCxnSpPr>
        <p:spPr>
          <a:xfrm flipV="1">
            <a:off x="1463595" y="4936085"/>
            <a:ext cx="1427378" cy="1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75EBEE7-A6F1-8944-926D-09112CFF9EF8}"/>
              </a:ext>
            </a:extLst>
          </p:cNvPr>
          <p:cNvSpPr txBox="1"/>
          <p:nvPr/>
        </p:nvSpPr>
        <p:spPr>
          <a:xfrm>
            <a:off x="624850" y="3892063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61A2156-CEE9-524C-A0C6-C71E92FE2CA3}"/>
              </a:ext>
            </a:extLst>
          </p:cNvPr>
          <p:cNvSpPr txBox="1"/>
          <p:nvPr/>
        </p:nvSpPr>
        <p:spPr>
          <a:xfrm>
            <a:off x="1676939" y="4520720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5D1A08F-87F4-A34C-AD75-1549E55E2E5C}"/>
              </a:ext>
            </a:extLst>
          </p:cNvPr>
          <p:cNvSpPr txBox="1"/>
          <p:nvPr/>
        </p:nvSpPr>
        <p:spPr>
          <a:xfrm>
            <a:off x="4778764" y="3303930"/>
            <a:ext cx="11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x = 1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867D8F2-1D2A-9E4C-B722-FFD6BD1E513A}"/>
              </a:ext>
            </a:extLst>
          </p:cNvPr>
          <p:cNvSpPr txBox="1"/>
          <p:nvPr/>
        </p:nvSpPr>
        <p:spPr>
          <a:xfrm>
            <a:off x="7529901" y="3317801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y =  1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4604179-2BE7-F545-A075-D12086AA4488}"/>
              </a:ext>
            </a:extLst>
          </p:cNvPr>
          <p:cNvSpPr txBox="1"/>
          <p:nvPr/>
        </p:nvSpPr>
        <p:spPr>
          <a:xfrm>
            <a:off x="5878937" y="3892063"/>
            <a:ext cx="122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y =  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A854E65-BD6D-9446-A881-2E4A8A393413}"/>
              </a:ext>
            </a:extLst>
          </p:cNvPr>
          <p:cNvSpPr txBox="1"/>
          <p:nvPr/>
        </p:nvSpPr>
        <p:spPr>
          <a:xfrm>
            <a:off x="4438026" y="4501084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y =  1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B733D052-C0BC-CD4A-815D-900D75001616}"/>
              </a:ext>
            </a:extLst>
          </p:cNvPr>
          <p:cNvCxnSpPr>
            <a:cxnSpLocks/>
          </p:cNvCxnSpPr>
          <p:nvPr/>
        </p:nvCxnSpPr>
        <p:spPr>
          <a:xfrm>
            <a:off x="4788760" y="4936085"/>
            <a:ext cx="587704" cy="0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1" name="Grafik 20">
            <a:extLst>
              <a:ext uri="{FF2B5EF4-FFF2-40B4-BE49-F238E27FC236}">
                <a16:creationId xmlns:a16="http://schemas.microsoft.com/office/drawing/2014/main" id="{A7C3F12A-D504-0640-B2B8-DB40AFBEF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768" y="3542385"/>
            <a:ext cx="1585058" cy="1585058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BA6FE04F-475C-5246-A832-3F8C479BFA35}"/>
              </a:ext>
            </a:extLst>
          </p:cNvPr>
          <p:cNvSpPr txBox="1"/>
          <p:nvPr/>
        </p:nvSpPr>
        <p:spPr>
          <a:xfrm>
            <a:off x="794167" y="5351381"/>
            <a:ext cx="783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2 &lt; write  x = 1             &lt; write y = 1 &lt;  read y = 1 &lt; read x = 1 &lt; read y = 1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B36F7DB-AFFF-9946-A64B-E1D64ED7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258035" y="5348578"/>
            <a:ext cx="422262" cy="42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7D4CC-D452-CD49-88B2-D89AEDA5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Composable (applies to consistency models)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9EFD73-FCB1-F24C-959B-E7F58925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Definition: If you only look at all operations concerning any object and the execution is consistent, then also the whole execution is consistent</a:t>
            </a:r>
          </a:p>
          <a:p>
            <a:r>
              <a:rPr lang="en-US" dirty="0"/>
              <a:t>sequential consistency is not composable</a:t>
            </a:r>
          </a:p>
          <a:p>
            <a:r>
              <a:rPr lang="en-US" dirty="0"/>
              <a:t>linearizability is composable</a:t>
            </a:r>
          </a:p>
          <a:p>
            <a:r>
              <a:rPr lang="en-US" dirty="0"/>
              <a:t>quiescent consistency is composable</a:t>
            </a: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E508D032-FD19-FE44-AA98-53BAECD0C60A}"/>
              </a:ext>
            </a:extLst>
          </p:cNvPr>
          <p:cNvCxnSpPr/>
          <p:nvPr/>
        </p:nvCxnSpPr>
        <p:spPr>
          <a:xfrm>
            <a:off x="1023985" y="5099239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EFB6ECFB-3C56-7142-815B-32CCCA8FDA2D}"/>
              </a:ext>
            </a:extLst>
          </p:cNvPr>
          <p:cNvCxnSpPr/>
          <p:nvPr/>
        </p:nvCxnSpPr>
        <p:spPr>
          <a:xfrm>
            <a:off x="1023985" y="5692510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A18C94EB-71BC-2B4F-AC04-03CC38BEAA83}"/>
              </a:ext>
            </a:extLst>
          </p:cNvPr>
          <p:cNvCxnSpPr/>
          <p:nvPr/>
        </p:nvCxnSpPr>
        <p:spPr>
          <a:xfrm>
            <a:off x="1023985" y="6296667"/>
            <a:ext cx="880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46648D4A-53AB-4C46-8447-03A43815D752}"/>
              </a:ext>
            </a:extLst>
          </p:cNvPr>
          <p:cNvCxnSpPr/>
          <p:nvPr/>
        </p:nvCxnSpPr>
        <p:spPr>
          <a:xfrm>
            <a:off x="1530170" y="5099239"/>
            <a:ext cx="132261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64D45FA7-FD2E-DF4C-B623-BBE563CD3B6D}"/>
              </a:ext>
            </a:extLst>
          </p:cNvPr>
          <p:cNvCxnSpPr>
            <a:cxnSpLocks/>
          </p:cNvCxnSpPr>
          <p:nvPr/>
        </p:nvCxnSpPr>
        <p:spPr>
          <a:xfrm>
            <a:off x="3646281" y="5099239"/>
            <a:ext cx="208577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E7C6C414-DBA8-0243-860C-1432C3CB58DA}"/>
              </a:ext>
            </a:extLst>
          </p:cNvPr>
          <p:cNvCxnSpPr>
            <a:cxnSpLocks/>
          </p:cNvCxnSpPr>
          <p:nvPr/>
        </p:nvCxnSpPr>
        <p:spPr>
          <a:xfrm>
            <a:off x="6496911" y="5099239"/>
            <a:ext cx="2085775" cy="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06FADC4-671F-CA4D-B29E-21F5F1019272}"/>
              </a:ext>
            </a:extLst>
          </p:cNvPr>
          <p:cNvSpPr txBox="1"/>
          <p:nvPr/>
        </p:nvSpPr>
        <p:spPr>
          <a:xfrm>
            <a:off x="1655854" y="4662439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1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7546D54F-CC57-F140-AC38-C868119D642F}"/>
              </a:ext>
            </a:extLst>
          </p:cNvPr>
          <p:cNvCxnSpPr/>
          <p:nvPr/>
        </p:nvCxnSpPr>
        <p:spPr>
          <a:xfrm>
            <a:off x="2664782" y="5686710"/>
            <a:ext cx="1322615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0F526184-4AD6-2F4E-AA52-CAAB121F4190}"/>
              </a:ext>
            </a:extLst>
          </p:cNvPr>
          <p:cNvCxnSpPr>
            <a:cxnSpLocks/>
          </p:cNvCxnSpPr>
          <p:nvPr/>
        </p:nvCxnSpPr>
        <p:spPr>
          <a:xfrm>
            <a:off x="4409441" y="5686710"/>
            <a:ext cx="4715389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BF3D897B-2E49-7A4E-8EF6-2D5082F43D72}"/>
              </a:ext>
            </a:extLst>
          </p:cNvPr>
          <p:cNvCxnSpPr>
            <a:cxnSpLocks/>
          </p:cNvCxnSpPr>
          <p:nvPr/>
        </p:nvCxnSpPr>
        <p:spPr>
          <a:xfrm flipV="1">
            <a:off x="1669277" y="6275690"/>
            <a:ext cx="4487500" cy="20977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812CFD45-CE94-E14F-AD19-506A8283CAE7}"/>
              </a:ext>
            </a:extLst>
          </p:cNvPr>
          <p:cNvCxnSpPr>
            <a:cxnSpLocks/>
          </p:cNvCxnSpPr>
          <p:nvPr/>
        </p:nvCxnSpPr>
        <p:spPr>
          <a:xfrm flipV="1">
            <a:off x="7426749" y="6275690"/>
            <a:ext cx="636680" cy="10092"/>
          </a:xfrm>
          <a:prstGeom prst="line">
            <a:avLst/>
          </a:prstGeom>
          <a:ln w="635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1D2BDC65-3395-7047-9F45-B23EEAA6592B}"/>
              </a:ext>
            </a:extLst>
          </p:cNvPr>
          <p:cNvSpPr txBox="1"/>
          <p:nvPr/>
        </p:nvSpPr>
        <p:spPr>
          <a:xfrm>
            <a:off x="2749552" y="5249910"/>
            <a:ext cx="115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x =  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F3DB9DF-3DDA-2B4F-8082-EA74D0CCB1E6}"/>
              </a:ext>
            </a:extLst>
          </p:cNvPr>
          <p:cNvSpPr txBox="1"/>
          <p:nvPr/>
        </p:nvSpPr>
        <p:spPr>
          <a:xfrm>
            <a:off x="1882621" y="5881302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 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DBAA94E-547B-8F4E-907C-FE527FA096A1}"/>
              </a:ext>
            </a:extLst>
          </p:cNvPr>
          <p:cNvSpPr txBox="1"/>
          <p:nvPr/>
        </p:nvSpPr>
        <p:spPr>
          <a:xfrm>
            <a:off x="3819481" y="4696173"/>
            <a:ext cx="116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x = 3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72034EB-6657-814C-B77D-38992BBEE81D}"/>
              </a:ext>
            </a:extLst>
          </p:cNvPr>
          <p:cNvSpPr txBox="1"/>
          <p:nvPr/>
        </p:nvSpPr>
        <p:spPr>
          <a:xfrm>
            <a:off x="6592016" y="4656836"/>
            <a:ext cx="115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x = 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32A901E-DC2E-5841-B43D-BE592AF22E77}"/>
              </a:ext>
            </a:extLst>
          </p:cNvPr>
          <p:cNvSpPr txBox="1"/>
          <p:nvPr/>
        </p:nvSpPr>
        <p:spPr>
          <a:xfrm>
            <a:off x="4271462" y="5264863"/>
            <a:ext cx="122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y =  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7B74D88-74F0-3C4D-B9DC-E7D7CEE062CC}"/>
              </a:ext>
            </a:extLst>
          </p:cNvPr>
          <p:cNvSpPr txBox="1"/>
          <p:nvPr/>
        </p:nvSpPr>
        <p:spPr>
          <a:xfrm>
            <a:off x="7429613" y="5795759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y =  1</a:t>
            </a:r>
          </a:p>
        </p:txBody>
      </p:sp>
    </p:spTree>
    <p:extLst>
      <p:ext uri="{BB962C8B-B14F-4D97-AF65-F5344CB8AC3E}">
        <p14:creationId xmlns:p14="http://schemas.microsoft.com/office/powerpoint/2010/main" val="175024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17" grpId="0"/>
      <p:bldP spid="18" grpId="0"/>
      <p:bldP spid="19" grpId="0"/>
      <p:bldP spid="19" grpId="1"/>
      <p:bldP spid="20" grpId="0"/>
      <p:bldP spid="2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Clocks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happened before relation „-&gt;“ holds:</a:t>
            </a:r>
          </a:p>
          <a:p>
            <a:pPr lvl="1"/>
            <a:r>
              <a:rPr lang="en-US" dirty="0"/>
              <a:t>If f &lt; g on the same node</a:t>
            </a:r>
          </a:p>
          <a:p>
            <a:pPr lvl="1"/>
            <a:r>
              <a:rPr lang="en-US" dirty="0"/>
              <a:t>Send happens before receive</a:t>
            </a:r>
          </a:p>
          <a:p>
            <a:pPr lvl="1"/>
            <a:r>
              <a:rPr lang="en-US" dirty="0"/>
              <a:t>If f -&gt; g and g -&gt; h then f -&gt; h (Transitivity)</a:t>
            </a:r>
          </a:p>
          <a:p>
            <a:r>
              <a:rPr lang="en-US" dirty="0"/>
              <a:t>c(a) means timestamp of event a</a:t>
            </a:r>
          </a:p>
          <a:p>
            <a:r>
              <a:rPr lang="en-US" b="1" dirty="0"/>
              <a:t>logical clock: if a -&gt; b, then  c(a) &lt; c(b)</a:t>
            </a:r>
          </a:p>
          <a:p>
            <a:r>
              <a:rPr lang="en-US" b="1" dirty="0"/>
              <a:t>strong logical clock: if c(a) &lt; c(b), then a -&gt; b </a:t>
            </a:r>
            <a:r>
              <a:rPr lang="en-US" dirty="0"/>
              <a:t>(in addition)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4838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3A86C-9E1C-BD4D-9861-C40375F7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Lamport</a:t>
            </a:r>
            <a:r>
              <a:rPr lang="en-US" b="1" dirty="0"/>
              <a:t> Clock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A6FDAE3-9A17-FD4B-A9A8-13B4174DB553}"/>
              </a:ext>
            </a:extLst>
          </p:cNvPr>
          <p:cNvSpPr txBox="1"/>
          <p:nvPr/>
        </p:nvSpPr>
        <p:spPr>
          <a:xfrm>
            <a:off x="8753007" y="6492875"/>
            <a:ext cx="3321743" cy="2308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https://</a:t>
            </a:r>
            <a:r>
              <a:rPr lang="en-US" sz="900" dirty="0" err="1">
                <a:solidFill>
                  <a:schemeClr val="bg2"/>
                </a:solidFill>
              </a:rPr>
              <a:t>www.cs.rutgers.edu</a:t>
            </a:r>
            <a:r>
              <a:rPr lang="en-US" sz="900" dirty="0">
                <a:solidFill>
                  <a:schemeClr val="bg2"/>
                </a:solidFill>
              </a:rPr>
              <a:t>/~</a:t>
            </a:r>
            <a:r>
              <a:rPr lang="en-US" sz="900" dirty="0" err="1">
                <a:solidFill>
                  <a:schemeClr val="bg2"/>
                </a:solidFill>
              </a:rPr>
              <a:t>pxk</a:t>
            </a:r>
            <a:r>
              <a:rPr lang="en-US" sz="900" dirty="0">
                <a:solidFill>
                  <a:schemeClr val="bg2"/>
                </a:solidFill>
              </a:rPr>
              <a:t>/</a:t>
            </a:r>
            <a:r>
              <a:rPr lang="en-US" sz="900" dirty="0" err="1">
                <a:solidFill>
                  <a:schemeClr val="bg2"/>
                </a:solidFill>
              </a:rPr>
              <a:t>rutgers</a:t>
            </a:r>
            <a:r>
              <a:rPr lang="en-US" sz="900" dirty="0">
                <a:solidFill>
                  <a:schemeClr val="bg2"/>
                </a:solidFill>
              </a:rPr>
              <a:t>/notes/clocks/</a:t>
            </a:r>
            <a:r>
              <a:rPr lang="en-US" sz="900" dirty="0" err="1">
                <a:solidFill>
                  <a:schemeClr val="bg2"/>
                </a:solidFill>
              </a:rPr>
              <a:t>index.html</a:t>
            </a: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3AE7B622-4677-F445-8DF2-7BE7E9914868}"/>
              </a:ext>
            </a:extLst>
          </p:cNvPr>
          <p:cNvSpPr/>
          <p:nvPr/>
        </p:nvSpPr>
        <p:spPr>
          <a:xfrm rot="16200000">
            <a:off x="3636488" y="1812873"/>
            <a:ext cx="328184" cy="39134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CFF9FAA-8101-D546-8CD8-578343473569}"/>
              </a:ext>
            </a:extLst>
          </p:cNvPr>
          <p:cNvSpPr txBox="1"/>
          <p:nvPr/>
        </p:nvSpPr>
        <p:spPr>
          <a:xfrm>
            <a:off x="3126613" y="1475120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max(1,2) + 1</a:t>
            </a: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A358CE85-99EE-B846-994B-0BBCA3357181}"/>
              </a:ext>
            </a:extLst>
          </p:cNvPr>
          <p:cNvSpPr/>
          <p:nvPr/>
        </p:nvSpPr>
        <p:spPr>
          <a:xfrm rot="16200000">
            <a:off x="2255023" y="1546948"/>
            <a:ext cx="324407" cy="88331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39BC602-D4CD-284D-BB2B-91D155E86321}"/>
              </a:ext>
            </a:extLst>
          </p:cNvPr>
          <p:cNvSpPr txBox="1"/>
          <p:nvPr/>
        </p:nvSpPr>
        <p:spPr>
          <a:xfrm>
            <a:off x="2208675" y="14969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</a:t>
            </a:r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74A56C55-BF7A-A244-A16E-CB126FA13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31" r="1774"/>
          <a:stretch/>
        </p:blipFill>
        <p:spPr>
          <a:xfrm>
            <a:off x="1060441" y="2150807"/>
            <a:ext cx="6513454" cy="3808084"/>
          </a:xfrm>
          <a:prstGeom prst="rect">
            <a:avLst/>
          </a:prstGeom>
        </p:spPr>
      </p:pic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BCE545C4-68A8-F54D-A07F-6F83329E1307}"/>
              </a:ext>
            </a:extLst>
          </p:cNvPr>
          <p:cNvSpPr/>
          <p:nvPr/>
        </p:nvSpPr>
        <p:spPr>
          <a:xfrm rot="12781613">
            <a:off x="4987156" y="2324521"/>
            <a:ext cx="438855" cy="258863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E5845E0-1BCE-C544-9E9B-1228D018B55E}"/>
              </a:ext>
            </a:extLst>
          </p:cNvPr>
          <p:cNvSpPr txBox="1"/>
          <p:nvPr/>
        </p:nvSpPr>
        <p:spPr>
          <a:xfrm>
            <a:off x="3996252" y="3183581"/>
            <a:ext cx="1936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current timestamp</a:t>
            </a:r>
          </a:p>
        </p:txBody>
      </p:sp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DCDF9E3A-699A-FE4D-832F-35AF19488B68}"/>
              </a:ext>
            </a:extLst>
          </p:cNvPr>
          <p:cNvSpPr/>
          <p:nvPr/>
        </p:nvSpPr>
        <p:spPr>
          <a:xfrm rot="16200000">
            <a:off x="2414247" y="4219748"/>
            <a:ext cx="324407" cy="88331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7BCCF02-9DDB-5A42-ABC1-896D2650EF46}"/>
              </a:ext>
            </a:extLst>
          </p:cNvPr>
          <p:cNvSpPr txBox="1"/>
          <p:nvPr/>
        </p:nvSpPr>
        <p:spPr>
          <a:xfrm>
            <a:off x="1801224" y="4151429"/>
            <a:ext cx="1649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own clock</a:t>
            </a:r>
          </a:p>
        </p:txBody>
      </p:sp>
    </p:spTree>
    <p:extLst>
      <p:ext uri="{BB962C8B-B14F-4D97-AF65-F5344CB8AC3E}">
        <p14:creationId xmlns:p14="http://schemas.microsoft.com/office/powerpoint/2010/main" val="288616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5" grpId="0" animBg="1"/>
      <p:bldP spid="16" grpId="0"/>
      <p:bldP spid="17" grpId="0" animBg="1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F133B-BF90-3240-812A-E29DA19B0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Lamport</a:t>
            </a:r>
            <a:r>
              <a:rPr lang="en-US" b="1" dirty="0"/>
              <a:t> Clock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BDACFD-F16D-B945-A3A2-409463A7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logical clock (so if a -&gt; b then c(a) &lt; c(b))</a:t>
            </a:r>
          </a:p>
          <a:p>
            <a:r>
              <a:rPr lang="en-US" dirty="0"/>
              <a:t>but the reverse does not hold, so not a strong logical clock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7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9C3FF-6858-AA4E-9401-B02D544E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 Clock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98A594F-F446-DE42-9B65-2A81C431D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03"/>
          <a:stretch/>
        </p:blipFill>
        <p:spPr>
          <a:xfrm>
            <a:off x="1063646" y="2139786"/>
            <a:ext cx="7373181" cy="4323826"/>
          </a:xfrm>
          <a:prstGeom prst="rect">
            <a:avLst/>
          </a:prstGeom>
        </p:spPr>
      </p:pic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FC96221E-74BC-3242-963C-6A0E8F41F855}"/>
              </a:ext>
            </a:extLst>
          </p:cNvPr>
          <p:cNvSpPr/>
          <p:nvPr/>
        </p:nvSpPr>
        <p:spPr>
          <a:xfrm rot="16200000">
            <a:off x="1724777" y="1698130"/>
            <a:ext cx="324407" cy="88331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946651B-62CD-9640-8940-7F9C7FC3D677}"/>
              </a:ext>
            </a:extLst>
          </p:cNvPr>
          <p:cNvSpPr txBox="1"/>
          <p:nvPr/>
        </p:nvSpPr>
        <p:spPr>
          <a:xfrm>
            <a:off x="270452" y="1568367"/>
            <a:ext cx="1669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now vector of clocks</a:t>
            </a:r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B458DB7B-EA95-A441-A296-38C444B9208C}"/>
              </a:ext>
            </a:extLst>
          </p:cNvPr>
          <p:cNvSpPr/>
          <p:nvPr/>
        </p:nvSpPr>
        <p:spPr>
          <a:xfrm rot="16200000">
            <a:off x="2983650" y="1674878"/>
            <a:ext cx="324407" cy="88331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42E8D76-1B16-DE4D-8DA3-ED779EFB0B73}"/>
              </a:ext>
            </a:extLst>
          </p:cNvPr>
          <p:cNvSpPr txBox="1"/>
          <p:nvPr/>
        </p:nvSpPr>
        <p:spPr>
          <a:xfrm>
            <a:off x="2311041" y="1667414"/>
            <a:ext cx="2299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increase own clock for event</a:t>
            </a: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8FB4F2C7-AFBD-5D4A-BF64-1E24E20EB146}"/>
              </a:ext>
            </a:extLst>
          </p:cNvPr>
          <p:cNvSpPr/>
          <p:nvPr/>
        </p:nvSpPr>
        <p:spPr>
          <a:xfrm rot="5400000">
            <a:off x="4054768" y="3989913"/>
            <a:ext cx="324407" cy="88331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737FAEF-14A6-8B41-B3E3-48B3F1B3AA91}"/>
              </a:ext>
            </a:extLst>
          </p:cNvPr>
          <p:cNvSpPr txBox="1"/>
          <p:nvPr/>
        </p:nvSpPr>
        <p:spPr>
          <a:xfrm>
            <a:off x="2625770" y="4549637"/>
            <a:ext cx="23647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increase own by one and</a:t>
            </a:r>
          </a:p>
          <a:p>
            <a:r>
              <a:rPr lang="en-US" sz="1400" dirty="0"/>
              <a:t>take max of received and own</a:t>
            </a:r>
          </a:p>
          <a:p>
            <a:r>
              <a:rPr lang="en-US" sz="1400" dirty="0"/>
              <a:t>for every other one</a:t>
            </a:r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8F3E188A-604F-7C4C-B804-E9F63943A01F}"/>
              </a:ext>
            </a:extLst>
          </p:cNvPr>
          <p:cNvSpPr/>
          <p:nvPr/>
        </p:nvSpPr>
        <p:spPr>
          <a:xfrm rot="12781613">
            <a:off x="5372415" y="2582618"/>
            <a:ext cx="438855" cy="258863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BF947D7-BA26-FF49-A980-FF5EEE936037}"/>
              </a:ext>
            </a:extLst>
          </p:cNvPr>
          <p:cNvSpPr txBox="1"/>
          <p:nvPr/>
        </p:nvSpPr>
        <p:spPr>
          <a:xfrm>
            <a:off x="4301052" y="3409035"/>
            <a:ext cx="1936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current timestamp</a:t>
            </a:r>
          </a:p>
        </p:txBody>
      </p:sp>
    </p:spTree>
    <p:extLst>
      <p:ext uri="{BB962C8B-B14F-4D97-AF65-F5344CB8AC3E}">
        <p14:creationId xmlns:p14="http://schemas.microsoft.com/office/powerpoint/2010/main" val="294042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2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981200" y="201600"/>
            <a:ext cx="8227800" cy="488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Calibri"/>
                <a:ea typeface="DejaVu Sans"/>
              </a:rPr>
              <a:t>Propagation Delay Estimation (NTP)</a:t>
            </a:r>
            <a:endParaRPr lang="en-US" sz="2400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992360" y="980640"/>
            <a:ext cx="8205480" cy="5335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1280" indent="-339480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  <a:ea typeface="DejaVu Sans"/>
              </a:rPr>
              <a:t>Measuring the Round-Trip Time (RTT)</a:t>
            </a:r>
            <a:endParaRPr lang="en-US" sz="2000" spc="-1" dirty="0">
              <a:latin typeface="Arial"/>
            </a:endParaRPr>
          </a:p>
          <a:p>
            <a:pPr marL="341280" indent="-339480">
              <a:spcBef>
                <a:spcPts val="499"/>
              </a:spcBef>
            </a:pPr>
            <a:endParaRPr lang="en-US" sz="2000" spc="-1" dirty="0">
              <a:latin typeface="Arial"/>
            </a:endParaRPr>
          </a:p>
          <a:p>
            <a:pPr marL="341280" indent="-339480">
              <a:spcBef>
                <a:spcPts val="499"/>
              </a:spcBef>
            </a:pPr>
            <a:endParaRPr lang="en-US" sz="2000" spc="-1" dirty="0">
              <a:latin typeface="Arial"/>
            </a:endParaRPr>
          </a:p>
          <a:p>
            <a:pPr marL="341280" indent="-339480">
              <a:spcBef>
                <a:spcPts val="499"/>
              </a:spcBef>
            </a:pPr>
            <a:endParaRPr lang="en-US" sz="2000" spc="-1" dirty="0">
              <a:latin typeface="Arial"/>
            </a:endParaRPr>
          </a:p>
          <a:p>
            <a:pPr marL="341280" indent="-339480">
              <a:spcBef>
                <a:spcPts val="499"/>
              </a:spcBef>
            </a:pPr>
            <a:endParaRPr lang="en-US" sz="2000" spc="-1" dirty="0">
              <a:latin typeface="Arial"/>
            </a:endParaRPr>
          </a:p>
          <a:p>
            <a:pPr marL="341280" indent="-339480">
              <a:spcBef>
                <a:spcPts val="499"/>
              </a:spcBef>
            </a:pPr>
            <a:endParaRPr lang="en-US" sz="2000" spc="-1" dirty="0">
              <a:latin typeface="Arial"/>
            </a:endParaRPr>
          </a:p>
          <a:p>
            <a:pPr marL="341280" indent="-339480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  <a:ea typeface="DejaVu Sans"/>
              </a:rPr>
              <a:t>Propagation delay and clock skew can be calculated</a:t>
            </a:r>
            <a:endParaRPr lang="en-US" sz="2000" spc="-1" dirty="0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3096480" y="1658160"/>
            <a:ext cx="3495600" cy="1172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4"/>
          <p:cNvSpPr/>
          <p:nvPr/>
        </p:nvSpPr>
        <p:spPr>
          <a:xfrm>
            <a:off x="3344160" y="1950120"/>
            <a:ext cx="3227040" cy="108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5"/>
          <p:cNvSpPr/>
          <p:nvPr/>
        </p:nvSpPr>
        <p:spPr>
          <a:xfrm>
            <a:off x="3344160" y="2445480"/>
            <a:ext cx="3227040" cy="108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6"/>
          <p:cNvSpPr/>
          <p:nvPr/>
        </p:nvSpPr>
        <p:spPr>
          <a:xfrm>
            <a:off x="3990360" y="1956600"/>
            <a:ext cx="47520" cy="68040"/>
          </a:xfrm>
          <a:custGeom>
            <a:avLst/>
            <a:gdLst/>
            <a:ahLst/>
            <a:cxnLst/>
            <a:rect l="l" t="t" r="r" b="b"/>
            <a:pathLst>
              <a:path w="221" h="308">
                <a:moveTo>
                  <a:pt x="221" y="0"/>
                </a:moveTo>
                <a:lnTo>
                  <a:pt x="0" y="220"/>
                </a:lnTo>
                <a:lnTo>
                  <a:pt x="176" y="308"/>
                </a:lnTo>
                <a:lnTo>
                  <a:pt x="221" y="0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7"/>
          <p:cNvSpPr/>
          <p:nvPr/>
        </p:nvSpPr>
        <p:spPr>
          <a:xfrm>
            <a:off x="3785520" y="2001240"/>
            <a:ext cx="234720" cy="452160"/>
          </a:xfrm>
          <a:custGeom>
            <a:avLst/>
            <a:gdLst/>
            <a:ahLst/>
            <a:cxnLst/>
            <a:rect l="l" t="t" r="r" b="b"/>
            <a:pathLst>
              <a:path w="1038" h="2001">
                <a:moveTo>
                  <a:pt x="0" y="1976"/>
                </a:moveTo>
                <a:lnTo>
                  <a:pt x="990" y="0"/>
                </a:lnTo>
                <a:lnTo>
                  <a:pt x="1038" y="24"/>
                </a:lnTo>
                <a:lnTo>
                  <a:pt x="49" y="2001"/>
                </a:lnTo>
                <a:lnTo>
                  <a:pt x="0" y="1976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8"/>
          <p:cNvSpPr/>
          <p:nvPr/>
        </p:nvSpPr>
        <p:spPr>
          <a:xfrm>
            <a:off x="5952360" y="2382120"/>
            <a:ext cx="47520" cy="68040"/>
          </a:xfrm>
          <a:custGeom>
            <a:avLst/>
            <a:gdLst/>
            <a:ahLst/>
            <a:cxnLst/>
            <a:rect l="l" t="t" r="r" b="b"/>
            <a:pathLst>
              <a:path w="222" h="308">
                <a:moveTo>
                  <a:pt x="222" y="308"/>
                </a:moveTo>
                <a:lnTo>
                  <a:pt x="177" y="0"/>
                </a:lnTo>
                <a:lnTo>
                  <a:pt x="0" y="87"/>
                </a:lnTo>
                <a:lnTo>
                  <a:pt x="222" y="308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9"/>
          <p:cNvSpPr/>
          <p:nvPr/>
        </p:nvSpPr>
        <p:spPr>
          <a:xfrm>
            <a:off x="5747520" y="1953360"/>
            <a:ext cx="233280" cy="452160"/>
          </a:xfrm>
          <a:custGeom>
            <a:avLst/>
            <a:gdLst/>
            <a:ahLst/>
            <a:cxnLst/>
            <a:rect l="l" t="t" r="r" b="b"/>
            <a:pathLst>
              <a:path w="1038" h="2002">
                <a:moveTo>
                  <a:pt x="50" y="0"/>
                </a:moveTo>
                <a:lnTo>
                  <a:pt x="1038" y="1978"/>
                </a:lnTo>
                <a:lnTo>
                  <a:pt x="990" y="2002"/>
                </a:lnTo>
                <a:lnTo>
                  <a:pt x="0" y="25"/>
                </a:lnTo>
                <a:lnTo>
                  <a:pt x="50" y="0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10"/>
          <p:cNvSpPr/>
          <p:nvPr/>
        </p:nvSpPr>
        <p:spPr>
          <a:xfrm>
            <a:off x="3603000" y="2505960"/>
            <a:ext cx="360" cy="27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11"/>
          <p:cNvSpPr/>
          <p:nvPr/>
        </p:nvSpPr>
        <p:spPr>
          <a:xfrm>
            <a:off x="3734760" y="2647080"/>
            <a:ext cx="360" cy="27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12"/>
          <p:cNvSpPr/>
          <p:nvPr/>
        </p:nvSpPr>
        <p:spPr>
          <a:xfrm>
            <a:off x="3917280" y="1666080"/>
            <a:ext cx="360" cy="27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13"/>
          <p:cNvSpPr/>
          <p:nvPr/>
        </p:nvSpPr>
        <p:spPr>
          <a:xfrm>
            <a:off x="4055520" y="1805760"/>
            <a:ext cx="360" cy="27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14"/>
          <p:cNvSpPr/>
          <p:nvPr/>
        </p:nvSpPr>
        <p:spPr>
          <a:xfrm>
            <a:off x="5606400" y="1666080"/>
            <a:ext cx="360" cy="27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15"/>
          <p:cNvSpPr/>
          <p:nvPr/>
        </p:nvSpPr>
        <p:spPr>
          <a:xfrm>
            <a:off x="5744640" y="1805760"/>
            <a:ext cx="360" cy="27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16"/>
          <p:cNvSpPr/>
          <p:nvPr/>
        </p:nvSpPr>
        <p:spPr>
          <a:xfrm>
            <a:off x="5935080" y="2532960"/>
            <a:ext cx="360" cy="27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17"/>
          <p:cNvSpPr/>
          <p:nvPr/>
        </p:nvSpPr>
        <p:spPr>
          <a:xfrm>
            <a:off x="6066840" y="2674080"/>
            <a:ext cx="360" cy="27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18"/>
          <p:cNvSpPr/>
          <p:nvPr/>
        </p:nvSpPr>
        <p:spPr>
          <a:xfrm>
            <a:off x="3188640" y="1864440"/>
            <a:ext cx="74520" cy="16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1100" spc="-1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endParaRPr lang="en-US" sz="1100" spc="-1">
              <a:latin typeface="Arial"/>
            </a:endParaRPr>
          </a:p>
        </p:txBody>
      </p:sp>
      <p:sp>
        <p:nvSpPr>
          <p:cNvPr id="246" name="CustomShape 19"/>
          <p:cNvSpPr/>
          <p:nvPr/>
        </p:nvSpPr>
        <p:spPr>
          <a:xfrm>
            <a:off x="3178920" y="2366280"/>
            <a:ext cx="79200" cy="166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1100" spc="-1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lang="en-US" sz="1100" spc="-1">
              <a:latin typeface="Arial"/>
            </a:endParaRPr>
          </a:p>
        </p:txBody>
      </p:sp>
      <p:sp>
        <p:nvSpPr>
          <p:cNvPr id="247" name="CustomShape 20"/>
          <p:cNvSpPr/>
          <p:nvPr/>
        </p:nvSpPr>
        <p:spPr>
          <a:xfrm>
            <a:off x="4625040" y="2525040"/>
            <a:ext cx="594000" cy="303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1000" spc="-1">
                <a:solidFill>
                  <a:srgbClr val="000000"/>
                </a:solidFill>
                <a:latin typeface="Calibri"/>
                <a:ea typeface="DejaVu Sans"/>
              </a:rPr>
              <a:t>Time accor-</a:t>
            </a:r>
            <a:endParaRPr lang="en-US" sz="1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spc="-1">
                <a:solidFill>
                  <a:srgbClr val="000000"/>
                </a:solidFill>
                <a:latin typeface="Calibri"/>
                <a:ea typeface="DejaVu Sans"/>
              </a:rPr>
              <a:t>ding to A</a:t>
            </a:r>
            <a:endParaRPr lang="en-US" sz="1000" spc="-1">
              <a:latin typeface="Arial"/>
            </a:endParaRPr>
          </a:p>
        </p:txBody>
      </p:sp>
      <p:sp>
        <p:nvSpPr>
          <p:cNvPr id="248" name="CustomShape 21"/>
          <p:cNvSpPr/>
          <p:nvPr/>
        </p:nvSpPr>
        <p:spPr>
          <a:xfrm>
            <a:off x="3990360" y="2628000"/>
            <a:ext cx="42480" cy="42480"/>
          </a:xfrm>
          <a:custGeom>
            <a:avLst/>
            <a:gdLst/>
            <a:ahLst/>
            <a:cxnLst/>
            <a:rect l="l" t="t" r="r" b="b"/>
            <a:pathLst>
              <a:path w="197" h="197">
                <a:moveTo>
                  <a:pt x="97" y="0"/>
                </a:moveTo>
                <a:lnTo>
                  <a:pt x="60" y="9"/>
                </a:lnTo>
                <a:lnTo>
                  <a:pt x="28" y="30"/>
                </a:lnTo>
                <a:lnTo>
                  <a:pt x="8" y="61"/>
                </a:lnTo>
                <a:lnTo>
                  <a:pt x="0" y="100"/>
                </a:lnTo>
                <a:lnTo>
                  <a:pt x="8" y="137"/>
                </a:lnTo>
                <a:lnTo>
                  <a:pt x="30" y="168"/>
                </a:lnTo>
                <a:lnTo>
                  <a:pt x="60" y="190"/>
                </a:lnTo>
                <a:lnTo>
                  <a:pt x="99" y="197"/>
                </a:lnTo>
                <a:lnTo>
                  <a:pt x="136" y="190"/>
                </a:lnTo>
                <a:lnTo>
                  <a:pt x="168" y="168"/>
                </a:lnTo>
                <a:lnTo>
                  <a:pt x="188" y="137"/>
                </a:lnTo>
                <a:lnTo>
                  <a:pt x="197" y="99"/>
                </a:lnTo>
                <a:lnTo>
                  <a:pt x="188" y="61"/>
                </a:lnTo>
                <a:lnTo>
                  <a:pt x="166" y="30"/>
                </a:lnTo>
                <a:lnTo>
                  <a:pt x="136" y="9"/>
                </a:lnTo>
                <a:lnTo>
                  <a:pt x="97" y="0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22"/>
          <p:cNvSpPr/>
          <p:nvPr/>
        </p:nvSpPr>
        <p:spPr>
          <a:xfrm>
            <a:off x="4026720" y="2644200"/>
            <a:ext cx="458640" cy="108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23"/>
          <p:cNvSpPr/>
          <p:nvPr/>
        </p:nvSpPr>
        <p:spPr>
          <a:xfrm>
            <a:off x="5709720" y="2628000"/>
            <a:ext cx="42480" cy="42480"/>
          </a:xfrm>
          <a:custGeom>
            <a:avLst/>
            <a:gdLst/>
            <a:ahLst/>
            <a:cxnLst/>
            <a:rect l="l" t="t" r="r" b="b"/>
            <a:pathLst>
              <a:path w="198" h="197">
                <a:moveTo>
                  <a:pt x="99" y="197"/>
                </a:moveTo>
                <a:lnTo>
                  <a:pt x="136" y="189"/>
                </a:lnTo>
                <a:lnTo>
                  <a:pt x="168" y="168"/>
                </a:lnTo>
                <a:lnTo>
                  <a:pt x="189" y="136"/>
                </a:lnTo>
                <a:lnTo>
                  <a:pt x="198" y="99"/>
                </a:lnTo>
                <a:lnTo>
                  <a:pt x="189" y="60"/>
                </a:lnTo>
                <a:lnTo>
                  <a:pt x="167" y="30"/>
                </a:lnTo>
                <a:lnTo>
                  <a:pt x="136" y="8"/>
                </a:lnTo>
                <a:lnTo>
                  <a:pt x="98" y="0"/>
                </a:lnTo>
                <a:lnTo>
                  <a:pt x="61" y="8"/>
                </a:lnTo>
                <a:lnTo>
                  <a:pt x="29" y="30"/>
                </a:lnTo>
                <a:lnTo>
                  <a:pt x="8" y="60"/>
                </a:lnTo>
                <a:lnTo>
                  <a:pt x="0" y="99"/>
                </a:lnTo>
                <a:lnTo>
                  <a:pt x="8" y="136"/>
                </a:lnTo>
                <a:lnTo>
                  <a:pt x="30" y="168"/>
                </a:lnTo>
                <a:lnTo>
                  <a:pt x="61" y="189"/>
                </a:lnTo>
                <a:lnTo>
                  <a:pt x="99" y="197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24"/>
          <p:cNvSpPr/>
          <p:nvPr/>
        </p:nvSpPr>
        <p:spPr>
          <a:xfrm>
            <a:off x="5257200" y="2644200"/>
            <a:ext cx="458640" cy="108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25"/>
          <p:cNvSpPr/>
          <p:nvPr/>
        </p:nvSpPr>
        <p:spPr>
          <a:xfrm>
            <a:off x="3401040" y="2059920"/>
            <a:ext cx="446040" cy="303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1000" spc="-1">
                <a:solidFill>
                  <a:srgbClr val="000000"/>
                </a:solidFill>
                <a:latin typeface="Calibri"/>
                <a:ea typeface="DejaVu Sans"/>
              </a:rPr>
              <a:t>Request </a:t>
            </a:r>
            <a:endParaRPr lang="en-US" sz="1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spc="-1">
                <a:solidFill>
                  <a:srgbClr val="000000"/>
                </a:solidFill>
                <a:latin typeface="Calibri"/>
                <a:ea typeface="DejaVu Sans"/>
              </a:rPr>
              <a:t>from A </a:t>
            </a:r>
            <a:endParaRPr lang="en-US" sz="1000" spc="-1">
              <a:latin typeface="Arial"/>
            </a:endParaRPr>
          </a:p>
        </p:txBody>
      </p:sp>
      <p:sp>
        <p:nvSpPr>
          <p:cNvPr id="253" name="CustomShape 26"/>
          <p:cNvSpPr/>
          <p:nvPr/>
        </p:nvSpPr>
        <p:spPr>
          <a:xfrm>
            <a:off x="5989440" y="2044080"/>
            <a:ext cx="414000" cy="303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1000" spc="-1">
                <a:solidFill>
                  <a:srgbClr val="000000"/>
                </a:solidFill>
                <a:latin typeface="Calibri"/>
                <a:ea typeface="DejaVu Sans"/>
              </a:rPr>
              <a:t>Answer </a:t>
            </a:r>
            <a:endParaRPr lang="en-US" sz="1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spc="-1">
                <a:solidFill>
                  <a:srgbClr val="000000"/>
                </a:solidFill>
                <a:latin typeface="Calibri"/>
                <a:ea typeface="DejaVu Sans"/>
              </a:rPr>
              <a:t>from B </a:t>
            </a:r>
            <a:endParaRPr lang="en-US" sz="1000" spc="-1">
              <a:latin typeface="Arial"/>
            </a:endParaRPr>
          </a:p>
        </p:txBody>
      </p:sp>
      <p:sp>
        <p:nvSpPr>
          <p:cNvPr id="254" name="CustomShape 27"/>
          <p:cNvSpPr/>
          <p:nvPr/>
        </p:nvSpPr>
        <p:spPr>
          <a:xfrm>
            <a:off x="4631520" y="1605960"/>
            <a:ext cx="594000" cy="303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1000" spc="-1">
                <a:solidFill>
                  <a:srgbClr val="000000"/>
                </a:solidFill>
                <a:latin typeface="Calibri"/>
                <a:ea typeface="DejaVu Sans"/>
              </a:rPr>
              <a:t>Time accor-</a:t>
            </a:r>
            <a:endParaRPr lang="en-US" sz="1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spc="-1">
                <a:solidFill>
                  <a:srgbClr val="000000"/>
                </a:solidFill>
                <a:latin typeface="Calibri"/>
                <a:ea typeface="DejaVu Sans"/>
              </a:rPr>
              <a:t>ding to B</a:t>
            </a:r>
            <a:endParaRPr lang="en-US" sz="1000" spc="-1">
              <a:latin typeface="Arial"/>
            </a:endParaRPr>
          </a:p>
        </p:txBody>
      </p:sp>
      <p:sp>
        <p:nvSpPr>
          <p:cNvPr id="255" name="CustomShape 28"/>
          <p:cNvSpPr/>
          <p:nvPr/>
        </p:nvSpPr>
        <p:spPr>
          <a:xfrm>
            <a:off x="4314000" y="1759680"/>
            <a:ext cx="42480" cy="42480"/>
          </a:xfrm>
          <a:custGeom>
            <a:avLst/>
            <a:gdLst/>
            <a:ahLst/>
            <a:cxnLst/>
            <a:rect l="l" t="t" r="r" b="b"/>
            <a:pathLst>
              <a:path w="197" h="197">
                <a:moveTo>
                  <a:pt x="97" y="0"/>
                </a:moveTo>
                <a:lnTo>
                  <a:pt x="60" y="8"/>
                </a:lnTo>
                <a:lnTo>
                  <a:pt x="28" y="29"/>
                </a:lnTo>
                <a:lnTo>
                  <a:pt x="7" y="61"/>
                </a:lnTo>
                <a:lnTo>
                  <a:pt x="0" y="99"/>
                </a:lnTo>
                <a:lnTo>
                  <a:pt x="7" y="136"/>
                </a:lnTo>
                <a:lnTo>
                  <a:pt x="29" y="167"/>
                </a:lnTo>
                <a:lnTo>
                  <a:pt x="60" y="189"/>
                </a:lnTo>
                <a:lnTo>
                  <a:pt x="98" y="197"/>
                </a:lnTo>
                <a:lnTo>
                  <a:pt x="135" y="189"/>
                </a:lnTo>
                <a:lnTo>
                  <a:pt x="167" y="167"/>
                </a:lnTo>
                <a:lnTo>
                  <a:pt x="188" y="136"/>
                </a:lnTo>
                <a:lnTo>
                  <a:pt x="197" y="98"/>
                </a:lnTo>
                <a:lnTo>
                  <a:pt x="188" y="61"/>
                </a:lnTo>
                <a:lnTo>
                  <a:pt x="166" y="29"/>
                </a:lnTo>
                <a:lnTo>
                  <a:pt x="135" y="8"/>
                </a:lnTo>
                <a:lnTo>
                  <a:pt x="97" y="0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29"/>
          <p:cNvSpPr/>
          <p:nvPr/>
        </p:nvSpPr>
        <p:spPr>
          <a:xfrm>
            <a:off x="4348920" y="1775520"/>
            <a:ext cx="210960" cy="108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30"/>
          <p:cNvSpPr/>
          <p:nvPr/>
        </p:nvSpPr>
        <p:spPr>
          <a:xfrm>
            <a:off x="5411280" y="1759680"/>
            <a:ext cx="42480" cy="42480"/>
          </a:xfrm>
          <a:custGeom>
            <a:avLst/>
            <a:gdLst/>
            <a:ahLst/>
            <a:cxnLst/>
            <a:rect l="l" t="t" r="r" b="b"/>
            <a:pathLst>
              <a:path w="198" h="197">
                <a:moveTo>
                  <a:pt x="99" y="197"/>
                </a:moveTo>
                <a:lnTo>
                  <a:pt x="136" y="188"/>
                </a:lnTo>
                <a:lnTo>
                  <a:pt x="168" y="167"/>
                </a:lnTo>
                <a:lnTo>
                  <a:pt x="189" y="135"/>
                </a:lnTo>
                <a:lnTo>
                  <a:pt x="198" y="98"/>
                </a:lnTo>
                <a:lnTo>
                  <a:pt x="189" y="60"/>
                </a:lnTo>
                <a:lnTo>
                  <a:pt x="167" y="29"/>
                </a:lnTo>
                <a:lnTo>
                  <a:pt x="136" y="7"/>
                </a:lnTo>
                <a:lnTo>
                  <a:pt x="98" y="0"/>
                </a:lnTo>
                <a:lnTo>
                  <a:pt x="61" y="7"/>
                </a:lnTo>
                <a:lnTo>
                  <a:pt x="29" y="29"/>
                </a:lnTo>
                <a:lnTo>
                  <a:pt x="8" y="60"/>
                </a:lnTo>
                <a:lnTo>
                  <a:pt x="0" y="98"/>
                </a:lnTo>
                <a:lnTo>
                  <a:pt x="8" y="135"/>
                </a:lnTo>
                <a:lnTo>
                  <a:pt x="30" y="167"/>
                </a:lnTo>
                <a:lnTo>
                  <a:pt x="61" y="188"/>
                </a:lnTo>
                <a:lnTo>
                  <a:pt x="99" y="197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31"/>
          <p:cNvSpPr/>
          <p:nvPr/>
        </p:nvSpPr>
        <p:spPr>
          <a:xfrm>
            <a:off x="5207880" y="1775520"/>
            <a:ext cx="210960" cy="108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Formula 32"/>
              <p:cNvSpPr txBox="1"/>
              <p:nvPr/>
            </p:nvSpPr>
            <p:spPr>
              <a:xfrm>
                <a:off x="2873820" y="3732840"/>
                <a:ext cx="2950200" cy="6858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259" name="Formula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820" y="3732840"/>
                <a:ext cx="29502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Formula 33"/>
              <p:cNvSpPr txBox="1"/>
              <p:nvPr/>
            </p:nvSpPr>
            <p:spPr>
              <a:xfrm>
                <a:off x="2361360" y="4594680"/>
                <a:ext cx="6851520" cy="6858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260" name="Formula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360" y="4594680"/>
                <a:ext cx="6851520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Formula 34"/>
              <p:cNvSpPr txBox="1"/>
              <p:nvPr/>
            </p:nvSpPr>
            <p:spPr>
              <a:xfrm>
                <a:off x="3897840" y="1539720"/>
                <a:ext cx="457560" cy="3981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61" name="Formula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840" y="1539720"/>
                <a:ext cx="457560" cy="3981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Formula 35"/>
              <p:cNvSpPr txBox="1"/>
              <p:nvPr/>
            </p:nvSpPr>
            <p:spPr>
              <a:xfrm>
                <a:off x="3541080" y="2448000"/>
                <a:ext cx="457560" cy="3981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62" name="Formula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080" y="2448000"/>
                <a:ext cx="457560" cy="3981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Formula 36"/>
              <p:cNvSpPr txBox="1"/>
              <p:nvPr/>
            </p:nvSpPr>
            <p:spPr>
              <a:xfrm>
                <a:off x="5787840" y="2484000"/>
                <a:ext cx="457560" cy="3981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63" name="Formula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40" y="2484000"/>
                <a:ext cx="457560" cy="3981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Formula 37"/>
              <p:cNvSpPr txBox="1"/>
              <p:nvPr/>
            </p:nvSpPr>
            <p:spPr>
              <a:xfrm>
                <a:off x="5466000" y="1551240"/>
                <a:ext cx="457560" cy="3981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64" name="Formula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000" y="1551240"/>
                <a:ext cx="457560" cy="3981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992360" y="836640"/>
            <a:ext cx="5525280" cy="5335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360"/>
              </a:spcBef>
            </a:pPr>
            <a:endParaRPr lang="en-US" spc="-1" dirty="0">
              <a:latin typeface="Arial"/>
            </a:endParaRPr>
          </a:p>
          <a:p>
            <a:pPr marL="343080" indent="-341280">
              <a:spcBef>
                <a:spcPts val="360"/>
              </a:spcBef>
              <a:buClr>
                <a:srgbClr val="20202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  <a:ea typeface="DejaVu Sans"/>
              </a:rPr>
              <a:t>Reference Broadcast Synchronization (RBS) </a:t>
            </a:r>
            <a:r>
              <a:rPr lang="en-US" spc="-1" dirty="0">
                <a:solidFill>
                  <a:srgbClr val="000000"/>
                </a:solidFill>
                <a:latin typeface="Wingdings"/>
                <a:ea typeface="DejaVu Sans"/>
              </a:rPr>
              <a:t>↔ 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DejaVu Sans"/>
              </a:rPr>
              <a:t> Synchronizing atomic clocks</a:t>
            </a:r>
            <a:endParaRPr lang="en-US" spc="-1" dirty="0">
              <a:latin typeface="Arial"/>
            </a:endParaRPr>
          </a:p>
          <a:p>
            <a:pPr marL="743040" lvl="1" indent="-28404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Calibri"/>
                <a:ea typeface="DejaVu Sans"/>
              </a:rPr>
              <a:t>Sender synchronizes  set of clocks</a:t>
            </a:r>
            <a:endParaRPr lang="en-US" sz="1600" spc="-1" dirty="0">
              <a:latin typeface="Arial"/>
            </a:endParaRPr>
          </a:p>
          <a:p>
            <a:pPr>
              <a:spcBef>
                <a:spcPts val="360"/>
              </a:spcBef>
            </a:pP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Arial"/>
            </a:endParaRPr>
          </a:p>
          <a:p>
            <a:pPr marL="343080" indent="-341280">
              <a:spcBef>
                <a:spcPts val="360"/>
              </a:spcBef>
              <a:buClr>
                <a:srgbClr val="20202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  <a:ea typeface="DejaVu Sans"/>
              </a:rPr>
              <a:t>Time-sync Protocol for Sensor Networks (TPSN)</a:t>
            </a:r>
            <a:r>
              <a:rPr lang="en-US" spc="-1" dirty="0">
                <a:solidFill>
                  <a:srgbClr val="000000"/>
                </a:solidFill>
                <a:latin typeface="Wingdings"/>
                <a:ea typeface="DejaVu Sans"/>
              </a:rPr>
              <a:t> ↔ 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DejaVu Sans"/>
              </a:rPr>
              <a:t> Network Time Protocol</a:t>
            </a:r>
            <a:endParaRPr lang="en-US" spc="-1" dirty="0">
              <a:latin typeface="Arial"/>
            </a:endParaRPr>
          </a:p>
          <a:p>
            <a:pPr marL="743040" lvl="1" indent="-28404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Calibri"/>
                <a:ea typeface="DejaVu Sans"/>
              </a:rPr>
              <a:t>Estimating round trip time to sync more accurately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Arial"/>
            </a:endParaRPr>
          </a:p>
          <a:p>
            <a:pPr marL="343080" indent="-341280">
              <a:spcBef>
                <a:spcPts val="360"/>
              </a:spcBef>
              <a:buClr>
                <a:srgbClr val="20202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  <a:ea typeface="DejaVu Sans"/>
              </a:rPr>
              <a:t>Flooding Time Synchronization Protocol (FTSP)</a:t>
            </a:r>
            <a:r>
              <a:rPr lang="en-US" spc="-1" dirty="0">
                <a:solidFill>
                  <a:srgbClr val="000000"/>
                </a:solidFill>
                <a:latin typeface="Wingdings"/>
                <a:ea typeface="DejaVu Sans"/>
              </a:rPr>
              <a:t> ↔ 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DejaVu Sans"/>
              </a:rPr>
              <a:t>Precision Time Protocol</a:t>
            </a:r>
            <a:endParaRPr lang="en-US" spc="-1" dirty="0">
              <a:latin typeface="Arial"/>
            </a:endParaRPr>
          </a:p>
          <a:p>
            <a:pPr marL="743040" lvl="1" indent="-28404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Calibri"/>
                <a:ea typeface="DejaVu Sans"/>
              </a:rPr>
              <a:t>Timestamp packets at the MAC Layer to improve accuracy</a:t>
            </a:r>
            <a:endParaRPr lang="en-US" sz="1600" spc="-1" dirty="0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1981200" y="201600"/>
            <a:ext cx="8227800" cy="488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Calibri"/>
                <a:ea typeface="DejaVu Sans"/>
              </a:rPr>
              <a:t>Clock Synchronization Tricks in Wireless Networks</a:t>
            </a:r>
            <a:endParaRPr lang="en-US" sz="2400" spc="-1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9566760" y="3122640"/>
            <a:ext cx="226800" cy="226800"/>
          </a:xfrm>
          <a:prstGeom prst="ellipse">
            <a:avLst/>
          </a:prstGeom>
          <a:solidFill>
            <a:srgbClr val="C7D5F1"/>
          </a:solidFill>
          <a:ln w="9360">
            <a:solidFill>
              <a:srgbClr val="C7D5F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spc="-1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lang="en-US" sz="1600" spc="-1"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8063760" y="3947040"/>
            <a:ext cx="226800" cy="226800"/>
          </a:xfrm>
          <a:prstGeom prst="ellipse">
            <a:avLst/>
          </a:prstGeom>
          <a:solidFill>
            <a:srgbClr val="3366CC"/>
          </a:solidFill>
          <a:ln w="9360">
            <a:solidFill>
              <a:srgbClr val="3366C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spc="-1">
                <a:solidFill>
                  <a:srgbClr val="FFFFFF"/>
                </a:solidFill>
                <a:latin typeface="Calibri"/>
                <a:ea typeface="DejaVu Sans"/>
              </a:rPr>
              <a:t>A</a:t>
            </a:r>
            <a:endParaRPr lang="en-US" sz="1600" spc="-1">
              <a:latin typeface="Arial"/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8947560" y="2732040"/>
            <a:ext cx="226800" cy="226800"/>
          </a:xfrm>
          <a:prstGeom prst="ellipse">
            <a:avLst/>
          </a:prstGeom>
          <a:solidFill>
            <a:srgbClr val="C7D5F1"/>
          </a:solidFill>
          <a:ln w="9360">
            <a:solidFill>
              <a:srgbClr val="C7D5F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spc="-1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lang="en-US" sz="1600" spc="-1">
              <a:latin typeface="Arial"/>
            </a:endParaRPr>
          </a:p>
        </p:txBody>
      </p:sp>
      <p:sp>
        <p:nvSpPr>
          <p:cNvPr id="270" name="CustomShape 6"/>
          <p:cNvSpPr/>
          <p:nvPr/>
        </p:nvSpPr>
        <p:spPr>
          <a:xfrm>
            <a:off x="8928480" y="3522600"/>
            <a:ext cx="226800" cy="226800"/>
          </a:xfrm>
          <a:prstGeom prst="ellipse">
            <a:avLst/>
          </a:prstGeom>
          <a:solidFill>
            <a:srgbClr val="C7D5F1"/>
          </a:solidFill>
          <a:ln w="9360">
            <a:solidFill>
              <a:srgbClr val="C7D5F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spc="-1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lang="en-US" sz="1600" spc="-1">
              <a:latin typeface="Arial"/>
            </a:endParaRPr>
          </a:p>
        </p:txBody>
      </p:sp>
      <p:sp>
        <p:nvSpPr>
          <p:cNvPr id="271" name="CustomShape 7"/>
          <p:cNvSpPr/>
          <p:nvPr/>
        </p:nvSpPr>
        <p:spPr>
          <a:xfrm>
            <a:off x="8795280" y="4027320"/>
            <a:ext cx="226800" cy="226800"/>
          </a:xfrm>
          <a:prstGeom prst="ellipse">
            <a:avLst/>
          </a:prstGeom>
          <a:solidFill>
            <a:srgbClr val="C7D5F1"/>
          </a:solidFill>
          <a:ln w="9360">
            <a:solidFill>
              <a:srgbClr val="C7D5F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spc="-1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lang="en-US" sz="1600" spc="-1">
              <a:latin typeface="Arial"/>
            </a:endParaRPr>
          </a:p>
        </p:txBody>
      </p:sp>
      <p:sp>
        <p:nvSpPr>
          <p:cNvPr id="272" name="CustomShape 8"/>
          <p:cNvSpPr/>
          <p:nvPr/>
        </p:nvSpPr>
        <p:spPr>
          <a:xfrm>
            <a:off x="9595200" y="3989160"/>
            <a:ext cx="226800" cy="226800"/>
          </a:xfrm>
          <a:prstGeom prst="ellipse">
            <a:avLst/>
          </a:prstGeom>
          <a:solidFill>
            <a:srgbClr val="C7D5F1"/>
          </a:solidFill>
          <a:ln w="9360">
            <a:solidFill>
              <a:srgbClr val="C7D5F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spc="-1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lang="en-US" sz="1600" spc="-1">
              <a:latin typeface="Arial"/>
            </a:endParaRPr>
          </a:p>
        </p:txBody>
      </p:sp>
      <p:sp>
        <p:nvSpPr>
          <p:cNvPr id="273" name="CustomShape 9"/>
          <p:cNvSpPr/>
          <p:nvPr/>
        </p:nvSpPr>
        <p:spPr>
          <a:xfrm>
            <a:off x="8299920" y="3215520"/>
            <a:ext cx="226800" cy="226800"/>
          </a:xfrm>
          <a:prstGeom prst="ellipse">
            <a:avLst/>
          </a:prstGeom>
          <a:solidFill>
            <a:srgbClr val="3366CC"/>
          </a:solidFill>
          <a:ln w="9360">
            <a:solidFill>
              <a:srgbClr val="3366C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spc="-1">
                <a:solidFill>
                  <a:srgbClr val="FFFFFF"/>
                </a:solidFill>
                <a:latin typeface="Calibri"/>
                <a:ea typeface="DejaVu Sans"/>
              </a:rPr>
              <a:t>B</a:t>
            </a:r>
            <a:endParaRPr lang="en-US" sz="1600" spc="-1">
              <a:latin typeface="Arial"/>
            </a:endParaRPr>
          </a:p>
        </p:txBody>
      </p:sp>
      <p:sp>
        <p:nvSpPr>
          <p:cNvPr id="274" name="CustomShape 10"/>
          <p:cNvSpPr/>
          <p:nvPr/>
        </p:nvSpPr>
        <p:spPr>
          <a:xfrm>
            <a:off x="10099920" y="3589200"/>
            <a:ext cx="226800" cy="226800"/>
          </a:xfrm>
          <a:prstGeom prst="ellipse">
            <a:avLst/>
          </a:prstGeom>
          <a:solidFill>
            <a:srgbClr val="C7D5F1"/>
          </a:solidFill>
          <a:ln w="9360">
            <a:solidFill>
              <a:srgbClr val="C7D5F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spc="-1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lang="en-US" sz="1600" spc="-1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Formula 11"/>
              <p:cNvSpPr txBox="1"/>
              <p:nvPr/>
            </p:nvSpPr>
            <p:spPr>
              <a:xfrm>
                <a:off x="8540400" y="3246480"/>
                <a:ext cx="227880" cy="3981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75" name="Formula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400" y="3246480"/>
                <a:ext cx="227880" cy="398160"/>
              </a:xfrm>
              <a:prstGeom prst="rect">
                <a:avLst/>
              </a:prstGeom>
              <a:blipFill>
                <a:blip r:embed="rId3"/>
                <a:stretch>
                  <a:fillRect r="-459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Formula 12"/>
              <p:cNvSpPr txBox="1"/>
              <p:nvPr/>
            </p:nvSpPr>
            <p:spPr>
              <a:xfrm>
                <a:off x="8307120" y="3863160"/>
                <a:ext cx="227880" cy="3981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76" name="Formula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120" y="3863160"/>
                <a:ext cx="227880" cy="398160"/>
              </a:xfrm>
              <a:prstGeom prst="rect">
                <a:avLst/>
              </a:prstGeom>
              <a:blipFill>
                <a:blip r:embed="rId4"/>
                <a:stretch>
                  <a:fillRect r="-459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Formula 13"/>
              <p:cNvSpPr txBox="1"/>
              <p:nvPr/>
            </p:nvSpPr>
            <p:spPr>
              <a:xfrm>
                <a:off x="7849200" y="3739320"/>
                <a:ext cx="210240" cy="3981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77" name="Formula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200" y="3739320"/>
                <a:ext cx="210240" cy="398160"/>
              </a:xfrm>
              <a:prstGeom prst="rect">
                <a:avLst/>
              </a:prstGeom>
              <a:blipFill>
                <a:blip r:embed="rId5"/>
                <a:stretch>
                  <a:fillRect r="-5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Formula 14"/>
              <p:cNvSpPr txBox="1"/>
              <p:nvPr/>
            </p:nvSpPr>
            <p:spPr>
              <a:xfrm>
                <a:off x="8060880" y="3132360"/>
                <a:ext cx="258120" cy="3981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78" name="Formula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880" y="3132360"/>
                <a:ext cx="258120" cy="398160"/>
              </a:xfrm>
              <a:prstGeom prst="rect">
                <a:avLst/>
              </a:prstGeom>
              <a:blipFill>
                <a:blip r:embed="rId6"/>
                <a:stretch>
                  <a:fillRect r="-27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CustomShape 15"/>
          <p:cNvSpPr/>
          <p:nvPr/>
        </p:nvSpPr>
        <p:spPr>
          <a:xfrm flipV="1">
            <a:off x="8495040" y="2856960"/>
            <a:ext cx="45072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A6A6A6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16"/>
          <p:cNvSpPr/>
          <p:nvPr/>
        </p:nvSpPr>
        <p:spPr>
          <a:xfrm flipH="1">
            <a:off x="8126760" y="3410640"/>
            <a:ext cx="198360" cy="53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17"/>
          <p:cNvSpPr/>
          <p:nvPr/>
        </p:nvSpPr>
        <p:spPr>
          <a:xfrm flipV="1">
            <a:off x="8274000" y="3424320"/>
            <a:ext cx="198360" cy="53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18"/>
          <p:cNvSpPr/>
          <p:nvPr/>
        </p:nvSpPr>
        <p:spPr>
          <a:xfrm>
            <a:off x="9176160" y="2846160"/>
            <a:ext cx="422280" cy="307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A6A6A6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19"/>
          <p:cNvSpPr/>
          <p:nvPr/>
        </p:nvSpPr>
        <p:spPr>
          <a:xfrm flipH="1">
            <a:off x="9041520" y="2960640"/>
            <a:ext cx="17280" cy="560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A6A6A6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20"/>
          <p:cNvSpPr/>
          <p:nvPr/>
        </p:nvSpPr>
        <p:spPr>
          <a:xfrm flipH="1">
            <a:off x="8902920" y="3751200"/>
            <a:ext cx="131400" cy="27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A6A6A6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21"/>
          <p:cNvSpPr/>
          <p:nvPr/>
        </p:nvSpPr>
        <p:spPr>
          <a:xfrm>
            <a:off x="9123600" y="3717720"/>
            <a:ext cx="503280" cy="303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A6A6A6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22"/>
          <p:cNvSpPr/>
          <p:nvPr/>
        </p:nvSpPr>
        <p:spPr>
          <a:xfrm>
            <a:off x="9761880" y="3317760"/>
            <a:ext cx="370080" cy="303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A6A6A6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23"/>
          <p:cNvSpPr/>
          <p:nvPr/>
        </p:nvSpPr>
        <p:spPr>
          <a:xfrm>
            <a:off x="8770080" y="1053720"/>
            <a:ext cx="226800" cy="226800"/>
          </a:xfrm>
          <a:prstGeom prst="ellipse">
            <a:avLst/>
          </a:prstGeom>
          <a:solidFill>
            <a:srgbClr val="3366CC"/>
          </a:solidFill>
          <a:ln w="9360">
            <a:solidFill>
              <a:srgbClr val="3366C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spc="-1">
                <a:solidFill>
                  <a:srgbClr val="FFFFFF"/>
                </a:solidFill>
                <a:latin typeface="Calibri"/>
                <a:ea typeface="DejaVu Sans"/>
              </a:rPr>
              <a:t>A</a:t>
            </a:r>
            <a:endParaRPr lang="en-US" sz="1600" spc="-1">
              <a:latin typeface="Arial"/>
            </a:endParaRPr>
          </a:p>
        </p:txBody>
      </p:sp>
      <p:sp>
        <p:nvSpPr>
          <p:cNvPr id="288" name="CustomShape 24"/>
          <p:cNvSpPr/>
          <p:nvPr/>
        </p:nvSpPr>
        <p:spPr>
          <a:xfrm>
            <a:off x="9408360" y="1834560"/>
            <a:ext cx="226800" cy="226800"/>
          </a:xfrm>
          <a:prstGeom prst="ellipse">
            <a:avLst/>
          </a:prstGeom>
          <a:solidFill>
            <a:srgbClr val="3366CC"/>
          </a:solidFill>
          <a:ln w="9360">
            <a:solidFill>
              <a:srgbClr val="3366C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spc="-1">
                <a:solidFill>
                  <a:srgbClr val="FFFFFF"/>
                </a:solidFill>
                <a:latin typeface="Calibri"/>
                <a:ea typeface="DejaVu Sans"/>
              </a:rPr>
              <a:t>B</a:t>
            </a:r>
            <a:endParaRPr lang="en-US" sz="1600" spc="-1">
              <a:latin typeface="Arial"/>
            </a:endParaRPr>
          </a:p>
        </p:txBody>
      </p:sp>
      <p:sp>
        <p:nvSpPr>
          <p:cNvPr id="289" name="CustomShape 25"/>
          <p:cNvSpPr/>
          <p:nvPr/>
        </p:nvSpPr>
        <p:spPr>
          <a:xfrm>
            <a:off x="8341320" y="1729800"/>
            <a:ext cx="226800" cy="226800"/>
          </a:xfrm>
          <a:prstGeom prst="ellipse">
            <a:avLst/>
          </a:prstGeom>
          <a:solidFill>
            <a:srgbClr val="3366CC"/>
          </a:solidFill>
          <a:ln w="9360">
            <a:solidFill>
              <a:srgbClr val="3366C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spc="-1">
                <a:solidFill>
                  <a:srgbClr val="FFFFFF"/>
                </a:solidFill>
                <a:latin typeface="Calibri"/>
                <a:ea typeface="DejaVu Sans"/>
              </a:rPr>
              <a:t>S</a:t>
            </a:r>
            <a:endParaRPr lang="en-US" sz="1600" spc="-1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Formula 26"/>
              <p:cNvSpPr txBox="1"/>
              <p:nvPr/>
            </p:nvSpPr>
            <p:spPr>
              <a:xfrm>
                <a:off x="9166800" y="1167840"/>
                <a:ext cx="468360" cy="4597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𝛩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90" name="Formula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800" y="1167840"/>
                <a:ext cx="468360" cy="459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Formula 27"/>
              <p:cNvSpPr txBox="1"/>
              <p:nvPr/>
            </p:nvSpPr>
            <p:spPr>
              <a:xfrm>
                <a:off x="8698440" y="682560"/>
                <a:ext cx="442440" cy="3675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91" name="Formula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440" y="682560"/>
                <a:ext cx="442440" cy="3675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2" name="CustomShape 28"/>
          <p:cNvSpPr/>
          <p:nvPr/>
        </p:nvSpPr>
        <p:spPr>
          <a:xfrm>
            <a:off x="8195520" y="1851480"/>
            <a:ext cx="243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pc="-1">
              <a:latin typeface="Arial"/>
            </a:endParaRPr>
          </a:p>
        </p:txBody>
      </p:sp>
      <p:sp>
        <p:nvSpPr>
          <p:cNvPr id="293" name="CustomShape 29"/>
          <p:cNvSpPr/>
          <p:nvPr/>
        </p:nvSpPr>
        <p:spPr>
          <a:xfrm flipV="1">
            <a:off x="8517360" y="1224360"/>
            <a:ext cx="265320" cy="513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30"/>
          <p:cNvSpPr/>
          <p:nvPr/>
        </p:nvSpPr>
        <p:spPr>
          <a:xfrm>
            <a:off x="8569920" y="1844280"/>
            <a:ext cx="836280" cy="10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31"/>
          <p:cNvSpPr/>
          <p:nvPr/>
        </p:nvSpPr>
        <p:spPr>
          <a:xfrm>
            <a:off x="8965200" y="1248840"/>
            <a:ext cx="474840" cy="61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BBE0E3"/>
          </a:solidFill>
          <a:ln w="9360" cap="rnd">
            <a:solidFill>
              <a:srgbClr val="000000"/>
            </a:solidFill>
            <a:custDash>
              <a:ds d="1600000" sp="160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32"/>
          <p:cNvSpPr/>
          <p:nvPr/>
        </p:nvSpPr>
        <p:spPr>
          <a:xfrm>
            <a:off x="9567120" y="5238360"/>
            <a:ext cx="226800" cy="226800"/>
          </a:xfrm>
          <a:prstGeom prst="ellipse">
            <a:avLst/>
          </a:prstGeom>
          <a:solidFill>
            <a:srgbClr val="3366CC"/>
          </a:solidFill>
          <a:ln w="9360">
            <a:solidFill>
              <a:srgbClr val="C7D5F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spc="-1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lang="en-US" sz="1600" spc="-1">
              <a:latin typeface="Arial"/>
            </a:endParaRPr>
          </a:p>
        </p:txBody>
      </p:sp>
      <p:sp>
        <p:nvSpPr>
          <p:cNvPr id="297" name="CustomShape 33"/>
          <p:cNvSpPr/>
          <p:nvPr/>
        </p:nvSpPr>
        <p:spPr>
          <a:xfrm>
            <a:off x="8100120" y="5990760"/>
            <a:ext cx="226800" cy="226800"/>
          </a:xfrm>
          <a:prstGeom prst="ellipse">
            <a:avLst/>
          </a:prstGeom>
          <a:solidFill>
            <a:srgbClr val="3366CC"/>
          </a:solidFill>
          <a:ln w="9360">
            <a:solidFill>
              <a:srgbClr val="3366C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spc="-1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lang="en-US" sz="1600" spc="-1">
              <a:latin typeface="Arial"/>
            </a:endParaRPr>
          </a:p>
        </p:txBody>
      </p:sp>
      <p:sp>
        <p:nvSpPr>
          <p:cNvPr id="298" name="CustomShape 34"/>
          <p:cNvSpPr/>
          <p:nvPr/>
        </p:nvSpPr>
        <p:spPr>
          <a:xfrm>
            <a:off x="8928840" y="5638320"/>
            <a:ext cx="226800" cy="226800"/>
          </a:xfrm>
          <a:prstGeom prst="ellipse">
            <a:avLst/>
          </a:prstGeom>
          <a:solidFill>
            <a:srgbClr val="3366CC"/>
          </a:solidFill>
          <a:ln w="9360">
            <a:solidFill>
              <a:srgbClr val="C7D5F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spc="-1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lang="en-US" sz="1600" spc="-1">
              <a:latin typeface="Arial"/>
            </a:endParaRPr>
          </a:p>
        </p:txBody>
      </p:sp>
      <p:sp>
        <p:nvSpPr>
          <p:cNvPr id="299" name="CustomShape 35"/>
          <p:cNvSpPr/>
          <p:nvPr/>
        </p:nvSpPr>
        <p:spPr>
          <a:xfrm>
            <a:off x="8795640" y="6143400"/>
            <a:ext cx="226800" cy="226800"/>
          </a:xfrm>
          <a:prstGeom prst="ellipse">
            <a:avLst/>
          </a:prstGeom>
          <a:solidFill>
            <a:srgbClr val="3366CC"/>
          </a:solidFill>
          <a:ln w="9360">
            <a:solidFill>
              <a:srgbClr val="C7D5F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spc="-1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lang="en-US" sz="1600" spc="-1">
              <a:latin typeface="Arial"/>
            </a:endParaRPr>
          </a:p>
        </p:txBody>
      </p:sp>
      <p:sp>
        <p:nvSpPr>
          <p:cNvPr id="300" name="CustomShape 36"/>
          <p:cNvSpPr/>
          <p:nvPr/>
        </p:nvSpPr>
        <p:spPr>
          <a:xfrm>
            <a:off x="9595560" y="6105240"/>
            <a:ext cx="226800" cy="226800"/>
          </a:xfrm>
          <a:prstGeom prst="ellipse">
            <a:avLst/>
          </a:prstGeom>
          <a:solidFill>
            <a:srgbClr val="3366CC"/>
          </a:solidFill>
          <a:ln w="9360">
            <a:solidFill>
              <a:srgbClr val="C7D5F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spc="-1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lang="en-US" sz="1600" spc="-1">
              <a:latin typeface="Arial"/>
            </a:endParaRPr>
          </a:p>
        </p:txBody>
      </p:sp>
      <p:sp>
        <p:nvSpPr>
          <p:cNvPr id="301" name="CustomShape 37"/>
          <p:cNvSpPr/>
          <p:nvPr/>
        </p:nvSpPr>
        <p:spPr>
          <a:xfrm>
            <a:off x="8300280" y="5295600"/>
            <a:ext cx="226800" cy="226800"/>
          </a:xfrm>
          <a:prstGeom prst="ellipse">
            <a:avLst/>
          </a:prstGeom>
          <a:solidFill>
            <a:srgbClr val="3366CC"/>
          </a:solidFill>
          <a:ln w="9360">
            <a:solidFill>
              <a:srgbClr val="3366C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spc="-1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lang="en-US" sz="1600" spc="-1">
              <a:latin typeface="Arial"/>
            </a:endParaRPr>
          </a:p>
        </p:txBody>
      </p:sp>
      <p:sp>
        <p:nvSpPr>
          <p:cNvPr id="302" name="CustomShape 38"/>
          <p:cNvSpPr/>
          <p:nvPr/>
        </p:nvSpPr>
        <p:spPr>
          <a:xfrm>
            <a:off x="10100280" y="5705280"/>
            <a:ext cx="226800" cy="226800"/>
          </a:xfrm>
          <a:prstGeom prst="ellipse">
            <a:avLst/>
          </a:prstGeom>
          <a:solidFill>
            <a:srgbClr val="3366CC"/>
          </a:solidFill>
          <a:ln w="9360">
            <a:solidFill>
              <a:srgbClr val="C7D5F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spc="-1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lang="en-US" sz="1600" spc="-1">
              <a:latin typeface="Arial"/>
            </a:endParaRPr>
          </a:p>
        </p:txBody>
      </p:sp>
      <p:sp>
        <p:nvSpPr>
          <p:cNvPr id="303" name="CustomShape 39"/>
          <p:cNvSpPr/>
          <p:nvPr/>
        </p:nvSpPr>
        <p:spPr>
          <a:xfrm>
            <a:off x="8951160" y="4839480"/>
            <a:ext cx="226800" cy="226800"/>
          </a:xfrm>
          <a:prstGeom prst="ellipse">
            <a:avLst/>
          </a:prstGeom>
          <a:solidFill>
            <a:srgbClr val="3366CC"/>
          </a:solidFill>
          <a:ln w="9360">
            <a:solidFill>
              <a:srgbClr val="C7D5F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spc="-1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lang="en-US" sz="1600" spc="-1">
              <a:latin typeface="Arial"/>
            </a:endParaRPr>
          </a:p>
        </p:txBody>
      </p:sp>
      <p:sp>
        <p:nvSpPr>
          <p:cNvPr id="304" name="CustomShape 40"/>
          <p:cNvSpPr/>
          <p:nvPr/>
        </p:nvSpPr>
        <p:spPr>
          <a:xfrm flipH="1">
            <a:off x="8493960" y="5034600"/>
            <a:ext cx="487440" cy="292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41"/>
          <p:cNvSpPr/>
          <p:nvPr/>
        </p:nvSpPr>
        <p:spPr>
          <a:xfrm flipH="1">
            <a:off x="8208120" y="5524200"/>
            <a:ext cx="198360" cy="46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42"/>
          <p:cNvSpPr/>
          <p:nvPr/>
        </p:nvSpPr>
        <p:spPr>
          <a:xfrm flipH="1">
            <a:off x="8903280" y="5866920"/>
            <a:ext cx="131400" cy="27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43"/>
          <p:cNvSpPr/>
          <p:nvPr/>
        </p:nvSpPr>
        <p:spPr>
          <a:xfrm flipH="1">
            <a:off x="9036840" y="5068080"/>
            <a:ext cx="20520" cy="56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44"/>
          <p:cNvSpPr/>
          <p:nvPr/>
        </p:nvSpPr>
        <p:spPr>
          <a:xfrm>
            <a:off x="9146280" y="5034600"/>
            <a:ext cx="452520" cy="23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45"/>
          <p:cNvSpPr/>
          <p:nvPr/>
        </p:nvSpPr>
        <p:spPr>
          <a:xfrm>
            <a:off x="9762240" y="5433480"/>
            <a:ext cx="370080" cy="303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46"/>
          <p:cNvSpPr/>
          <p:nvPr/>
        </p:nvSpPr>
        <p:spPr>
          <a:xfrm>
            <a:off x="9123960" y="5833440"/>
            <a:ext cx="503280" cy="303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BBE0E3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Formula 47"/>
              <p:cNvSpPr txBox="1"/>
              <p:nvPr/>
            </p:nvSpPr>
            <p:spPr>
              <a:xfrm>
                <a:off x="8122800" y="1870920"/>
                <a:ext cx="442440" cy="3675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11" name="Formula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800" y="1870920"/>
                <a:ext cx="442440" cy="3675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81FBF-6D24-4AF7-B989-0D3750895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EFBE8-B100-481E-A84C-C090CFB1A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6220"/>
            <a:ext cx="9910713" cy="4586655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719A33EA-81B8-4EA0-93C8-17D1B336BCC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Last Exercise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55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1981200" y="201600"/>
            <a:ext cx="8227800" cy="488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Calibri"/>
                <a:ea typeface="DejaVu Sans"/>
              </a:rPr>
              <a:t>Variants of Clock Synchronization Algorithms</a:t>
            </a:r>
            <a:endParaRPr lang="en-US" sz="2400" spc="-1"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1992360" y="836640"/>
            <a:ext cx="8205480" cy="5335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400"/>
              </a:spcBef>
            </a:pPr>
            <a:endParaRPr lang="en-US" spc="-1">
              <a:latin typeface="Arial"/>
            </a:endParaRPr>
          </a:p>
          <a:p>
            <a:pPr marL="343080" indent="-341280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Calibri"/>
                <a:ea typeface="DejaVu Sans"/>
              </a:rPr>
              <a:t>		Tree-like Algorithms		Distributed Algorithms</a:t>
            </a:r>
            <a:endParaRPr lang="en-US" sz="2000" spc="-1">
              <a:latin typeface="Arial"/>
            </a:endParaRPr>
          </a:p>
          <a:p>
            <a:pPr marL="343080" indent="-341280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Calibri"/>
                <a:ea typeface="DejaVu Sans"/>
              </a:rPr>
              <a:t>		e.g. FTSP			        e.g. GTSP</a:t>
            </a:r>
            <a:endParaRPr lang="en-US" sz="2000" spc="-1">
              <a:latin typeface="Arial"/>
            </a:endParaRPr>
          </a:p>
          <a:p>
            <a:pPr marL="343080" indent="-341280"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marL="343080" indent="-341280"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marL="343080" indent="-341280"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marL="343080" indent="-341280"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marL="343080" indent="-341280"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marL="343080" indent="-341280"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marL="343080" indent="-341280"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marL="343080" indent="-341280"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marL="343080" indent="-341280"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marL="343080" indent="-341280">
              <a:spcBef>
                <a:spcPts val="400"/>
              </a:spcBef>
            </a:pPr>
            <a:endParaRPr lang="en-US" sz="2000" spc="-1">
              <a:latin typeface="Arial"/>
            </a:endParaRPr>
          </a:p>
        </p:txBody>
      </p:sp>
      <p:pic>
        <p:nvPicPr>
          <p:cNvPr id="405" name="Picture 1"/>
          <p:cNvPicPr/>
          <p:nvPr/>
        </p:nvPicPr>
        <p:blipFill>
          <a:blip r:embed="rId3"/>
          <a:stretch/>
        </p:blipFill>
        <p:spPr>
          <a:xfrm>
            <a:off x="2094240" y="2443680"/>
            <a:ext cx="3431160" cy="2669400"/>
          </a:xfrm>
          <a:prstGeom prst="rect">
            <a:avLst/>
          </a:prstGeom>
          <a:ln w="9360">
            <a:noFill/>
          </a:ln>
        </p:spPr>
      </p:pic>
      <p:pic>
        <p:nvPicPr>
          <p:cNvPr id="406" name="Picture 1"/>
          <p:cNvPicPr/>
          <p:nvPr/>
        </p:nvPicPr>
        <p:blipFill>
          <a:blip r:embed="rId4"/>
          <a:stretch/>
        </p:blipFill>
        <p:spPr>
          <a:xfrm>
            <a:off x="6111840" y="2638080"/>
            <a:ext cx="3683520" cy="2590560"/>
          </a:xfrm>
          <a:prstGeom prst="rect">
            <a:avLst/>
          </a:prstGeom>
          <a:ln w="9360">
            <a:noFill/>
          </a:ln>
        </p:spPr>
      </p:pic>
      <p:sp>
        <p:nvSpPr>
          <p:cNvPr id="407" name="CustomShape 3"/>
          <p:cNvSpPr/>
          <p:nvPr/>
        </p:nvSpPr>
        <p:spPr>
          <a:xfrm>
            <a:off x="3137880" y="5384520"/>
            <a:ext cx="1414080" cy="540720"/>
          </a:xfrm>
          <a:prstGeom prst="wedgeRoundRectCallout">
            <a:avLst>
              <a:gd name="adj1" fmla="val 51479"/>
              <a:gd name="adj2" fmla="val -189200"/>
              <a:gd name="adj3" fmla="val 16667"/>
            </a:avLst>
          </a:prstGeom>
          <a:solidFill>
            <a:srgbClr val="4F81BD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/>
          <a:lstStyle/>
          <a:p>
            <a:pPr>
              <a:lnSpc>
                <a:spcPct val="93000"/>
              </a:lnSpc>
            </a:pPr>
            <a:r>
              <a:rPr lang="en-US" sz="1600" spc="-1">
                <a:solidFill>
                  <a:srgbClr val="000000"/>
                </a:solidFill>
                <a:latin typeface="Calibri"/>
                <a:ea typeface="DejaVu Sans"/>
              </a:rPr>
              <a:t>Bad local skew</a:t>
            </a:r>
            <a:endParaRPr lang="en-US" sz="1600" spc="-1">
              <a:latin typeface="Arial"/>
            </a:endParaRPr>
          </a:p>
        </p:txBody>
      </p:sp>
      <p:sp>
        <p:nvSpPr>
          <p:cNvPr id="408" name="CustomShape 4"/>
          <p:cNvSpPr/>
          <p:nvPr/>
        </p:nvSpPr>
        <p:spPr>
          <a:xfrm>
            <a:off x="5837520" y="5479920"/>
            <a:ext cx="2723040" cy="775800"/>
          </a:xfrm>
          <a:prstGeom prst="wedgeRoundRectCallout">
            <a:avLst>
              <a:gd name="adj1" fmla="val 56228"/>
              <a:gd name="adj2" fmla="val -150354"/>
              <a:gd name="adj3" fmla="val 16667"/>
            </a:avLst>
          </a:prstGeom>
          <a:solidFill>
            <a:srgbClr val="4F81BD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/>
          <a:lstStyle/>
          <a:p>
            <a:pPr>
              <a:lnSpc>
                <a:spcPct val="93000"/>
              </a:lnSpc>
            </a:pPr>
            <a:r>
              <a:rPr lang="en-US" sz="1600" spc="-1">
                <a:solidFill>
                  <a:srgbClr val="000000"/>
                </a:solidFill>
                <a:latin typeface="Calibri"/>
                <a:ea typeface="DejaVu Sans"/>
              </a:rPr>
              <a:t>All nodes consistently average errors to </a:t>
            </a:r>
            <a:r>
              <a:rPr lang="en-US" sz="1600" i="1" spc="-1">
                <a:solidFill>
                  <a:srgbClr val="000000"/>
                </a:solidFill>
                <a:latin typeface="Calibri"/>
                <a:ea typeface="DejaVu Sans"/>
              </a:rPr>
              <a:t>all</a:t>
            </a:r>
            <a:r>
              <a:rPr lang="en-US" sz="1600" spc="-1">
                <a:solidFill>
                  <a:srgbClr val="000000"/>
                </a:solidFill>
                <a:latin typeface="Calibri"/>
                <a:ea typeface="DejaVu Sans"/>
              </a:rPr>
              <a:t> neigbhors</a:t>
            </a:r>
            <a:endParaRPr lang="en-US" sz="16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720848-0A10-4F17-A0F4-771EAC83E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39" y="643466"/>
            <a:ext cx="801592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42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12CFA2-20C2-4680-87BC-07BC20FA5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59782"/>
            <a:ext cx="5291666" cy="2738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CC9802-943B-4162-AD6E-AA661EABD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006864"/>
            <a:ext cx="5291667" cy="2844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2C55F2-FC67-4062-82C1-AC83ECE9B0F2}"/>
              </a:ext>
            </a:extLst>
          </p:cNvPr>
          <p:cNvSpPr txBox="1"/>
          <p:nvPr/>
        </p:nvSpPr>
        <p:spPr>
          <a:xfrm>
            <a:off x="512353" y="570848"/>
            <a:ext cx="5553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Generating the GPS signal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027851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525C62-311C-4153-9F38-CFA905CD0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90" y="428756"/>
            <a:ext cx="9031975" cy="4470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9B4E01-DD93-4F47-8102-E45CE19DE000}"/>
              </a:ext>
            </a:extLst>
          </p:cNvPr>
          <p:cNvSpPr txBox="1"/>
          <p:nvPr/>
        </p:nvSpPr>
        <p:spPr>
          <a:xfrm>
            <a:off x="1493990" y="4899012"/>
            <a:ext cx="5402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allows transmitters to share the same frequency band</a:t>
            </a:r>
          </a:p>
          <a:p>
            <a:r>
              <a:rPr lang="en-US" dirty="0"/>
              <a:t>+ little interference from noise and other signals</a:t>
            </a:r>
          </a:p>
          <a:p>
            <a:r>
              <a:rPr lang="en-US" dirty="0"/>
              <a:t>+ with secret codes: hard to detect and jam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6378A-89F2-4CEA-A945-8F4CE2D4ACCB}"/>
              </a:ext>
            </a:extLst>
          </p:cNvPr>
          <p:cNvSpPr txBox="1"/>
          <p:nvPr/>
        </p:nvSpPr>
        <p:spPr>
          <a:xfrm>
            <a:off x="512353" y="570848"/>
            <a:ext cx="1207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DSSS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825855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DE816D-443A-4F41-B594-C64256CE8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39" y="2098025"/>
            <a:ext cx="5796662" cy="33572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6A0929-2811-4E3B-8F7D-4DB195823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736" y="2098025"/>
            <a:ext cx="5796661" cy="3400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B29A34-1DA6-41EA-A1C3-84DC13E276C5}"/>
              </a:ext>
            </a:extLst>
          </p:cNvPr>
          <p:cNvSpPr txBox="1"/>
          <p:nvPr/>
        </p:nvSpPr>
        <p:spPr>
          <a:xfrm>
            <a:off x="512353" y="570848"/>
            <a:ext cx="3624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Signal </a:t>
            </a:r>
            <a:r>
              <a:rPr lang="en-US" sz="4000" dirty="0" err="1"/>
              <a:t>Aquisition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665292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981200" y="201600"/>
            <a:ext cx="8227800" cy="488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Calibri"/>
                <a:ea typeface="DejaVu Sans"/>
              </a:rPr>
              <a:t>GPS Localization</a:t>
            </a:r>
            <a:endParaRPr lang="en-US" sz="2400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992360" y="836640"/>
            <a:ext cx="2911680" cy="5335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400"/>
              </a:spcBef>
            </a:pPr>
            <a:endParaRPr lang="en-US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Calibri"/>
                <a:ea typeface="DejaVu Sans"/>
              </a:rPr>
              <a:t>Assuming that time of GPS satellites is correctly synchronized… </a:t>
            </a:r>
            <a:endParaRPr lang="en-US" sz="2000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139320" y="5691600"/>
            <a:ext cx="223920" cy="367560"/>
          </a:xfrm>
          <a:prstGeom prst="rect">
            <a:avLst/>
          </a:prstGeom>
          <a:blipFill rotWithShape="0">
            <a:blip r:embed="rId3"/>
            <a:stretch>
              <a:fillRect l="-37500" r="-2500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 flipV="1">
            <a:off x="2479800" y="4631040"/>
            <a:ext cx="360" cy="1045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4F81BD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5"/>
          <p:cNvSpPr/>
          <p:nvPr/>
        </p:nvSpPr>
        <p:spPr>
          <a:xfrm flipV="1">
            <a:off x="2937000" y="5040360"/>
            <a:ext cx="360" cy="67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4F81BD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6"/>
          <p:cNvSpPr/>
          <p:nvPr/>
        </p:nvSpPr>
        <p:spPr>
          <a:xfrm flipV="1">
            <a:off x="3252360" y="5044320"/>
            <a:ext cx="360" cy="659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4F81BD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7"/>
          <p:cNvSpPr/>
          <p:nvPr/>
        </p:nvSpPr>
        <p:spPr>
          <a:xfrm flipV="1">
            <a:off x="3547920" y="5061960"/>
            <a:ext cx="360" cy="657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4F81BD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8"/>
          <p:cNvSpPr/>
          <p:nvPr/>
        </p:nvSpPr>
        <p:spPr>
          <a:xfrm>
            <a:off x="1683480" y="5698440"/>
            <a:ext cx="2872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4F81BD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9"/>
          <p:cNvSpPr/>
          <p:nvPr/>
        </p:nvSpPr>
        <p:spPr>
          <a:xfrm>
            <a:off x="4127880" y="5686200"/>
            <a:ext cx="546480" cy="3675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sp>
        <p:nvSpPr>
          <p:cNvPr id="145" name="CustomShape 10"/>
          <p:cNvSpPr/>
          <p:nvPr/>
        </p:nvSpPr>
        <p:spPr>
          <a:xfrm>
            <a:off x="2347320" y="5688720"/>
            <a:ext cx="263160" cy="367560"/>
          </a:xfrm>
          <a:prstGeom prst="rect">
            <a:avLst/>
          </a:prstGeom>
          <a:blipFill rotWithShape="0">
            <a:blip r:embed="rId5"/>
            <a:stretch>
              <a:fillRect l="-22210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sp>
        <p:nvSpPr>
          <p:cNvPr id="146" name="CustomShape 11"/>
          <p:cNvSpPr/>
          <p:nvPr/>
        </p:nvSpPr>
        <p:spPr>
          <a:xfrm>
            <a:off x="2828280" y="5698440"/>
            <a:ext cx="215640" cy="367560"/>
          </a:xfrm>
          <a:prstGeom prst="rect">
            <a:avLst/>
          </a:prstGeom>
          <a:blipFill rotWithShape="0">
            <a:blip r:embed="rId6"/>
            <a:stretch>
              <a:fillRect l="-41250" r="-2500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sp>
        <p:nvSpPr>
          <p:cNvPr id="147" name="CustomShape 12"/>
          <p:cNvSpPr/>
          <p:nvPr/>
        </p:nvSpPr>
        <p:spPr>
          <a:xfrm>
            <a:off x="3431280" y="5695920"/>
            <a:ext cx="231480" cy="367560"/>
          </a:xfrm>
          <a:prstGeom prst="rect">
            <a:avLst/>
          </a:prstGeom>
          <a:blipFill rotWithShape="0">
            <a:blip r:embed="rId7"/>
            <a:stretch>
              <a:fillRect l="-36363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sp>
        <p:nvSpPr>
          <p:cNvPr id="148" name="CustomShape 13"/>
          <p:cNvSpPr/>
          <p:nvPr/>
        </p:nvSpPr>
        <p:spPr>
          <a:xfrm>
            <a:off x="6199680" y="4648320"/>
            <a:ext cx="2160" cy="132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4F81BD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14"/>
          <p:cNvSpPr/>
          <p:nvPr/>
        </p:nvSpPr>
        <p:spPr>
          <a:xfrm>
            <a:off x="5868840" y="5897520"/>
            <a:ext cx="746640" cy="36756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sp>
        <p:nvSpPr>
          <p:cNvPr id="150" name="CustomShape 15"/>
          <p:cNvSpPr/>
          <p:nvPr/>
        </p:nvSpPr>
        <p:spPr>
          <a:xfrm>
            <a:off x="7012200" y="5367240"/>
            <a:ext cx="360" cy="602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4F81BD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6"/>
          <p:cNvSpPr/>
          <p:nvPr/>
        </p:nvSpPr>
        <p:spPr>
          <a:xfrm>
            <a:off x="6671640" y="5899320"/>
            <a:ext cx="746640" cy="36756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sp>
        <p:nvSpPr>
          <p:cNvPr id="152" name="CustomShape 17"/>
          <p:cNvSpPr/>
          <p:nvPr/>
        </p:nvSpPr>
        <p:spPr>
          <a:xfrm>
            <a:off x="7982040" y="5364360"/>
            <a:ext cx="360" cy="602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4F81BD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8"/>
          <p:cNvSpPr/>
          <p:nvPr/>
        </p:nvSpPr>
        <p:spPr>
          <a:xfrm>
            <a:off x="7641480" y="5896440"/>
            <a:ext cx="746640" cy="36756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sp>
        <p:nvSpPr>
          <p:cNvPr id="154" name="CustomShape 19"/>
          <p:cNvSpPr/>
          <p:nvPr/>
        </p:nvSpPr>
        <p:spPr>
          <a:xfrm>
            <a:off x="9502320" y="5373720"/>
            <a:ext cx="360" cy="602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4F81BD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20"/>
          <p:cNvSpPr/>
          <p:nvPr/>
        </p:nvSpPr>
        <p:spPr>
          <a:xfrm>
            <a:off x="9161760" y="5905800"/>
            <a:ext cx="746640" cy="36756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sp>
        <p:nvSpPr>
          <p:cNvPr id="156" name="CustomShape 21"/>
          <p:cNvSpPr/>
          <p:nvPr/>
        </p:nvSpPr>
        <p:spPr>
          <a:xfrm>
            <a:off x="6195720" y="5486760"/>
            <a:ext cx="806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4F81BD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22"/>
          <p:cNvSpPr/>
          <p:nvPr/>
        </p:nvSpPr>
        <p:spPr>
          <a:xfrm>
            <a:off x="6224160" y="4986360"/>
            <a:ext cx="746640" cy="36756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sp>
        <p:nvSpPr>
          <p:cNvPr id="158" name="CustomShape 23"/>
          <p:cNvSpPr/>
          <p:nvPr/>
        </p:nvSpPr>
        <p:spPr>
          <a:xfrm>
            <a:off x="6204000" y="5603040"/>
            <a:ext cx="1776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4F81BD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24"/>
          <p:cNvSpPr/>
          <p:nvPr/>
        </p:nvSpPr>
        <p:spPr>
          <a:xfrm>
            <a:off x="7124880" y="5133600"/>
            <a:ext cx="746640" cy="367560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sp>
        <p:nvSpPr>
          <p:cNvPr id="160" name="CustomShape 25"/>
          <p:cNvSpPr/>
          <p:nvPr/>
        </p:nvSpPr>
        <p:spPr>
          <a:xfrm>
            <a:off x="6204000" y="5733000"/>
            <a:ext cx="329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4F81BD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26"/>
          <p:cNvSpPr/>
          <p:nvPr/>
        </p:nvSpPr>
        <p:spPr>
          <a:xfrm>
            <a:off x="8330520" y="5281200"/>
            <a:ext cx="746640" cy="36756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sp>
        <p:nvSpPr>
          <p:cNvPr id="162" name="CustomShape 27"/>
          <p:cNvSpPr/>
          <p:nvPr/>
        </p:nvSpPr>
        <p:spPr>
          <a:xfrm>
            <a:off x="6072960" y="5964840"/>
            <a:ext cx="399060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4F81BD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28"/>
          <p:cNvSpPr/>
          <p:nvPr/>
        </p:nvSpPr>
        <p:spPr>
          <a:xfrm>
            <a:off x="9834600" y="6023160"/>
            <a:ext cx="460080" cy="367560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sp>
        <p:nvSpPr>
          <p:cNvPr id="164" name="CustomShape 29"/>
          <p:cNvSpPr/>
          <p:nvPr/>
        </p:nvSpPr>
        <p:spPr>
          <a:xfrm>
            <a:off x="2479800" y="4824360"/>
            <a:ext cx="3714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4F81BD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30"/>
          <p:cNvSpPr/>
          <p:nvPr/>
        </p:nvSpPr>
        <p:spPr>
          <a:xfrm>
            <a:off x="3875880" y="4475520"/>
            <a:ext cx="798480" cy="367560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sp>
        <p:nvSpPr>
          <p:cNvPr id="166" name="CustomShape 31"/>
          <p:cNvSpPr/>
          <p:nvPr/>
        </p:nvSpPr>
        <p:spPr>
          <a:xfrm>
            <a:off x="5705760" y="2363040"/>
            <a:ext cx="1175400" cy="1153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4F81BD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32"/>
          <p:cNvSpPr/>
          <p:nvPr/>
        </p:nvSpPr>
        <p:spPr>
          <a:xfrm flipH="1">
            <a:off x="6881880" y="1470240"/>
            <a:ext cx="1365840" cy="20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4F81BD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33"/>
          <p:cNvSpPr/>
          <p:nvPr/>
        </p:nvSpPr>
        <p:spPr>
          <a:xfrm flipH="1">
            <a:off x="6876840" y="2242440"/>
            <a:ext cx="2737080" cy="127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4F81BD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34"/>
          <p:cNvSpPr/>
          <p:nvPr/>
        </p:nvSpPr>
        <p:spPr>
          <a:xfrm>
            <a:off x="6747240" y="1425240"/>
            <a:ext cx="134280" cy="2090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4F81BD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35"/>
          <p:cNvSpPr/>
          <p:nvPr/>
        </p:nvSpPr>
        <p:spPr>
          <a:xfrm>
            <a:off x="7632480" y="2207520"/>
            <a:ext cx="831240" cy="367560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sp>
        <p:nvSpPr>
          <p:cNvPr id="171" name="CustomShape 36"/>
          <p:cNvSpPr/>
          <p:nvPr/>
        </p:nvSpPr>
        <p:spPr>
          <a:xfrm>
            <a:off x="6312000" y="1552320"/>
            <a:ext cx="1367280" cy="367560"/>
          </a:xfrm>
          <a:prstGeom prst="rect">
            <a:avLst/>
          </a:prstGeom>
          <a:blipFill rotWithShape="0">
            <a:blip r:embed="rId18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sp>
        <p:nvSpPr>
          <p:cNvPr id="172" name="CustomShape 37"/>
          <p:cNvSpPr/>
          <p:nvPr/>
        </p:nvSpPr>
        <p:spPr>
          <a:xfrm>
            <a:off x="4986480" y="2768400"/>
            <a:ext cx="1367280" cy="367560"/>
          </a:xfrm>
          <a:prstGeom prst="rect">
            <a:avLst/>
          </a:prstGeom>
          <a:blipFill rotWithShape="0">
            <a:blip r:embed="rId19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sp>
        <p:nvSpPr>
          <p:cNvPr id="173" name="CustomShape 38"/>
          <p:cNvSpPr/>
          <p:nvPr/>
        </p:nvSpPr>
        <p:spPr>
          <a:xfrm>
            <a:off x="8676480" y="2528640"/>
            <a:ext cx="1366920" cy="367560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sp>
        <p:nvSpPr>
          <p:cNvPr id="174" name="CustomShape 39"/>
          <p:cNvSpPr/>
          <p:nvPr/>
        </p:nvSpPr>
        <p:spPr>
          <a:xfrm>
            <a:off x="8458320" y="1105200"/>
            <a:ext cx="746640" cy="367560"/>
          </a:xfrm>
          <a:prstGeom prst="rect">
            <a:avLst/>
          </a:prstGeom>
          <a:blipFill rotWithShape="0">
            <a:blip r:embed="rId21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sp>
        <p:nvSpPr>
          <p:cNvPr id="175" name="CustomShape 40"/>
          <p:cNvSpPr/>
          <p:nvPr/>
        </p:nvSpPr>
        <p:spPr>
          <a:xfrm>
            <a:off x="9836400" y="1887480"/>
            <a:ext cx="746640" cy="367560"/>
          </a:xfrm>
          <a:prstGeom prst="rect">
            <a:avLst/>
          </a:prstGeom>
          <a:blipFill rotWithShape="0">
            <a:blip r:embed="rId2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sp>
        <p:nvSpPr>
          <p:cNvPr id="176" name="CustomShape 41"/>
          <p:cNvSpPr/>
          <p:nvPr/>
        </p:nvSpPr>
        <p:spPr>
          <a:xfrm>
            <a:off x="5536920" y="2010960"/>
            <a:ext cx="746640" cy="367560"/>
          </a:xfrm>
          <a:prstGeom prst="rect">
            <a:avLst/>
          </a:prstGeom>
          <a:blipFill rotWithShape="0">
            <a:blip r:embed="rId2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sp>
        <p:nvSpPr>
          <p:cNvPr id="177" name="CustomShape 42"/>
          <p:cNvSpPr/>
          <p:nvPr/>
        </p:nvSpPr>
        <p:spPr>
          <a:xfrm>
            <a:off x="6622320" y="1063440"/>
            <a:ext cx="746640" cy="367560"/>
          </a:xfrm>
          <a:prstGeom prst="rect">
            <a:avLst/>
          </a:prstGeom>
          <a:blipFill rotWithShape="0">
            <a:blip r:embed="rId2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sp>
        <p:nvSpPr>
          <p:cNvPr id="178" name="CustomShape 43"/>
          <p:cNvSpPr/>
          <p:nvPr/>
        </p:nvSpPr>
        <p:spPr>
          <a:xfrm>
            <a:off x="6839760" y="3554280"/>
            <a:ext cx="746640" cy="367560"/>
          </a:xfrm>
          <a:prstGeom prst="rect">
            <a:avLst/>
          </a:prstGeom>
          <a:blipFill rotWithShape="0">
            <a:blip r:embed="rId25"/>
            <a:stretch>
              <a:fillRect b="-4524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pic>
        <p:nvPicPr>
          <p:cNvPr id="179" name="Picture 4"/>
          <p:cNvPicPr/>
          <p:nvPr/>
        </p:nvPicPr>
        <p:blipFill>
          <a:blip r:embed="rId26"/>
          <a:stretch/>
        </p:blipFill>
        <p:spPr>
          <a:xfrm>
            <a:off x="6322080" y="1020600"/>
            <a:ext cx="465840" cy="465840"/>
          </a:xfrm>
          <a:prstGeom prst="rect">
            <a:avLst/>
          </a:prstGeom>
          <a:ln>
            <a:noFill/>
          </a:ln>
        </p:spPr>
      </p:pic>
      <p:pic>
        <p:nvPicPr>
          <p:cNvPr id="180" name="Picture 4"/>
          <p:cNvPicPr/>
          <p:nvPr/>
        </p:nvPicPr>
        <p:blipFill>
          <a:blip r:embed="rId26"/>
          <a:stretch/>
        </p:blipFill>
        <p:spPr>
          <a:xfrm>
            <a:off x="5251080" y="1973880"/>
            <a:ext cx="465840" cy="465840"/>
          </a:xfrm>
          <a:prstGeom prst="rect">
            <a:avLst/>
          </a:prstGeom>
          <a:ln>
            <a:noFill/>
          </a:ln>
        </p:spPr>
      </p:pic>
      <p:pic>
        <p:nvPicPr>
          <p:cNvPr id="181" name="Picture 4"/>
          <p:cNvPicPr/>
          <p:nvPr/>
        </p:nvPicPr>
        <p:blipFill>
          <a:blip r:embed="rId26"/>
          <a:stretch/>
        </p:blipFill>
        <p:spPr>
          <a:xfrm>
            <a:off x="9622200" y="1874520"/>
            <a:ext cx="465840" cy="465840"/>
          </a:xfrm>
          <a:prstGeom prst="rect">
            <a:avLst/>
          </a:prstGeom>
          <a:ln>
            <a:noFill/>
          </a:ln>
        </p:spPr>
      </p:pic>
      <p:pic>
        <p:nvPicPr>
          <p:cNvPr id="182" name="Picture 4"/>
          <p:cNvPicPr/>
          <p:nvPr/>
        </p:nvPicPr>
        <p:blipFill>
          <a:blip r:embed="rId26"/>
          <a:stretch/>
        </p:blipFill>
        <p:spPr>
          <a:xfrm>
            <a:off x="8231880" y="1084680"/>
            <a:ext cx="465840" cy="465840"/>
          </a:xfrm>
          <a:prstGeom prst="rect">
            <a:avLst/>
          </a:prstGeom>
          <a:ln>
            <a:noFill/>
          </a:ln>
        </p:spPr>
      </p:pic>
      <p:pic>
        <p:nvPicPr>
          <p:cNvPr id="183" name="Picture 2"/>
          <p:cNvPicPr/>
          <p:nvPr/>
        </p:nvPicPr>
        <p:blipFill>
          <a:blip r:embed="rId27"/>
          <a:stretch/>
        </p:blipFill>
        <p:spPr>
          <a:xfrm>
            <a:off x="6402360" y="3493080"/>
            <a:ext cx="661320" cy="66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996680" y="828360"/>
            <a:ext cx="6252480" cy="5335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spcBef>
                <a:spcPts val="400"/>
              </a:spcBef>
            </a:pPr>
            <a:endParaRPr lang="en-US" spc="-1">
              <a:latin typeface="Arial"/>
            </a:endParaRPr>
          </a:p>
          <a:p>
            <a:pPr marL="343080" indent="-341280"/>
            <a:endParaRPr lang="en-US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348120" y="1350000"/>
            <a:ext cx="179640" cy="173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 lang="en-US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2104680" y="1350000"/>
            <a:ext cx="2666880" cy="28350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2817120" y="4087440"/>
            <a:ext cx="192780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i="1" spc="-1">
                <a:solidFill>
                  <a:srgbClr val="CE181E"/>
                </a:solidFill>
                <a:latin typeface="Calibri"/>
                <a:ea typeface="DejaVu Sans"/>
              </a:rPr>
              <a:t>c</a:t>
            </a:r>
            <a:r>
              <a:rPr lang="en-US" sz="2000" spc="-1">
                <a:solidFill>
                  <a:srgbClr val="000000"/>
                </a:solidFill>
                <a:latin typeface="Calibri"/>
                <a:ea typeface="DejaVu Sans"/>
              </a:rPr>
              <a:t> = speed of light</a:t>
            </a:r>
            <a:endParaRPr lang="en-US" sz="2000" spc="-1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3057600" y="5000040"/>
            <a:ext cx="602748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  <a:ea typeface="DejaVu Sans"/>
              </a:rPr>
              <a:t>Find least squares solution in </a:t>
            </a:r>
            <a:r>
              <a:rPr lang="en-US" i="1" spc="-1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lang="en-US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b="1" i="1" spc="-1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endParaRPr lang="en-US" spc="-1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1981200" y="201600"/>
            <a:ext cx="8227800" cy="488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Calibri"/>
                <a:ea typeface="DejaVu Sans"/>
              </a:rPr>
              <a:t>GPS Localization</a:t>
            </a:r>
            <a:endParaRPr lang="en-US" sz="2400" spc="-1">
              <a:latin typeface="Arial"/>
            </a:endParaRPr>
          </a:p>
        </p:txBody>
      </p:sp>
      <p:sp>
        <p:nvSpPr>
          <p:cNvPr id="190" name="CustomShape 7"/>
          <p:cNvSpPr/>
          <p:nvPr/>
        </p:nvSpPr>
        <p:spPr>
          <a:xfrm>
            <a:off x="5705760" y="2363040"/>
            <a:ext cx="1175400" cy="1153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4F81BD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8"/>
          <p:cNvSpPr/>
          <p:nvPr/>
        </p:nvSpPr>
        <p:spPr>
          <a:xfrm flipH="1">
            <a:off x="6881880" y="1470240"/>
            <a:ext cx="1365840" cy="20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4F81BD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9"/>
          <p:cNvSpPr/>
          <p:nvPr/>
        </p:nvSpPr>
        <p:spPr>
          <a:xfrm flipH="1">
            <a:off x="6876840" y="2242440"/>
            <a:ext cx="2737080" cy="127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4F81BD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10"/>
          <p:cNvSpPr/>
          <p:nvPr/>
        </p:nvSpPr>
        <p:spPr>
          <a:xfrm>
            <a:off x="6747240" y="1425240"/>
            <a:ext cx="134280" cy="2090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4F81BD"/>
          </a:solidFill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11"/>
          <p:cNvSpPr/>
          <p:nvPr/>
        </p:nvSpPr>
        <p:spPr>
          <a:xfrm>
            <a:off x="7632480" y="2207520"/>
            <a:ext cx="831240" cy="3675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sp>
        <p:nvSpPr>
          <p:cNvPr id="195" name="CustomShape 12"/>
          <p:cNvSpPr/>
          <p:nvPr/>
        </p:nvSpPr>
        <p:spPr>
          <a:xfrm>
            <a:off x="6312000" y="1552320"/>
            <a:ext cx="1367280" cy="36756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sp>
        <p:nvSpPr>
          <p:cNvPr id="196" name="CustomShape 13"/>
          <p:cNvSpPr/>
          <p:nvPr/>
        </p:nvSpPr>
        <p:spPr>
          <a:xfrm>
            <a:off x="4986480" y="2768400"/>
            <a:ext cx="1367280" cy="36756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sp>
        <p:nvSpPr>
          <p:cNvPr id="197" name="CustomShape 14"/>
          <p:cNvSpPr/>
          <p:nvPr/>
        </p:nvSpPr>
        <p:spPr>
          <a:xfrm>
            <a:off x="8676480" y="2528640"/>
            <a:ext cx="1366920" cy="36756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pic>
        <p:nvPicPr>
          <p:cNvPr id="198" name="Picture 4"/>
          <p:cNvPicPr/>
          <p:nvPr/>
        </p:nvPicPr>
        <p:blipFill>
          <a:blip r:embed="rId8"/>
          <a:stretch/>
        </p:blipFill>
        <p:spPr>
          <a:xfrm>
            <a:off x="6322080" y="1020600"/>
            <a:ext cx="465840" cy="465840"/>
          </a:xfrm>
          <a:prstGeom prst="rect">
            <a:avLst/>
          </a:prstGeom>
          <a:ln>
            <a:noFill/>
          </a:ln>
        </p:spPr>
      </p:pic>
      <p:pic>
        <p:nvPicPr>
          <p:cNvPr id="199" name="Picture 4"/>
          <p:cNvPicPr/>
          <p:nvPr/>
        </p:nvPicPr>
        <p:blipFill>
          <a:blip r:embed="rId8"/>
          <a:stretch/>
        </p:blipFill>
        <p:spPr>
          <a:xfrm>
            <a:off x="5251080" y="1973880"/>
            <a:ext cx="465840" cy="465840"/>
          </a:xfrm>
          <a:prstGeom prst="rect">
            <a:avLst/>
          </a:prstGeom>
          <a:ln>
            <a:noFill/>
          </a:ln>
        </p:spPr>
      </p:pic>
      <p:pic>
        <p:nvPicPr>
          <p:cNvPr id="200" name="Picture 4"/>
          <p:cNvPicPr/>
          <p:nvPr/>
        </p:nvPicPr>
        <p:blipFill>
          <a:blip r:embed="rId8"/>
          <a:stretch/>
        </p:blipFill>
        <p:spPr>
          <a:xfrm>
            <a:off x="9622200" y="1874520"/>
            <a:ext cx="465840" cy="465840"/>
          </a:xfrm>
          <a:prstGeom prst="rect">
            <a:avLst/>
          </a:prstGeom>
          <a:ln>
            <a:noFill/>
          </a:ln>
        </p:spPr>
      </p:pic>
      <p:pic>
        <p:nvPicPr>
          <p:cNvPr id="201" name="Picture 4"/>
          <p:cNvPicPr/>
          <p:nvPr/>
        </p:nvPicPr>
        <p:blipFill>
          <a:blip r:embed="rId8"/>
          <a:stretch/>
        </p:blipFill>
        <p:spPr>
          <a:xfrm>
            <a:off x="8231880" y="1084680"/>
            <a:ext cx="465840" cy="465840"/>
          </a:xfrm>
          <a:prstGeom prst="rect">
            <a:avLst/>
          </a:prstGeom>
          <a:ln>
            <a:noFill/>
          </a:ln>
        </p:spPr>
      </p:pic>
      <p:sp>
        <p:nvSpPr>
          <p:cNvPr id="202" name="CustomShape 15"/>
          <p:cNvSpPr/>
          <p:nvPr/>
        </p:nvSpPr>
        <p:spPr>
          <a:xfrm>
            <a:off x="8458680" y="1105200"/>
            <a:ext cx="746640" cy="36756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sp>
        <p:nvSpPr>
          <p:cNvPr id="203" name="CustomShape 16"/>
          <p:cNvSpPr/>
          <p:nvPr/>
        </p:nvSpPr>
        <p:spPr>
          <a:xfrm>
            <a:off x="9836760" y="1887480"/>
            <a:ext cx="746640" cy="36756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sp>
        <p:nvSpPr>
          <p:cNvPr id="204" name="CustomShape 17"/>
          <p:cNvSpPr/>
          <p:nvPr/>
        </p:nvSpPr>
        <p:spPr>
          <a:xfrm>
            <a:off x="5537280" y="2010960"/>
            <a:ext cx="746640" cy="36756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sp>
        <p:nvSpPr>
          <p:cNvPr id="205" name="CustomShape 18"/>
          <p:cNvSpPr/>
          <p:nvPr/>
        </p:nvSpPr>
        <p:spPr>
          <a:xfrm>
            <a:off x="6622680" y="1063440"/>
            <a:ext cx="746640" cy="36756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sp>
        <p:nvSpPr>
          <p:cNvPr id="206" name="CustomShape 19"/>
          <p:cNvSpPr/>
          <p:nvPr/>
        </p:nvSpPr>
        <p:spPr>
          <a:xfrm>
            <a:off x="6840120" y="3554640"/>
            <a:ext cx="746640" cy="367560"/>
          </a:xfrm>
          <a:prstGeom prst="rect">
            <a:avLst/>
          </a:prstGeom>
          <a:blipFill rotWithShape="0">
            <a:blip r:embed="rId13"/>
            <a:stretch>
              <a:fillRect b="-4524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400" spc="-1">
              <a:latin typeface="Arial"/>
            </a:endParaRPr>
          </a:p>
        </p:txBody>
      </p:sp>
      <p:pic>
        <p:nvPicPr>
          <p:cNvPr id="207" name="Picture 2"/>
          <p:cNvPicPr/>
          <p:nvPr/>
        </p:nvPicPr>
        <p:blipFill>
          <a:blip r:embed="rId14"/>
          <a:stretch/>
        </p:blipFill>
        <p:spPr>
          <a:xfrm>
            <a:off x="6402720" y="3493440"/>
            <a:ext cx="661320" cy="66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B1352-F3BE-CD40-B387-D6E874A3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</a:p>
        </p:txBody>
      </p:sp>
      <p:pic>
        <p:nvPicPr>
          <p:cNvPr id="4" name="Bild 3" descr="Screen Shot 2018-10-28 at 17.2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8202"/>
            <a:ext cx="8486035" cy="455048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996961" y="4202046"/>
            <a:ext cx="8327274" cy="1696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38198" y="4202045"/>
            <a:ext cx="84860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Answer</a:t>
            </a:r>
            <a:r>
              <a:rPr lang="de-DE" b="1" dirty="0"/>
              <a:t>: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same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discussed</a:t>
            </a:r>
            <a:r>
              <a:rPr lang="de-DE" dirty="0"/>
              <a:t> last time (</a:t>
            </a:r>
            <a:r>
              <a:rPr lang="de-DE" dirty="0" err="1"/>
              <a:t>forward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,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round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).</a:t>
            </a:r>
          </a:p>
          <a:p>
            <a:endParaRPr lang="de-DE" dirty="0"/>
          </a:p>
          <a:p>
            <a:r>
              <a:rPr lang="de-DE" dirty="0"/>
              <a:t>Correctness: In </a:t>
            </a:r>
            <a:r>
              <a:rPr lang="de-DE" dirty="0" err="1"/>
              <a:t>round</a:t>
            </a:r>
            <a:r>
              <a:rPr lang="de-DE" dirty="0"/>
              <a:t> i a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receives</a:t>
            </a:r>
            <a:r>
              <a:rPr lang="de-DE" dirty="0"/>
              <a:t> all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neighbors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i,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receiving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round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all</a:t>
            </a:r>
          </a:p>
          <a:p>
            <a:endParaRPr lang="de-DE" dirty="0"/>
          </a:p>
          <a:p>
            <a:r>
              <a:rPr lang="de-DE" dirty="0"/>
              <a:t>Termination: After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l+1 </a:t>
            </a:r>
            <a:r>
              <a:rPr lang="de-DE" dirty="0" err="1"/>
              <a:t>rounds</a:t>
            </a:r>
            <a:r>
              <a:rPr lang="de-DE" dirty="0"/>
              <a:t> all </a:t>
            </a:r>
            <a:r>
              <a:rPr lang="de-DE" dirty="0" err="1"/>
              <a:t>information</a:t>
            </a:r>
            <a:r>
              <a:rPr lang="de-DE" dirty="0"/>
              <a:t> will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propagated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25A0AD9-7826-D247-B391-F7A635C6EA34}"/>
              </a:ext>
            </a:extLst>
          </p:cNvPr>
          <p:cNvSpPr txBox="1"/>
          <p:nvPr/>
        </p:nvSpPr>
        <p:spPr>
          <a:xfrm>
            <a:off x="3627806" y="1586578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(2 dimensional grid)</a:t>
            </a:r>
          </a:p>
        </p:txBody>
      </p:sp>
    </p:spTree>
    <p:extLst>
      <p:ext uri="{BB962C8B-B14F-4D97-AF65-F5344CB8AC3E}">
        <p14:creationId xmlns:p14="http://schemas.microsoft.com/office/powerpoint/2010/main" val="139071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B1352-F3BE-CD40-B387-D6E874A3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</a:p>
        </p:txBody>
      </p:sp>
      <p:pic>
        <p:nvPicPr>
          <p:cNvPr id="4" name="Bild 3" descr="Screen Shot 2018-10-28 at 17.2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8202"/>
            <a:ext cx="8486035" cy="4550483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838200" y="4836570"/>
            <a:ext cx="8486035" cy="1062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18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Grid_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4570"/>
            <a:ext cx="9144000" cy="68580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039979" y="418809"/>
            <a:ext cx="668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Optimal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en-US" dirty="0"/>
              <a:t>w ≈ h, gives longest distance of about 3(</a:t>
            </a:r>
            <a:r>
              <a:rPr lang="en-US" dirty="0" err="1"/>
              <a:t>w+h</a:t>
            </a:r>
            <a:r>
              <a:rPr lang="en-US" dirty="0"/>
              <a:t>)</a:t>
            </a:r>
            <a:r>
              <a:rPr lang="mr-IN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81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Grid_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7704"/>
            <a:ext cx="9144000" cy="68580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012957" y="432319"/>
            <a:ext cx="668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also in a general case, gives longest distance of about 2(</a:t>
            </a:r>
            <a:r>
              <a:rPr lang="en-US" dirty="0" err="1"/>
              <a:t>w+h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769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B1352-F3BE-CD40-B387-D6E874A3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Exercise</a:t>
            </a:r>
          </a:p>
        </p:txBody>
      </p:sp>
      <p:pic>
        <p:nvPicPr>
          <p:cNvPr id="4" name="Bild 3" descr="Screen Shot 2018-10-28 at 17.2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8202"/>
            <a:ext cx="8486035" cy="455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0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small_grid_early_termination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98" y="301343"/>
            <a:ext cx="2568897" cy="1800000"/>
          </a:xfrm>
          <a:prstGeom prst="rect">
            <a:avLst/>
          </a:prstGeom>
        </p:spPr>
      </p:pic>
      <p:pic>
        <p:nvPicPr>
          <p:cNvPr id="4" name="Bild 3" descr="small_grid_early_termination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96" y="2424881"/>
            <a:ext cx="2568897" cy="18000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121063" y="514705"/>
            <a:ext cx="580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Node x crashes, u1 learns value, w does not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121062" y="2625131"/>
            <a:ext cx="580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Node u1 crashes, u2 learns value, v does not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121062" y="4548419"/>
            <a:ext cx="5985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3. After 2 rounds, v will have learned the values of all nodes except x. In round 3 the value of x is at node u3, therefore v does not learn anything new and will terminate prematurely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938134B-099A-7B4A-823B-86F80E689BD8}"/>
              </a:ext>
            </a:extLst>
          </p:cNvPr>
          <p:cNvSpPr txBox="1"/>
          <p:nvPr/>
        </p:nvSpPr>
        <p:spPr>
          <a:xfrm>
            <a:off x="1995010" y="2078446"/>
            <a:ext cx="102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u3, w, u1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6DED9E-6E5F-1A44-8527-6F28421B7117}"/>
              </a:ext>
            </a:extLst>
          </p:cNvPr>
          <p:cNvSpPr txBox="1"/>
          <p:nvPr/>
        </p:nvSpPr>
        <p:spPr>
          <a:xfrm>
            <a:off x="1820281" y="4212630"/>
            <a:ext cx="13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u3, w, u1, u2</a:t>
            </a:r>
          </a:p>
        </p:txBody>
      </p:sp>
      <p:pic>
        <p:nvPicPr>
          <p:cNvPr id="9" name="Bild 3" descr="small_grid_early_termination_1.png">
            <a:extLst>
              <a:ext uri="{FF2B5EF4-FFF2-40B4-BE49-F238E27FC236}">
                <a16:creationId xmlns:a16="http://schemas.microsoft.com/office/drawing/2014/main" id="{8B4B2A69-0E47-AE45-8439-5535F15C8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96" y="4548419"/>
            <a:ext cx="2568897" cy="1800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4E7E99D-1240-2F4F-942C-B70E56BC5733}"/>
              </a:ext>
            </a:extLst>
          </p:cNvPr>
          <p:cNvSpPr txBox="1"/>
          <p:nvPr/>
        </p:nvSpPr>
        <p:spPr>
          <a:xfrm>
            <a:off x="1820281" y="6302625"/>
            <a:ext cx="13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u3, w, u1, u2</a:t>
            </a:r>
          </a:p>
        </p:txBody>
      </p:sp>
    </p:spTree>
    <p:extLst>
      <p:ext uri="{BB962C8B-B14F-4D97-AF65-F5344CB8AC3E}">
        <p14:creationId xmlns:p14="http://schemas.microsoft.com/office/powerpoint/2010/main" val="23511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1695</Words>
  <Application>Microsoft Office PowerPoint</Application>
  <PresentationFormat>Widescreen</PresentationFormat>
  <Paragraphs>286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DejaVu Sans</vt:lpstr>
      <vt:lpstr>Mangal</vt:lpstr>
      <vt:lpstr>Wingdings</vt:lpstr>
      <vt:lpstr>Office</vt:lpstr>
      <vt:lpstr>Computer Systems</vt:lpstr>
      <vt:lpstr>Agenda</vt:lpstr>
      <vt:lpstr>PowerPoint Presentation</vt:lpstr>
      <vt:lpstr>Last Exercise</vt:lpstr>
      <vt:lpstr>Last Exercise</vt:lpstr>
      <vt:lpstr>PowerPoint Presentation</vt:lpstr>
      <vt:lpstr>PowerPoint Presentation</vt:lpstr>
      <vt:lpstr>Last Exercise</vt:lpstr>
      <vt:lpstr>PowerPoint Presentation</vt:lpstr>
      <vt:lpstr>Last Exercise</vt:lpstr>
      <vt:lpstr>Last Exercise</vt:lpstr>
      <vt:lpstr>PowerPoint Presentation</vt:lpstr>
      <vt:lpstr>Last Exercise</vt:lpstr>
      <vt:lpstr>Last Exercise</vt:lpstr>
      <vt:lpstr>Last Exercise</vt:lpstr>
      <vt:lpstr>Last Exercise</vt:lpstr>
      <vt:lpstr>Last Exercise</vt:lpstr>
      <vt:lpstr>Consistency Models</vt:lpstr>
      <vt:lpstr>Linearizability</vt:lpstr>
      <vt:lpstr>Sequential Consistency</vt:lpstr>
      <vt:lpstr>Sequential Consistency</vt:lpstr>
      <vt:lpstr>Quiescent Consistency</vt:lpstr>
      <vt:lpstr>Composable (applies to consistency models)</vt:lpstr>
      <vt:lpstr>Logical Clocks</vt:lpstr>
      <vt:lpstr>Lamport Clock</vt:lpstr>
      <vt:lpstr>Lamport Clock</vt:lpstr>
      <vt:lpstr>Vector Clock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</dc:title>
  <dc:creator>Jonas Gude</dc:creator>
  <cp:lastModifiedBy>Jonas Gude</cp:lastModifiedBy>
  <cp:revision>7</cp:revision>
  <dcterms:created xsi:type="dcterms:W3CDTF">2018-11-02T11:09:40Z</dcterms:created>
  <dcterms:modified xsi:type="dcterms:W3CDTF">2018-11-02T13:20:26Z</dcterms:modified>
</cp:coreProperties>
</file>