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6" r:id="rId2"/>
    <p:sldId id="322"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323" r:id="rId26"/>
    <p:sldId id="324" r:id="rId27"/>
    <p:sldId id="325" r:id="rId28"/>
    <p:sldId id="326" r:id="rId29"/>
    <p:sldId id="327" r:id="rId30"/>
    <p:sldId id="328" r:id="rId31"/>
    <p:sldId id="329" r:id="rId32"/>
    <p:sldId id="330" r:id="rId33"/>
    <p:sldId id="331" r:id="rId34"/>
    <p:sldId id="332" r:id="rId35"/>
    <p:sldId id="333" r:id="rId36"/>
    <p:sldId id="335" r:id="rId37"/>
    <p:sldId id="334" r:id="rId38"/>
    <p:sldId id="286" r:id="rId39"/>
    <p:sldId id="358" r:id="rId40"/>
    <p:sldId id="288" r:id="rId41"/>
    <p:sldId id="289" r:id="rId42"/>
    <p:sldId id="336" r:id="rId43"/>
    <p:sldId id="337" r:id="rId44"/>
    <p:sldId id="338" r:id="rId45"/>
    <p:sldId id="339" r:id="rId46"/>
    <p:sldId id="340" r:id="rId47"/>
    <p:sldId id="341" r:id="rId48"/>
    <p:sldId id="342" r:id="rId49"/>
    <p:sldId id="343" r:id="rId50"/>
    <p:sldId id="290" r:id="rId51"/>
    <p:sldId id="344" r:id="rId52"/>
    <p:sldId id="345" r:id="rId53"/>
    <p:sldId id="346" r:id="rId54"/>
    <p:sldId id="347" r:id="rId55"/>
    <p:sldId id="348" r:id="rId56"/>
    <p:sldId id="349" r:id="rId57"/>
    <p:sldId id="350" r:id="rId58"/>
    <p:sldId id="351" r:id="rId59"/>
    <p:sldId id="352" r:id="rId60"/>
    <p:sldId id="354" r:id="rId61"/>
    <p:sldId id="355" r:id="rId62"/>
    <p:sldId id="356" r:id="rId63"/>
    <p:sldId id="353" r:id="rId6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95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9"/>
    <p:restoredTop sz="94643"/>
  </p:normalViewPr>
  <p:slideViewPr>
    <p:cSldViewPr snapToGrid="0" snapToObjects="1">
      <p:cViewPr varScale="1">
        <p:scale>
          <a:sx n="81" d="100"/>
          <a:sy n="81"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473E7-2814-014A-A3AA-F4052B6C682A}" type="datetimeFigureOut">
              <a:rPr lang="en-US" smtClean="0"/>
              <a:t>11/16/2018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475BE-BA89-C849-8195-4C1D7918E205}" type="slidenum">
              <a:rPr lang="en-US" smtClean="0"/>
              <a:t>‹#›</a:t>
            </a:fld>
            <a:endParaRPr lang="en-US"/>
          </a:p>
        </p:txBody>
      </p:sp>
    </p:spTree>
    <p:extLst>
      <p:ext uri="{BB962C8B-B14F-4D97-AF65-F5344CB8AC3E}">
        <p14:creationId xmlns:p14="http://schemas.microsoft.com/office/powerpoint/2010/main" val="43795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475BE-BA89-C849-8195-4C1D7918E205}" type="slidenum">
              <a:rPr lang="en-US" smtClean="0"/>
              <a:t>7</a:t>
            </a:fld>
            <a:endParaRPr lang="en-US"/>
          </a:p>
        </p:txBody>
      </p:sp>
    </p:spTree>
    <p:extLst>
      <p:ext uri="{BB962C8B-B14F-4D97-AF65-F5344CB8AC3E}">
        <p14:creationId xmlns:p14="http://schemas.microsoft.com/office/powerpoint/2010/main" val="1813677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32766E1-1F2A-480F-9BF5-211388F4028A}" type="slidenum">
              <a:rPr lang="en-US"/>
              <a:pPr/>
              <a:t>46</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79591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266825" y="727075"/>
            <a:ext cx="4783138" cy="3587750"/>
          </a:xfrm>
          <a:prstGeom prst="rect">
            <a:avLst/>
          </a:prstGeom>
          <a:solidFill>
            <a:srgbClr val="FFFFFF"/>
          </a:solidFill>
          <a:ln w="9525">
            <a:solidFill>
              <a:srgbClr val="000000"/>
            </a:solidFill>
            <a:miter lim="800000"/>
            <a:headEnd/>
            <a:tailEnd/>
          </a:ln>
          <a:effectLst/>
        </p:spPr>
        <p:txBody>
          <a:bodyPr wrap="none" lIns="91431" tIns="45715" rIns="91431" bIns="45715" anchor="ctr"/>
          <a:lstStyle/>
          <a:p>
            <a:endParaRPr lang="en-US"/>
          </a:p>
        </p:txBody>
      </p:sp>
      <p:sp>
        <p:nvSpPr>
          <p:cNvPr id="50178" name="Rectangle 2"/>
          <p:cNvSpPr txBox="1">
            <a:spLocks noGrp="1" noChangeArrowheads="1"/>
          </p:cNvSpPr>
          <p:nvPr>
            <p:ph type="body"/>
          </p:nvPr>
        </p:nvSpPr>
        <p:spPr bwMode="auto">
          <a:xfrm>
            <a:off x="974725" y="4560888"/>
            <a:ext cx="5365750" cy="43227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73268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460EA61-D367-4092-82A1-B04E766D4BF3}" type="slidenum">
              <a:rPr lang="en-US"/>
              <a:pPr/>
              <a:t>49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0736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62705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52</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60884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53</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5004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54</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15528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55</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2890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72847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57</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2951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C43435D-E673-4382-B878-9BD2702C0C36}" type="slidenum">
              <a:rPr lang="en-US"/>
              <a:pPr/>
              <a:t>29</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473292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45761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59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41921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9AB69BF-0AF1-4FBF-BC6C-496ED4AD8362}" type="slidenum">
              <a:rPr lang="en-US"/>
              <a:pPr/>
              <a:t>60</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7135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1413A9E-9BD7-467F-BC37-2B77980475D8}" type="slidenum">
              <a:rPr lang="en-US"/>
              <a:pPr/>
              <a:t>61</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25362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FCA7F3A-58D8-4BDC-871C-5065F4C5D205}" type="slidenum">
              <a:rPr lang="en-US"/>
              <a:pPr/>
              <a:t>63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99130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C43435D-E673-4382-B878-9BD2702C0C36}" type="slidenum">
              <a:rPr lang="en-US"/>
              <a:pPr/>
              <a:t>30</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92239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A28DA84-3251-4D13-AB27-E1FF8DBDF6C8}" type="slidenum">
              <a:rPr lang="en-US"/>
              <a:pPr/>
              <a:t>31</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4062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4C43435D-E673-4382-B878-9BD2702C0C36}" type="slidenum">
              <a:rPr lang="en-US"/>
              <a:pPr/>
              <a:t>32</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8020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08FE2BF-F1D9-48D8-9CDD-9C6FEC8970F0}" type="slidenum">
              <a:rPr lang="en-US"/>
              <a:pPr/>
              <a:t>33</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4587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AEE6343-1ACA-4467-9A02-6975BA3D4736}" type="slidenum">
              <a:rPr lang="en-US"/>
              <a:pPr/>
              <a:t>35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11540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1349587" y="726408"/>
            <a:ext cx="4617720" cy="3588168"/>
          </a:xfrm>
          <a:prstGeom prst="rect">
            <a:avLst/>
          </a:prstGeom>
          <a:solidFill>
            <a:srgbClr val="FFFFFF"/>
          </a:solidFill>
          <a:ln w="9525">
            <a:solidFill>
              <a:srgbClr val="000000"/>
            </a:solidFill>
            <a:miter lim="800000"/>
            <a:headEnd/>
            <a:tailEnd/>
          </a:ln>
          <a:effectLst/>
        </p:spPr>
        <p:txBody>
          <a:bodyPr wrap="none" lIns="99474" tIns="49737" rIns="99474" bIns="49737" anchor="ctr"/>
          <a:lstStyle/>
          <a:p>
            <a:endParaRPr lang="en-US"/>
          </a:p>
        </p:txBody>
      </p:sp>
      <p:sp>
        <p:nvSpPr>
          <p:cNvPr id="63490" name="Rectangle 2"/>
          <p:cNvSpPr txBox="1">
            <a:spLocks noGrp="1" noChangeArrowheads="1"/>
          </p:cNvSpPr>
          <p:nvPr>
            <p:ph type="body"/>
          </p:nvPr>
        </p:nvSpPr>
        <p:spPr bwMode="auto">
          <a:xfrm>
            <a:off x="975361" y="4560221"/>
            <a:ext cx="5364480" cy="4323347"/>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2067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1349587" y="726408"/>
            <a:ext cx="4617720" cy="3588168"/>
          </a:xfrm>
          <a:prstGeom prst="rect">
            <a:avLst/>
          </a:prstGeom>
          <a:solidFill>
            <a:srgbClr val="FFFFFF"/>
          </a:solidFill>
          <a:ln w="9525">
            <a:solidFill>
              <a:srgbClr val="000000"/>
            </a:solidFill>
            <a:miter lim="800000"/>
            <a:headEnd/>
            <a:tailEnd/>
          </a:ln>
          <a:effectLst/>
        </p:spPr>
        <p:txBody>
          <a:bodyPr wrap="none" lIns="99474" tIns="49737" rIns="99474" bIns="49737" anchor="ctr"/>
          <a:lstStyle/>
          <a:p>
            <a:endParaRPr lang="en-US"/>
          </a:p>
        </p:txBody>
      </p:sp>
      <p:sp>
        <p:nvSpPr>
          <p:cNvPr id="51202" name="Rectangle 2"/>
          <p:cNvSpPr txBox="1">
            <a:spLocks noGrp="1" noChangeArrowheads="1"/>
          </p:cNvSpPr>
          <p:nvPr>
            <p:ph type="body"/>
          </p:nvPr>
        </p:nvSpPr>
        <p:spPr bwMode="auto">
          <a:xfrm>
            <a:off x="975361" y="4560221"/>
            <a:ext cx="5364480" cy="4323347"/>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82014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6F13DD-B37A-374B-A641-667EA1C42A7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3416DF61-783C-5240-9B1F-FCAA01817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A0EE090B-323C-894E-A0CE-289FD498DA21}"/>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5" name="Fußzeilenplatzhalter 4">
            <a:extLst>
              <a:ext uri="{FF2B5EF4-FFF2-40B4-BE49-F238E27FC236}">
                <a16:creationId xmlns:a16="http://schemas.microsoft.com/office/drawing/2014/main" id="{80CF3D2B-D03F-3648-9BA4-ED0D63E1D8A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4D88021-15FC-1048-A96E-8626565609ED}"/>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73753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3C49B0-8B95-9D43-AABC-C7B3F4758976}"/>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F921B348-2E20-0C4E-888E-1D013A764A9A}"/>
              </a:ext>
            </a:extLst>
          </p:cNvPr>
          <p:cNvSpPr>
            <a:spLocks noGrp="1"/>
          </p:cNvSpPr>
          <p:nvPr>
            <p:ph type="body" orient="vert" idx="1"/>
          </p:nvPr>
        </p:nvSpPr>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40EC80F9-6815-A741-8DEF-F05D76EE0B8E}"/>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5" name="Fußzeilenplatzhalter 4">
            <a:extLst>
              <a:ext uri="{FF2B5EF4-FFF2-40B4-BE49-F238E27FC236}">
                <a16:creationId xmlns:a16="http://schemas.microsoft.com/office/drawing/2014/main" id="{8087CAE6-A408-0646-9C5C-01D25514734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9A5C276-D478-5740-9A4A-8A7CD487AC8B}"/>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37763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5DBA89B-74FC-874F-B88D-BC1BF99B2954}"/>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8C1C91D3-F3A9-E649-8B90-E26D0626A6F4}"/>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AB80FB22-1CD4-CD45-8864-EFF7FA89FE2D}"/>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5" name="Fußzeilenplatzhalter 4">
            <a:extLst>
              <a:ext uri="{FF2B5EF4-FFF2-40B4-BE49-F238E27FC236}">
                <a16:creationId xmlns:a16="http://schemas.microsoft.com/office/drawing/2014/main" id="{144619C6-2AEF-8D4A-81E9-682AF483204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407336D-1506-9A40-9741-048B373753DE}"/>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205499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0BEDBC-0BD1-B64F-9E34-32FDBF3AE36A}"/>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0209F371-361F-C947-8CB6-E501A56AFD18}"/>
              </a:ext>
            </a:extLst>
          </p:cNvPr>
          <p:cNvSpPr>
            <a:spLocks noGrp="1"/>
          </p:cNvSpPr>
          <p:nvPr>
            <p:ph idx="1"/>
          </p:nvPr>
        </p:nvSpPr>
        <p:spPr/>
        <p:txBody>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BF373C10-6DB6-234E-8472-2B83DECB1705}"/>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5" name="Fußzeilenplatzhalter 4">
            <a:extLst>
              <a:ext uri="{FF2B5EF4-FFF2-40B4-BE49-F238E27FC236}">
                <a16:creationId xmlns:a16="http://schemas.microsoft.com/office/drawing/2014/main" id="{57F9B9DC-7175-5B4B-AEA7-50343D6E3F7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AC864CC-DA1E-7E4D-B068-294A4272BDE5}"/>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386766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6321DD-2D66-C942-B0C0-D2CFB075CEE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7B482A12-0C7B-BD4A-88D1-B74C659B8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EBA38C6D-AC20-344F-A85E-ED6B5D873669}"/>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5" name="Fußzeilenplatzhalter 4">
            <a:extLst>
              <a:ext uri="{FF2B5EF4-FFF2-40B4-BE49-F238E27FC236}">
                <a16:creationId xmlns:a16="http://schemas.microsoft.com/office/drawing/2014/main" id="{5533BBF8-B665-C143-BA03-18547FAAB076}"/>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1C3741-F7F7-544D-A4D2-872E75643C16}"/>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83024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8E7F2C-14E8-CA45-B536-3CD9E3C03DBD}"/>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CE492EB8-448C-9F44-ACAC-4FE6BE565F6F}"/>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993DC05B-736B-AA4D-A109-369BEE776F40}"/>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4B16B87B-305C-D947-A478-C28DA27273DC}"/>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6" name="Fußzeilenplatzhalter 5">
            <a:extLst>
              <a:ext uri="{FF2B5EF4-FFF2-40B4-BE49-F238E27FC236}">
                <a16:creationId xmlns:a16="http://schemas.microsoft.com/office/drawing/2014/main" id="{3542D51D-C4A9-6B45-94F4-3AF4B3E858D2}"/>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71FBCC9-5E13-4B4F-A426-068A708EB184}"/>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125373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0E5FAC-C664-BF40-862E-4B1012B1AA55}"/>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1A3E5232-60EF-7C4C-B693-CE3E8906AA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4" name="Inhaltsplatzhalter 3">
            <a:extLst>
              <a:ext uri="{FF2B5EF4-FFF2-40B4-BE49-F238E27FC236}">
                <a16:creationId xmlns:a16="http://schemas.microsoft.com/office/drawing/2014/main" id="{0D189504-4DEF-4E40-90AB-BE4EC23C26D8}"/>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US"/>
          </a:p>
        </p:txBody>
      </p:sp>
      <p:sp>
        <p:nvSpPr>
          <p:cNvPr id="5" name="Textplatzhalter 4">
            <a:extLst>
              <a:ext uri="{FF2B5EF4-FFF2-40B4-BE49-F238E27FC236}">
                <a16:creationId xmlns:a16="http://schemas.microsoft.com/office/drawing/2014/main" id="{0C962C19-848A-5F4B-BC4E-A753373C4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US"/>
          </a:p>
        </p:txBody>
      </p:sp>
      <p:sp>
        <p:nvSpPr>
          <p:cNvPr id="6" name="Inhaltsplatzhalter 5">
            <a:extLst>
              <a:ext uri="{FF2B5EF4-FFF2-40B4-BE49-F238E27FC236}">
                <a16:creationId xmlns:a16="http://schemas.microsoft.com/office/drawing/2014/main" id="{79E5F848-AFAB-D74B-A159-CF8D38976A81}"/>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US"/>
          </a:p>
        </p:txBody>
      </p:sp>
      <p:sp>
        <p:nvSpPr>
          <p:cNvPr id="7" name="Datumsplatzhalter 6">
            <a:extLst>
              <a:ext uri="{FF2B5EF4-FFF2-40B4-BE49-F238E27FC236}">
                <a16:creationId xmlns:a16="http://schemas.microsoft.com/office/drawing/2014/main" id="{E634C301-96CF-4246-9DD8-E3D1C42EE4DD}"/>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8" name="Fußzeilenplatzhalter 7">
            <a:extLst>
              <a:ext uri="{FF2B5EF4-FFF2-40B4-BE49-F238E27FC236}">
                <a16:creationId xmlns:a16="http://schemas.microsoft.com/office/drawing/2014/main" id="{8873C539-A130-E544-8A6D-E61CAD22EF71}"/>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064C43C2-28C3-3F48-B7B8-5E746E375C45}"/>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18999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DA78AB-9B60-7742-9513-EEEDCCE5769C}"/>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242F904-BA0E-F448-9ADA-F3649A7AB014}"/>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4" name="Fußzeilenplatzhalter 3">
            <a:extLst>
              <a:ext uri="{FF2B5EF4-FFF2-40B4-BE49-F238E27FC236}">
                <a16:creationId xmlns:a16="http://schemas.microsoft.com/office/drawing/2014/main" id="{2F11C66F-29C5-BE48-93F5-0F12A1285D68}"/>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7CE28121-2A3A-6043-A058-6672C00F27FE}"/>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32424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542F6F-F7BF-5F4F-B84D-2AB789860B31}"/>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3" name="Fußzeilenplatzhalter 2">
            <a:extLst>
              <a:ext uri="{FF2B5EF4-FFF2-40B4-BE49-F238E27FC236}">
                <a16:creationId xmlns:a16="http://schemas.microsoft.com/office/drawing/2014/main" id="{95F7D376-ADFC-524E-B2CA-D736F120764E}"/>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471F47A7-9A3E-3D42-80C0-19EE44A04571}"/>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183647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E06BDD-5B02-AB49-BDFD-E3479C0DF51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77A5BCCA-FCE3-FC4A-9589-3B1B9A5D43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US"/>
          </a:p>
        </p:txBody>
      </p:sp>
      <p:sp>
        <p:nvSpPr>
          <p:cNvPr id="4" name="Textplatzhalter 3">
            <a:extLst>
              <a:ext uri="{FF2B5EF4-FFF2-40B4-BE49-F238E27FC236}">
                <a16:creationId xmlns:a16="http://schemas.microsoft.com/office/drawing/2014/main" id="{8C88CC50-B79A-7140-B519-E95BF6037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4486A2F1-68D7-ED45-B947-B242D4B32463}"/>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6" name="Fußzeilenplatzhalter 5">
            <a:extLst>
              <a:ext uri="{FF2B5EF4-FFF2-40B4-BE49-F238E27FC236}">
                <a16:creationId xmlns:a16="http://schemas.microsoft.com/office/drawing/2014/main" id="{3D4BA361-E9D0-8048-8D27-BFC873DCF16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66C88BCA-2457-DE40-AEA5-2DA8556934DE}"/>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50615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3E52B2-A14C-FF4D-AFFB-19FBD48AABF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5BA6C62E-F85C-1D40-B379-8627F5543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C862742D-352E-EA4E-BDE6-DBBAB9C69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US"/>
          </a:p>
        </p:txBody>
      </p:sp>
      <p:sp>
        <p:nvSpPr>
          <p:cNvPr id="5" name="Datumsplatzhalter 4">
            <a:extLst>
              <a:ext uri="{FF2B5EF4-FFF2-40B4-BE49-F238E27FC236}">
                <a16:creationId xmlns:a16="http://schemas.microsoft.com/office/drawing/2014/main" id="{700C8449-F47C-034E-A37B-F677DC9092D8}"/>
              </a:ext>
            </a:extLst>
          </p:cNvPr>
          <p:cNvSpPr>
            <a:spLocks noGrp="1"/>
          </p:cNvSpPr>
          <p:nvPr>
            <p:ph type="dt" sz="half" idx="10"/>
          </p:nvPr>
        </p:nvSpPr>
        <p:spPr/>
        <p:txBody>
          <a:bodyPr/>
          <a:lstStyle/>
          <a:p>
            <a:fld id="{5DDAA30E-D425-7544-825A-C35C2BBE9B00}" type="datetimeFigureOut">
              <a:rPr lang="en-US" smtClean="0"/>
              <a:t>11/16/2018</a:t>
            </a:fld>
            <a:endParaRPr lang="en-US"/>
          </a:p>
        </p:txBody>
      </p:sp>
      <p:sp>
        <p:nvSpPr>
          <p:cNvPr id="6" name="Fußzeilenplatzhalter 5">
            <a:extLst>
              <a:ext uri="{FF2B5EF4-FFF2-40B4-BE49-F238E27FC236}">
                <a16:creationId xmlns:a16="http://schemas.microsoft.com/office/drawing/2014/main" id="{8CBC127D-F54B-CD46-A68A-55D7EF32791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F0174B43-E07F-6045-BAE3-1F164F2C0813}"/>
              </a:ext>
            </a:extLst>
          </p:cNvPr>
          <p:cNvSpPr>
            <a:spLocks noGrp="1"/>
          </p:cNvSpPr>
          <p:nvPr>
            <p:ph type="sldNum" sz="quarter" idx="12"/>
          </p:nvPr>
        </p:nvSpPr>
        <p:spPr/>
        <p:txBody>
          <a:bodyPr/>
          <a:lstStyle/>
          <a:p>
            <a:fld id="{B130132A-89F6-E24A-9DBD-5E35C259A852}" type="slidenum">
              <a:rPr lang="en-US" smtClean="0"/>
              <a:t>‹#›</a:t>
            </a:fld>
            <a:endParaRPr lang="en-US"/>
          </a:p>
        </p:txBody>
      </p:sp>
    </p:spTree>
    <p:extLst>
      <p:ext uri="{BB962C8B-B14F-4D97-AF65-F5344CB8AC3E}">
        <p14:creationId xmlns:p14="http://schemas.microsoft.com/office/powerpoint/2010/main" val="338114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E499B18-7B93-2140-BDAE-D17CF8952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5AFF3B9B-3F82-2A42-9D79-39D043622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US"/>
          </a:p>
        </p:txBody>
      </p:sp>
      <p:sp>
        <p:nvSpPr>
          <p:cNvPr id="4" name="Datumsplatzhalter 3">
            <a:extLst>
              <a:ext uri="{FF2B5EF4-FFF2-40B4-BE49-F238E27FC236}">
                <a16:creationId xmlns:a16="http://schemas.microsoft.com/office/drawing/2014/main" id="{4A420929-6845-BC42-8130-BAF2BF985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AA30E-D425-7544-825A-C35C2BBE9B00}" type="datetimeFigureOut">
              <a:rPr lang="en-US" smtClean="0"/>
              <a:t>11/16/2018</a:t>
            </a:fld>
            <a:endParaRPr lang="en-US"/>
          </a:p>
        </p:txBody>
      </p:sp>
      <p:sp>
        <p:nvSpPr>
          <p:cNvPr id="5" name="Fußzeilenplatzhalter 4">
            <a:extLst>
              <a:ext uri="{FF2B5EF4-FFF2-40B4-BE49-F238E27FC236}">
                <a16:creationId xmlns:a16="http://schemas.microsoft.com/office/drawing/2014/main" id="{1BFC24D5-023B-5243-AEA9-C98AF23783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0EC623E-7C36-834D-A584-4E8CB8E04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0132A-89F6-E24A-9DBD-5E35C259A852}" type="slidenum">
              <a:rPr lang="en-US" smtClean="0"/>
              <a:t>‹#›</a:t>
            </a:fld>
            <a:endParaRPr lang="en-US"/>
          </a:p>
        </p:txBody>
      </p:sp>
    </p:spTree>
    <p:extLst>
      <p:ext uri="{BB962C8B-B14F-4D97-AF65-F5344CB8AC3E}">
        <p14:creationId xmlns:p14="http://schemas.microsoft.com/office/powerpoint/2010/main" val="1231165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A0AD10-A7EC-7E46-9922-7EBA35D403E2}"/>
              </a:ext>
            </a:extLst>
          </p:cNvPr>
          <p:cNvSpPr>
            <a:spLocks noGrp="1"/>
          </p:cNvSpPr>
          <p:nvPr>
            <p:ph type="ctrTitle"/>
          </p:nvPr>
        </p:nvSpPr>
        <p:spPr/>
        <p:txBody>
          <a:bodyPr/>
          <a:lstStyle/>
          <a:p>
            <a:r>
              <a:rPr lang="en-US" dirty="0"/>
              <a:t>Computer Systems</a:t>
            </a:r>
          </a:p>
        </p:txBody>
      </p:sp>
      <p:sp>
        <p:nvSpPr>
          <p:cNvPr id="3" name="Untertitel 2">
            <a:extLst>
              <a:ext uri="{FF2B5EF4-FFF2-40B4-BE49-F238E27FC236}">
                <a16:creationId xmlns:a16="http://schemas.microsoft.com/office/drawing/2014/main" id="{C33A300D-1AD0-854F-802A-955C0841429D}"/>
              </a:ext>
            </a:extLst>
          </p:cNvPr>
          <p:cNvSpPr>
            <a:spLocks noGrp="1"/>
          </p:cNvSpPr>
          <p:nvPr>
            <p:ph type="subTitle" idx="1"/>
          </p:nvPr>
        </p:nvSpPr>
        <p:spPr/>
        <p:txBody>
          <a:bodyPr/>
          <a:lstStyle/>
          <a:p>
            <a:r>
              <a:rPr lang="en-US" dirty="0"/>
              <a:t>Exercise 8</a:t>
            </a:r>
          </a:p>
        </p:txBody>
      </p:sp>
    </p:spTree>
    <p:extLst>
      <p:ext uri="{BB962C8B-B14F-4D97-AF65-F5344CB8AC3E}">
        <p14:creationId xmlns:p14="http://schemas.microsoft.com/office/powerpoint/2010/main" val="163927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4892040"/>
            <a:ext cx="8343900" cy="1211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4B947138-1BBF-FD4B-8FF7-F58C88A87070}"/>
              </a:ext>
            </a:extLst>
          </p:cNvPr>
          <p:cNvPicPr>
            <a:picLocks noChangeAspect="1"/>
          </p:cNvPicPr>
          <p:nvPr/>
        </p:nvPicPr>
        <p:blipFill>
          <a:blip r:embed="rId3"/>
          <a:stretch>
            <a:fillRect/>
          </a:stretch>
        </p:blipFill>
        <p:spPr>
          <a:xfrm>
            <a:off x="984145" y="4843145"/>
            <a:ext cx="5111855" cy="1890395"/>
          </a:xfrm>
          <a:prstGeom prst="rect">
            <a:avLst/>
          </a:prstGeom>
        </p:spPr>
      </p:pic>
      <p:sp>
        <p:nvSpPr>
          <p:cNvPr id="7" name="Rechteck 6">
            <a:extLst>
              <a:ext uri="{FF2B5EF4-FFF2-40B4-BE49-F238E27FC236}">
                <a16:creationId xmlns:a16="http://schemas.microsoft.com/office/drawing/2014/main" id="{6A6991AB-0910-AD40-8150-DB9CACB1A719}"/>
              </a:ext>
            </a:extLst>
          </p:cNvPr>
          <p:cNvSpPr/>
          <p:nvPr/>
        </p:nvSpPr>
        <p:spPr>
          <a:xfrm>
            <a:off x="2384277" y="4843145"/>
            <a:ext cx="3711723" cy="945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hteck 7">
            <a:extLst>
              <a:ext uri="{FF2B5EF4-FFF2-40B4-BE49-F238E27FC236}">
                <a16:creationId xmlns:a16="http://schemas.microsoft.com/office/drawing/2014/main" id="{1D89F3D6-2B6D-1045-B7F8-39252670C661}"/>
              </a:ext>
            </a:extLst>
          </p:cNvPr>
          <p:cNvSpPr/>
          <p:nvPr/>
        </p:nvSpPr>
        <p:spPr>
          <a:xfrm>
            <a:off x="2931207" y="5420995"/>
            <a:ext cx="3606866" cy="1312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hteck 8">
            <a:extLst>
              <a:ext uri="{FF2B5EF4-FFF2-40B4-BE49-F238E27FC236}">
                <a16:creationId xmlns:a16="http://schemas.microsoft.com/office/drawing/2014/main" id="{D3273145-2561-134F-9F9F-7ACCFFF039D4}"/>
              </a:ext>
            </a:extLst>
          </p:cNvPr>
          <p:cNvSpPr/>
          <p:nvPr/>
        </p:nvSpPr>
        <p:spPr>
          <a:xfrm>
            <a:off x="2196269" y="4912202"/>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hteck 9">
            <a:extLst>
              <a:ext uri="{FF2B5EF4-FFF2-40B4-BE49-F238E27FC236}">
                <a16:creationId xmlns:a16="http://schemas.microsoft.com/office/drawing/2014/main" id="{1C195952-BF68-D243-ADA5-2E966B52AE86}"/>
              </a:ext>
            </a:extLst>
          </p:cNvPr>
          <p:cNvSpPr/>
          <p:nvPr/>
        </p:nvSpPr>
        <p:spPr>
          <a:xfrm>
            <a:off x="2810785" y="5837237"/>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Rechteck 2">
            <a:extLst>
              <a:ext uri="{FF2B5EF4-FFF2-40B4-BE49-F238E27FC236}">
                <a16:creationId xmlns:a16="http://schemas.microsoft.com/office/drawing/2014/main" id="{EC40E226-BAA6-8341-8E76-E78416EC01BE}"/>
              </a:ext>
            </a:extLst>
          </p:cNvPr>
          <p:cNvSpPr/>
          <p:nvPr/>
        </p:nvSpPr>
        <p:spPr>
          <a:xfrm>
            <a:off x="1658471" y="5788342"/>
            <a:ext cx="2617694" cy="872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C3C7E71C-14CA-064B-BD3B-6C09B92B7D5F}"/>
              </a:ext>
            </a:extLst>
          </p:cNvPr>
          <p:cNvSpPr/>
          <p:nvPr/>
        </p:nvSpPr>
        <p:spPr>
          <a:xfrm>
            <a:off x="1308847" y="3648635"/>
            <a:ext cx="2277035" cy="268941"/>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678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4892040"/>
            <a:ext cx="8343900" cy="1211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4B947138-1BBF-FD4B-8FF7-F58C88A87070}"/>
              </a:ext>
            </a:extLst>
          </p:cNvPr>
          <p:cNvPicPr>
            <a:picLocks noChangeAspect="1"/>
          </p:cNvPicPr>
          <p:nvPr/>
        </p:nvPicPr>
        <p:blipFill>
          <a:blip r:embed="rId3"/>
          <a:stretch>
            <a:fillRect/>
          </a:stretch>
        </p:blipFill>
        <p:spPr>
          <a:xfrm>
            <a:off x="984145" y="4843145"/>
            <a:ext cx="5111855" cy="1890395"/>
          </a:xfrm>
          <a:prstGeom prst="rect">
            <a:avLst/>
          </a:prstGeom>
        </p:spPr>
      </p:pic>
      <p:sp>
        <p:nvSpPr>
          <p:cNvPr id="7" name="Rechteck 6">
            <a:extLst>
              <a:ext uri="{FF2B5EF4-FFF2-40B4-BE49-F238E27FC236}">
                <a16:creationId xmlns:a16="http://schemas.microsoft.com/office/drawing/2014/main" id="{6A6991AB-0910-AD40-8150-DB9CACB1A719}"/>
              </a:ext>
            </a:extLst>
          </p:cNvPr>
          <p:cNvSpPr/>
          <p:nvPr/>
        </p:nvSpPr>
        <p:spPr>
          <a:xfrm>
            <a:off x="2384277" y="4843145"/>
            <a:ext cx="3711723" cy="945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hteck 7">
            <a:extLst>
              <a:ext uri="{FF2B5EF4-FFF2-40B4-BE49-F238E27FC236}">
                <a16:creationId xmlns:a16="http://schemas.microsoft.com/office/drawing/2014/main" id="{1D89F3D6-2B6D-1045-B7F8-39252670C661}"/>
              </a:ext>
            </a:extLst>
          </p:cNvPr>
          <p:cNvSpPr/>
          <p:nvPr/>
        </p:nvSpPr>
        <p:spPr>
          <a:xfrm>
            <a:off x="2931207" y="5420995"/>
            <a:ext cx="3606866" cy="1312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hteck 8">
            <a:extLst>
              <a:ext uri="{FF2B5EF4-FFF2-40B4-BE49-F238E27FC236}">
                <a16:creationId xmlns:a16="http://schemas.microsoft.com/office/drawing/2014/main" id="{D3273145-2561-134F-9F9F-7ACCFFF039D4}"/>
              </a:ext>
            </a:extLst>
          </p:cNvPr>
          <p:cNvSpPr/>
          <p:nvPr/>
        </p:nvSpPr>
        <p:spPr>
          <a:xfrm>
            <a:off x="2196269" y="4912202"/>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hteck 9">
            <a:extLst>
              <a:ext uri="{FF2B5EF4-FFF2-40B4-BE49-F238E27FC236}">
                <a16:creationId xmlns:a16="http://schemas.microsoft.com/office/drawing/2014/main" id="{1C195952-BF68-D243-ADA5-2E966B52AE86}"/>
              </a:ext>
            </a:extLst>
          </p:cNvPr>
          <p:cNvSpPr/>
          <p:nvPr/>
        </p:nvSpPr>
        <p:spPr>
          <a:xfrm>
            <a:off x="2810785" y="5837237"/>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hteck 10">
            <a:extLst>
              <a:ext uri="{FF2B5EF4-FFF2-40B4-BE49-F238E27FC236}">
                <a16:creationId xmlns:a16="http://schemas.microsoft.com/office/drawing/2014/main" id="{8E519F70-D21C-D24F-9C3E-5DECA762FC7B}"/>
              </a:ext>
            </a:extLst>
          </p:cNvPr>
          <p:cNvSpPr/>
          <p:nvPr/>
        </p:nvSpPr>
        <p:spPr>
          <a:xfrm>
            <a:off x="1326777" y="3903794"/>
            <a:ext cx="2277035" cy="268941"/>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196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4892040"/>
            <a:ext cx="8343900" cy="1211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4B947138-1BBF-FD4B-8FF7-F58C88A87070}"/>
              </a:ext>
            </a:extLst>
          </p:cNvPr>
          <p:cNvPicPr>
            <a:picLocks noChangeAspect="1"/>
          </p:cNvPicPr>
          <p:nvPr/>
        </p:nvPicPr>
        <p:blipFill>
          <a:blip r:embed="rId3"/>
          <a:stretch>
            <a:fillRect/>
          </a:stretch>
        </p:blipFill>
        <p:spPr>
          <a:xfrm>
            <a:off x="984145" y="4843145"/>
            <a:ext cx="5111855" cy="1890395"/>
          </a:xfrm>
          <a:prstGeom prst="rect">
            <a:avLst/>
          </a:prstGeom>
        </p:spPr>
      </p:pic>
      <p:sp>
        <p:nvSpPr>
          <p:cNvPr id="7" name="Rechteck 6">
            <a:extLst>
              <a:ext uri="{FF2B5EF4-FFF2-40B4-BE49-F238E27FC236}">
                <a16:creationId xmlns:a16="http://schemas.microsoft.com/office/drawing/2014/main" id="{6A6991AB-0910-AD40-8150-DB9CACB1A719}"/>
              </a:ext>
            </a:extLst>
          </p:cNvPr>
          <p:cNvSpPr/>
          <p:nvPr/>
        </p:nvSpPr>
        <p:spPr>
          <a:xfrm>
            <a:off x="3612777" y="4843145"/>
            <a:ext cx="2483223" cy="945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hteck 7">
            <a:extLst>
              <a:ext uri="{FF2B5EF4-FFF2-40B4-BE49-F238E27FC236}">
                <a16:creationId xmlns:a16="http://schemas.microsoft.com/office/drawing/2014/main" id="{1D89F3D6-2B6D-1045-B7F8-39252670C661}"/>
              </a:ext>
            </a:extLst>
          </p:cNvPr>
          <p:cNvSpPr/>
          <p:nvPr/>
        </p:nvSpPr>
        <p:spPr>
          <a:xfrm>
            <a:off x="2931207" y="5788342"/>
            <a:ext cx="3606866" cy="945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hteck 9">
            <a:extLst>
              <a:ext uri="{FF2B5EF4-FFF2-40B4-BE49-F238E27FC236}">
                <a16:creationId xmlns:a16="http://schemas.microsoft.com/office/drawing/2014/main" id="{1C195952-BF68-D243-ADA5-2E966B52AE86}"/>
              </a:ext>
            </a:extLst>
          </p:cNvPr>
          <p:cNvSpPr/>
          <p:nvPr/>
        </p:nvSpPr>
        <p:spPr>
          <a:xfrm>
            <a:off x="2810785" y="5837237"/>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hteck 10">
            <a:extLst>
              <a:ext uri="{FF2B5EF4-FFF2-40B4-BE49-F238E27FC236}">
                <a16:creationId xmlns:a16="http://schemas.microsoft.com/office/drawing/2014/main" id="{8E519F70-D21C-D24F-9C3E-5DECA762FC7B}"/>
              </a:ext>
            </a:extLst>
          </p:cNvPr>
          <p:cNvSpPr/>
          <p:nvPr/>
        </p:nvSpPr>
        <p:spPr>
          <a:xfrm>
            <a:off x="1335742" y="4121458"/>
            <a:ext cx="2277035" cy="268941"/>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7234DD49-3300-EC45-8446-A9A7A0C82D57}"/>
              </a:ext>
            </a:extLst>
          </p:cNvPr>
          <p:cNvSpPr/>
          <p:nvPr/>
        </p:nvSpPr>
        <p:spPr>
          <a:xfrm>
            <a:off x="3424769" y="4891236"/>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3" name="Grafik 12">
            <a:extLst>
              <a:ext uri="{FF2B5EF4-FFF2-40B4-BE49-F238E27FC236}">
                <a16:creationId xmlns:a16="http://schemas.microsoft.com/office/drawing/2014/main" id="{81830BC0-EA7E-C64D-AF54-717BCAD15D23}"/>
              </a:ext>
            </a:extLst>
          </p:cNvPr>
          <p:cNvPicPr>
            <a:picLocks noChangeAspect="1"/>
          </p:cNvPicPr>
          <p:nvPr/>
        </p:nvPicPr>
        <p:blipFill>
          <a:blip r:embed="rId4"/>
          <a:stretch>
            <a:fillRect/>
          </a:stretch>
        </p:blipFill>
        <p:spPr>
          <a:xfrm>
            <a:off x="3297464" y="5432425"/>
            <a:ext cx="126456" cy="151747"/>
          </a:xfrm>
          <a:prstGeom prst="rect">
            <a:avLst/>
          </a:prstGeom>
        </p:spPr>
      </p:pic>
    </p:spTree>
    <p:extLst>
      <p:ext uri="{BB962C8B-B14F-4D97-AF65-F5344CB8AC3E}">
        <p14:creationId xmlns:p14="http://schemas.microsoft.com/office/powerpoint/2010/main" val="155505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4892040"/>
            <a:ext cx="8343900" cy="1211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4B947138-1BBF-FD4B-8FF7-F58C88A87070}"/>
              </a:ext>
            </a:extLst>
          </p:cNvPr>
          <p:cNvPicPr>
            <a:picLocks noChangeAspect="1"/>
          </p:cNvPicPr>
          <p:nvPr/>
        </p:nvPicPr>
        <p:blipFill>
          <a:blip r:embed="rId3"/>
          <a:stretch>
            <a:fillRect/>
          </a:stretch>
        </p:blipFill>
        <p:spPr>
          <a:xfrm>
            <a:off x="984145" y="4843145"/>
            <a:ext cx="5111855" cy="1890395"/>
          </a:xfrm>
          <a:prstGeom prst="rect">
            <a:avLst/>
          </a:prstGeom>
        </p:spPr>
      </p:pic>
      <p:sp>
        <p:nvSpPr>
          <p:cNvPr id="7" name="Rechteck 6">
            <a:extLst>
              <a:ext uri="{FF2B5EF4-FFF2-40B4-BE49-F238E27FC236}">
                <a16:creationId xmlns:a16="http://schemas.microsoft.com/office/drawing/2014/main" id="{6A6991AB-0910-AD40-8150-DB9CACB1A719}"/>
              </a:ext>
            </a:extLst>
          </p:cNvPr>
          <p:cNvSpPr/>
          <p:nvPr/>
        </p:nvSpPr>
        <p:spPr>
          <a:xfrm>
            <a:off x="3612777" y="4843145"/>
            <a:ext cx="2483223" cy="945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hteck 7">
            <a:extLst>
              <a:ext uri="{FF2B5EF4-FFF2-40B4-BE49-F238E27FC236}">
                <a16:creationId xmlns:a16="http://schemas.microsoft.com/office/drawing/2014/main" id="{1D89F3D6-2B6D-1045-B7F8-39252670C661}"/>
              </a:ext>
            </a:extLst>
          </p:cNvPr>
          <p:cNvSpPr/>
          <p:nvPr/>
        </p:nvSpPr>
        <p:spPr>
          <a:xfrm>
            <a:off x="4232135" y="5788342"/>
            <a:ext cx="2305938" cy="9451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hteck 9">
            <a:extLst>
              <a:ext uri="{FF2B5EF4-FFF2-40B4-BE49-F238E27FC236}">
                <a16:creationId xmlns:a16="http://schemas.microsoft.com/office/drawing/2014/main" id="{1C195952-BF68-D243-ADA5-2E966B52AE86}"/>
              </a:ext>
            </a:extLst>
          </p:cNvPr>
          <p:cNvSpPr/>
          <p:nvPr/>
        </p:nvSpPr>
        <p:spPr>
          <a:xfrm>
            <a:off x="4044127" y="5837021"/>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hteck 10">
            <a:extLst>
              <a:ext uri="{FF2B5EF4-FFF2-40B4-BE49-F238E27FC236}">
                <a16:creationId xmlns:a16="http://schemas.microsoft.com/office/drawing/2014/main" id="{8E519F70-D21C-D24F-9C3E-5DECA762FC7B}"/>
              </a:ext>
            </a:extLst>
          </p:cNvPr>
          <p:cNvSpPr/>
          <p:nvPr/>
        </p:nvSpPr>
        <p:spPr>
          <a:xfrm>
            <a:off x="1335741" y="4358472"/>
            <a:ext cx="2277035" cy="268941"/>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7234DD49-3300-EC45-8446-A9A7A0C82D57}"/>
              </a:ext>
            </a:extLst>
          </p:cNvPr>
          <p:cNvSpPr/>
          <p:nvPr/>
        </p:nvSpPr>
        <p:spPr>
          <a:xfrm>
            <a:off x="3424769" y="4891236"/>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3" name="Grafik 12">
            <a:extLst>
              <a:ext uri="{FF2B5EF4-FFF2-40B4-BE49-F238E27FC236}">
                <a16:creationId xmlns:a16="http://schemas.microsoft.com/office/drawing/2014/main" id="{7FC7A256-6209-3448-8ED4-98814B85436E}"/>
              </a:ext>
            </a:extLst>
          </p:cNvPr>
          <p:cNvPicPr>
            <a:picLocks noChangeAspect="1"/>
          </p:cNvPicPr>
          <p:nvPr/>
        </p:nvPicPr>
        <p:blipFill>
          <a:blip r:embed="rId4"/>
          <a:stretch>
            <a:fillRect/>
          </a:stretch>
        </p:blipFill>
        <p:spPr>
          <a:xfrm>
            <a:off x="3297464" y="5432425"/>
            <a:ext cx="126456" cy="151747"/>
          </a:xfrm>
          <a:prstGeom prst="rect">
            <a:avLst/>
          </a:prstGeom>
        </p:spPr>
      </p:pic>
      <p:pic>
        <p:nvPicPr>
          <p:cNvPr id="14" name="Grafik 13">
            <a:extLst>
              <a:ext uri="{FF2B5EF4-FFF2-40B4-BE49-F238E27FC236}">
                <a16:creationId xmlns:a16="http://schemas.microsoft.com/office/drawing/2014/main" id="{55EA94A9-00ED-974A-B17B-88DE221F5DCA}"/>
              </a:ext>
            </a:extLst>
          </p:cNvPr>
          <p:cNvPicPr>
            <a:picLocks noChangeAspect="1"/>
          </p:cNvPicPr>
          <p:nvPr/>
        </p:nvPicPr>
        <p:blipFill>
          <a:blip r:embed="rId4"/>
          <a:stretch>
            <a:fillRect/>
          </a:stretch>
        </p:blipFill>
        <p:spPr>
          <a:xfrm>
            <a:off x="3907064" y="6342706"/>
            <a:ext cx="126456" cy="151747"/>
          </a:xfrm>
          <a:prstGeom prst="rect">
            <a:avLst/>
          </a:prstGeom>
        </p:spPr>
      </p:pic>
    </p:spTree>
    <p:extLst>
      <p:ext uri="{BB962C8B-B14F-4D97-AF65-F5344CB8AC3E}">
        <p14:creationId xmlns:p14="http://schemas.microsoft.com/office/powerpoint/2010/main" val="358029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4892040"/>
            <a:ext cx="8343900" cy="1211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4B947138-1BBF-FD4B-8FF7-F58C88A87070}"/>
              </a:ext>
            </a:extLst>
          </p:cNvPr>
          <p:cNvPicPr>
            <a:picLocks noChangeAspect="1"/>
          </p:cNvPicPr>
          <p:nvPr/>
        </p:nvPicPr>
        <p:blipFill>
          <a:blip r:embed="rId3"/>
          <a:stretch>
            <a:fillRect/>
          </a:stretch>
        </p:blipFill>
        <p:spPr>
          <a:xfrm>
            <a:off x="984145" y="4843145"/>
            <a:ext cx="5111855" cy="1890395"/>
          </a:xfrm>
          <a:prstGeom prst="rect">
            <a:avLst/>
          </a:prstGeom>
        </p:spPr>
      </p:pic>
      <p:sp>
        <p:nvSpPr>
          <p:cNvPr id="11" name="Rechteck 10">
            <a:extLst>
              <a:ext uri="{FF2B5EF4-FFF2-40B4-BE49-F238E27FC236}">
                <a16:creationId xmlns:a16="http://schemas.microsoft.com/office/drawing/2014/main" id="{8E519F70-D21C-D24F-9C3E-5DECA762FC7B}"/>
              </a:ext>
            </a:extLst>
          </p:cNvPr>
          <p:cNvSpPr/>
          <p:nvPr/>
        </p:nvSpPr>
        <p:spPr>
          <a:xfrm>
            <a:off x="1335741" y="4575959"/>
            <a:ext cx="2277035" cy="268941"/>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80BDEEE9-54FF-B443-9E9B-27D53A4DBDE0}"/>
              </a:ext>
            </a:extLst>
          </p:cNvPr>
          <p:cNvPicPr>
            <a:picLocks noChangeAspect="1"/>
          </p:cNvPicPr>
          <p:nvPr/>
        </p:nvPicPr>
        <p:blipFill>
          <a:blip r:embed="rId4"/>
          <a:stretch>
            <a:fillRect/>
          </a:stretch>
        </p:blipFill>
        <p:spPr>
          <a:xfrm>
            <a:off x="3297464" y="5432425"/>
            <a:ext cx="126456" cy="151747"/>
          </a:xfrm>
          <a:prstGeom prst="rect">
            <a:avLst/>
          </a:prstGeom>
        </p:spPr>
      </p:pic>
      <p:pic>
        <p:nvPicPr>
          <p:cNvPr id="13" name="Grafik 12">
            <a:extLst>
              <a:ext uri="{FF2B5EF4-FFF2-40B4-BE49-F238E27FC236}">
                <a16:creationId xmlns:a16="http://schemas.microsoft.com/office/drawing/2014/main" id="{F8B19E7D-E709-3C4A-BDA4-5305B2534718}"/>
              </a:ext>
            </a:extLst>
          </p:cNvPr>
          <p:cNvPicPr>
            <a:picLocks noChangeAspect="1"/>
          </p:cNvPicPr>
          <p:nvPr/>
        </p:nvPicPr>
        <p:blipFill>
          <a:blip r:embed="rId4"/>
          <a:stretch>
            <a:fillRect/>
          </a:stretch>
        </p:blipFill>
        <p:spPr>
          <a:xfrm>
            <a:off x="3907064" y="6342706"/>
            <a:ext cx="126456" cy="151747"/>
          </a:xfrm>
          <a:prstGeom prst="rect">
            <a:avLst/>
          </a:prstGeom>
        </p:spPr>
      </p:pic>
      <p:pic>
        <p:nvPicPr>
          <p:cNvPr id="14" name="Grafik 13">
            <a:extLst>
              <a:ext uri="{FF2B5EF4-FFF2-40B4-BE49-F238E27FC236}">
                <a16:creationId xmlns:a16="http://schemas.microsoft.com/office/drawing/2014/main" id="{9048A57D-19FA-2542-9910-5D56DE6C33F9}"/>
              </a:ext>
            </a:extLst>
          </p:cNvPr>
          <p:cNvPicPr>
            <a:picLocks noChangeAspect="1"/>
          </p:cNvPicPr>
          <p:nvPr/>
        </p:nvPicPr>
        <p:blipFill>
          <a:blip r:embed="rId4"/>
          <a:stretch>
            <a:fillRect/>
          </a:stretch>
        </p:blipFill>
        <p:spPr>
          <a:xfrm>
            <a:off x="5129892" y="5465082"/>
            <a:ext cx="126456" cy="151747"/>
          </a:xfrm>
          <a:prstGeom prst="rect">
            <a:avLst/>
          </a:prstGeom>
        </p:spPr>
      </p:pic>
      <p:pic>
        <p:nvPicPr>
          <p:cNvPr id="15" name="Grafik 14">
            <a:extLst>
              <a:ext uri="{FF2B5EF4-FFF2-40B4-BE49-F238E27FC236}">
                <a16:creationId xmlns:a16="http://schemas.microsoft.com/office/drawing/2014/main" id="{7EF1E542-6EEB-3F42-A499-931DAEA49F1B}"/>
              </a:ext>
            </a:extLst>
          </p:cNvPr>
          <p:cNvPicPr>
            <a:picLocks noChangeAspect="1"/>
          </p:cNvPicPr>
          <p:nvPr/>
        </p:nvPicPr>
        <p:blipFill>
          <a:blip r:embed="rId4"/>
          <a:stretch>
            <a:fillRect/>
          </a:stretch>
        </p:blipFill>
        <p:spPr>
          <a:xfrm>
            <a:off x="5129892" y="5884015"/>
            <a:ext cx="126456" cy="151747"/>
          </a:xfrm>
          <a:prstGeom prst="rect">
            <a:avLst/>
          </a:prstGeom>
        </p:spPr>
      </p:pic>
    </p:spTree>
    <p:extLst>
      <p:ext uri="{BB962C8B-B14F-4D97-AF65-F5344CB8AC3E}">
        <p14:creationId xmlns:p14="http://schemas.microsoft.com/office/powerpoint/2010/main" val="311898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5209308"/>
            <a:ext cx="8343900" cy="894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68284625-A629-4940-B59E-3833C4AC7693}"/>
              </a:ext>
            </a:extLst>
          </p:cNvPr>
          <p:cNvPicPr>
            <a:picLocks noChangeAspect="1"/>
          </p:cNvPicPr>
          <p:nvPr/>
        </p:nvPicPr>
        <p:blipFill>
          <a:blip r:embed="rId3"/>
          <a:stretch>
            <a:fillRect/>
          </a:stretch>
        </p:blipFill>
        <p:spPr>
          <a:xfrm>
            <a:off x="998484" y="5076102"/>
            <a:ext cx="4393324" cy="1624678"/>
          </a:xfrm>
          <a:prstGeom prst="rect">
            <a:avLst/>
          </a:prstGeom>
        </p:spPr>
      </p:pic>
      <p:pic>
        <p:nvPicPr>
          <p:cNvPr id="8" name="Grafik 7">
            <a:extLst>
              <a:ext uri="{FF2B5EF4-FFF2-40B4-BE49-F238E27FC236}">
                <a16:creationId xmlns:a16="http://schemas.microsoft.com/office/drawing/2014/main" id="{23314924-DC01-A041-9EFC-726F5158CC06}"/>
              </a:ext>
            </a:extLst>
          </p:cNvPr>
          <p:cNvPicPr>
            <a:picLocks noChangeAspect="1"/>
          </p:cNvPicPr>
          <p:nvPr/>
        </p:nvPicPr>
        <p:blipFill>
          <a:blip r:embed="rId4"/>
          <a:stretch>
            <a:fillRect/>
          </a:stretch>
        </p:blipFill>
        <p:spPr>
          <a:xfrm>
            <a:off x="2982521" y="5591254"/>
            <a:ext cx="108681" cy="130417"/>
          </a:xfrm>
          <a:prstGeom prst="rect">
            <a:avLst/>
          </a:prstGeom>
        </p:spPr>
      </p:pic>
      <p:pic>
        <p:nvPicPr>
          <p:cNvPr id="9" name="Grafik 8">
            <a:extLst>
              <a:ext uri="{FF2B5EF4-FFF2-40B4-BE49-F238E27FC236}">
                <a16:creationId xmlns:a16="http://schemas.microsoft.com/office/drawing/2014/main" id="{2C4470F3-79CA-1443-9653-624106B07A73}"/>
              </a:ext>
            </a:extLst>
          </p:cNvPr>
          <p:cNvPicPr>
            <a:picLocks noChangeAspect="1"/>
          </p:cNvPicPr>
          <p:nvPr/>
        </p:nvPicPr>
        <p:blipFill>
          <a:blip r:embed="rId4"/>
          <a:stretch>
            <a:fillRect/>
          </a:stretch>
        </p:blipFill>
        <p:spPr>
          <a:xfrm>
            <a:off x="3513539" y="6372429"/>
            <a:ext cx="108681" cy="130417"/>
          </a:xfrm>
          <a:prstGeom prst="rect">
            <a:avLst/>
          </a:prstGeom>
        </p:spPr>
      </p:pic>
      <p:pic>
        <p:nvPicPr>
          <p:cNvPr id="10" name="Grafik 9">
            <a:extLst>
              <a:ext uri="{FF2B5EF4-FFF2-40B4-BE49-F238E27FC236}">
                <a16:creationId xmlns:a16="http://schemas.microsoft.com/office/drawing/2014/main" id="{CD3C868D-B379-F443-BF44-792CDDBB6780}"/>
              </a:ext>
            </a:extLst>
          </p:cNvPr>
          <p:cNvPicPr>
            <a:picLocks noChangeAspect="1"/>
          </p:cNvPicPr>
          <p:nvPr/>
        </p:nvPicPr>
        <p:blipFill>
          <a:blip r:embed="rId4"/>
          <a:stretch>
            <a:fillRect/>
          </a:stretch>
        </p:blipFill>
        <p:spPr>
          <a:xfrm>
            <a:off x="4556550" y="5608708"/>
            <a:ext cx="108681" cy="130417"/>
          </a:xfrm>
          <a:prstGeom prst="rect">
            <a:avLst/>
          </a:prstGeom>
        </p:spPr>
      </p:pic>
      <p:pic>
        <p:nvPicPr>
          <p:cNvPr id="12" name="Grafik 11">
            <a:extLst>
              <a:ext uri="{FF2B5EF4-FFF2-40B4-BE49-F238E27FC236}">
                <a16:creationId xmlns:a16="http://schemas.microsoft.com/office/drawing/2014/main" id="{31FDB9C1-E9E0-F94D-A22D-3E62C417B946}"/>
              </a:ext>
            </a:extLst>
          </p:cNvPr>
          <p:cNvPicPr>
            <a:picLocks noChangeAspect="1"/>
          </p:cNvPicPr>
          <p:nvPr/>
        </p:nvPicPr>
        <p:blipFill>
          <a:blip r:embed="rId4"/>
          <a:stretch>
            <a:fillRect/>
          </a:stretch>
        </p:blipFill>
        <p:spPr>
          <a:xfrm>
            <a:off x="4556550" y="5973202"/>
            <a:ext cx="108681" cy="130417"/>
          </a:xfrm>
          <a:prstGeom prst="rect">
            <a:avLst/>
          </a:prstGeom>
        </p:spPr>
      </p:pic>
    </p:spTree>
    <p:extLst>
      <p:ext uri="{BB962C8B-B14F-4D97-AF65-F5344CB8AC3E}">
        <p14:creationId xmlns:p14="http://schemas.microsoft.com/office/powerpoint/2010/main" val="1332996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5209308"/>
            <a:ext cx="8343900" cy="894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68284625-A629-4940-B59E-3833C4AC7693}"/>
              </a:ext>
            </a:extLst>
          </p:cNvPr>
          <p:cNvPicPr>
            <a:picLocks noChangeAspect="1"/>
          </p:cNvPicPr>
          <p:nvPr/>
        </p:nvPicPr>
        <p:blipFill>
          <a:blip r:embed="rId3"/>
          <a:stretch>
            <a:fillRect/>
          </a:stretch>
        </p:blipFill>
        <p:spPr>
          <a:xfrm>
            <a:off x="998484" y="5076102"/>
            <a:ext cx="4393324" cy="1624678"/>
          </a:xfrm>
          <a:prstGeom prst="rect">
            <a:avLst/>
          </a:prstGeom>
        </p:spPr>
      </p:pic>
      <p:pic>
        <p:nvPicPr>
          <p:cNvPr id="9" name="Grafik 8">
            <a:extLst>
              <a:ext uri="{FF2B5EF4-FFF2-40B4-BE49-F238E27FC236}">
                <a16:creationId xmlns:a16="http://schemas.microsoft.com/office/drawing/2014/main" id="{2C4470F3-79CA-1443-9653-624106B07A73}"/>
              </a:ext>
            </a:extLst>
          </p:cNvPr>
          <p:cNvPicPr>
            <a:picLocks noChangeAspect="1"/>
          </p:cNvPicPr>
          <p:nvPr/>
        </p:nvPicPr>
        <p:blipFill>
          <a:blip r:embed="rId4"/>
          <a:stretch>
            <a:fillRect/>
          </a:stretch>
        </p:blipFill>
        <p:spPr>
          <a:xfrm>
            <a:off x="3513539" y="6372429"/>
            <a:ext cx="108681" cy="130417"/>
          </a:xfrm>
          <a:prstGeom prst="rect">
            <a:avLst/>
          </a:prstGeom>
        </p:spPr>
      </p:pic>
      <p:pic>
        <p:nvPicPr>
          <p:cNvPr id="10" name="Grafik 9">
            <a:extLst>
              <a:ext uri="{FF2B5EF4-FFF2-40B4-BE49-F238E27FC236}">
                <a16:creationId xmlns:a16="http://schemas.microsoft.com/office/drawing/2014/main" id="{CD3C868D-B379-F443-BF44-792CDDBB6780}"/>
              </a:ext>
            </a:extLst>
          </p:cNvPr>
          <p:cNvPicPr>
            <a:picLocks noChangeAspect="1"/>
          </p:cNvPicPr>
          <p:nvPr/>
        </p:nvPicPr>
        <p:blipFill>
          <a:blip r:embed="rId4"/>
          <a:stretch>
            <a:fillRect/>
          </a:stretch>
        </p:blipFill>
        <p:spPr>
          <a:xfrm>
            <a:off x="4556550" y="5608708"/>
            <a:ext cx="108681" cy="130417"/>
          </a:xfrm>
          <a:prstGeom prst="rect">
            <a:avLst/>
          </a:prstGeom>
        </p:spPr>
      </p:pic>
      <p:pic>
        <p:nvPicPr>
          <p:cNvPr id="12" name="Grafik 11">
            <a:extLst>
              <a:ext uri="{FF2B5EF4-FFF2-40B4-BE49-F238E27FC236}">
                <a16:creationId xmlns:a16="http://schemas.microsoft.com/office/drawing/2014/main" id="{31FDB9C1-E9E0-F94D-A22D-3E62C417B946}"/>
              </a:ext>
            </a:extLst>
          </p:cNvPr>
          <p:cNvPicPr>
            <a:picLocks noChangeAspect="1"/>
          </p:cNvPicPr>
          <p:nvPr/>
        </p:nvPicPr>
        <p:blipFill>
          <a:blip r:embed="rId4"/>
          <a:stretch>
            <a:fillRect/>
          </a:stretch>
        </p:blipFill>
        <p:spPr>
          <a:xfrm>
            <a:off x="4556550" y="5973202"/>
            <a:ext cx="108681" cy="130417"/>
          </a:xfrm>
          <a:prstGeom prst="rect">
            <a:avLst/>
          </a:prstGeom>
        </p:spPr>
      </p:pic>
    </p:spTree>
    <p:extLst>
      <p:ext uri="{BB962C8B-B14F-4D97-AF65-F5344CB8AC3E}">
        <p14:creationId xmlns:p14="http://schemas.microsoft.com/office/powerpoint/2010/main" val="21083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5209308"/>
            <a:ext cx="8343900" cy="894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68284625-A629-4940-B59E-3833C4AC7693}"/>
              </a:ext>
            </a:extLst>
          </p:cNvPr>
          <p:cNvPicPr>
            <a:picLocks noChangeAspect="1"/>
          </p:cNvPicPr>
          <p:nvPr/>
        </p:nvPicPr>
        <p:blipFill>
          <a:blip r:embed="rId3"/>
          <a:stretch>
            <a:fillRect/>
          </a:stretch>
        </p:blipFill>
        <p:spPr>
          <a:xfrm>
            <a:off x="998484" y="5076102"/>
            <a:ext cx="4393324" cy="1624678"/>
          </a:xfrm>
          <a:prstGeom prst="rect">
            <a:avLst/>
          </a:prstGeom>
        </p:spPr>
      </p:pic>
      <p:pic>
        <p:nvPicPr>
          <p:cNvPr id="10" name="Grafik 9">
            <a:extLst>
              <a:ext uri="{FF2B5EF4-FFF2-40B4-BE49-F238E27FC236}">
                <a16:creationId xmlns:a16="http://schemas.microsoft.com/office/drawing/2014/main" id="{CD3C868D-B379-F443-BF44-792CDDBB6780}"/>
              </a:ext>
            </a:extLst>
          </p:cNvPr>
          <p:cNvPicPr>
            <a:picLocks noChangeAspect="1"/>
          </p:cNvPicPr>
          <p:nvPr/>
        </p:nvPicPr>
        <p:blipFill>
          <a:blip r:embed="rId4"/>
          <a:stretch>
            <a:fillRect/>
          </a:stretch>
        </p:blipFill>
        <p:spPr>
          <a:xfrm>
            <a:off x="4556550" y="5608708"/>
            <a:ext cx="108681" cy="130417"/>
          </a:xfrm>
          <a:prstGeom prst="rect">
            <a:avLst/>
          </a:prstGeom>
        </p:spPr>
      </p:pic>
      <p:pic>
        <p:nvPicPr>
          <p:cNvPr id="12" name="Grafik 11">
            <a:extLst>
              <a:ext uri="{FF2B5EF4-FFF2-40B4-BE49-F238E27FC236}">
                <a16:creationId xmlns:a16="http://schemas.microsoft.com/office/drawing/2014/main" id="{31FDB9C1-E9E0-F94D-A22D-3E62C417B946}"/>
              </a:ext>
            </a:extLst>
          </p:cNvPr>
          <p:cNvPicPr>
            <a:picLocks noChangeAspect="1"/>
          </p:cNvPicPr>
          <p:nvPr/>
        </p:nvPicPr>
        <p:blipFill>
          <a:blip r:embed="rId4"/>
          <a:stretch>
            <a:fillRect/>
          </a:stretch>
        </p:blipFill>
        <p:spPr>
          <a:xfrm>
            <a:off x="4556550" y="5973202"/>
            <a:ext cx="108681" cy="130417"/>
          </a:xfrm>
          <a:prstGeom prst="rect">
            <a:avLst/>
          </a:prstGeom>
        </p:spPr>
      </p:pic>
    </p:spTree>
    <p:extLst>
      <p:ext uri="{BB962C8B-B14F-4D97-AF65-F5344CB8AC3E}">
        <p14:creationId xmlns:p14="http://schemas.microsoft.com/office/powerpoint/2010/main" val="129553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5209308"/>
            <a:ext cx="8343900" cy="894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68284625-A629-4940-B59E-3833C4AC7693}"/>
              </a:ext>
            </a:extLst>
          </p:cNvPr>
          <p:cNvPicPr>
            <a:picLocks noChangeAspect="1"/>
          </p:cNvPicPr>
          <p:nvPr/>
        </p:nvPicPr>
        <p:blipFill>
          <a:blip r:embed="rId3"/>
          <a:stretch>
            <a:fillRect/>
          </a:stretch>
        </p:blipFill>
        <p:spPr>
          <a:xfrm>
            <a:off x="998484" y="5076102"/>
            <a:ext cx="4393324" cy="1624678"/>
          </a:xfrm>
          <a:prstGeom prst="rect">
            <a:avLst/>
          </a:prstGeom>
        </p:spPr>
      </p:pic>
      <p:pic>
        <p:nvPicPr>
          <p:cNvPr id="12" name="Grafik 11">
            <a:extLst>
              <a:ext uri="{FF2B5EF4-FFF2-40B4-BE49-F238E27FC236}">
                <a16:creationId xmlns:a16="http://schemas.microsoft.com/office/drawing/2014/main" id="{31FDB9C1-E9E0-F94D-A22D-3E62C417B946}"/>
              </a:ext>
            </a:extLst>
          </p:cNvPr>
          <p:cNvPicPr>
            <a:picLocks noChangeAspect="1"/>
          </p:cNvPicPr>
          <p:nvPr/>
        </p:nvPicPr>
        <p:blipFill>
          <a:blip r:embed="rId4"/>
          <a:stretch>
            <a:fillRect/>
          </a:stretch>
        </p:blipFill>
        <p:spPr>
          <a:xfrm>
            <a:off x="4556550" y="5973202"/>
            <a:ext cx="108681" cy="130417"/>
          </a:xfrm>
          <a:prstGeom prst="rect">
            <a:avLst/>
          </a:prstGeom>
        </p:spPr>
      </p:pic>
    </p:spTree>
    <p:extLst>
      <p:ext uri="{BB962C8B-B14F-4D97-AF65-F5344CB8AC3E}">
        <p14:creationId xmlns:p14="http://schemas.microsoft.com/office/powerpoint/2010/main" val="244305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5209308"/>
            <a:ext cx="8343900" cy="894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a:extLst>
              <a:ext uri="{FF2B5EF4-FFF2-40B4-BE49-F238E27FC236}">
                <a16:creationId xmlns:a16="http://schemas.microsoft.com/office/drawing/2014/main" id="{68284625-A629-4940-B59E-3833C4AC7693}"/>
              </a:ext>
            </a:extLst>
          </p:cNvPr>
          <p:cNvPicPr>
            <a:picLocks noChangeAspect="1"/>
          </p:cNvPicPr>
          <p:nvPr/>
        </p:nvPicPr>
        <p:blipFill>
          <a:blip r:embed="rId3"/>
          <a:stretch>
            <a:fillRect/>
          </a:stretch>
        </p:blipFill>
        <p:spPr>
          <a:xfrm>
            <a:off x="998484" y="5076102"/>
            <a:ext cx="4393324" cy="1624678"/>
          </a:xfrm>
          <a:prstGeom prst="rect">
            <a:avLst/>
          </a:prstGeom>
        </p:spPr>
      </p:pic>
    </p:spTree>
    <p:extLst>
      <p:ext uri="{BB962C8B-B14F-4D97-AF65-F5344CB8AC3E}">
        <p14:creationId xmlns:p14="http://schemas.microsoft.com/office/powerpoint/2010/main" val="321598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Last Week’s Exercise (Quorum Systems, Bitcoin)</a:t>
            </a:r>
          </a:p>
          <a:p>
            <a:r>
              <a:rPr lang="en-US" dirty="0"/>
              <a:t>Virtual Memory</a:t>
            </a:r>
          </a:p>
          <a:p>
            <a:pPr lvl="1"/>
            <a:r>
              <a:rPr lang="en-US" dirty="0"/>
              <a:t>Segmentation</a:t>
            </a:r>
          </a:p>
          <a:p>
            <a:pPr lvl="1"/>
            <a:r>
              <a:rPr lang="en-US" dirty="0"/>
              <a:t>Paging</a:t>
            </a:r>
          </a:p>
          <a:p>
            <a:pPr lvl="1"/>
            <a:r>
              <a:rPr lang="en-US" dirty="0"/>
              <a:t>TLB</a:t>
            </a:r>
          </a:p>
          <a:p>
            <a:r>
              <a:rPr lang="en-US" dirty="0"/>
              <a:t>Demand Paging</a:t>
            </a:r>
          </a:p>
          <a:p>
            <a:pPr lvl="1"/>
            <a:r>
              <a:rPr lang="en-US" dirty="0"/>
              <a:t>Page Replacement</a:t>
            </a:r>
          </a:p>
          <a:p>
            <a:pPr marL="0" indent="0">
              <a:buNone/>
            </a:pPr>
            <a:endParaRPr lang="en-US" dirty="0"/>
          </a:p>
        </p:txBody>
      </p:sp>
    </p:spTree>
    <p:extLst>
      <p:ext uri="{BB962C8B-B14F-4D97-AF65-F5344CB8AC3E}">
        <p14:creationId xmlns:p14="http://schemas.microsoft.com/office/powerpoint/2010/main" val="3509726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3" name="Textfeld 2">
            <a:extLst>
              <a:ext uri="{FF2B5EF4-FFF2-40B4-BE49-F238E27FC236}">
                <a16:creationId xmlns:a16="http://schemas.microsoft.com/office/drawing/2014/main" id="{60AA176B-4381-504D-BB49-6719C5A0ABA6}"/>
              </a:ext>
            </a:extLst>
          </p:cNvPr>
          <p:cNvSpPr txBox="1"/>
          <p:nvPr/>
        </p:nvSpPr>
        <p:spPr>
          <a:xfrm>
            <a:off x="838200" y="5788343"/>
            <a:ext cx="5945730" cy="584775"/>
          </a:xfrm>
          <a:prstGeom prst="rect">
            <a:avLst/>
          </a:prstGeom>
          <a:noFill/>
        </p:spPr>
        <p:txBody>
          <a:bodyPr wrap="none" rtlCol="0">
            <a:spAutoFit/>
          </a:bodyPr>
          <a:lstStyle/>
          <a:p>
            <a:r>
              <a:rPr lang="en-US" sz="1600" dirty="0"/>
              <a:t>For simplicity reasons, would need to handle a partially spent output.</a:t>
            </a:r>
          </a:p>
          <a:p>
            <a:r>
              <a:rPr lang="en-US" sz="1600" dirty="0"/>
              <a:t>For more details, refer to the master solution</a:t>
            </a:r>
          </a:p>
        </p:txBody>
      </p:sp>
    </p:spTree>
    <p:extLst>
      <p:ext uri="{BB962C8B-B14F-4D97-AF65-F5344CB8AC3E}">
        <p14:creationId xmlns:p14="http://schemas.microsoft.com/office/powerpoint/2010/main" val="168829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1901E5-A4E0-BA49-99B9-515FE6C64652}"/>
              </a:ext>
            </a:extLst>
          </p:cNvPr>
          <p:cNvSpPr>
            <a:spLocks noGrp="1"/>
          </p:cNvSpPr>
          <p:nvPr>
            <p:ph type="title"/>
          </p:nvPr>
        </p:nvSpPr>
        <p:spPr/>
        <p:txBody>
          <a:bodyPr/>
          <a:lstStyle/>
          <a:p>
            <a:r>
              <a:rPr lang="en-US" b="1" dirty="0"/>
              <a:t>Last exercise</a:t>
            </a:r>
          </a:p>
        </p:txBody>
      </p:sp>
      <p:pic>
        <p:nvPicPr>
          <p:cNvPr id="7" name="Grafik 6">
            <a:extLst>
              <a:ext uri="{FF2B5EF4-FFF2-40B4-BE49-F238E27FC236}">
                <a16:creationId xmlns:a16="http://schemas.microsoft.com/office/drawing/2014/main" id="{A4191BAD-B6DE-7B4B-BE5E-AAD7E4880553}"/>
              </a:ext>
            </a:extLst>
          </p:cNvPr>
          <p:cNvPicPr>
            <a:picLocks noChangeAspect="1"/>
          </p:cNvPicPr>
          <p:nvPr/>
        </p:nvPicPr>
        <p:blipFill rotWithShape="1">
          <a:blip r:embed="rId2"/>
          <a:srcRect b="31121"/>
          <a:stretch/>
        </p:blipFill>
        <p:spPr>
          <a:xfrm>
            <a:off x="838200" y="1453243"/>
            <a:ext cx="7655943" cy="4723720"/>
          </a:xfrm>
          <a:prstGeom prst="rect">
            <a:avLst/>
          </a:prstGeom>
        </p:spPr>
      </p:pic>
      <p:sp>
        <p:nvSpPr>
          <p:cNvPr id="8" name="Textfeld 7">
            <a:extLst>
              <a:ext uri="{FF2B5EF4-FFF2-40B4-BE49-F238E27FC236}">
                <a16:creationId xmlns:a16="http://schemas.microsoft.com/office/drawing/2014/main" id="{B92F7B1C-CE34-E044-9C30-CBEEBBD65CB5}"/>
              </a:ext>
            </a:extLst>
          </p:cNvPr>
          <p:cNvSpPr txBox="1"/>
          <p:nvPr/>
        </p:nvSpPr>
        <p:spPr>
          <a:xfrm>
            <a:off x="7298872" y="5530632"/>
            <a:ext cx="4747518" cy="1200329"/>
          </a:xfrm>
          <a:prstGeom prst="rect">
            <a:avLst/>
          </a:prstGeom>
          <a:noFill/>
        </p:spPr>
        <p:txBody>
          <a:bodyPr wrap="none" rtlCol="0">
            <a:spAutoFit/>
          </a:bodyPr>
          <a:lstStyle/>
          <a:p>
            <a:pPr marL="285750" indent="-285750">
              <a:buFont typeface="Arial" panose="020B0604020202020204" pitchFamily="34" charset="0"/>
              <a:buChar char="•"/>
            </a:pPr>
            <a:r>
              <a:rPr lang="en-US" dirty="0"/>
              <a:t>Transactions are instantly finalized, so large</a:t>
            </a:r>
          </a:p>
          <a:p>
            <a:r>
              <a:rPr lang="en-US" dirty="0"/>
              <a:t>      confirmation delay of blockchain is irrelevant.</a:t>
            </a:r>
          </a:p>
          <a:p>
            <a:pPr marL="285750" indent="-285750">
              <a:buFont typeface="Arial" panose="020B0604020202020204" pitchFamily="34" charset="0"/>
              <a:buChar char="•"/>
            </a:pPr>
            <a:r>
              <a:rPr lang="en-US" dirty="0"/>
              <a:t>Parties do not have to pay transaction fee for </a:t>
            </a:r>
          </a:p>
          <a:p>
            <a:r>
              <a:rPr lang="en-US" dirty="0"/>
              <a:t>      every transaction.</a:t>
            </a:r>
          </a:p>
        </p:txBody>
      </p:sp>
    </p:spTree>
    <p:extLst>
      <p:ext uri="{BB962C8B-B14F-4D97-AF65-F5344CB8AC3E}">
        <p14:creationId xmlns:p14="http://schemas.microsoft.com/office/powerpoint/2010/main" val="103888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1901E5-A4E0-BA49-99B9-515FE6C64652}"/>
              </a:ext>
            </a:extLst>
          </p:cNvPr>
          <p:cNvSpPr>
            <a:spLocks noGrp="1"/>
          </p:cNvSpPr>
          <p:nvPr>
            <p:ph type="title"/>
          </p:nvPr>
        </p:nvSpPr>
        <p:spPr/>
        <p:txBody>
          <a:bodyPr/>
          <a:lstStyle/>
          <a:p>
            <a:r>
              <a:rPr lang="en-US" b="1" dirty="0"/>
              <a:t>Last exercise</a:t>
            </a:r>
          </a:p>
        </p:txBody>
      </p:sp>
      <p:pic>
        <p:nvPicPr>
          <p:cNvPr id="7" name="Grafik 6">
            <a:extLst>
              <a:ext uri="{FF2B5EF4-FFF2-40B4-BE49-F238E27FC236}">
                <a16:creationId xmlns:a16="http://schemas.microsoft.com/office/drawing/2014/main" id="{A4191BAD-B6DE-7B4B-BE5E-AAD7E4880553}"/>
              </a:ext>
            </a:extLst>
          </p:cNvPr>
          <p:cNvPicPr>
            <a:picLocks noChangeAspect="1"/>
          </p:cNvPicPr>
          <p:nvPr/>
        </p:nvPicPr>
        <p:blipFill rotWithShape="1">
          <a:blip r:embed="rId2"/>
          <a:srcRect b="31121"/>
          <a:stretch/>
        </p:blipFill>
        <p:spPr>
          <a:xfrm>
            <a:off x="838200" y="1453243"/>
            <a:ext cx="7655943" cy="4723720"/>
          </a:xfrm>
          <a:prstGeom prst="rect">
            <a:avLst/>
          </a:prstGeom>
        </p:spPr>
      </p:pic>
      <p:pic>
        <p:nvPicPr>
          <p:cNvPr id="3" name="Grafik 2">
            <a:extLst>
              <a:ext uri="{FF2B5EF4-FFF2-40B4-BE49-F238E27FC236}">
                <a16:creationId xmlns:a16="http://schemas.microsoft.com/office/drawing/2014/main" id="{032EF94F-98BE-584A-B7D8-92FB761318D5}"/>
              </a:ext>
            </a:extLst>
          </p:cNvPr>
          <p:cNvPicPr>
            <a:picLocks noChangeAspect="1"/>
          </p:cNvPicPr>
          <p:nvPr/>
        </p:nvPicPr>
        <p:blipFill>
          <a:blip r:embed="rId3"/>
          <a:stretch>
            <a:fillRect/>
          </a:stretch>
        </p:blipFill>
        <p:spPr>
          <a:xfrm>
            <a:off x="673100" y="5819775"/>
            <a:ext cx="7655943" cy="571500"/>
          </a:xfrm>
          <a:prstGeom prst="rect">
            <a:avLst/>
          </a:prstGeom>
        </p:spPr>
      </p:pic>
      <p:sp>
        <p:nvSpPr>
          <p:cNvPr id="6" name="Textfeld 5">
            <a:extLst>
              <a:ext uri="{FF2B5EF4-FFF2-40B4-BE49-F238E27FC236}">
                <a16:creationId xmlns:a16="http://schemas.microsoft.com/office/drawing/2014/main" id="{45195A15-512C-BF4B-A495-16F36311FAD4}"/>
              </a:ext>
            </a:extLst>
          </p:cNvPr>
          <p:cNvSpPr txBox="1"/>
          <p:nvPr/>
        </p:nvSpPr>
        <p:spPr>
          <a:xfrm>
            <a:off x="7648858" y="5715298"/>
            <a:ext cx="4220028" cy="923330"/>
          </a:xfrm>
          <a:prstGeom prst="rect">
            <a:avLst/>
          </a:prstGeom>
          <a:noFill/>
        </p:spPr>
        <p:txBody>
          <a:bodyPr wrap="square" rtlCol="0">
            <a:spAutoFit/>
          </a:bodyPr>
          <a:lstStyle/>
          <a:p>
            <a:r>
              <a:rPr lang="en-US" dirty="0"/>
              <a:t>Without needing B’s signature, A could just</a:t>
            </a:r>
          </a:p>
          <a:p>
            <a:r>
              <a:rPr lang="en-US" dirty="0"/>
              <a:t> transfer the whole shared output to itself before the </a:t>
            </a:r>
            <a:r>
              <a:rPr lang="en-US" dirty="0" err="1"/>
              <a:t>timelock</a:t>
            </a:r>
            <a:r>
              <a:rPr lang="en-US" dirty="0"/>
              <a:t> expires</a:t>
            </a:r>
          </a:p>
        </p:txBody>
      </p:sp>
    </p:spTree>
    <p:extLst>
      <p:ext uri="{BB962C8B-B14F-4D97-AF65-F5344CB8AC3E}">
        <p14:creationId xmlns:p14="http://schemas.microsoft.com/office/powerpoint/2010/main" val="302919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41F35-9A7D-9144-8621-732E09571D87}"/>
              </a:ext>
            </a:extLst>
          </p:cNvPr>
          <p:cNvSpPr>
            <a:spLocks noGrp="1"/>
          </p:cNvSpPr>
          <p:nvPr>
            <p:ph type="title"/>
          </p:nvPr>
        </p:nvSpPr>
        <p:spPr/>
        <p:txBody>
          <a:bodyPr/>
          <a:lstStyle/>
          <a:p>
            <a:r>
              <a:rPr lang="en-US" b="1" dirty="0"/>
              <a:t>Last exercise</a:t>
            </a:r>
            <a:endParaRPr lang="en-US" dirty="0"/>
          </a:p>
        </p:txBody>
      </p:sp>
      <p:pic>
        <p:nvPicPr>
          <p:cNvPr id="4" name="Grafik 3">
            <a:extLst>
              <a:ext uri="{FF2B5EF4-FFF2-40B4-BE49-F238E27FC236}">
                <a16:creationId xmlns:a16="http://schemas.microsoft.com/office/drawing/2014/main" id="{602C5C28-2DCA-2B47-B82E-F60FAB7C2E24}"/>
              </a:ext>
            </a:extLst>
          </p:cNvPr>
          <p:cNvPicPr>
            <a:picLocks noChangeAspect="1"/>
          </p:cNvPicPr>
          <p:nvPr/>
        </p:nvPicPr>
        <p:blipFill>
          <a:blip r:embed="rId2"/>
          <a:stretch>
            <a:fillRect/>
          </a:stretch>
        </p:blipFill>
        <p:spPr>
          <a:xfrm>
            <a:off x="838200" y="1690688"/>
            <a:ext cx="9017000" cy="2108200"/>
          </a:xfrm>
          <a:prstGeom prst="rect">
            <a:avLst/>
          </a:prstGeom>
        </p:spPr>
      </p:pic>
      <p:sp>
        <p:nvSpPr>
          <p:cNvPr id="5" name="Textfeld 4">
            <a:extLst>
              <a:ext uri="{FF2B5EF4-FFF2-40B4-BE49-F238E27FC236}">
                <a16:creationId xmlns:a16="http://schemas.microsoft.com/office/drawing/2014/main" id="{D391193C-0D0F-C749-B378-1CEE34632C08}"/>
              </a:ext>
            </a:extLst>
          </p:cNvPr>
          <p:cNvSpPr txBox="1"/>
          <p:nvPr/>
        </p:nvSpPr>
        <p:spPr>
          <a:xfrm>
            <a:off x="1115786" y="3951514"/>
            <a:ext cx="10515600" cy="1477328"/>
          </a:xfrm>
          <a:prstGeom prst="rect">
            <a:avLst/>
          </a:prstGeom>
          <a:noFill/>
        </p:spPr>
        <p:txBody>
          <a:bodyPr wrap="square" rtlCol="0">
            <a:spAutoFit/>
          </a:bodyPr>
          <a:lstStyle/>
          <a:p>
            <a:r>
              <a:rPr lang="en-US" dirty="0"/>
              <a:t>Idea:  Create an opening transaction (as usual) and a “kickoff” transaction that creates a new output. Only the opening one gets send to the blockchain, but both parties hold fully signed copies of the kickoff. Each transaction in the payment channel does not spend the output of the opening transaction, but instead the output of the ”kickoff” transaction that does not exist yet. If some partner wants to close the channel, he executes the kickoff transaction together with the last state. This starts the timer.</a:t>
            </a:r>
          </a:p>
        </p:txBody>
      </p:sp>
    </p:spTree>
    <p:extLst>
      <p:ext uri="{BB962C8B-B14F-4D97-AF65-F5344CB8AC3E}">
        <p14:creationId xmlns:p14="http://schemas.microsoft.com/office/powerpoint/2010/main" val="3393045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FCC5D-F86F-F145-B892-F881A96C863A}"/>
              </a:ext>
            </a:extLst>
          </p:cNvPr>
          <p:cNvSpPr>
            <a:spLocks noGrp="1"/>
          </p:cNvSpPr>
          <p:nvPr>
            <p:ph type="title"/>
          </p:nvPr>
        </p:nvSpPr>
        <p:spPr/>
        <p:txBody>
          <a:bodyPr/>
          <a:lstStyle/>
          <a:p>
            <a:r>
              <a:rPr lang="en-US" b="1" dirty="0"/>
              <a:t>Memory management and virtual memory</a:t>
            </a:r>
          </a:p>
        </p:txBody>
      </p:sp>
      <p:sp>
        <p:nvSpPr>
          <p:cNvPr id="3" name="Inhaltsplatzhalter 2">
            <a:extLst>
              <a:ext uri="{FF2B5EF4-FFF2-40B4-BE49-F238E27FC236}">
                <a16:creationId xmlns:a16="http://schemas.microsoft.com/office/drawing/2014/main" id="{4810D179-195C-684C-B878-E28B08D1534A}"/>
              </a:ext>
            </a:extLst>
          </p:cNvPr>
          <p:cNvSpPr>
            <a:spLocks noGrp="1"/>
          </p:cNvSpPr>
          <p:nvPr>
            <p:ph idx="1"/>
          </p:nvPr>
        </p:nvSpPr>
        <p:spPr/>
        <p:txBody>
          <a:bodyPr/>
          <a:lstStyle/>
          <a:p>
            <a:r>
              <a:rPr lang="en-US" dirty="0"/>
              <a:t>Goal: Allocate memory for every process. Memory allocation should be efficient and memory should be fast to access.</a:t>
            </a:r>
          </a:p>
        </p:txBody>
      </p:sp>
    </p:spTree>
    <p:extLst>
      <p:ext uri="{BB962C8B-B14F-4D97-AF65-F5344CB8AC3E}">
        <p14:creationId xmlns:p14="http://schemas.microsoft.com/office/powerpoint/2010/main" val="1853212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Terminology</a:t>
            </a:r>
          </a:p>
        </p:txBody>
      </p:sp>
      <p:sp>
        <p:nvSpPr>
          <p:cNvPr id="3" name="Content Placeholder 2"/>
          <p:cNvSpPr>
            <a:spLocks noGrp="1"/>
          </p:cNvSpPr>
          <p:nvPr>
            <p:ph idx="1"/>
          </p:nvPr>
        </p:nvSpPr>
        <p:spPr/>
        <p:txBody>
          <a:bodyPr/>
          <a:lstStyle/>
          <a:p>
            <a:r>
              <a:rPr lang="en-US" dirty="0">
                <a:solidFill>
                  <a:srgbClr val="FF0000"/>
                </a:solidFill>
              </a:rPr>
              <a:t>Physical </a:t>
            </a:r>
            <a:r>
              <a:rPr lang="en-US" dirty="0"/>
              <a:t>address: address as seen by the memory unit</a:t>
            </a:r>
          </a:p>
          <a:p>
            <a:r>
              <a:rPr lang="en-US" dirty="0">
                <a:solidFill>
                  <a:srgbClr val="FF0000"/>
                </a:solidFill>
              </a:rPr>
              <a:t>Virtual</a:t>
            </a:r>
            <a:r>
              <a:rPr lang="en-US" dirty="0"/>
              <a:t> or </a:t>
            </a:r>
            <a:r>
              <a:rPr lang="en-US" dirty="0">
                <a:solidFill>
                  <a:srgbClr val="FF0000"/>
                </a:solidFill>
              </a:rPr>
              <a:t>Logical</a:t>
            </a:r>
            <a:r>
              <a:rPr lang="en-US" dirty="0"/>
              <a:t> address: address issued by the processor </a:t>
            </a:r>
          </a:p>
          <a:p>
            <a:pPr lvl="1"/>
            <a:r>
              <a:rPr lang="en-US" dirty="0"/>
              <a:t>Loads</a:t>
            </a:r>
          </a:p>
          <a:p>
            <a:pPr lvl="1"/>
            <a:r>
              <a:rPr lang="en-US" dirty="0"/>
              <a:t>Stores</a:t>
            </a:r>
          </a:p>
          <a:p>
            <a:pPr lvl="1"/>
            <a:r>
              <a:rPr lang="en-US" dirty="0"/>
              <a:t>Instruction fetches</a:t>
            </a:r>
          </a:p>
          <a:p>
            <a:pPr lvl="1"/>
            <a:r>
              <a:rPr lang="en-US" dirty="0"/>
              <a:t>Possible others (e.g. TLB fills)…</a:t>
            </a:r>
          </a:p>
        </p:txBody>
      </p:sp>
    </p:spTree>
    <p:extLst>
      <p:ext uri="{BB962C8B-B14F-4D97-AF65-F5344CB8AC3E}">
        <p14:creationId xmlns:p14="http://schemas.microsoft.com/office/powerpoint/2010/main" val="3859681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lstStyle/>
          <a:p>
            <a:pPr marL="514350" indent="-514350">
              <a:buFont typeface="+mj-lt"/>
              <a:buAutoNum type="arabicPeriod"/>
            </a:pPr>
            <a:r>
              <a:rPr lang="en-US" dirty="0"/>
              <a:t>Allocating physical addresses to applications</a:t>
            </a:r>
          </a:p>
          <a:p>
            <a:pPr marL="514350" indent="-514350">
              <a:buFont typeface="+mj-lt"/>
              <a:buAutoNum type="arabicPeriod"/>
            </a:pPr>
            <a:r>
              <a:rPr lang="en-US" dirty="0"/>
              <a:t>Managing the name translation of virtual addresses to physical addresses</a:t>
            </a:r>
          </a:p>
          <a:p>
            <a:pPr marL="514350" indent="-514350">
              <a:buFont typeface="+mj-lt"/>
              <a:buAutoNum type="arabicPeriod"/>
            </a:pPr>
            <a:r>
              <a:rPr lang="en-US" dirty="0"/>
              <a:t>Performing access control on memory access</a:t>
            </a:r>
          </a:p>
          <a:p>
            <a:pPr marL="514350" indent="-514350">
              <a:buFont typeface="+mj-lt"/>
              <a:buAutoNum type="arabicPeriod"/>
            </a:pPr>
            <a:endParaRPr lang="en-US" dirty="0"/>
          </a:p>
          <a:p>
            <a:pPr marL="514350" indent="-514350"/>
            <a:r>
              <a:rPr lang="en-US" dirty="0"/>
              <a:t>Functions 2 &amp; 3 usually involve the hardware Memory Management Unit (MMU)</a:t>
            </a:r>
          </a:p>
          <a:p>
            <a:pPr marL="514350" indent="-514350">
              <a:buFont typeface="+mj-lt"/>
              <a:buAutoNum type="arabicPeriod"/>
            </a:pPr>
            <a:endParaRPr lang="en-US" dirty="0"/>
          </a:p>
        </p:txBody>
      </p:sp>
    </p:spTree>
    <p:extLst>
      <p:ext uri="{BB962C8B-B14F-4D97-AF65-F5344CB8AC3E}">
        <p14:creationId xmlns:p14="http://schemas.microsoft.com/office/powerpoint/2010/main" val="806007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Segmentation</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8201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p:txBody>
          <a:bodyPr/>
          <a:lstStyle/>
          <a:p>
            <a:r>
              <a:rPr lang="en-US" dirty="0"/>
              <a:t>Generalize base + limit:</a:t>
            </a:r>
          </a:p>
          <a:p>
            <a:pPr lvl="1"/>
            <a:r>
              <a:rPr lang="en-US" dirty="0"/>
              <a:t>Physical memory divided into </a:t>
            </a:r>
            <a:r>
              <a:rPr lang="en-US" i="1" dirty="0">
                <a:solidFill>
                  <a:srgbClr val="FF0000"/>
                </a:solidFill>
              </a:rPr>
              <a:t>segments</a:t>
            </a:r>
          </a:p>
          <a:p>
            <a:pPr lvl="1"/>
            <a:r>
              <a:rPr lang="en-US" dirty="0"/>
              <a:t>Logical address = (segment id, offset)</a:t>
            </a:r>
          </a:p>
          <a:p>
            <a:r>
              <a:rPr lang="en-US" dirty="0"/>
              <a:t>Segment identifier supplied by:</a:t>
            </a:r>
          </a:p>
          <a:p>
            <a:pPr lvl="1"/>
            <a:r>
              <a:rPr lang="en-US" dirty="0"/>
              <a:t>Explicit instruction reference </a:t>
            </a:r>
          </a:p>
          <a:p>
            <a:pPr lvl="1"/>
            <a:r>
              <a:rPr lang="en-US" dirty="0"/>
              <a:t>Explicit processor segment register</a:t>
            </a:r>
          </a:p>
          <a:p>
            <a:pPr lvl="1"/>
            <a:r>
              <a:rPr lang="en-US" dirty="0"/>
              <a:t>Implicit process state </a:t>
            </a:r>
          </a:p>
        </p:txBody>
      </p:sp>
    </p:spTree>
    <p:extLst>
      <p:ext uri="{BB962C8B-B14F-4D97-AF65-F5344CB8AC3E}">
        <p14:creationId xmlns:p14="http://schemas.microsoft.com/office/powerpoint/2010/main" val="3302330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t>User’s View of a Program</a:t>
            </a:r>
            <a:endParaRPr lang="en-US" sz="2400"/>
          </a:p>
        </p:txBody>
      </p:sp>
      <p:grpSp>
        <p:nvGrpSpPr>
          <p:cNvPr id="5" name="Group 4"/>
          <p:cNvGrpSpPr/>
          <p:nvPr/>
        </p:nvGrpSpPr>
        <p:grpSpPr>
          <a:xfrm>
            <a:off x="3990975" y="1233488"/>
            <a:ext cx="3695700" cy="4862512"/>
            <a:chOff x="2466975" y="1233488"/>
            <a:chExt cx="3695700" cy="4862512"/>
          </a:xfrm>
        </p:grpSpPr>
        <p:sp>
          <p:nvSpPr>
            <p:cNvPr id="2" name="Flowchart: Alternate Process 1"/>
            <p:cNvSpPr/>
            <p:nvPr/>
          </p:nvSpPr>
          <p:spPr>
            <a:xfrm>
              <a:off x="2466975" y="1233488"/>
              <a:ext cx="3695700" cy="44815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3" name="Flowchart: Process 2"/>
            <p:cNvSpPr/>
            <p:nvPr/>
          </p:nvSpPr>
          <p:spPr>
            <a:xfrm>
              <a:off x="3124200" y="1981200"/>
              <a:ext cx="1066800" cy="12192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shared</a:t>
              </a:r>
              <a:br>
                <a:rPr lang="en-US" dirty="0"/>
              </a:br>
              <a:r>
                <a:rPr lang="en-US" dirty="0"/>
                <a:t>library</a:t>
              </a:r>
              <a:endParaRPr lang="en-GB" dirty="0"/>
            </a:p>
          </p:txBody>
        </p:sp>
        <p:sp>
          <p:nvSpPr>
            <p:cNvPr id="6" name="Flowchart: Process 5"/>
            <p:cNvSpPr/>
            <p:nvPr/>
          </p:nvSpPr>
          <p:spPr>
            <a:xfrm>
              <a:off x="4495800" y="1981200"/>
              <a:ext cx="990600" cy="6096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stack</a:t>
              </a:r>
              <a:endParaRPr lang="en-GB" dirty="0"/>
            </a:p>
          </p:txBody>
        </p:sp>
        <p:sp>
          <p:nvSpPr>
            <p:cNvPr id="7" name="Flowchart: Process 6"/>
            <p:cNvSpPr/>
            <p:nvPr/>
          </p:nvSpPr>
          <p:spPr>
            <a:xfrm>
              <a:off x="4876800" y="2895600"/>
              <a:ext cx="990600" cy="9144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symbol</a:t>
              </a:r>
              <a:br>
                <a:rPr lang="en-US" dirty="0"/>
              </a:br>
              <a:r>
                <a:rPr lang="en-US" dirty="0"/>
                <a:t>table</a:t>
              </a:r>
              <a:endParaRPr lang="en-GB" dirty="0"/>
            </a:p>
          </p:txBody>
        </p:sp>
        <p:sp>
          <p:nvSpPr>
            <p:cNvPr id="8" name="Flowchart: Process 7"/>
            <p:cNvSpPr/>
            <p:nvPr/>
          </p:nvSpPr>
          <p:spPr>
            <a:xfrm>
              <a:off x="4416669" y="4114800"/>
              <a:ext cx="990600" cy="9144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main program</a:t>
              </a:r>
              <a:endParaRPr lang="en-GB" dirty="0"/>
            </a:p>
          </p:txBody>
        </p:sp>
        <p:sp>
          <p:nvSpPr>
            <p:cNvPr id="9" name="Flowchart: Process 8"/>
            <p:cNvSpPr/>
            <p:nvPr/>
          </p:nvSpPr>
          <p:spPr>
            <a:xfrm>
              <a:off x="3138854" y="3763108"/>
              <a:ext cx="671146" cy="1266092"/>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heap</a:t>
              </a:r>
              <a:endParaRPr lang="en-GB" dirty="0"/>
            </a:p>
          </p:txBody>
        </p:sp>
        <p:sp>
          <p:nvSpPr>
            <p:cNvPr id="4" name="TextBox 3"/>
            <p:cNvSpPr txBox="1"/>
            <p:nvPr/>
          </p:nvSpPr>
          <p:spPr>
            <a:xfrm>
              <a:off x="3505200" y="5726668"/>
              <a:ext cx="1559914" cy="369332"/>
            </a:xfrm>
            <a:prstGeom prst="rect">
              <a:avLst/>
            </a:prstGeom>
            <a:noFill/>
          </p:spPr>
          <p:txBody>
            <a:bodyPr wrap="none" rtlCol="0">
              <a:spAutoFit/>
            </a:bodyPr>
            <a:lstStyle/>
            <a:p>
              <a:pPr algn="ctr"/>
              <a:r>
                <a:rPr lang="en-US" dirty="0"/>
                <a:t>logical address</a:t>
              </a:r>
              <a:endParaRPr lang="en-GB" dirty="0"/>
            </a:p>
          </p:txBody>
        </p:sp>
      </p:grpSp>
    </p:spTree>
    <p:extLst>
      <p:ext uri="{BB962C8B-B14F-4D97-AF65-F5344CB8AC3E}">
        <p14:creationId xmlns:p14="http://schemas.microsoft.com/office/powerpoint/2010/main" val="251896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6B0F33-2845-C342-BF75-E7AF9D1DCC38}"/>
              </a:ext>
            </a:extLst>
          </p:cNvPr>
          <p:cNvSpPr>
            <a:spLocks noGrp="1"/>
          </p:cNvSpPr>
          <p:nvPr>
            <p:ph type="title"/>
          </p:nvPr>
        </p:nvSpPr>
        <p:spPr/>
        <p:txBody>
          <a:bodyPr/>
          <a:lstStyle/>
          <a:p>
            <a:r>
              <a:rPr lang="en-US" b="1" dirty="0"/>
              <a:t>Last exercise</a:t>
            </a:r>
          </a:p>
        </p:txBody>
      </p:sp>
      <p:pic>
        <p:nvPicPr>
          <p:cNvPr id="7" name="Grafik 6">
            <a:extLst>
              <a:ext uri="{FF2B5EF4-FFF2-40B4-BE49-F238E27FC236}">
                <a16:creationId xmlns:a16="http://schemas.microsoft.com/office/drawing/2014/main" id="{56FC488A-0560-7848-B786-5826601E3BFA}"/>
              </a:ext>
            </a:extLst>
          </p:cNvPr>
          <p:cNvPicPr>
            <a:picLocks noChangeAspect="1"/>
          </p:cNvPicPr>
          <p:nvPr/>
        </p:nvPicPr>
        <p:blipFill>
          <a:blip r:embed="rId2"/>
          <a:stretch>
            <a:fillRect/>
          </a:stretch>
        </p:blipFill>
        <p:spPr>
          <a:xfrm>
            <a:off x="729334" y="1289844"/>
            <a:ext cx="9029700" cy="5422900"/>
          </a:xfrm>
          <a:prstGeom prst="rect">
            <a:avLst/>
          </a:prstGeom>
        </p:spPr>
      </p:pic>
      <p:sp>
        <p:nvSpPr>
          <p:cNvPr id="8" name="Rechteck 7">
            <a:extLst>
              <a:ext uri="{FF2B5EF4-FFF2-40B4-BE49-F238E27FC236}">
                <a16:creationId xmlns:a16="http://schemas.microsoft.com/office/drawing/2014/main" id="{0CCC7504-FB00-B649-A2CB-E67A5B012DE9}"/>
              </a:ext>
            </a:extLst>
          </p:cNvPr>
          <p:cNvSpPr/>
          <p:nvPr/>
        </p:nvSpPr>
        <p:spPr>
          <a:xfrm>
            <a:off x="838200" y="5843752"/>
            <a:ext cx="8726214" cy="868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feld 8">
            <a:extLst>
              <a:ext uri="{FF2B5EF4-FFF2-40B4-BE49-F238E27FC236}">
                <a16:creationId xmlns:a16="http://schemas.microsoft.com/office/drawing/2014/main" id="{568D166E-6D25-324B-8A72-F0FE7D9AF75D}"/>
              </a:ext>
            </a:extLst>
          </p:cNvPr>
          <p:cNvSpPr txBox="1"/>
          <p:nvPr/>
        </p:nvSpPr>
        <p:spPr>
          <a:xfrm>
            <a:off x="9044657" y="5286214"/>
            <a:ext cx="2702406" cy="338554"/>
          </a:xfrm>
          <a:prstGeom prst="rect">
            <a:avLst/>
          </a:prstGeom>
          <a:noFill/>
        </p:spPr>
        <p:txBody>
          <a:bodyPr wrap="none" rtlCol="0">
            <a:spAutoFit/>
          </a:bodyPr>
          <a:lstStyle/>
          <a:p>
            <a:r>
              <a:rPr lang="en-US" sz="1600" dirty="0"/>
              <a:t>Quorums: 7 Work: 3 Load: 3/7</a:t>
            </a:r>
          </a:p>
        </p:txBody>
      </p:sp>
      <p:cxnSp>
        <p:nvCxnSpPr>
          <p:cNvPr id="11" name="Gerade Verbindung 10">
            <a:extLst>
              <a:ext uri="{FF2B5EF4-FFF2-40B4-BE49-F238E27FC236}">
                <a16:creationId xmlns:a16="http://schemas.microsoft.com/office/drawing/2014/main" id="{FEB6D834-D176-CF45-AAB4-F8CE8CAB4960}"/>
              </a:ext>
            </a:extLst>
          </p:cNvPr>
          <p:cNvCxnSpPr>
            <a:cxnSpLocks/>
          </p:cNvCxnSpPr>
          <p:nvPr/>
        </p:nvCxnSpPr>
        <p:spPr>
          <a:xfrm flipV="1">
            <a:off x="4095575" y="3962400"/>
            <a:ext cx="1376970" cy="81980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Gerade Verbindung 15">
            <a:extLst>
              <a:ext uri="{FF2B5EF4-FFF2-40B4-BE49-F238E27FC236}">
                <a16:creationId xmlns:a16="http://schemas.microsoft.com/office/drawing/2014/main" id="{0B8D458F-2FE6-6D4C-9F3C-905ED0B9F1C1}"/>
              </a:ext>
            </a:extLst>
          </p:cNvPr>
          <p:cNvCxnSpPr>
            <a:cxnSpLocks/>
          </p:cNvCxnSpPr>
          <p:nvPr/>
        </p:nvCxnSpPr>
        <p:spPr>
          <a:xfrm>
            <a:off x="4095575" y="4782208"/>
            <a:ext cx="1859455"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9" name="Gerade Verbindung 18">
            <a:extLst>
              <a:ext uri="{FF2B5EF4-FFF2-40B4-BE49-F238E27FC236}">
                <a16:creationId xmlns:a16="http://schemas.microsoft.com/office/drawing/2014/main" id="{CBFCBCFA-8600-EF41-9C13-38E82637F0FB}"/>
              </a:ext>
            </a:extLst>
          </p:cNvPr>
          <p:cNvCxnSpPr>
            <a:cxnSpLocks/>
          </p:cNvCxnSpPr>
          <p:nvPr/>
        </p:nvCxnSpPr>
        <p:spPr>
          <a:xfrm flipV="1">
            <a:off x="4095575" y="3160248"/>
            <a:ext cx="929727" cy="162196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93C2368C-41EB-074B-932D-3CB11052E91A}"/>
              </a:ext>
            </a:extLst>
          </p:cNvPr>
          <p:cNvCxnSpPr>
            <a:cxnSpLocks/>
          </p:cNvCxnSpPr>
          <p:nvPr/>
        </p:nvCxnSpPr>
        <p:spPr>
          <a:xfrm flipH="1" flipV="1">
            <a:off x="5025302" y="3160248"/>
            <a:ext cx="929728" cy="162196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Gerade Verbindung 24">
            <a:extLst>
              <a:ext uri="{FF2B5EF4-FFF2-40B4-BE49-F238E27FC236}">
                <a16:creationId xmlns:a16="http://schemas.microsoft.com/office/drawing/2014/main" id="{326D3604-1C0D-B14C-8D1E-A6EE648D67E9}"/>
              </a:ext>
            </a:extLst>
          </p:cNvPr>
          <p:cNvCxnSpPr>
            <a:cxnSpLocks/>
          </p:cNvCxnSpPr>
          <p:nvPr/>
        </p:nvCxnSpPr>
        <p:spPr>
          <a:xfrm flipV="1">
            <a:off x="5025302" y="3160248"/>
            <a:ext cx="0" cy="162196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Gerade Verbindung 27">
            <a:extLst>
              <a:ext uri="{FF2B5EF4-FFF2-40B4-BE49-F238E27FC236}">
                <a16:creationId xmlns:a16="http://schemas.microsoft.com/office/drawing/2014/main" id="{90E91D24-CAE8-DA4F-A222-1AA0736A47AC}"/>
              </a:ext>
            </a:extLst>
          </p:cNvPr>
          <p:cNvCxnSpPr>
            <a:cxnSpLocks/>
          </p:cNvCxnSpPr>
          <p:nvPr/>
        </p:nvCxnSpPr>
        <p:spPr>
          <a:xfrm flipH="1" flipV="1">
            <a:off x="4560438" y="4001294"/>
            <a:ext cx="1394592" cy="780914"/>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1" name="Ring 30">
            <a:extLst>
              <a:ext uri="{FF2B5EF4-FFF2-40B4-BE49-F238E27FC236}">
                <a16:creationId xmlns:a16="http://schemas.microsoft.com/office/drawing/2014/main" id="{AFB475CE-B876-1749-A8FC-6FB52E986A86}"/>
              </a:ext>
            </a:extLst>
          </p:cNvPr>
          <p:cNvSpPr/>
          <p:nvPr/>
        </p:nvSpPr>
        <p:spPr>
          <a:xfrm>
            <a:off x="4447724" y="3687416"/>
            <a:ext cx="1128128" cy="1106769"/>
          </a:xfrm>
          <a:prstGeom prst="donut">
            <a:avLst>
              <a:gd name="adj" fmla="val 570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050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dirty="0"/>
              <a:t>Segmentation reality</a:t>
            </a:r>
            <a:endParaRPr lang="en-US" sz="2400" dirty="0"/>
          </a:p>
        </p:txBody>
      </p:sp>
      <p:grpSp>
        <p:nvGrpSpPr>
          <p:cNvPr id="5" name="Group 4"/>
          <p:cNvGrpSpPr/>
          <p:nvPr/>
        </p:nvGrpSpPr>
        <p:grpSpPr>
          <a:xfrm>
            <a:off x="2514600" y="1734779"/>
            <a:ext cx="3314700" cy="4399297"/>
            <a:chOff x="2466975" y="1233488"/>
            <a:chExt cx="3695700" cy="4904963"/>
          </a:xfrm>
        </p:grpSpPr>
        <p:sp>
          <p:nvSpPr>
            <p:cNvPr id="2" name="Flowchart: Alternate Process 1"/>
            <p:cNvSpPr/>
            <p:nvPr/>
          </p:nvSpPr>
          <p:spPr>
            <a:xfrm>
              <a:off x="2466975" y="1233488"/>
              <a:ext cx="3695700" cy="44815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3" name="Flowchart: Process 2"/>
            <p:cNvSpPr/>
            <p:nvPr/>
          </p:nvSpPr>
          <p:spPr>
            <a:xfrm>
              <a:off x="3124200" y="1981200"/>
              <a:ext cx="1066800" cy="12192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endParaRPr lang="en-GB" dirty="0"/>
            </a:p>
          </p:txBody>
        </p:sp>
        <p:sp>
          <p:nvSpPr>
            <p:cNvPr id="6" name="Flowchart: Process 5"/>
            <p:cNvSpPr/>
            <p:nvPr/>
          </p:nvSpPr>
          <p:spPr>
            <a:xfrm>
              <a:off x="4495800" y="1981200"/>
              <a:ext cx="990600" cy="6096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2</a:t>
              </a:r>
              <a:endParaRPr lang="en-GB" dirty="0"/>
            </a:p>
          </p:txBody>
        </p:sp>
        <p:sp>
          <p:nvSpPr>
            <p:cNvPr id="7" name="Flowchart: Process 6"/>
            <p:cNvSpPr/>
            <p:nvPr/>
          </p:nvSpPr>
          <p:spPr>
            <a:xfrm>
              <a:off x="4876800" y="2895600"/>
              <a:ext cx="990600" cy="9144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endParaRPr lang="en-GB" dirty="0"/>
            </a:p>
          </p:txBody>
        </p:sp>
        <p:sp>
          <p:nvSpPr>
            <p:cNvPr id="8" name="Flowchart: Process 7"/>
            <p:cNvSpPr/>
            <p:nvPr/>
          </p:nvSpPr>
          <p:spPr>
            <a:xfrm>
              <a:off x="4416669" y="4114800"/>
              <a:ext cx="990600" cy="9144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endParaRPr lang="en-GB" dirty="0"/>
            </a:p>
          </p:txBody>
        </p:sp>
        <p:sp>
          <p:nvSpPr>
            <p:cNvPr id="9" name="Flowchart: Process 8"/>
            <p:cNvSpPr/>
            <p:nvPr/>
          </p:nvSpPr>
          <p:spPr>
            <a:xfrm>
              <a:off x="3138854" y="3763108"/>
              <a:ext cx="671146" cy="1266092"/>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0</a:t>
              </a:r>
              <a:endParaRPr lang="en-GB" dirty="0"/>
            </a:p>
          </p:txBody>
        </p:sp>
        <p:sp>
          <p:nvSpPr>
            <p:cNvPr id="4" name="TextBox 3"/>
            <p:cNvSpPr txBox="1"/>
            <p:nvPr/>
          </p:nvSpPr>
          <p:spPr>
            <a:xfrm>
              <a:off x="3415549" y="5726667"/>
              <a:ext cx="1739216" cy="411784"/>
            </a:xfrm>
            <a:prstGeom prst="rect">
              <a:avLst/>
            </a:prstGeom>
            <a:noFill/>
          </p:spPr>
          <p:txBody>
            <a:bodyPr wrap="none" rtlCol="0">
              <a:spAutoFit/>
            </a:bodyPr>
            <a:lstStyle/>
            <a:p>
              <a:pPr algn="ctr"/>
              <a:r>
                <a:rPr lang="en-US" dirty="0"/>
                <a:t>logical address</a:t>
              </a:r>
              <a:endParaRPr lang="en-GB" dirty="0"/>
            </a:p>
          </p:txBody>
        </p:sp>
      </p:grpSp>
      <p:grpSp>
        <p:nvGrpSpPr>
          <p:cNvPr id="19" name="Group 18"/>
          <p:cNvGrpSpPr/>
          <p:nvPr/>
        </p:nvGrpSpPr>
        <p:grpSpPr>
          <a:xfrm>
            <a:off x="8438328" y="1622408"/>
            <a:ext cx="1772473" cy="4854593"/>
            <a:chOff x="6914327" y="1622407"/>
            <a:chExt cx="1772473" cy="4854593"/>
          </a:xfrm>
        </p:grpSpPr>
        <p:sp>
          <p:nvSpPr>
            <p:cNvPr id="20" name="Rectangle 19"/>
            <p:cNvSpPr/>
            <p:nvPr/>
          </p:nvSpPr>
          <p:spPr>
            <a:xfrm>
              <a:off x="7069960" y="1622407"/>
              <a:ext cx="1524000" cy="441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21" name="TextBox 20"/>
            <p:cNvSpPr txBox="1"/>
            <p:nvPr/>
          </p:nvSpPr>
          <p:spPr>
            <a:xfrm>
              <a:off x="6914327" y="6107668"/>
              <a:ext cx="1772473" cy="369332"/>
            </a:xfrm>
            <a:prstGeom prst="rect">
              <a:avLst/>
            </a:prstGeom>
            <a:noFill/>
          </p:spPr>
          <p:txBody>
            <a:bodyPr wrap="none" rtlCol="0">
              <a:spAutoFit/>
            </a:bodyPr>
            <a:lstStyle/>
            <a:p>
              <a:pPr algn="ctr"/>
              <a:r>
                <a:rPr lang="en-US" dirty="0"/>
                <a:t>physical memory</a:t>
              </a:r>
              <a:endParaRPr lang="en-GB" dirty="0"/>
            </a:p>
          </p:txBody>
        </p:sp>
        <p:sp>
          <p:nvSpPr>
            <p:cNvPr id="22" name="Rectangle 21"/>
            <p:cNvSpPr/>
            <p:nvPr/>
          </p:nvSpPr>
          <p:spPr>
            <a:xfrm>
              <a:off x="7069960" y="1622407"/>
              <a:ext cx="1524000" cy="5762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endParaRPr lang="en-GB" dirty="0"/>
            </a:p>
          </p:txBody>
        </p:sp>
        <p:sp>
          <p:nvSpPr>
            <p:cNvPr id="23" name="Rectangle 22"/>
            <p:cNvSpPr/>
            <p:nvPr/>
          </p:nvSpPr>
          <p:spPr>
            <a:xfrm>
              <a:off x="7069960" y="2198698"/>
              <a:ext cx="1524000" cy="457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endParaRPr lang="en-GB" dirty="0"/>
            </a:p>
          </p:txBody>
        </p:sp>
        <p:sp>
          <p:nvSpPr>
            <p:cNvPr id="24" name="Rectangle 23"/>
            <p:cNvSpPr/>
            <p:nvPr/>
          </p:nvSpPr>
          <p:spPr>
            <a:xfrm>
              <a:off x="7070801" y="3203899"/>
              <a:ext cx="1524000" cy="457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2</a:t>
              </a:r>
              <a:endParaRPr lang="en-GB" dirty="0"/>
            </a:p>
          </p:txBody>
        </p:sp>
        <p:sp>
          <p:nvSpPr>
            <p:cNvPr id="25" name="Rectangle 24"/>
            <p:cNvSpPr/>
            <p:nvPr/>
          </p:nvSpPr>
          <p:spPr>
            <a:xfrm>
              <a:off x="7069960" y="4092804"/>
              <a:ext cx="1524000" cy="783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endParaRPr lang="en-GB" dirty="0"/>
            </a:p>
          </p:txBody>
        </p:sp>
        <p:sp>
          <p:nvSpPr>
            <p:cNvPr id="26" name="Rectangle 25"/>
            <p:cNvSpPr/>
            <p:nvPr/>
          </p:nvSpPr>
          <p:spPr>
            <a:xfrm>
              <a:off x="7072483" y="4876800"/>
              <a:ext cx="1524000" cy="457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0</a:t>
              </a:r>
              <a:endParaRPr lang="en-GB" dirty="0"/>
            </a:p>
          </p:txBody>
        </p:sp>
      </p:grpSp>
    </p:spTree>
    <p:extLst>
      <p:ext uri="{BB962C8B-B14F-4D97-AF65-F5344CB8AC3E}">
        <p14:creationId xmlns:p14="http://schemas.microsoft.com/office/powerpoint/2010/main" val="60526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Segmentation Hardware</a:t>
            </a:r>
          </a:p>
        </p:txBody>
      </p:sp>
      <p:sp>
        <p:nvSpPr>
          <p:cNvPr id="11" name="Flowchart: Decision 10"/>
          <p:cNvSpPr/>
          <p:nvPr/>
        </p:nvSpPr>
        <p:spPr>
          <a:xfrm>
            <a:off x="4724400" y="4378325"/>
            <a:ext cx="914400" cy="685800"/>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t>&lt;</a:t>
            </a:r>
            <a:endParaRPr lang="en-GB" sz="2800" dirty="0"/>
          </a:p>
        </p:txBody>
      </p:sp>
      <p:sp>
        <p:nvSpPr>
          <p:cNvPr id="12" name="Oval 11"/>
          <p:cNvSpPr/>
          <p:nvPr/>
        </p:nvSpPr>
        <p:spPr>
          <a:xfrm>
            <a:off x="6477000" y="4492625"/>
            <a:ext cx="45720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t>+</a:t>
            </a:r>
            <a:endParaRPr lang="en-GB" sz="2800" dirty="0"/>
          </a:p>
        </p:txBody>
      </p:sp>
      <p:sp>
        <p:nvSpPr>
          <p:cNvPr id="13" name="Rectangle 12"/>
          <p:cNvSpPr/>
          <p:nvPr/>
        </p:nvSpPr>
        <p:spPr>
          <a:xfrm>
            <a:off x="8001001" y="2590800"/>
            <a:ext cx="1331913" cy="31940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Memory</a:t>
            </a:r>
            <a:endParaRPr lang="en-GB" dirty="0"/>
          </a:p>
        </p:txBody>
      </p:sp>
      <p:sp>
        <p:nvSpPr>
          <p:cNvPr id="16" name="Rectangle 15"/>
          <p:cNvSpPr/>
          <p:nvPr/>
        </p:nvSpPr>
        <p:spPr>
          <a:xfrm>
            <a:off x="2895600" y="3429000"/>
            <a:ext cx="6858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CPU</a:t>
            </a:r>
            <a:endParaRPr lang="en-GB" dirty="0"/>
          </a:p>
        </p:txBody>
      </p:sp>
      <p:cxnSp>
        <p:nvCxnSpPr>
          <p:cNvPr id="19" name="Straight Arrow Connector 18"/>
          <p:cNvCxnSpPr/>
          <p:nvPr/>
        </p:nvCxnSpPr>
        <p:spPr>
          <a:xfrm>
            <a:off x="6934200" y="4721225"/>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638800" y="4721225"/>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486401" y="3124201"/>
            <a:ext cx="995273" cy="646331"/>
          </a:xfrm>
          <a:prstGeom prst="rect">
            <a:avLst/>
          </a:prstGeom>
          <a:noFill/>
        </p:spPr>
        <p:txBody>
          <a:bodyPr wrap="none" rtlCol="0">
            <a:spAutoFit/>
          </a:bodyPr>
          <a:lstStyle/>
          <a:p>
            <a:pPr algn="ctr"/>
            <a:r>
              <a:rPr lang="en-US" dirty="0"/>
              <a:t>segment</a:t>
            </a:r>
          </a:p>
          <a:p>
            <a:pPr algn="ctr"/>
            <a:r>
              <a:rPr lang="en-US" dirty="0"/>
              <a:t>table</a:t>
            </a:r>
            <a:endParaRPr lang="en-GB" dirty="0"/>
          </a:p>
        </p:txBody>
      </p:sp>
      <p:sp>
        <p:nvSpPr>
          <p:cNvPr id="23" name="TextBox 22"/>
          <p:cNvSpPr txBox="1"/>
          <p:nvPr/>
        </p:nvSpPr>
        <p:spPr>
          <a:xfrm>
            <a:off x="6927244" y="4038601"/>
            <a:ext cx="924933" cy="646331"/>
          </a:xfrm>
          <a:prstGeom prst="rect">
            <a:avLst/>
          </a:prstGeom>
          <a:noFill/>
        </p:spPr>
        <p:txBody>
          <a:bodyPr wrap="none" rtlCol="0">
            <a:spAutoFit/>
          </a:bodyPr>
          <a:lstStyle/>
          <a:p>
            <a:pPr algn="ctr"/>
            <a:r>
              <a:rPr lang="en-US" dirty="0"/>
              <a:t>Physical</a:t>
            </a:r>
            <a:br>
              <a:rPr lang="en-US" dirty="0"/>
            </a:br>
            <a:r>
              <a:rPr lang="en-US" dirty="0"/>
              <a:t>address</a:t>
            </a:r>
            <a:endParaRPr lang="en-GB" dirty="0"/>
          </a:p>
        </p:txBody>
      </p:sp>
      <p:sp>
        <p:nvSpPr>
          <p:cNvPr id="24" name="TextBox 23"/>
          <p:cNvSpPr txBox="1"/>
          <p:nvPr/>
        </p:nvSpPr>
        <p:spPr>
          <a:xfrm>
            <a:off x="5604776" y="4343400"/>
            <a:ext cx="491225" cy="369332"/>
          </a:xfrm>
          <a:prstGeom prst="rect">
            <a:avLst/>
          </a:prstGeom>
          <a:noFill/>
        </p:spPr>
        <p:txBody>
          <a:bodyPr wrap="none" rtlCol="0">
            <a:spAutoFit/>
          </a:bodyPr>
          <a:lstStyle/>
          <a:p>
            <a:pPr algn="ctr"/>
            <a:r>
              <a:rPr lang="en-US" dirty="0"/>
              <a:t>yes</a:t>
            </a:r>
            <a:endParaRPr lang="en-GB" dirty="0"/>
          </a:p>
        </p:txBody>
      </p:sp>
      <p:sp>
        <p:nvSpPr>
          <p:cNvPr id="25" name="TextBox 24"/>
          <p:cNvSpPr txBox="1"/>
          <p:nvPr/>
        </p:nvSpPr>
        <p:spPr>
          <a:xfrm>
            <a:off x="5289250" y="5193268"/>
            <a:ext cx="428322" cy="369332"/>
          </a:xfrm>
          <a:prstGeom prst="rect">
            <a:avLst/>
          </a:prstGeom>
          <a:noFill/>
        </p:spPr>
        <p:txBody>
          <a:bodyPr wrap="none" rtlCol="0">
            <a:spAutoFit/>
          </a:bodyPr>
          <a:lstStyle/>
          <a:p>
            <a:pPr algn="ctr"/>
            <a:r>
              <a:rPr lang="en-US" dirty="0"/>
              <a:t>no</a:t>
            </a:r>
            <a:endParaRPr lang="en-GB" dirty="0"/>
          </a:p>
        </p:txBody>
      </p:sp>
      <p:cxnSp>
        <p:nvCxnSpPr>
          <p:cNvPr id="26" name="Straight Arrow Connector 25"/>
          <p:cNvCxnSpPr/>
          <p:nvPr/>
        </p:nvCxnSpPr>
        <p:spPr>
          <a:xfrm>
            <a:off x="5181600" y="5064126"/>
            <a:ext cx="0" cy="7207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085130" y="5879068"/>
            <a:ext cx="2221827" cy="369332"/>
          </a:xfrm>
          <a:prstGeom prst="rect">
            <a:avLst/>
          </a:prstGeom>
          <a:noFill/>
        </p:spPr>
        <p:txBody>
          <a:bodyPr wrap="none" rtlCol="0">
            <a:spAutoFit/>
          </a:bodyPr>
          <a:lstStyle/>
          <a:p>
            <a:pPr algn="ctr"/>
            <a:r>
              <a:rPr lang="en-US" dirty="0"/>
              <a:t>trap: addressing error</a:t>
            </a:r>
            <a:endParaRPr lang="en-GB" dirty="0"/>
          </a:p>
        </p:txBody>
      </p:sp>
      <p:sp>
        <p:nvSpPr>
          <p:cNvPr id="8" name="Rectangle 7"/>
          <p:cNvSpPr/>
          <p:nvPr/>
        </p:nvSpPr>
        <p:spPr>
          <a:xfrm>
            <a:off x="3886200" y="3657600"/>
            <a:ext cx="3048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s</a:t>
            </a:r>
            <a:endParaRPr lang="en-GB" dirty="0"/>
          </a:p>
        </p:txBody>
      </p:sp>
      <p:sp>
        <p:nvSpPr>
          <p:cNvPr id="29" name="Rectangle 28"/>
          <p:cNvSpPr/>
          <p:nvPr/>
        </p:nvSpPr>
        <p:spPr>
          <a:xfrm>
            <a:off x="4191000" y="3657600"/>
            <a:ext cx="3048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
            </a:r>
            <a:endParaRPr lang="en-GB" dirty="0"/>
          </a:p>
        </p:txBody>
      </p:sp>
      <p:sp>
        <p:nvSpPr>
          <p:cNvPr id="10" name="Flowchart: Process 9"/>
          <p:cNvSpPr/>
          <p:nvPr/>
        </p:nvSpPr>
        <p:spPr>
          <a:xfrm>
            <a:off x="5448300" y="2057400"/>
            <a:ext cx="1028700" cy="11430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cxnSp>
        <p:nvCxnSpPr>
          <p:cNvPr id="30" name="Straight Connector 29"/>
          <p:cNvCxnSpPr>
            <a:stCxn id="10" idx="0"/>
            <a:endCxn id="10" idx="2"/>
          </p:cNvCxnSpPr>
          <p:nvPr/>
        </p:nvCxnSpPr>
        <p:spPr>
          <a:xfrm>
            <a:off x="5962650" y="2057400"/>
            <a:ext cx="0" cy="1143000"/>
          </a:xfrm>
          <a:prstGeom prst="line">
            <a:avLst/>
          </a:prstGeom>
        </p:spPr>
        <p:style>
          <a:lnRef idx="1">
            <a:schemeClr val="dk1"/>
          </a:lnRef>
          <a:fillRef idx="0">
            <a:schemeClr val="dk1"/>
          </a:fillRef>
          <a:effectRef idx="0">
            <a:schemeClr val="dk1"/>
          </a:effectRef>
          <a:fontRef idx="minor">
            <a:schemeClr val="tx1"/>
          </a:fontRef>
        </p:style>
      </p:cxnSp>
      <p:sp>
        <p:nvSpPr>
          <p:cNvPr id="31" name="Flowchart: Process 30"/>
          <p:cNvSpPr/>
          <p:nvPr/>
        </p:nvSpPr>
        <p:spPr>
          <a:xfrm>
            <a:off x="5962650" y="2438400"/>
            <a:ext cx="514350" cy="1905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base</a:t>
            </a:r>
            <a:endParaRPr lang="en-GB" sz="1200" dirty="0"/>
          </a:p>
        </p:txBody>
      </p:sp>
      <p:sp>
        <p:nvSpPr>
          <p:cNvPr id="34" name="Flowchart: Process 33"/>
          <p:cNvSpPr/>
          <p:nvPr/>
        </p:nvSpPr>
        <p:spPr>
          <a:xfrm>
            <a:off x="5446674" y="2438400"/>
            <a:ext cx="514350" cy="1905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limit</a:t>
            </a:r>
            <a:endParaRPr lang="en-GB" sz="1200" dirty="0"/>
          </a:p>
        </p:txBody>
      </p:sp>
      <p:sp>
        <p:nvSpPr>
          <p:cNvPr id="32" name="Left Brace 31"/>
          <p:cNvSpPr/>
          <p:nvPr/>
        </p:nvSpPr>
        <p:spPr>
          <a:xfrm>
            <a:off x="5295900" y="2057400"/>
            <a:ext cx="76200" cy="3810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cxnSp>
        <p:nvCxnSpPr>
          <p:cNvPr id="36" name="Straight Arrow Connector 35"/>
          <p:cNvCxnSpPr>
            <a:stCxn id="16" idx="3"/>
            <a:endCxn id="8" idx="1"/>
          </p:cNvCxnSpPr>
          <p:nvPr/>
        </p:nvCxnSpPr>
        <p:spPr>
          <a:xfrm>
            <a:off x="3581400" y="37719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8" idx="0"/>
            <a:endCxn id="32" idx="1"/>
          </p:cNvCxnSpPr>
          <p:nvPr/>
        </p:nvCxnSpPr>
        <p:spPr>
          <a:xfrm rot="5400000" flipH="1" flipV="1">
            <a:off x="3962400" y="2324100"/>
            <a:ext cx="1409700" cy="1257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a:stCxn id="29" idx="2"/>
            <a:endCxn id="11" idx="1"/>
          </p:cNvCxnSpPr>
          <p:nvPr/>
        </p:nvCxnSpPr>
        <p:spPr>
          <a:xfrm rot="16200000" flipH="1">
            <a:off x="4116389" y="4113212"/>
            <a:ext cx="835025" cy="381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34" idx="1"/>
            <a:endCxn id="11" idx="0"/>
          </p:cNvCxnSpPr>
          <p:nvPr/>
        </p:nvCxnSpPr>
        <p:spPr>
          <a:xfrm rot="10800000" flipV="1">
            <a:off x="5181600" y="2533650"/>
            <a:ext cx="265074" cy="18446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31" idx="3"/>
            <a:endCxn id="12" idx="0"/>
          </p:cNvCxnSpPr>
          <p:nvPr/>
        </p:nvCxnSpPr>
        <p:spPr>
          <a:xfrm>
            <a:off x="6477000" y="2533651"/>
            <a:ext cx="228600" cy="19589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0902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owchart: Process 23"/>
          <p:cNvSpPr/>
          <p:nvPr/>
        </p:nvSpPr>
        <p:spPr>
          <a:xfrm>
            <a:off x="6096000" y="2971593"/>
            <a:ext cx="304800" cy="918922"/>
          </a:xfrm>
          <a:prstGeom prst="flowChartProcess">
            <a:avLst/>
          </a:prstGeom>
          <a:solidFill>
            <a:schemeClr val="bg1"/>
          </a:solidFill>
          <a:ln>
            <a:solidFill>
              <a:schemeClr val="bg1"/>
            </a:solidFill>
          </a:ln>
          <a:effectLst/>
        </p:spPr>
        <p:style>
          <a:lnRef idx="1">
            <a:schemeClr val="dk1"/>
          </a:lnRef>
          <a:fillRef idx="2">
            <a:schemeClr val="dk1"/>
          </a:fillRef>
          <a:effectRef idx="1">
            <a:schemeClr val="dk1"/>
          </a:effectRef>
          <a:fontRef idx="minor">
            <a:schemeClr val="dk1"/>
          </a:fontRef>
        </p:style>
        <p:txBody>
          <a:bodyPr rtlCol="0" anchor="ctr"/>
          <a:lstStyle/>
          <a:p>
            <a:pPr algn="r"/>
            <a:r>
              <a:rPr lang="en-US" sz="1200" dirty="0"/>
              <a:t>0</a:t>
            </a:r>
          </a:p>
          <a:p>
            <a:pPr algn="r"/>
            <a:r>
              <a:rPr lang="en-US" sz="1200" dirty="0"/>
              <a:t>1</a:t>
            </a:r>
          </a:p>
          <a:p>
            <a:pPr algn="r"/>
            <a:r>
              <a:rPr lang="en-US" sz="1200" dirty="0"/>
              <a:t>2</a:t>
            </a:r>
          </a:p>
          <a:p>
            <a:pPr algn="r"/>
            <a:r>
              <a:rPr lang="en-US" sz="1200" dirty="0"/>
              <a:t>3</a:t>
            </a:r>
          </a:p>
          <a:p>
            <a:pPr algn="r"/>
            <a:r>
              <a:rPr lang="en-US" sz="1200" dirty="0"/>
              <a:t>4</a:t>
            </a:r>
          </a:p>
        </p:txBody>
      </p:sp>
      <p:sp>
        <p:nvSpPr>
          <p:cNvPr id="105474" name="Rectangle 2"/>
          <p:cNvSpPr>
            <a:spLocks noGrp="1" noChangeArrowheads="1"/>
          </p:cNvSpPr>
          <p:nvPr>
            <p:ph type="title"/>
          </p:nvPr>
        </p:nvSpPr>
        <p:spPr/>
        <p:txBody>
          <a:bodyPr/>
          <a:lstStyle/>
          <a:p>
            <a:pPr eaLnBrk="1" hangingPunct="1"/>
            <a:r>
              <a:rPr lang="en-US" dirty="0"/>
              <a:t>Segmentation reality</a:t>
            </a:r>
            <a:endParaRPr lang="en-US" sz="2400" dirty="0"/>
          </a:p>
        </p:txBody>
      </p:sp>
      <p:grpSp>
        <p:nvGrpSpPr>
          <p:cNvPr id="5" name="Group 4"/>
          <p:cNvGrpSpPr/>
          <p:nvPr/>
        </p:nvGrpSpPr>
        <p:grpSpPr>
          <a:xfrm>
            <a:off x="2209800" y="1734779"/>
            <a:ext cx="3314700" cy="4399297"/>
            <a:chOff x="2466975" y="1233488"/>
            <a:chExt cx="3695700" cy="4904963"/>
          </a:xfrm>
        </p:grpSpPr>
        <p:sp>
          <p:nvSpPr>
            <p:cNvPr id="2" name="Flowchart: Alternate Process 1"/>
            <p:cNvSpPr/>
            <p:nvPr/>
          </p:nvSpPr>
          <p:spPr>
            <a:xfrm>
              <a:off x="2466975" y="1233488"/>
              <a:ext cx="3695700" cy="448151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3" name="Flowchart: Process 2"/>
            <p:cNvSpPr/>
            <p:nvPr/>
          </p:nvSpPr>
          <p:spPr>
            <a:xfrm>
              <a:off x="3124200" y="1981200"/>
              <a:ext cx="1066800" cy="12192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endParaRPr lang="en-GB" dirty="0"/>
            </a:p>
          </p:txBody>
        </p:sp>
        <p:sp>
          <p:nvSpPr>
            <p:cNvPr id="6" name="Flowchart: Process 5"/>
            <p:cNvSpPr/>
            <p:nvPr/>
          </p:nvSpPr>
          <p:spPr>
            <a:xfrm>
              <a:off x="4495800" y="1981200"/>
              <a:ext cx="990600" cy="6096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2</a:t>
              </a:r>
              <a:endParaRPr lang="en-GB" dirty="0"/>
            </a:p>
          </p:txBody>
        </p:sp>
        <p:sp>
          <p:nvSpPr>
            <p:cNvPr id="7" name="Flowchart: Process 6"/>
            <p:cNvSpPr/>
            <p:nvPr/>
          </p:nvSpPr>
          <p:spPr>
            <a:xfrm>
              <a:off x="4876800" y="2895600"/>
              <a:ext cx="990600" cy="9144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endParaRPr lang="en-GB" dirty="0"/>
            </a:p>
          </p:txBody>
        </p:sp>
        <p:sp>
          <p:nvSpPr>
            <p:cNvPr id="8" name="Flowchart: Process 7"/>
            <p:cNvSpPr/>
            <p:nvPr/>
          </p:nvSpPr>
          <p:spPr>
            <a:xfrm>
              <a:off x="4416669" y="4114800"/>
              <a:ext cx="990600" cy="9144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endParaRPr lang="en-GB" dirty="0"/>
            </a:p>
          </p:txBody>
        </p:sp>
        <p:sp>
          <p:nvSpPr>
            <p:cNvPr id="9" name="Flowchart: Process 8"/>
            <p:cNvSpPr/>
            <p:nvPr/>
          </p:nvSpPr>
          <p:spPr>
            <a:xfrm>
              <a:off x="3138854" y="3763108"/>
              <a:ext cx="671146" cy="1266092"/>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0</a:t>
              </a:r>
              <a:endParaRPr lang="en-GB" dirty="0"/>
            </a:p>
          </p:txBody>
        </p:sp>
        <p:sp>
          <p:nvSpPr>
            <p:cNvPr id="4" name="TextBox 3"/>
            <p:cNvSpPr txBox="1"/>
            <p:nvPr/>
          </p:nvSpPr>
          <p:spPr>
            <a:xfrm>
              <a:off x="3415549" y="5726667"/>
              <a:ext cx="1739216" cy="411784"/>
            </a:xfrm>
            <a:prstGeom prst="rect">
              <a:avLst/>
            </a:prstGeom>
            <a:noFill/>
          </p:spPr>
          <p:txBody>
            <a:bodyPr wrap="none" rtlCol="0">
              <a:spAutoFit/>
            </a:bodyPr>
            <a:lstStyle/>
            <a:p>
              <a:pPr algn="ctr"/>
              <a:r>
                <a:rPr lang="en-US" dirty="0"/>
                <a:t>logical address</a:t>
              </a:r>
              <a:endParaRPr lang="en-GB" dirty="0"/>
            </a:p>
          </p:txBody>
        </p:sp>
      </p:grpSp>
      <p:grpSp>
        <p:nvGrpSpPr>
          <p:cNvPr id="22" name="Group 21"/>
          <p:cNvGrpSpPr/>
          <p:nvPr/>
        </p:nvGrpSpPr>
        <p:grpSpPr>
          <a:xfrm>
            <a:off x="8438328" y="1622408"/>
            <a:ext cx="1772473" cy="4854593"/>
            <a:chOff x="6914327" y="1622407"/>
            <a:chExt cx="1772473" cy="4854593"/>
          </a:xfrm>
        </p:grpSpPr>
        <p:sp>
          <p:nvSpPr>
            <p:cNvPr id="10" name="Rectangle 9"/>
            <p:cNvSpPr/>
            <p:nvPr/>
          </p:nvSpPr>
          <p:spPr>
            <a:xfrm>
              <a:off x="7069960" y="1622407"/>
              <a:ext cx="1524000" cy="441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2" name="TextBox 11"/>
            <p:cNvSpPr txBox="1"/>
            <p:nvPr/>
          </p:nvSpPr>
          <p:spPr>
            <a:xfrm>
              <a:off x="6914327" y="6107668"/>
              <a:ext cx="1772473" cy="369332"/>
            </a:xfrm>
            <a:prstGeom prst="rect">
              <a:avLst/>
            </a:prstGeom>
            <a:noFill/>
          </p:spPr>
          <p:txBody>
            <a:bodyPr wrap="none" rtlCol="0">
              <a:spAutoFit/>
            </a:bodyPr>
            <a:lstStyle/>
            <a:p>
              <a:pPr algn="ctr"/>
              <a:r>
                <a:rPr lang="en-US" dirty="0"/>
                <a:t>physical memory</a:t>
              </a:r>
              <a:endParaRPr lang="en-GB" dirty="0"/>
            </a:p>
          </p:txBody>
        </p:sp>
        <p:sp>
          <p:nvSpPr>
            <p:cNvPr id="14" name="Rectangle 13"/>
            <p:cNvSpPr/>
            <p:nvPr/>
          </p:nvSpPr>
          <p:spPr>
            <a:xfrm>
              <a:off x="7069960" y="1622407"/>
              <a:ext cx="1524000" cy="5762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1</a:t>
              </a:r>
              <a:endParaRPr lang="en-GB" dirty="0"/>
            </a:p>
          </p:txBody>
        </p:sp>
        <p:sp>
          <p:nvSpPr>
            <p:cNvPr id="15" name="Rectangle 14"/>
            <p:cNvSpPr/>
            <p:nvPr/>
          </p:nvSpPr>
          <p:spPr>
            <a:xfrm>
              <a:off x="7069960" y="2198698"/>
              <a:ext cx="1524000" cy="457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endParaRPr lang="en-GB" dirty="0"/>
            </a:p>
          </p:txBody>
        </p:sp>
        <p:sp>
          <p:nvSpPr>
            <p:cNvPr id="16" name="Rectangle 15"/>
            <p:cNvSpPr/>
            <p:nvPr/>
          </p:nvSpPr>
          <p:spPr>
            <a:xfrm>
              <a:off x="7070801" y="3203899"/>
              <a:ext cx="1524000" cy="457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2</a:t>
              </a:r>
              <a:endParaRPr lang="en-GB" dirty="0"/>
            </a:p>
          </p:txBody>
        </p:sp>
        <p:sp>
          <p:nvSpPr>
            <p:cNvPr id="17" name="Rectangle 16"/>
            <p:cNvSpPr/>
            <p:nvPr/>
          </p:nvSpPr>
          <p:spPr>
            <a:xfrm>
              <a:off x="7069960" y="4092804"/>
              <a:ext cx="1524000" cy="7839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4</a:t>
              </a:r>
              <a:endParaRPr lang="en-GB" dirty="0"/>
            </a:p>
          </p:txBody>
        </p:sp>
        <p:sp>
          <p:nvSpPr>
            <p:cNvPr id="18" name="Rectangle 17"/>
            <p:cNvSpPr/>
            <p:nvPr/>
          </p:nvSpPr>
          <p:spPr>
            <a:xfrm>
              <a:off x="7072483" y="4876800"/>
              <a:ext cx="1524000" cy="4578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0</a:t>
              </a:r>
              <a:endParaRPr lang="en-GB" dirty="0"/>
            </a:p>
          </p:txBody>
        </p:sp>
      </p:grpSp>
      <p:sp>
        <p:nvSpPr>
          <p:cNvPr id="21" name="Flowchart: Process 20"/>
          <p:cNvSpPr/>
          <p:nvPr/>
        </p:nvSpPr>
        <p:spPr>
          <a:xfrm>
            <a:off x="6400800" y="2970911"/>
            <a:ext cx="533400" cy="918922"/>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en-US" sz="1200" dirty="0"/>
              <a:t>300</a:t>
            </a:r>
            <a:br>
              <a:rPr lang="en-US" sz="1200" dirty="0"/>
            </a:br>
            <a:r>
              <a:rPr lang="en-US" sz="1200" dirty="0"/>
              <a:t>1000</a:t>
            </a:r>
          </a:p>
          <a:p>
            <a:pPr algn="r"/>
            <a:r>
              <a:rPr lang="en-US" sz="1200" dirty="0"/>
              <a:t>400</a:t>
            </a:r>
          </a:p>
          <a:p>
            <a:pPr algn="r"/>
            <a:r>
              <a:rPr lang="en-US" sz="1200" dirty="0"/>
              <a:t>400</a:t>
            </a:r>
          </a:p>
          <a:p>
            <a:pPr algn="r"/>
            <a:r>
              <a:rPr lang="en-US" sz="1200" dirty="0"/>
              <a:t>1000</a:t>
            </a:r>
            <a:endParaRPr lang="en-GB" sz="1200" dirty="0"/>
          </a:p>
        </p:txBody>
      </p:sp>
      <p:sp>
        <p:nvSpPr>
          <p:cNvPr id="23" name="Flowchart: Process 22"/>
          <p:cNvSpPr/>
          <p:nvPr/>
        </p:nvSpPr>
        <p:spPr>
          <a:xfrm>
            <a:off x="6934200" y="2972490"/>
            <a:ext cx="533400" cy="918922"/>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en-US" sz="1200" dirty="0"/>
              <a:t>1500</a:t>
            </a:r>
            <a:br>
              <a:rPr lang="en-US" sz="1200" dirty="0"/>
            </a:br>
            <a:r>
              <a:rPr lang="en-US" sz="1200" dirty="0"/>
              <a:t>5000</a:t>
            </a:r>
            <a:br>
              <a:rPr lang="en-US" sz="1200" dirty="0"/>
            </a:br>
            <a:r>
              <a:rPr lang="en-US" sz="1200" dirty="0"/>
              <a:t>3400</a:t>
            </a:r>
            <a:br>
              <a:rPr lang="en-US" sz="1200" dirty="0"/>
            </a:br>
            <a:r>
              <a:rPr lang="en-US" sz="1200" dirty="0"/>
              <a:t>4600</a:t>
            </a:r>
            <a:br>
              <a:rPr lang="en-US" sz="1200" dirty="0"/>
            </a:br>
            <a:r>
              <a:rPr lang="en-US" sz="1200" dirty="0"/>
              <a:t>1800</a:t>
            </a:r>
            <a:endParaRPr lang="en-GB" sz="1200" dirty="0"/>
          </a:p>
        </p:txBody>
      </p:sp>
      <p:sp>
        <p:nvSpPr>
          <p:cNvPr id="25" name="Flowchart: Process 24"/>
          <p:cNvSpPr/>
          <p:nvPr/>
        </p:nvSpPr>
        <p:spPr>
          <a:xfrm>
            <a:off x="6934200" y="2741971"/>
            <a:ext cx="533400" cy="230519"/>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r"/>
            <a:r>
              <a:rPr lang="en-US" sz="1200" dirty="0"/>
              <a:t>base</a:t>
            </a:r>
            <a:endParaRPr lang="en-GB" sz="1200" dirty="0"/>
          </a:p>
        </p:txBody>
      </p:sp>
      <p:sp>
        <p:nvSpPr>
          <p:cNvPr id="26" name="Flowchart: Process 25"/>
          <p:cNvSpPr/>
          <p:nvPr/>
        </p:nvSpPr>
        <p:spPr>
          <a:xfrm>
            <a:off x="6400800" y="2742653"/>
            <a:ext cx="533400" cy="230519"/>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r"/>
            <a:r>
              <a:rPr lang="en-US" sz="1200" dirty="0"/>
              <a:t>limit</a:t>
            </a:r>
            <a:endParaRPr lang="en-GB" sz="1200" dirty="0"/>
          </a:p>
        </p:txBody>
      </p:sp>
      <p:sp>
        <p:nvSpPr>
          <p:cNvPr id="27" name="TextBox 26"/>
          <p:cNvSpPr txBox="1"/>
          <p:nvPr/>
        </p:nvSpPr>
        <p:spPr>
          <a:xfrm>
            <a:off x="8077201" y="5178624"/>
            <a:ext cx="550151" cy="307777"/>
          </a:xfrm>
          <a:prstGeom prst="rect">
            <a:avLst/>
          </a:prstGeom>
          <a:noFill/>
        </p:spPr>
        <p:txBody>
          <a:bodyPr wrap="none" rtlCol="0">
            <a:spAutoFit/>
          </a:bodyPr>
          <a:lstStyle/>
          <a:p>
            <a:pPr algn="r"/>
            <a:r>
              <a:rPr lang="en-US" sz="1400" dirty="0"/>
              <a:t>1500</a:t>
            </a:r>
            <a:endParaRPr lang="en-GB" sz="1400" dirty="0"/>
          </a:p>
        </p:txBody>
      </p:sp>
      <p:sp>
        <p:nvSpPr>
          <p:cNvPr id="29" name="TextBox 28"/>
          <p:cNvSpPr txBox="1"/>
          <p:nvPr/>
        </p:nvSpPr>
        <p:spPr>
          <a:xfrm>
            <a:off x="8077201" y="4724401"/>
            <a:ext cx="550151" cy="307777"/>
          </a:xfrm>
          <a:prstGeom prst="rect">
            <a:avLst/>
          </a:prstGeom>
          <a:noFill/>
        </p:spPr>
        <p:txBody>
          <a:bodyPr wrap="none" rtlCol="0">
            <a:spAutoFit/>
          </a:bodyPr>
          <a:lstStyle/>
          <a:p>
            <a:pPr algn="r"/>
            <a:r>
              <a:rPr lang="en-US" sz="1400" dirty="0"/>
              <a:t>1800</a:t>
            </a:r>
            <a:endParaRPr lang="en-GB" sz="1400" dirty="0"/>
          </a:p>
        </p:txBody>
      </p:sp>
      <p:sp>
        <p:nvSpPr>
          <p:cNvPr id="30" name="TextBox 29"/>
          <p:cNvSpPr txBox="1"/>
          <p:nvPr/>
        </p:nvSpPr>
        <p:spPr>
          <a:xfrm>
            <a:off x="8077201" y="3962401"/>
            <a:ext cx="550151" cy="307777"/>
          </a:xfrm>
          <a:prstGeom prst="rect">
            <a:avLst/>
          </a:prstGeom>
          <a:noFill/>
        </p:spPr>
        <p:txBody>
          <a:bodyPr wrap="none" rtlCol="0">
            <a:spAutoFit/>
          </a:bodyPr>
          <a:lstStyle/>
          <a:p>
            <a:pPr algn="r"/>
            <a:r>
              <a:rPr lang="en-US" sz="1400" dirty="0"/>
              <a:t>2800</a:t>
            </a:r>
            <a:endParaRPr lang="en-GB" sz="1400" dirty="0"/>
          </a:p>
        </p:txBody>
      </p:sp>
      <p:sp>
        <p:nvSpPr>
          <p:cNvPr id="31" name="TextBox 30"/>
          <p:cNvSpPr txBox="1"/>
          <p:nvPr/>
        </p:nvSpPr>
        <p:spPr>
          <a:xfrm>
            <a:off x="8077201" y="3502224"/>
            <a:ext cx="550151" cy="307777"/>
          </a:xfrm>
          <a:prstGeom prst="rect">
            <a:avLst/>
          </a:prstGeom>
          <a:noFill/>
        </p:spPr>
        <p:txBody>
          <a:bodyPr wrap="none" rtlCol="0">
            <a:spAutoFit/>
          </a:bodyPr>
          <a:lstStyle/>
          <a:p>
            <a:pPr algn="r"/>
            <a:r>
              <a:rPr lang="en-US" sz="1400" dirty="0"/>
              <a:t>3400</a:t>
            </a:r>
            <a:endParaRPr lang="en-GB" sz="1400" dirty="0"/>
          </a:p>
        </p:txBody>
      </p:sp>
      <p:sp>
        <p:nvSpPr>
          <p:cNvPr id="32" name="TextBox 31"/>
          <p:cNvSpPr txBox="1"/>
          <p:nvPr/>
        </p:nvSpPr>
        <p:spPr>
          <a:xfrm>
            <a:off x="8077201" y="3048001"/>
            <a:ext cx="550151" cy="307777"/>
          </a:xfrm>
          <a:prstGeom prst="rect">
            <a:avLst/>
          </a:prstGeom>
          <a:noFill/>
        </p:spPr>
        <p:txBody>
          <a:bodyPr wrap="none" rtlCol="0">
            <a:spAutoFit/>
          </a:bodyPr>
          <a:lstStyle/>
          <a:p>
            <a:pPr algn="r"/>
            <a:r>
              <a:rPr lang="en-US" sz="1400" dirty="0"/>
              <a:t>3800</a:t>
            </a:r>
            <a:endParaRPr lang="en-GB" sz="1400" dirty="0"/>
          </a:p>
        </p:txBody>
      </p:sp>
      <p:sp>
        <p:nvSpPr>
          <p:cNvPr id="33" name="TextBox 32"/>
          <p:cNvSpPr txBox="1"/>
          <p:nvPr/>
        </p:nvSpPr>
        <p:spPr>
          <a:xfrm>
            <a:off x="8077201" y="2511624"/>
            <a:ext cx="550151" cy="307777"/>
          </a:xfrm>
          <a:prstGeom prst="rect">
            <a:avLst/>
          </a:prstGeom>
          <a:noFill/>
        </p:spPr>
        <p:txBody>
          <a:bodyPr wrap="none" rtlCol="0">
            <a:spAutoFit/>
          </a:bodyPr>
          <a:lstStyle/>
          <a:p>
            <a:pPr algn="r"/>
            <a:r>
              <a:rPr lang="en-US" sz="1400" dirty="0"/>
              <a:t>4600</a:t>
            </a:r>
            <a:endParaRPr lang="en-GB" sz="1400" dirty="0"/>
          </a:p>
        </p:txBody>
      </p:sp>
      <p:sp>
        <p:nvSpPr>
          <p:cNvPr id="34" name="TextBox 33"/>
          <p:cNvSpPr txBox="1"/>
          <p:nvPr/>
        </p:nvSpPr>
        <p:spPr>
          <a:xfrm>
            <a:off x="8077201" y="2054424"/>
            <a:ext cx="550151" cy="307777"/>
          </a:xfrm>
          <a:prstGeom prst="rect">
            <a:avLst/>
          </a:prstGeom>
          <a:noFill/>
        </p:spPr>
        <p:txBody>
          <a:bodyPr wrap="none" rtlCol="0">
            <a:spAutoFit/>
          </a:bodyPr>
          <a:lstStyle/>
          <a:p>
            <a:pPr algn="r"/>
            <a:r>
              <a:rPr lang="en-US" sz="1400" dirty="0"/>
              <a:t>5000</a:t>
            </a:r>
            <a:endParaRPr lang="en-GB" sz="1400" dirty="0"/>
          </a:p>
        </p:txBody>
      </p:sp>
      <p:sp>
        <p:nvSpPr>
          <p:cNvPr id="35" name="TextBox 34"/>
          <p:cNvSpPr txBox="1"/>
          <p:nvPr/>
        </p:nvSpPr>
        <p:spPr>
          <a:xfrm>
            <a:off x="8077201" y="1447801"/>
            <a:ext cx="550151" cy="307777"/>
          </a:xfrm>
          <a:prstGeom prst="rect">
            <a:avLst/>
          </a:prstGeom>
          <a:noFill/>
        </p:spPr>
        <p:txBody>
          <a:bodyPr wrap="none" rtlCol="0">
            <a:spAutoFit/>
          </a:bodyPr>
          <a:lstStyle/>
          <a:p>
            <a:pPr algn="r"/>
            <a:r>
              <a:rPr lang="en-US" sz="1400" dirty="0"/>
              <a:t>6000</a:t>
            </a:r>
            <a:endParaRPr lang="en-GB" sz="1400" dirty="0"/>
          </a:p>
        </p:txBody>
      </p:sp>
      <p:sp>
        <p:nvSpPr>
          <p:cNvPr id="28" name="TextBox 27"/>
          <p:cNvSpPr txBox="1"/>
          <p:nvPr/>
        </p:nvSpPr>
        <p:spPr>
          <a:xfrm>
            <a:off x="6477001" y="3972580"/>
            <a:ext cx="816185" cy="523220"/>
          </a:xfrm>
          <a:prstGeom prst="rect">
            <a:avLst/>
          </a:prstGeom>
          <a:noFill/>
        </p:spPr>
        <p:txBody>
          <a:bodyPr wrap="none" rtlCol="0">
            <a:spAutoFit/>
          </a:bodyPr>
          <a:lstStyle/>
          <a:p>
            <a:pPr algn="ctr"/>
            <a:r>
              <a:rPr lang="en-US" sz="1400" dirty="0"/>
              <a:t>segment</a:t>
            </a:r>
            <a:br>
              <a:rPr lang="en-US" sz="1400" dirty="0"/>
            </a:br>
            <a:r>
              <a:rPr lang="en-US" sz="1400" dirty="0"/>
              <a:t>table</a:t>
            </a:r>
            <a:endParaRPr lang="en-GB" sz="1400" dirty="0"/>
          </a:p>
        </p:txBody>
      </p:sp>
    </p:spTree>
    <p:extLst>
      <p:ext uri="{BB962C8B-B14F-4D97-AF65-F5344CB8AC3E}">
        <p14:creationId xmlns:p14="http://schemas.microsoft.com/office/powerpoint/2010/main" val="1235496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dirty="0"/>
              <a:t>Segmentation Architecture </a:t>
            </a:r>
          </a:p>
        </p:txBody>
      </p:sp>
      <p:sp>
        <p:nvSpPr>
          <p:cNvPr id="109571" name="Rectangle 3"/>
          <p:cNvSpPr>
            <a:spLocks noGrp="1" noChangeArrowheads="1"/>
          </p:cNvSpPr>
          <p:nvPr>
            <p:ph type="body" idx="1"/>
          </p:nvPr>
        </p:nvSpPr>
        <p:spPr>
          <a:xfrm>
            <a:off x="2286001" y="1477963"/>
            <a:ext cx="6791325" cy="4527550"/>
          </a:xfrm>
        </p:spPr>
        <p:txBody>
          <a:bodyPr>
            <a:normAutofit/>
          </a:bodyPr>
          <a:lstStyle/>
          <a:p>
            <a:pPr>
              <a:tabLst>
                <a:tab pos="1830388" algn="l"/>
                <a:tab pos="2857500" algn="ctr"/>
              </a:tabLst>
            </a:pPr>
            <a:r>
              <a:rPr lang="en-US" b="1" dirty="0">
                <a:solidFill>
                  <a:srgbClr val="3366FF"/>
                </a:solidFill>
              </a:rPr>
              <a:t>Segment table</a:t>
            </a:r>
            <a:r>
              <a:rPr lang="en-US" dirty="0">
                <a:solidFill>
                  <a:srgbClr val="3366FF"/>
                </a:solidFill>
              </a:rPr>
              <a:t> </a:t>
            </a:r>
            <a:r>
              <a:rPr lang="en-US" dirty="0"/>
              <a:t>– each entry has:</a:t>
            </a:r>
          </a:p>
          <a:p>
            <a:pPr lvl="1">
              <a:tabLst>
                <a:tab pos="1830388" algn="l"/>
                <a:tab pos="2857500" algn="ctr"/>
              </a:tabLst>
            </a:pPr>
            <a:r>
              <a:rPr lang="en-US" b="1" dirty="0">
                <a:solidFill>
                  <a:srgbClr val="3366FF"/>
                </a:solidFill>
              </a:rPr>
              <a:t>base</a:t>
            </a:r>
            <a:r>
              <a:rPr lang="en-US" dirty="0">
                <a:solidFill>
                  <a:srgbClr val="3366FF"/>
                </a:solidFill>
              </a:rPr>
              <a:t> </a:t>
            </a:r>
            <a:r>
              <a:rPr lang="en-US" dirty="0"/>
              <a:t>– starting physical address of segment</a:t>
            </a:r>
          </a:p>
          <a:p>
            <a:pPr lvl="1">
              <a:tabLst>
                <a:tab pos="1830388" algn="l"/>
                <a:tab pos="2857500" algn="ctr"/>
              </a:tabLst>
            </a:pPr>
            <a:r>
              <a:rPr lang="en-US" b="1" dirty="0">
                <a:solidFill>
                  <a:srgbClr val="3366FF"/>
                </a:solidFill>
              </a:rPr>
              <a:t>limit</a:t>
            </a:r>
            <a:r>
              <a:rPr lang="en-US" dirty="0">
                <a:solidFill>
                  <a:srgbClr val="3366FF"/>
                </a:solidFill>
              </a:rPr>
              <a:t> </a:t>
            </a:r>
            <a:r>
              <a:rPr lang="en-US" dirty="0"/>
              <a:t>– length of the segment</a:t>
            </a:r>
          </a:p>
          <a:p>
            <a:pPr>
              <a:tabLst>
                <a:tab pos="1830388" algn="l"/>
                <a:tab pos="2857500" algn="ctr"/>
              </a:tabLst>
            </a:pPr>
            <a:r>
              <a:rPr lang="en-US" b="1" dirty="0">
                <a:solidFill>
                  <a:srgbClr val="3366FF"/>
                </a:solidFill>
              </a:rPr>
              <a:t>Segment-table base register (STBR)</a:t>
            </a:r>
            <a:r>
              <a:rPr lang="en-US" dirty="0">
                <a:solidFill>
                  <a:srgbClr val="3366FF"/>
                </a:solidFill>
              </a:rPr>
              <a:t> </a:t>
            </a:r>
          </a:p>
          <a:p>
            <a:pPr lvl="1">
              <a:tabLst>
                <a:tab pos="1830388" algn="l"/>
                <a:tab pos="2857500" algn="ctr"/>
              </a:tabLst>
            </a:pPr>
            <a:r>
              <a:rPr lang="en-US" dirty="0"/>
              <a:t>Current</a:t>
            </a:r>
            <a:r>
              <a:rPr lang="en-US" dirty="0">
                <a:solidFill>
                  <a:srgbClr val="3366FF"/>
                </a:solidFill>
              </a:rPr>
              <a:t> </a:t>
            </a:r>
            <a:r>
              <a:rPr lang="en-US" dirty="0"/>
              <a:t>segment table location in memory</a:t>
            </a:r>
          </a:p>
          <a:p>
            <a:pPr>
              <a:tabLst>
                <a:tab pos="1830388" algn="l"/>
                <a:tab pos="2857500" algn="ctr"/>
              </a:tabLst>
            </a:pPr>
            <a:r>
              <a:rPr lang="en-US" b="1" dirty="0">
                <a:solidFill>
                  <a:srgbClr val="3366FF"/>
                </a:solidFill>
              </a:rPr>
              <a:t>Segment-table length register (STLR)</a:t>
            </a:r>
            <a:r>
              <a:rPr lang="en-US" dirty="0">
                <a:solidFill>
                  <a:srgbClr val="3366FF"/>
                </a:solidFill>
              </a:rPr>
              <a:t> </a:t>
            </a:r>
          </a:p>
          <a:p>
            <a:pPr lvl="1">
              <a:tabLst>
                <a:tab pos="1830388" algn="l"/>
                <a:tab pos="2857500" algn="ctr"/>
              </a:tabLst>
            </a:pPr>
            <a:r>
              <a:rPr lang="en-US" dirty="0"/>
              <a:t>Current size of segment table</a:t>
            </a:r>
          </a:p>
          <a:p>
            <a:pPr>
              <a:buNone/>
              <a:tabLst>
                <a:tab pos="1830388" algn="l"/>
                <a:tab pos="2857500" algn="ctr"/>
              </a:tabLst>
            </a:pPr>
            <a:r>
              <a:rPr lang="en-US" dirty="0"/>
              <a:t>	                  </a:t>
            </a:r>
          </a:p>
          <a:p>
            <a:pPr>
              <a:buNone/>
              <a:tabLst>
                <a:tab pos="1830388" algn="l"/>
                <a:tab pos="2857500" algn="ctr"/>
              </a:tabLst>
            </a:pPr>
            <a:r>
              <a:rPr lang="en-US" dirty="0"/>
              <a:t>segment number </a:t>
            </a:r>
            <a:r>
              <a:rPr lang="en-US" b="1" i="1" dirty="0">
                <a:solidFill>
                  <a:srgbClr val="FF0000"/>
                </a:solidFill>
              </a:rPr>
              <a:t>s</a:t>
            </a:r>
            <a:r>
              <a:rPr lang="en-US" dirty="0"/>
              <a:t> is legal if </a:t>
            </a:r>
            <a:r>
              <a:rPr lang="en-US" b="1" i="1" dirty="0">
                <a:solidFill>
                  <a:srgbClr val="FF0000"/>
                </a:solidFill>
              </a:rPr>
              <a:t>s</a:t>
            </a:r>
            <a:r>
              <a:rPr lang="en-US" dirty="0"/>
              <a:t> &lt; </a:t>
            </a:r>
            <a:r>
              <a:rPr lang="en-US" b="1" dirty="0">
                <a:solidFill>
                  <a:srgbClr val="FF0000"/>
                </a:solidFill>
              </a:rPr>
              <a:t>STLR</a:t>
            </a:r>
          </a:p>
        </p:txBody>
      </p:sp>
    </p:spTree>
    <p:extLst>
      <p:ext uri="{BB962C8B-B14F-4D97-AF65-F5344CB8AC3E}">
        <p14:creationId xmlns:p14="http://schemas.microsoft.com/office/powerpoint/2010/main" val="717484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Paging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5153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p:txBody>
          <a:bodyPr/>
          <a:lstStyle/>
          <a:p>
            <a:r>
              <a:rPr lang="en-US"/>
              <a:t>Paging</a:t>
            </a:r>
          </a:p>
        </p:txBody>
      </p:sp>
      <p:sp>
        <p:nvSpPr>
          <p:cNvPr id="54275" name="Rectangle 1027"/>
          <p:cNvSpPr>
            <a:spLocks noGrp="1" noChangeArrowheads="1"/>
          </p:cNvSpPr>
          <p:nvPr>
            <p:ph type="body" idx="1"/>
          </p:nvPr>
        </p:nvSpPr>
        <p:spPr/>
        <p:txBody>
          <a:bodyPr>
            <a:normAutofit/>
          </a:bodyPr>
          <a:lstStyle/>
          <a:p>
            <a:r>
              <a:rPr lang="en-US" dirty="0"/>
              <a:t>Solves contiguous physical memory problem</a:t>
            </a:r>
          </a:p>
          <a:p>
            <a:pPr lvl="1"/>
            <a:r>
              <a:rPr lang="en-US" dirty="0"/>
              <a:t>Process can always fit if there is available free memory</a:t>
            </a:r>
          </a:p>
          <a:p>
            <a:r>
              <a:rPr lang="en-US" dirty="0"/>
              <a:t>Divide physical memory into </a:t>
            </a:r>
            <a:r>
              <a:rPr lang="en-US" b="1" i="1" dirty="0">
                <a:solidFill>
                  <a:srgbClr val="FF0000"/>
                </a:solidFill>
              </a:rPr>
              <a:t>frames</a:t>
            </a:r>
          </a:p>
          <a:p>
            <a:pPr lvl="1"/>
            <a:r>
              <a:rPr lang="en-US" dirty="0"/>
              <a:t>Size is power of two, e.g. 4096 bytes</a:t>
            </a:r>
          </a:p>
          <a:p>
            <a:r>
              <a:rPr lang="en-US" dirty="0"/>
              <a:t>Divide logical memory into </a:t>
            </a:r>
            <a:r>
              <a:rPr lang="en-US" b="1" i="1" dirty="0">
                <a:solidFill>
                  <a:srgbClr val="FF0000"/>
                </a:solidFill>
              </a:rPr>
              <a:t>pages</a:t>
            </a:r>
            <a:r>
              <a:rPr lang="en-US" b="1" dirty="0">
                <a:solidFill>
                  <a:srgbClr val="FF0000"/>
                </a:solidFill>
              </a:rPr>
              <a:t> </a:t>
            </a:r>
            <a:r>
              <a:rPr lang="en-US" dirty="0"/>
              <a:t>of the same size</a:t>
            </a:r>
          </a:p>
          <a:p>
            <a:r>
              <a:rPr lang="en-US" dirty="0"/>
              <a:t>For a program of </a:t>
            </a:r>
            <a:r>
              <a:rPr lang="en-US" i="1" dirty="0"/>
              <a:t>n </a:t>
            </a:r>
            <a:r>
              <a:rPr lang="en-US" dirty="0"/>
              <a:t>pages in size:</a:t>
            </a:r>
          </a:p>
          <a:p>
            <a:pPr lvl="1"/>
            <a:r>
              <a:rPr lang="en-US" dirty="0"/>
              <a:t>Find and allocate </a:t>
            </a:r>
            <a:r>
              <a:rPr lang="en-US" i="1" dirty="0"/>
              <a:t>n </a:t>
            </a:r>
            <a:r>
              <a:rPr lang="en-US" dirty="0"/>
              <a:t>frames</a:t>
            </a:r>
          </a:p>
          <a:p>
            <a:pPr lvl="1"/>
            <a:r>
              <a:rPr lang="en-US" dirty="0"/>
              <a:t>Load program</a:t>
            </a:r>
          </a:p>
          <a:p>
            <a:pPr lvl="1"/>
            <a:r>
              <a:rPr lang="en-US" dirty="0"/>
              <a:t>Set up </a:t>
            </a:r>
            <a:r>
              <a:rPr lang="en-US" b="1" i="1" dirty="0">
                <a:solidFill>
                  <a:srgbClr val="FF0000"/>
                </a:solidFill>
              </a:rPr>
              <a:t>page table</a:t>
            </a:r>
            <a:r>
              <a:rPr lang="en-US" b="1" dirty="0">
                <a:solidFill>
                  <a:srgbClr val="FF0000"/>
                </a:solidFill>
              </a:rPr>
              <a:t> </a:t>
            </a:r>
            <a:r>
              <a:rPr lang="en-US" dirty="0">
                <a:solidFill>
                  <a:srgbClr val="FF0000"/>
                </a:solidFill>
              </a:rPr>
              <a:t> </a:t>
            </a:r>
            <a:r>
              <a:rPr lang="en-US" dirty="0"/>
              <a:t>to translate logical pages to physical frames</a:t>
            </a:r>
          </a:p>
        </p:txBody>
      </p:sp>
    </p:spTree>
    <p:extLst>
      <p:ext uri="{BB962C8B-B14F-4D97-AF65-F5344CB8AC3E}">
        <p14:creationId xmlns:p14="http://schemas.microsoft.com/office/powerpoint/2010/main" val="755643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table jargon</a:t>
            </a:r>
          </a:p>
        </p:txBody>
      </p:sp>
      <p:sp>
        <p:nvSpPr>
          <p:cNvPr id="3" name="Content Placeholder 2"/>
          <p:cNvSpPr>
            <a:spLocks noGrp="1"/>
          </p:cNvSpPr>
          <p:nvPr>
            <p:ph idx="1"/>
          </p:nvPr>
        </p:nvSpPr>
        <p:spPr/>
        <p:txBody>
          <a:bodyPr>
            <a:normAutofit/>
          </a:bodyPr>
          <a:lstStyle/>
          <a:p>
            <a:r>
              <a:rPr lang="en-US" dirty="0"/>
              <a:t>Page tables maps </a:t>
            </a:r>
            <a:r>
              <a:rPr lang="en-US" dirty="0" err="1"/>
              <a:t>VPNs</a:t>
            </a:r>
            <a:r>
              <a:rPr lang="en-US" dirty="0"/>
              <a:t> to </a:t>
            </a:r>
            <a:r>
              <a:rPr lang="en-US" dirty="0" err="1"/>
              <a:t>PFNs</a:t>
            </a:r>
            <a:endParaRPr lang="en-US" dirty="0"/>
          </a:p>
          <a:p>
            <a:pPr lvl="1"/>
            <a:r>
              <a:rPr lang="en-US" dirty="0"/>
              <a:t>Page table entry = PTE</a:t>
            </a:r>
          </a:p>
          <a:p>
            <a:r>
              <a:rPr lang="en-US" b="1" i="1" dirty="0">
                <a:solidFill>
                  <a:srgbClr val="FF0000"/>
                </a:solidFill>
              </a:rPr>
              <a:t>VPN</a:t>
            </a:r>
            <a:r>
              <a:rPr lang="en-US" dirty="0"/>
              <a:t> = Virtual Page Number</a:t>
            </a:r>
          </a:p>
          <a:p>
            <a:pPr lvl="1"/>
            <a:r>
              <a:rPr lang="en-US" dirty="0"/>
              <a:t>Upper bits of virtual or logical address </a:t>
            </a:r>
          </a:p>
          <a:p>
            <a:r>
              <a:rPr lang="en-US" b="1" i="1" dirty="0">
                <a:solidFill>
                  <a:srgbClr val="FF0000"/>
                </a:solidFill>
              </a:rPr>
              <a:t>PFN</a:t>
            </a:r>
            <a:r>
              <a:rPr lang="en-US" dirty="0"/>
              <a:t> = Page Frame Number</a:t>
            </a:r>
          </a:p>
          <a:p>
            <a:pPr lvl="1"/>
            <a:r>
              <a:rPr lang="en-US" dirty="0"/>
              <a:t>Upper bits of physical or logical address</a:t>
            </a:r>
          </a:p>
          <a:p>
            <a:r>
              <a:rPr lang="en-US" dirty="0"/>
              <a:t>Same number of bits (usually).</a:t>
            </a:r>
          </a:p>
        </p:txBody>
      </p:sp>
    </p:spTree>
    <p:extLst>
      <p:ext uri="{BB962C8B-B14F-4D97-AF65-F5344CB8AC3E}">
        <p14:creationId xmlns:p14="http://schemas.microsoft.com/office/powerpoint/2010/main" val="1847900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x86-64 Paging</a:t>
            </a:r>
          </a:p>
        </p:txBody>
      </p:sp>
      <p:sp>
        <p:nvSpPr>
          <p:cNvPr id="28675" name="Rectangle 3"/>
          <p:cNvSpPr>
            <a:spLocks noChangeArrowheads="1"/>
          </p:cNvSpPr>
          <p:nvPr/>
        </p:nvSpPr>
        <p:spPr bwMode="auto">
          <a:xfrm>
            <a:off x="2667000" y="4316413"/>
            <a:ext cx="914400" cy="228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PM4LE</a:t>
            </a:r>
          </a:p>
        </p:txBody>
      </p:sp>
      <p:sp>
        <p:nvSpPr>
          <p:cNvPr id="28676" name="Text Box 4"/>
          <p:cNvSpPr txBox="1">
            <a:spLocks noChangeArrowheads="1"/>
          </p:cNvSpPr>
          <p:nvPr/>
        </p:nvSpPr>
        <p:spPr bwMode="auto">
          <a:xfrm>
            <a:off x="2053938" y="4730979"/>
            <a:ext cx="384463"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BR</a:t>
            </a:r>
          </a:p>
        </p:txBody>
      </p:sp>
      <p:grpSp>
        <p:nvGrpSpPr>
          <p:cNvPr id="2" name="Group 54"/>
          <p:cNvGrpSpPr/>
          <p:nvPr/>
        </p:nvGrpSpPr>
        <p:grpSpPr>
          <a:xfrm>
            <a:off x="2514600" y="1974622"/>
            <a:ext cx="152400" cy="2439988"/>
            <a:chOff x="990600" y="1974622"/>
            <a:chExt cx="152400" cy="2439988"/>
          </a:xfrm>
        </p:grpSpPr>
        <p:sp>
          <p:nvSpPr>
            <p:cNvPr id="28677" name="Line 5"/>
            <p:cNvSpPr>
              <a:spLocks noChangeShapeType="1"/>
            </p:cNvSpPr>
            <p:nvPr/>
          </p:nvSpPr>
          <p:spPr bwMode="auto">
            <a:xfrm>
              <a:off x="990600" y="1974622"/>
              <a:ext cx="1588" cy="24384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78" name="Line 6"/>
            <p:cNvSpPr>
              <a:spLocks noChangeShapeType="1"/>
            </p:cNvSpPr>
            <p:nvPr/>
          </p:nvSpPr>
          <p:spPr bwMode="auto">
            <a:xfrm>
              <a:off x="990600" y="4413022"/>
              <a:ext cx="152400" cy="158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grpSp>
      <p:sp>
        <p:nvSpPr>
          <p:cNvPr id="28679" name="Line 7"/>
          <p:cNvSpPr>
            <a:spLocks noChangeShapeType="1"/>
          </p:cNvSpPr>
          <p:nvPr/>
        </p:nvSpPr>
        <p:spPr bwMode="auto">
          <a:xfrm>
            <a:off x="2438400" y="4876800"/>
            <a:ext cx="2286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80" name="Text Box 8"/>
          <p:cNvSpPr txBox="1">
            <a:spLocks noChangeArrowheads="1"/>
          </p:cNvSpPr>
          <p:nvPr/>
        </p:nvSpPr>
        <p:spPr bwMode="auto">
          <a:xfrm>
            <a:off x="2587625" y="2743201"/>
            <a:ext cx="1024254" cy="599693"/>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Page Map</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Table</a:t>
            </a:r>
          </a:p>
        </p:txBody>
      </p:sp>
      <p:sp>
        <p:nvSpPr>
          <p:cNvPr id="28681" name="Rectangle 9"/>
          <p:cNvSpPr>
            <a:spLocks noChangeArrowheads="1"/>
          </p:cNvSpPr>
          <p:nvPr/>
        </p:nvSpPr>
        <p:spPr bwMode="auto">
          <a:xfrm>
            <a:off x="2233614" y="1682978"/>
            <a:ext cx="1271587" cy="2873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VPN1</a:t>
            </a:r>
          </a:p>
        </p:txBody>
      </p:sp>
      <p:sp>
        <p:nvSpPr>
          <p:cNvPr id="28682" name="Text Box 10"/>
          <p:cNvSpPr txBox="1">
            <a:spLocks noChangeArrowheads="1"/>
          </p:cNvSpPr>
          <p:nvPr/>
        </p:nvSpPr>
        <p:spPr bwMode="auto">
          <a:xfrm>
            <a:off x="2613026" y="1454379"/>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9</a:t>
            </a:r>
          </a:p>
        </p:txBody>
      </p:sp>
      <p:sp>
        <p:nvSpPr>
          <p:cNvPr id="28683" name="Rectangle 11"/>
          <p:cNvSpPr>
            <a:spLocks noChangeArrowheads="1"/>
          </p:cNvSpPr>
          <p:nvPr/>
        </p:nvSpPr>
        <p:spPr bwMode="auto">
          <a:xfrm>
            <a:off x="7315200" y="1682978"/>
            <a:ext cx="1843088" cy="2873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VPO</a:t>
            </a:r>
          </a:p>
        </p:txBody>
      </p:sp>
      <p:sp>
        <p:nvSpPr>
          <p:cNvPr id="28684" name="Text Box 12"/>
          <p:cNvSpPr txBox="1">
            <a:spLocks noChangeArrowheads="1"/>
          </p:cNvSpPr>
          <p:nvPr/>
        </p:nvSpPr>
        <p:spPr bwMode="auto">
          <a:xfrm>
            <a:off x="7999414" y="1454379"/>
            <a:ext cx="365227" cy="279029"/>
          </a:xfrm>
          <a:prstGeom prst="rect">
            <a:avLst/>
          </a:prstGeom>
          <a:noFill/>
          <a:ln w="9525">
            <a:noFill/>
            <a:round/>
            <a:headEnd/>
            <a:tailEnd/>
          </a:ln>
          <a:effectLst/>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12</a:t>
            </a:r>
          </a:p>
        </p:txBody>
      </p:sp>
      <p:sp>
        <p:nvSpPr>
          <p:cNvPr id="28685" name="Text Box 13"/>
          <p:cNvSpPr txBox="1">
            <a:spLocks noChangeArrowheads="1"/>
          </p:cNvSpPr>
          <p:nvPr/>
        </p:nvSpPr>
        <p:spPr bwMode="auto">
          <a:xfrm>
            <a:off x="8463116" y="2054536"/>
            <a:ext cx="1621019"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Calibri" pitchFamily="34" charset="0"/>
                <a:ea typeface="msgothic" charset="0"/>
                <a:cs typeface="msgothic" charset="0"/>
              </a:rPr>
              <a:t>Virtual address</a:t>
            </a:r>
          </a:p>
        </p:txBody>
      </p:sp>
      <p:sp>
        <p:nvSpPr>
          <p:cNvPr id="28686" name="Line 14"/>
          <p:cNvSpPr>
            <a:spLocks noChangeShapeType="1"/>
          </p:cNvSpPr>
          <p:nvPr/>
        </p:nvSpPr>
        <p:spPr bwMode="auto">
          <a:xfrm>
            <a:off x="3581400" y="4419600"/>
            <a:ext cx="7620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87" name="Line 15"/>
          <p:cNvSpPr>
            <a:spLocks noChangeShapeType="1"/>
          </p:cNvSpPr>
          <p:nvPr/>
        </p:nvSpPr>
        <p:spPr bwMode="auto">
          <a:xfrm>
            <a:off x="3657600" y="4419600"/>
            <a:ext cx="0" cy="4572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88" name="Line 16"/>
          <p:cNvSpPr>
            <a:spLocks noChangeShapeType="1"/>
          </p:cNvSpPr>
          <p:nvPr/>
        </p:nvSpPr>
        <p:spPr bwMode="auto">
          <a:xfrm>
            <a:off x="3657600" y="4876800"/>
            <a:ext cx="3048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89" name="Line 17"/>
          <p:cNvSpPr>
            <a:spLocks noChangeShapeType="1"/>
          </p:cNvSpPr>
          <p:nvPr/>
        </p:nvSpPr>
        <p:spPr bwMode="auto">
          <a:xfrm>
            <a:off x="7543800" y="4419600"/>
            <a:ext cx="1588" cy="12954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90" name="Line 18"/>
          <p:cNvSpPr>
            <a:spLocks noChangeShapeType="1"/>
          </p:cNvSpPr>
          <p:nvPr/>
        </p:nvSpPr>
        <p:spPr bwMode="auto">
          <a:xfrm>
            <a:off x="8228012" y="1968044"/>
            <a:ext cx="1588" cy="406908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91" name="Rectangle 19"/>
          <p:cNvSpPr>
            <a:spLocks noChangeArrowheads="1"/>
          </p:cNvSpPr>
          <p:nvPr/>
        </p:nvSpPr>
        <p:spPr bwMode="auto">
          <a:xfrm>
            <a:off x="2192338" y="6037264"/>
            <a:ext cx="4495800" cy="2873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PPN</a:t>
            </a:r>
          </a:p>
        </p:txBody>
      </p:sp>
      <p:sp>
        <p:nvSpPr>
          <p:cNvPr id="28692" name="Rectangle 20"/>
          <p:cNvSpPr>
            <a:spLocks noChangeArrowheads="1"/>
          </p:cNvSpPr>
          <p:nvPr/>
        </p:nvSpPr>
        <p:spPr bwMode="auto">
          <a:xfrm>
            <a:off x="6688139" y="6037264"/>
            <a:ext cx="1874837" cy="2873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PPO</a:t>
            </a:r>
          </a:p>
        </p:txBody>
      </p:sp>
      <p:sp>
        <p:nvSpPr>
          <p:cNvPr id="28693" name="Text Box 21"/>
          <p:cNvSpPr txBox="1">
            <a:spLocks noChangeArrowheads="1"/>
          </p:cNvSpPr>
          <p:nvPr/>
        </p:nvSpPr>
        <p:spPr bwMode="auto">
          <a:xfrm>
            <a:off x="4252914" y="5715001"/>
            <a:ext cx="365227" cy="279029"/>
          </a:xfrm>
          <a:prstGeom prst="rect">
            <a:avLst/>
          </a:prstGeom>
          <a:noFill/>
          <a:ln w="9525">
            <a:noFill/>
            <a:round/>
            <a:headEnd/>
            <a:tailEnd/>
          </a:ln>
          <a:effectLst/>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40</a:t>
            </a:r>
          </a:p>
        </p:txBody>
      </p:sp>
      <p:sp>
        <p:nvSpPr>
          <p:cNvPr id="28694" name="Text Box 22"/>
          <p:cNvSpPr txBox="1">
            <a:spLocks noChangeArrowheads="1"/>
          </p:cNvSpPr>
          <p:nvPr/>
        </p:nvSpPr>
        <p:spPr bwMode="auto">
          <a:xfrm>
            <a:off x="7439026" y="5786439"/>
            <a:ext cx="365227" cy="279029"/>
          </a:xfrm>
          <a:prstGeom prst="rect">
            <a:avLst/>
          </a:prstGeom>
          <a:noFill/>
          <a:ln w="9525">
            <a:noFill/>
            <a:round/>
            <a:headEnd/>
            <a:tailEnd/>
          </a:ln>
          <a:effectLst/>
        </p:spPr>
        <p:txBody>
          <a:bodyPr wrap="none" lIns="90360" tIns="44280" rIns="90360" bIns="44280">
            <a:spAutoFit/>
          </a:bodyP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12</a:t>
            </a:r>
          </a:p>
        </p:txBody>
      </p:sp>
      <p:sp>
        <p:nvSpPr>
          <p:cNvPr id="28695" name="Text Box 23"/>
          <p:cNvSpPr txBox="1">
            <a:spLocks noChangeArrowheads="1"/>
          </p:cNvSpPr>
          <p:nvPr/>
        </p:nvSpPr>
        <p:spPr bwMode="auto">
          <a:xfrm>
            <a:off x="8566151" y="6017537"/>
            <a:ext cx="1735859"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Calibri" pitchFamily="34" charset="0"/>
                <a:ea typeface="msgothic" charset="0"/>
                <a:cs typeface="msgothic" charset="0"/>
              </a:rPr>
              <a:t>Physical address</a:t>
            </a:r>
          </a:p>
        </p:txBody>
      </p:sp>
      <p:sp>
        <p:nvSpPr>
          <p:cNvPr id="28696" name="Line 24"/>
          <p:cNvSpPr>
            <a:spLocks noChangeShapeType="1"/>
          </p:cNvSpPr>
          <p:nvPr/>
        </p:nvSpPr>
        <p:spPr bwMode="auto">
          <a:xfrm flipH="1">
            <a:off x="5180014" y="5715000"/>
            <a:ext cx="2365375"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97" name="Line 25"/>
          <p:cNvSpPr>
            <a:spLocks noChangeShapeType="1"/>
          </p:cNvSpPr>
          <p:nvPr/>
        </p:nvSpPr>
        <p:spPr bwMode="auto">
          <a:xfrm>
            <a:off x="5181600" y="5715000"/>
            <a:ext cx="1588"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698" name="Rectangle 26"/>
          <p:cNvSpPr>
            <a:spLocks noChangeArrowheads="1"/>
          </p:cNvSpPr>
          <p:nvPr/>
        </p:nvSpPr>
        <p:spPr bwMode="auto">
          <a:xfrm>
            <a:off x="3505200" y="1682978"/>
            <a:ext cx="1271588" cy="2873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VPN2</a:t>
            </a:r>
          </a:p>
        </p:txBody>
      </p:sp>
      <p:sp>
        <p:nvSpPr>
          <p:cNvPr id="28699" name="Rectangle 27"/>
          <p:cNvSpPr>
            <a:spLocks noChangeArrowheads="1"/>
          </p:cNvSpPr>
          <p:nvPr/>
        </p:nvSpPr>
        <p:spPr bwMode="auto">
          <a:xfrm>
            <a:off x="4776789" y="1682978"/>
            <a:ext cx="1271587" cy="2873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VPN3</a:t>
            </a:r>
          </a:p>
        </p:txBody>
      </p:sp>
      <p:sp>
        <p:nvSpPr>
          <p:cNvPr id="28700" name="Rectangle 28"/>
          <p:cNvSpPr>
            <a:spLocks noChangeArrowheads="1"/>
          </p:cNvSpPr>
          <p:nvPr/>
        </p:nvSpPr>
        <p:spPr bwMode="auto">
          <a:xfrm>
            <a:off x="6048375" y="1682978"/>
            <a:ext cx="1271588" cy="28733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VPN4</a:t>
            </a:r>
          </a:p>
        </p:txBody>
      </p:sp>
      <p:sp>
        <p:nvSpPr>
          <p:cNvPr id="28701" name="Text Box 29"/>
          <p:cNvSpPr txBox="1">
            <a:spLocks noChangeArrowheads="1"/>
          </p:cNvSpPr>
          <p:nvPr/>
        </p:nvSpPr>
        <p:spPr bwMode="auto">
          <a:xfrm>
            <a:off x="3960814" y="1454379"/>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9</a:t>
            </a:r>
          </a:p>
        </p:txBody>
      </p:sp>
      <p:sp>
        <p:nvSpPr>
          <p:cNvPr id="28702" name="Text Box 30"/>
          <p:cNvSpPr txBox="1">
            <a:spLocks noChangeArrowheads="1"/>
          </p:cNvSpPr>
          <p:nvPr/>
        </p:nvSpPr>
        <p:spPr bwMode="auto">
          <a:xfrm>
            <a:off x="5256214" y="1454379"/>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9</a:t>
            </a:r>
          </a:p>
        </p:txBody>
      </p:sp>
      <p:sp>
        <p:nvSpPr>
          <p:cNvPr id="28703" name="Text Box 31"/>
          <p:cNvSpPr txBox="1">
            <a:spLocks noChangeArrowheads="1"/>
          </p:cNvSpPr>
          <p:nvPr/>
        </p:nvSpPr>
        <p:spPr bwMode="auto">
          <a:xfrm>
            <a:off x="6551614" y="1454379"/>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9</a:t>
            </a:r>
          </a:p>
        </p:txBody>
      </p:sp>
      <p:sp>
        <p:nvSpPr>
          <p:cNvPr id="28709" name="Rectangle 37"/>
          <p:cNvSpPr>
            <a:spLocks noChangeArrowheads="1"/>
          </p:cNvSpPr>
          <p:nvPr/>
        </p:nvSpPr>
        <p:spPr bwMode="auto">
          <a:xfrm>
            <a:off x="3962400" y="4316413"/>
            <a:ext cx="914400" cy="228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PDPE</a:t>
            </a:r>
          </a:p>
        </p:txBody>
      </p:sp>
      <p:sp>
        <p:nvSpPr>
          <p:cNvPr id="28710" name="Text Box 38"/>
          <p:cNvSpPr txBox="1">
            <a:spLocks noChangeArrowheads="1"/>
          </p:cNvSpPr>
          <p:nvPr/>
        </p:nvSpPr>
        <p:spPr bwMode="auto">
          <a:xfrm>
            <a:off x="3883025" y="2133601"/>
            <a:ext cx="974176" cy="1186905"/>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Page </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Directory</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Pointer</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Table</a:t>
            </a:r>
          </a:p>
        </p:txBody>
      </p:sp>
      <p:sp>
        <p:nvSpPr>
          <p:cNvPr id="28711" name="Line 39"/>
          <p:cNvSpPr>
            <a:spLocks noChangeShapeType="1"/>
          </p:cNvSpPr>
          <p:nvPr/>
        </p:nvSpPr>
        <p:spPr bwMode="auto">
          <a:xfrm>
            <a:off x="4876800" y="4419600"/>
            <a:ext cx="7620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712" name="Line 40"/>
          <p:cNvSpPr>
            <a:spLocks noChangeShapeType="1"/>
          </p:cNvSpPr>
          <p:nvPr/>
        </p:nvSpPr>
        <p:spPr bwMode="auto">
          <a:xfrm>
            <a:off x="4953000" y="4419600"/>
            <a:ext cx="1588" cy="4572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713" name="Line 41"/>
          <p:cNvSpPr>
            <a:spLocks noChangeShapeType="1"/>
          </p:cNvSpPr>
          <p:nvPr/>
        </p:nvSpPr>
        <p:spPr bwMode="auto">
          <a:xfrm>
            <a:off x="4953000" y="4876800"/>
            <a:ext cx="3048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716" name="Rectangle 44"/>
          <p:cNvSpPr>
            <a:spLocks noChangeArrowheads="1"/>
          </p:cNvSpPr>
          <p:nvPr/>
        </p:nvSpPr>
        <p:spPr bwMode="auto">
          <a:xfrm>
            <a:off x="5257800" y="4316413"/>
            <a:ext cx="914400" cy="228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PDE</a:t>
            </a:r>
          </a:p>
        </p:txBody>
      </p:sp>
      <p:sp>
        <p:nvSpPr>
          <p:cNvPr id="28717" name="Text Box 45"/>
          <p:cNvSpPr txBox="1">
            <a:spLocks noChangeArrowheads="1"/>
          </p:cNvSpPr>
          <p:nvPr/>
        </p:nvSpPr>
        <p:spPr bwMode="auto">
          <a:xfrm>
            <a:off x="5178425" y="2438401"/>
            <a:ext cx="974176" cy="893299"/>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Page</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Directory</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Table</a:t>
            </a:r>
          </a:p>
        </p:txBody>
      </p:sp>
      <p:sp>
        <p:nvSpPr>
          <p:cNvPr id="28718" name="Line 46"/>
          <p:cNvSpPr>
            <a:spLocks noChangeShapeType="1"/>
          </p:cNvSpPr>
          <p:nvPr/>
        </p:nvSpPr>
        <p:spPr bwMode="auto">
          <a:xfrm>
            <a:off x="6172200" y="4419600"/>
            <a:ext cx="7620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719" name="Line 47"/>
          <p:cNvSpPr>
            <a:spLocks noChangeShapeType="1"/>
          </p:cNvSpPr>
          <p:nvPr/>
        </p:nvSpPr>
        <p:spPr bwMode="auto">
          <a:xfrm>
            <a:off x="6248400" y="4419600"/>
            <a:ext cx="1588" cy="4572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720" name="Line 48"/>
          <p:cNvSpPr>
            <a:spLocks noChangeShapeType="1"/>
          </p:cNvSpPr>
          <p:nvPr/>
        </p:nvSpPr>
        <p:spPr bwMode="auto">
          <a:xfrm>
            <a:off x="6248400" y="4876800"/>
            <a:ext cx="304800" cy="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28723" name="Rectangle 51"/>
          <p:cNvSpPr>
            <a:spLocks noChangeArrowheads="1"/>
          </p:cNvSpPr>
          <p:nvPr/>
        </p:nvSpPr>
        <p:spPr bwMode="auto">
          <a:xfrm>
            <a:off x="6553200" y="4316413"/>
            <a:ext cx="914400" cy="2286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PTE</a:t>
            </a:r>
          </a:p>
        </p:txBody>
      </p:sp>
      <p:sp>
        <p:nvSpPr>
          <p:cNvPr id="28724" name="Text Box 52"/>
          <p:cNvSpPr txBox="1">
            <a:spLocks noChangeArrowheads="1"/>
          </p:cNvSpPr>
          <p:nvPr/>
        </p:nvSpPr>
        <p:spPr bwMode="auto">
          <a:xfrm>
            <a:off x="6683376" y="2743201"/>
            <a:ext cx="631839" cy="599693"/>
          </a:xfrm>
          <a:prstGeom prst="rect">
            <a:avLst/>
          </a:prstGeom>
          <a:no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Page</a:t>
            </a:r>
          </a:p>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Table</a:t>
            </a:r>
          </a:p>
        </p:txBody>
      </p:sp>
      <p:sp>
        <p:nvSpPr>
          <p:cNvPr id="28725" name="Line 53"/>
          <p:cNvSpPr>
            <a:spLocks noChangeShapeType="1"/>
          </p:cNvSpPr>
          <p:nvPr/>
        </p:nvSpPr>
        <p:spPr bwMode="auto">
          <a:xfrm>
            <a:off x="7467600" y="4419600"/>
            <a:ext cx="7620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grpSp>
        <p:nvGrpSpPr>
          <p:cNvPr id="3" name="Group 55"/>
          <p:cNvGrpSpPr/>
          <p:nvPr/>
        </p:nvGrpSpPr>
        <p:grpSpPr>
          <a:xfrm>
            <a:off x="3810000" y="1981200"/>
            <a:ext cx="152400" cy="2439988"/>
            <a:chOff x="990600" y="1974622"/>
            <a:chExt cx="152400" cy="2439988"/>
          </a:xfrm>
        </p:grpSpPr>
        <p:sp>
          <p:nvSpPr>
            <p:cNvPr id="57" name="Line 5"/>
            <p:cNvSpPr>
              <a:spLocks noChangeShapeType="1"/>
            </p:cNvSpPr>
            <p:nvPr/>
          </p:nvSpPr>
          <p:spPr bwMode="auto">
            <a:xfrm>
              <a:off x="990600" y="1974622"/>
              <a:ext cx="1588" cy="24384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58" name="Line 6"/>
            <p:cNvSpPr>
              <a:spLocks noChangeShapeType="1"/>
            </p:cNvSpPr>
            <p:nvPr/>
          </p:nvSpPr>
          <p:spPr bwMode="auto">
            <a:xfrm>
              <a:off x="990600" y="4413022"/>
              <a:ext cx="152400" cy="158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grpSp>
      <p:grpSp>
        <p:nvGrpSpPr>
          <p:cNvPr id="4" name="Group 58"/>
          <p:cNvGrpSpPr/>
          <p:nvPr/>
        </p:nvGrpSpPr>
        <p:grpSpPr>
          <a:xfrm>
            <a:off x="5105400" y="1981200"/>
            <a:ext cx="152400" cy="2439988"/>
            <a:chOff x="990600" y="1974622"/>
            <a:chExt cx="152400" cy="2439988"/>
          </a:xfrm>
        </p:grpSpPr>
        <p:sp>
          <p:nvSpPr>
            <p:cNvPr id="60" name="Line 5"/>
            <p:cNvSpPr>
              <a:spLocks noChangeShapeType="1"/>
            </p:cNvSpPr>
            <p:nvPr/>
          </p:nvSpPr>
          <p:spPr bwMode="auto">
            <a:xfrm>
              <a:off x="990600" y="1974622"/>
              <a:ext cx="1588" cy="24384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1" name="Line 6"/>
            <p:cNvSpPr>
              <a:spLocks noChangeShapeType="1"/>
            </p:cNvSpPr>
            <p:nvPr/>
          </p:nvSpPr>
          <p:spPr bwMode="auto">
            <a:xfrm>
              <a:off x="990600" y="4413022"/>
              <a:ext cx="152400" cy="158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grpSp>
      <p:grpSp>
        <p:nvGrpSpPr>
          <p:cNvPr id="5" name="Group 61"/>
          <p:cNvGrpSpPr/>
          <p:nvPr/>
        </p:nvGrpSpPr>
        <p:grpSpPr>
          <a:xfrm>
            <a:off x="6400800" y="1981200"/>
            <a:ext cx="152400" cy="2439988"/>
            <a:chOff x="990600" y="1974622"/>
            <a:chExt cx="152400" cy="2439988"/>
          </a:xfrm>
        </p:grpSpPr>
        <p:sp>
          <p:nvSpPr>
            <p:cNvPr id="63" name="Line 5"/>
            <p:cNvSpPr>
              <a:spLocks noChangeShapeType="1"/>
            </p:cNvSpPr>
            <p:nvPr/>
          </p:nvSpPr>
          <p:spPr bwMode="auto">
            <a:xfrm>
              <a:off x="990600" y="1974622"/>
              <a:ext cx="1588" cy="24384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4" name="Line 6"/>
            <p:cNvSpPr>
              <a:spLocks noChangeShapeType="1"/>
            </p:cNvSpPr>
            <p:nvPr/>
          </p:nvSpPr>
          <p:spPr bwMode="auto">
            <a:xfrm>
              <a:off x="990600" y="4413022"/>
              <a:ext cx="152400" cy="158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grpSp>
      <p:sp>
        <p:nvSpPr>
          <p:cNvPr id="28674" name="Rectangle 2"/>
          <p:cNvSpPr>
            <a:spLocks noChangeArrowheads="1"/>
          </p:cNvSpPr>
          <p:nvPr/>
        </p:nvSpPr>
        <p:spPr bwMode="auto">
          <a:xfrm>
            <a:off x="2667000" y="3276600"/>
            <a:ext cx="914400" cy="1600200"/>
          </a:xfrm>
          <a:prstGeom prst="rect">
            <a:avLst/>
          </a:prstGeom>
          <a:noFill/>
          <a:ln>
            <a:solidFill>
              <a:schemeClr val="accent1"/>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8708" name="Rectangle 36"/>
          <p:cNvSpPr>
            <a:spLocks noChangeArrowheads="1"/>
          </p:cNvSpPr>
          <p:nvPr/>
        </p:nvSpPr>
        <p:spPr bwMode="auto">
          <a:xfrm>
            <a:off x="3962400" y="3276600"/>
            <a:ext cx="914400" cy="1600200"/>
          </a:xfrm>
          <a:prstGeom prst="rect">
            <a:avLst/>
          </a:prstGeom>
          <a:noFill/>
          <a:ln>
            <a:solidFill>
              <a:schemeClr val="accent1"/>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8715" name="Rectangle 43"/>
          <p:cNvSpPr>
            <a:spLocks noChangeArrowheads="1"/>
          </p:cNvSpPr>
          <p:nvPr/>
        </p:nvSpPr>
        <p:spPr bwMode="auto">
          <a:xfrm>
            <a:off x="5257800" y="3276600"/>
            <a:ext cx="914400" cy="1600200"/>
          </a:xfrm>
          <a:prstGeom prst="rect">
            <a:avLst/>
          </a:prstGeom>
          <a:noFill/>
          <a:ln>
            <a:solidFill>
              <a:schemeClr val="accent1"/>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28722" name="Rectangle 50"/>
          <p:cNvSpPr>
            <a:spLocks noChangeArrowheads="1"/>
          </p:cNvSpPr>
          <p:nvPr/>
        </p:nvSpPr>
        <p:spPr bwMode="auto">
          <a:xfrm>
            <a:off x="6553200" y="3276600"/>
            <a:ext cx="914400" cy="1600200"/>
          </a:xfrm>
          <a:prstGeom prst="rect">
            <a:avLst/>
          </a:prstGeom>
          <a:noFill/>
          <a:ln>
            <a:solidFill>
              <a:schemeClr val="accent1"/>
            </a:solidFill>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Tree>
    <p:extLst>
      <p:ext uri="{BB962C8B-B14F-4D97-AF65-F5344CB8AC3E}">
        <p14:creationId xmlns:p14="http://schemas.microsoft.com/office/powerpoint/2010/main" val="18964240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55323-7275-8D4B-9F93-7CD25AE8D8FA}"/>
              </a:ext>
            </a:extLst>
          </p:cNvPr>
          <p:cNvSpPr>
            <a:spLocks noGrp="1"/>
          </p:cNvSpPr>
          <p:nvPr>
            <p:ph type="title"/>
          </p:nvPr>
        </p:nvSpPr>
        <p:spPr>
          <a:xfrm>
            <a:off x="838200" y="365125"/>
            <a:ext cx="10515600" cy="1325563"/>
          </a:xfrm>
        </p:spPr>
        <p:txBody>
          <a:bodyPr/>
          <a:lstStyle/>
          <a:p>
            <a:r>
              <a:rPr lang="en-US" b="1"/>
              <a:t>Copy on write (COW)</a:t>
            </a:r>
            <a:endParaRPr lang="en-US" b="1" dirty="0"/>
          </a:p>
        </p:txBody>
      </p:sp>
      <p:sp>
        <p:nvSpPr>
          <p:cNvPr id="3" name="Inhaltsplatzhalter 2">
            <a:extLst>
              <a:ext uri="{FF2B5EF4-FFF2-40B4-BE49-F238E27FC236}">
                <a16:creationId xmlns:a16="http://schemas.microsoft.com/office/drawing/2014/main" id="{DAB03D69-50E7-844F-B5D6-DCFBB77317ED}"/>
              </a:ext>
            </a:extLst>
          </p:cNvPr>
          <p:cNvSpPr>
            <a:spLocks noGrp="1"/>
          </p:cNvSpPr>
          <p:nvPr>
            <p:ph idx="1"/>
          </p:nvPr>
        </p:nvSpPr>
        <p:spPr>
          <a:xfrm>
            <a:off x="838200" y="1825625"/>
            <a:ext cx="10515600" cy="4351338"/>
          </a:xfrm>
        </p:spPr>
        <p:txBody>
          <a:bodyPr/>
          <a:lstStyle/>
          <a:p>
            <a:r>
              <a:rPr lang="en-US" dirty="0"/>
              <a:t>Have shared memory until one process writes to memory, then copy it</a:t>
            </a:r>
          </a:p>
          <a:p>
            <a:pPr lvl="1"/>
            <a:r>
              <a:rPr lang="en-US" dirty="0"/>
              <a:t>How: </a:t>
            </a:r>
          </a:p>
          <a:p>
            <a:pPr marL="914400" lvl="1" indent="-457200">
              <a:buFont typeface="+mj-lt"/>
              <a:buAutoNum type="arabicPeriod"/>
            </a:pPr>
            <a:r>
              <a:rPr lang="en-US" dirty="0"/>
              <a:t>forking process, change rights of both processes to READONLY</a:t>
            </a:r>
          </a:p>
          <a:p>
            <a:pPr marL="914400" lvl="1" indent="-457200">
              <a:buFont typeface="+mj-lt"/>
              <a:buAutoNum type="arabicPeriod"/>
            </a:pPr>
            <a:r>
              <a:rPr lang="en-US" dirty="0"/>
              <a:t>if one process tries write to memory, copy page and add it to process’s page table as WRITEABLE</a:t>
            </a:r>
          </a:p>
          <a:p>
            <a:pPr marL="914400" lvl="1" indent="-457200">
              <a:buFont typeface="+mj-lt"/>
              <a:buAutoNum type="arabicPeriod"/>
            </a:pPr>
            <a:r>
              <a:rPr lang="en-US" dirty="0"/>
              <a:t>mark page in other process’s page table as WRITEABLE</a:t>
            </a:r>
          </a:p>
          <a:p>
            <a:r>
              <a:rPr lang="en-US" dirty="0">
                <a:solidFill>
                  <a:schemeClr val="accent6"/>
                </a:solidFill>
              </a:rPr>
              <a:t>makes fork much faster, since you don’t need to copy whole address space</a:t>
            </a:r>
          </a:p>
        </p:txBody>
      </p:sp>
    </p:spTree>
    <p:extLst>
      <p:ext uri="{BB962C8B-B14F-4D97-AF65-F5344CB8AC3E}">
        <p14:creationId xmlns:p14="http://schemas.microsoft.com/office/powerpoint/2010/main" val="1998011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e-CH" b="1" dirty="0"/>
              <a:t>Caching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913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B6E9F-2AAC-464C-9EC5-B63F73C9C67E}"/>
              </a:ext>
            </a:extLst>
          </p:cNvPr>
          <p:cNvSpPr>
            <a:spLocks noGrp="1"/>
          </p:cNvSpPr>
          <p:nvPr>
            <p:ph type="title"/>
          </p:nvPr>
        </p:nvSpPr>
        <p:spPr/>
        <p:txBody>
          <a:bodyPr/>
          <a:lstStyle/>
          <a:p>
            <a:r>
              <a:rPr lang="en-US" b="1" dirty="0"/>
              <a:t>Last exercise</a:t>
            </a:r>
          </a:p>
        </p:txBody>
      </p:sp>
      <p:pic>
        <p:nvPicPr>
          <p:cNvPr id="4" name="Grafik 3">
            <a:extLst>
              <a:ext uri="{FF2B5EF4-FFF2-40B4-BE49-F238E27FC236}">
                <a16:creationId xmlns:a16="http://schemas.microsoft.com/office/drawing/2014/main" id="{FC8DDF9C-FF28-0B48-96B2-617E4FF5ECE4}"/>
              </a:ext>
            </a:extLst>
          </p:cNvPr>
          <p:cNvPicPr>
            <a:picLocks noChangeAspect="1"/>
          </p:cNvPicPr>
          <p:nvPr/>
        </p:nvPicPr>
        <p:blipFill>
          <a:blip r:embed="rId2"/>
          <a:stretch>
            <a:fillRect/>
          </a:stretch>
        </p:blipFill>
        <p:spPr>
          <a:xfrm>
            <a:off x="729334" y="1289844"/>
            <a:ext cx="9029700" cy="5422900"/>
          </a:xfrm>
          <a:prstGeom prst="rect">
            <a:avLst/>
          </a:prstGeom>
        </p:spPr>
      </p:pic>
      <p:sp>
        <p:nvSpPr>
          <p:cNvPr id="5" name="Textfeld 4">
            <a:extLst>
              <a:ext uri="{FF2B5EF4-FFF2-40B4-BE49-F238E27FC236}">
                <a16:creationId xmlns:a16="http://schemas.microsoft.com/office/drawing/2014/main" id="{EEF9ED80-9809-744B-A1C1-8A1139965F5E}"/>
              </a:ext>
            </a:extLst>
          </p:cNvPr>
          <p:cNvSpPr txBox="1"/>
          <p:nvPr/>
        </p:nvSpPr>
        <p:spPr>
          <a:xfrm>
            <a:off x="9044657" y="5286214"/>
            <a:ext cx="2702406" cy="338554"/>
          </a:xfrm>
          <a:prstGeom prst="rect">
            <a:avLst/>
          </a:prstGeom>
          <a:noFill/>
        </p:spPr>
        <p:txBody>
          <a:bodyPr wrap="none" rtlCol="0">
            <a:spAutoFit/>
          </a:bodyPr>
          <a:lstStyle/>
          <a:p>
            <a:r>
              <a:rPr lang="en-US" sz="1600" dirty="0"/>
              <a:t>Quorums: 7 Work: 3 Load: 3/7</a:t>
            </a:r>
          </a:p>
        </p:txBody>
      </p:sp>
      <p:sp>
        <p:nvSpPr>
          <p:cNvPr id="6" name="Textfeld 5">
            <a:extLst>
              <a:ext uri="{FF2B5EF4-FFF2-40B4-BE49-F238E27FC236}">
                <a16:creationId xmlns:a16="http://schemas.microsoft.com/office/drawing/2014/main" id="{5C4C5ACA-433F-3145-B6A4-D68E82F25FBD}"/>
              </a:ext>
            </a:extLst>
          </p:cNvPr>
          <p:cNvSpPr txBox="1"/>
          <p:nvPr/>
        </p:nvSpPr>
        <p:spPr>
          <a:xfrm>
            <a:off x="9044657" y="5780782"/>
            <a:ext cx="3023520" cy="1077218"/>
          </a:xfrm>
          <a:prstGeom prst="rect">
            <a:avLst/>
          </a:prstGeom>
          <a:noFill/>
        </p:spPr>
        <p:txBody>
          <a:bodyPr wrap="square" rtlCol="0">
            <a:spAutoFit/>
          </a:bodyPr>
          <a:lstStyle/>
          <a:p>
            <a:r>
              <a:rPr lang="en-US" sz="1600" dirty="0"/>
              <a:t>Resilience: 2, because every </a:t>
            </a:r>
          </a:p>
          <a:p>
            <a:r>
              <a:rPr lang="en-US" sz="1600" dirty="0"/>
              <a:t>node is in 3 quorums, so two </a:t>
            </a:r>
          </a:p>
          <a:p>
            <a:r>
              <a:rPr lang="en-US" sz="1600" dirty="0"/>
              <a:t>nodes can be contained in at most 2*3 quorums</a:t>
            </a:r>
          </a:p>
        </p:txBody>
      </p:sp>
      <p:sp>
        <p:nvSpPr>
          <p:cNvPr id="9" name="Oval 8">
            <a:extLst>
              <a:ext uri="{FF2B5EF4-FFF2-40B4-BE49-F238E27FC236}">
                <a16:creationId xmlns:a16="http://schemas.microsoft.com/office/drawing/2014/main" id="{85F843C7-4FAD-7741-B2C7-E67798248683}"/>
              </a:ext>
            </a:extLst>
          </p:cNvPr>
          <p:cNvSpPr/>
          <p:nvPr/>
        </p:nvSpPr>
        <p:spPr>
          <a:xfrm>
            <a:off x="4940986" y="4178986"/>
            <a:ext cx="143819" cy="14587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54ABBAA-E226-F342-8E70-BFA5DE21C268}"/>
              </a:ext>
            </a:extLst>
          </p:cNvPr>
          <p:cNvSpPr/>
          <p:nvPr/>
        </p:nvSpPr>
        <p:spPr>
          <a:xfrm>
            <a:off x="5402305" y="3890585"/>
            <a:ext cx="143819" cy="14587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63C933F-B27C-3F4A-A4B9-DBAE50016CFE}"/>
              </a:ext>
            </a:extLst>
          </p:cNvPr>
          <p:cNvSpPr/>
          <p:nvPr/>
        </p:nvSpPr>
        <p:spPr>
          <a:xfrm>
            <a:off x="4003140" y="4731436"/>
            <a:ext cx="143819" cy="14587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87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4ABC7D-12BE-B748-99CE-C460BA53AB4F}"/>
              </a:ext>
            </a:extLst>
          </p:cNvPr>
          <p:cNvSpPr>
            <a:spLocks noGrp="1"/>
          </p:cNvSpPr>
          <p:nvPr>
            <p:ph type="title"/>
          </p:nvPr>
        </p:nvSpPr>
        <p:spPr/>
        <p:txBody>
          <a:bodyPr/>
          <a:lstStyle/>
          <a:p>
            <a:r>
              <a:rPr lang="en-US" b="1" dirty="0"/>
              <a:t>Cache operations</a:t>
            </a:r>
          </a:p>
        </p:txBody>
      </p:sp>
      <p:sp>
        <p:nvSpPr>
          <p:cNvPr id="3" name="Inhaltsplatzhalter 2">
            <a:extLst>
              <a:ext uri="{FF2B5EF4-FFF2-40B4-BE49-F238E27FC236}">
                <a16:creationId xmlns:a16="http://schemas.microsoft.com/office/drawing/2014/main" id="{F8B95EEB-8DFD-BA4E-B5C3-0EFFB4E9E0E8}"/>
              </a:ext>
            </a:extLst>
          </p:cNvPr>
          <p:cNvSpPr>
            <a:spLocks noGrp="1"/>
          </p:cNvSpPr>
          <p:nvPr>
            <p:ph idx="1"/>
          </p:nvPr>
        </p:nvSpPr>
        <p:spPr/>
        <p:txBody>
          <a:bodyPr/>
          <a:lstStyle/>
          <a:p>
            <a:r>
              <a:rPr lang="en-US" dirty="0"/>
              <a:t>invalidate</a:t>
            </a:r>
          </a:p>
          <a:p>
            <a:pPr lvl="1"/>
            <a:r>
              <a:rPr lang="en-US" dirty="0"/>
              <a:t>makes content of cache (or cache line) invalid</a:t>
            </a:r>
          </a:p>
          <a:p>
            <a:r>
              <a:rPr lang="en-US" dirty="0"/>
              <a:t>clean</a:t>
            </a:r>
          </a:p>
          <a:p>
            <a:pPr lvl="1"/>
            <a:r>
              <a:rPr lang="en-US" dirty="0"/>
              <a:t>writes any dirty data in cache line back to memory</a:t>
            </a:r>
          </a:p>
          <a:p>
            <a:r>
              <a:rPr lang="en-US" dirty="0"/>
              <a:t>flush (=clean + invalidate)</a:t>
            </a:r>
          </a:p>
          <a:p>
            <a:pPr lvl="1"/>
            <a:r>
              <a:rPr lang="en-US" dirty="0"/>
              <a:t>writes back any dirty data an invalidates cache line </a:t>
            </a:r>
          </a:p>
          <a:p>
            <a:endParaRPr lang="en-US" dirty="0"/>
          </a:p>
        </p:txBody>
      </p:sp>
    </p:spTree>
    <p:extLst>
      <p:ext uri="{BB962C8B-B14F-4D97-AF65-F5344CB8AC3E}">
        <p14:creationId xmlns:p14="http://schemas.microsoft.com/office/powerpoint/2010/main" val="1278571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F6F8DF-83A5-8A48-BF41-551C56C43987}"/>
              </a:ext>
            </a:extLst>
          </p:cNvPr>
          <p:cNvSpPr>
            <a:spLocks noGrp="1"/>
          </p:cNvSpPr>
          <p:nvPr>
            <p:ph type="title"/>
          </p:nvPr>
        </p:nvSpPr>
        <p:spPr/>
        <p:txBody>
          <a:bodyPr/>
          <a:lstStyle/>
          <a:p>
            <a:r>
              <a:rPr lang="en-US" b="1" dirty="0"/>
              <a:t>Cache types</a:t>
            </a:r>
          </a:p>
        </p:txBody>
      </p:sp>
      <p:sp>
        <p:nvSpPr>
          <p:cNvPr id="3" name="Inhaltsplatzhalter 2">
            <a:extLst>
              <a:ext uri="{FF2B5EF4-FFF2-40B4-BE49-F238E27FC236}">
                <a16:creationId xmlns:a16="http://schemas.microsoft.com/office/drawing/2014/main" id="{629156E7-8C14-CD47-92E1-E60A9D1AB584}"/>
              </a:ext>
            </a:extLst>
          </p:cNvPr>
          <p:cNvSpPr>
            <a:spLocks noGrp="1"/>
          </p:cNvSpPr>
          <p:nvPr>
            <p:ph idx="1"/>
          </p:nvPr>
        </p:nvSpPr>
        <p:spPr>
          <a:xfrm rot="10800000" flipV="1">
            <a:off x="838200" y="1453243"/>
            <a:ext cx="10515600" cy="4678000"/>
          </a:xfrm>
        </p:spPr>
        <p:txBody>
          <a:bodyPr>
            <a:normAutofit fontScale="85000" lnSpcReduction="20000"/>
          </a:bodyPr>
          <a:lstStyle/>
          <a:p>
            <a:endParaRPr lang="en-US" dirty="0"/>
          </a:p>
          <a:p>
            <a:r>
              <a:rPr lang="en-US" dirty="0"/>
              <a:t>virtually indexed, virtually tagged</a:t>
            </a:r>
          </a:p>
          <a:p>
            <a:pPr lvl="1"/>
            <a:r>
              <a:rPr lang="en-US" dirty="0">
                <a:solidFill>
                  <a:srgbClr val="FF0000"/>
                </a:solidFill>
              </a:rPr>
              <a:t>suffers from homonyms, because same virtual</a:t>
            </a:r>
          </a:p>
          <a:p>
            <a:pPr marL="457200" lvl="1" indent="0">
              <a:buNone/>
            </a:pPr>
            <a:r>
              <a:rPr lang="en-US" dirty="0">
                <a:solidFill>
                  <a:srgbClr val="FF0000"/>
                </a:solidFill>
              </a:rPr>
              <a:t>address can mean different physical address in</a:t>
            </a:r>
          </a:p>
          <a:p>
            <a:pPr marL="457200" lvl="1" indent="0">
              <a:buNone/>
            </a:pPr>
            <a:r>
              <a:rPr lang="en-US" dirty="0">
                <a:solidFill>
                  <a:srgbClr val="FF0000"/>
                </a:solidFill>
              </a:rPr>
              <a:t>different processes</a:t>
            </a:r>
          </a:p>
          <a:p>
            <a:pPr lvl="2"/>
            <a:r>
              <a:rPr lang="en-US" dirty="0">
                <a:solidFill>
                  <a:srgbClr val="FF0000"/>
                </a:solidFill>
              </a:rPr>
              <a:t>address-space tags can prevent that by adding to a cache line which address space it belongs to</a:t>
            </a:r>
          </a:p>
          <a:p>
            <a:pPr lvl="1"/>
            <a:r>
              <a:rPr lang="en-US" dirty="0">
                <a:solidFill>
                  <a:schemeClr val="accent6"/>
                </a:solidFill>
              </a:rPr>
              <a:t>fast</a:t>
            </a:r>
          </a:p>
          <a:p>
            <a:r>
              <a:rPr lang="en-US" dirty="0"/>
              <a:t>physically indexed, physically tagged</a:t>
            </a:r>
          </a:p>
          <a:p>
            <a:pPr lvl="1"/>
            <a:r>
              <a:rPr lang="en-US" dirty="0">
                <a:solidFill>
                  <a:schemeClr val="accent6"/>
                </a:solidFill>
              </a:rPr>
              <a:t>good for context switches</a:t>
            </a:r>
          </a:p>
          <a:p>
            <a:pPr lvl="1"/>
            <a:r>
              <a:rPr lang="en-US" dirty="0">
                <a:solidFill>
                  <a:srgbClr val="FF0000"/>
                </a:solidFill>
              </a:rPr>
              <a:t>slow, since address needs to be translated before lookup</a:t>
            </a:r>
          </a:p>
          <a:p>
            <a:r>
              <a:rPr lang="en-US" dirty="0"/>
              <a:t>virtually indexed, physically tagged</a:t>
            </a:r>
          </a:p>
          <a:p>
            <a:pPr lvl="1"/>
            <a:r>
              <a:rPr lang="en-US" dirty="0">
                <a:solidFill>
                  <a:schemeClr val="accent6"/>
                </a:solidFill>
              </a:rPr>
              <a:t>good if it works</a:t>
            </a:r>
          </a:p>
          <a:p>
            <a:pPr lvl="1"/>
            <a:r>
              <a:rPr lang="en-US" dirty="0">
                <a:solidFill>
                  <a:srgbClr val="FF0000"/>
                </a:solidFill>
              </a:rPr>
              <a:t>complicated</a:t>
            </a:r>
          </a:p>
          <a:p>
            <a:r>
              <a:rPr lang="en-US" dirty="0"/>
              <a:t>physically indexed, virtually tagged</a:t>
            </a:r>
          </a:p>
          <a:p>
            <a:pPr lvl="1"/>
            <a:r>
              <a:rPr lang="en-US" dirty="0">
                <a:solidFill>
                  <a:srgbClr val="FF0000"/>
                </a:solidFill>
              </a:rPr>
              <a:t>not really useful</a:t>
            </a:r>
          </a:p>
          <a:p>
            <a:pPr lvl="1"/>
            <a:endParaRPr lang="en-US" dirty="0"/>
          </a:p>
        </p:txBody>
      </p:sp>
      <p:pic>
        <p:nvPicPr>
          <p:cNvPr id="1026" name="Picture 2" descr="/var/folders/yz/68mgyq3n56ngt7vhk53589t40000gn/T/com.microsoft.Powerpoint/WebArchiveCopyPasteTempFiles/Image174.gif">
            <a:extLst>
              <a:ext uri="{FF2B5EF4-FFF2-40B4-BE49-F238E27FC236}">
                <a16:creationId xmlns:a16="http://schemas.microsoft.com/office/drawing/2014/main" id="{2543C462-502C-C945-9D79-22D3F826E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81" y="569459"/>
            <a:ext cx="4370503" cy="224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40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e-CH" b="1" dirty="0"/>
              <a:t>Translation Lookaside Buffer</a:t>
            </a:r>
            <a:r>
              <a:rPr lang="de-CH" dirty="0"/>
              <a:t> (</a:t>
            </a:r>
            <a:r>
              <a:rPr lang="de-CH" b="1" dirty="0"/>
              <a:t>TLB</a:t>
            </a:r>
            <a:r>
              <a:rPr lang="de-CH" dirty="0"/>
              <a: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66033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performance</a:t>
            </a:r>
          </a:p>
        </p:txBody>
      </p:sp>
      <p:sp>
        <p:nvSpPr>
          <p:cNvPr id="3" name="Content Placeholder 2"/>
          <p:cNvSpPr>
            <a:spLocks noGrp="1"/>
          </p:cNvSpPr>
          <p:nvPr>
            <p:ph idx="1"/>
          </p:nvPr>
        </p:nvSpPr>
        <p:spPr/>
        <p:txBody>
          <a:bodyPr/>
          <a:lstStyle/>
          <a:p>
            <a:r>
              <a:rPr lang="en-US" dirty="0"/>
              <a:t>Every logical memory access needs two physical memory accesses</a:t>
            </a:r>
          </a:p>
          <a:p>
            <a:pPr lvl="1"/>
            <a:r>
              <a:rPr lang="en-US" dirty="0"/>
              <a:t>Load page table entry → PFN</a:t>
            </a:r>
          </a:p>
          <a:p>
            <a:pPr lvl="1"/>
            <a:r>
              <a:rPr lang="en-US" dirty="0"/>
              <a:t>Load desired location</a:t>
            </a:r>
            <a:endParaRPr lang="en-US" b="1" dirty="0"/>
          </a:p>
          <a:p>
            <a:r>
              <a:rPr lang="en-US" dirty="0"/>
              <a:t>Performance </a:t>
            </a:r>
            <a:r>
              <a:rPr lang="en-US" dirty="0">
                <a:sym typeface="Symbol"/>
              </a:rPr>
              <a:t> half as fast as with no translation</a:t>
            </a:r>
          </a:p>
          <a:p>
            <a:pPr lvl="1"/>
            <a:r>
              <a:rPr lang="en-US" dirty="0">
                <a:sym typeface="Symbol"/>
              </a:rPr>
              <a:t>Solution: cache page table entries</a:t>
            </a:r>
            <a:endParaRPr lang="en-US" dirty="0"/>
          </a:p>
        </p:txBody>
      </p:sp>
    </p:spTree>
    <p:extLst>
      <p:ext uri="{BB962C8B-B14F-4D97-AF65-F5344CB8AC3E}">
        <p14:creationId xmlns:p14="http://schemas.microsoft.com/office/powerpoint/2010/main" val="1239897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Translating with the P6 TLB</a:t>
            </a:r>
          </a:p>
        </p:txBody>
      </p:sp>
      <p:sp>
        <p:nvSpPr>
          <p:cNvPr id="16386" name="Rectangle 2"/>
          <p:cNvSpPr>
            <a:spLocks noGrp="1" noChangeArrowheads="1"/>
          </p:cNvSpPr>
          <p:nvPr>
            <p:ph idx="1"/>
          </p:nvPr>
        </p:nvSpPr>
        <p:spPr>
          <a:xfrm>
            <a:off x="7305747" y="1600201"/>
            <a:ext cx="2905053" cy="4525963"/>
          </a:xfrm>
          <a:ln/>
        </p:spPr>
        <p:txBody>
          <a:bodyPr/>
          <a:lstStyle/>
          <a:p>
            <a:pPr marL="230188" indent="-230188">
              <a:spcBef>
                <a:spcPts val="1250"/>
              </a:spcBef>
              <a:buSzPct val="100000"/>
              <a:buFont typeface="+mj-lt"/>
              <a:buAutoNum type="arabicPeriod"/>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Partition VPN into TLBT and TLBI.</a:t>
            </a:r>
          </a:p>
          <a:p>
            <a:pPr marL="230188" indent="-230188">
              <a:spcBef>
                <a:spcPts val="1250"/>
              </a:spcBef>
              <a:buSzPct val="100000"/>
              <a:buFont typeface="+mj-lt"/>
              <a:buAutoNum type="arabicPeriod"/>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Is the PTE for VPN cached in set TLBI?</a:t>
            </a:r>
          </a:p>
          <a:p>
            <a:pPr marL="230188" indent="-230188">
              <a:buSzPct val="100000"/>
              <a:buFont typeface="+mj-lt"/>
              <a:buAutoNum type="arabicPeriod"/>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i="1" dirty="0">
                <a:solidFill>
                  <a:srgbClr val="C00000"/>
                </a:solidFill>
              </a:rPr>
              <a:t>Yes:</a:t>
            </a:r>
            <a:r>
              <a:rPr lang="en-GB" sz="2000" dirty="0"/>
              <a:t> Check permissions, build physical address </a:t>
            </a:r>
          </a:p>
          <a:p>
            <a:pPr marL="230188" indent="-230188">
              <a:spcBef>
                <a:spcPts val="1250"/>
              </a:spcBef>
              <a:buSzPct val="100000"/>
              <a:buFont typeface="+mj-lt"/>
              <a:buAutoNum type="arabicPeriod"/>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i="1" dirty="0">
                <a:solidFill>
                  <a:srgbClr val="C00000"/>
                </a:solidFill>
              </a:rPr>
              <a:t>No:</a:t>
            </a:r>
            <a:r>
              <a:rPr lang="en-GB" sz="2000" dirty="0"/>
              <a:t> Read PTE (and PDE if not cached) from memory and build physical address</a:t>
            </a:r>
          </a:p>
        </p:txBody>
      </p:sp>
      <p:sp>
        <p:nvSpPr>
          <p:cNvPr id="16387" name="Rectangle 3"/>
          <p:cNvSpPr>
            <a:spLocks noChangeArrowheads="1"/>
          </p:cNvSpPr>
          <p:nvPr/>
        </p:nvSpPr>
        <p:spPr bwMode="auto">
          <a:xfrm>
            <a:off x="2514600" y="1905000"/>
            <a:ext cx="609600" cy="4572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CPU</a:t>
            </a:r>
          </a:p>
        </p:txBody>
      </p:sp>
      <p:sp>
        <p:nvSpPr>
          <p:cNvPr id="16388" name="Rectangle 4"/>
          <p:cNvSpPr>
            <a:spLocks noChangeArrowheads="1"/>
          </p:cNvSpPr>
          <p:nvPr/>
        </p:nvSpPr>
        <p:spPr bwMode="auto">
          <a:xfrm>
            <a:off x="1905000" y="2819400"/>
            <a:ext cx="10668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VPN</a:t>
            </a:r>
          </a:p>
        </p:txBody>
      </p:sp>
      <p:sp>
        <p:nvSpPr>
          <p:cNvPr id="16389" name="Rectangle 5"/>
          <p:cNvSpPr>
            <a:spLocks noChangeArrowheads="1"/>
          </p:cNvSpPr>
          <p:nvPr/>
        </p:nvSpPr>
        <p:spPr bwMode="auto">
          <a:xfrm>
            <a:off x="2971800" y="2819400"/>
            <a:ext cx="533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VPO</a:t>
            </a:r>
          </a:p>
        </p:txBody>
      </p:sp>
      <p:sp>
        <p:nvSpPr>
          <p:cNvPr id="16390" name="Text Box 6"/>
          <p:cNvSpPr txBox="1">
            <a:spLocks noChangeArrowheads="1"/>
          </p:cNvSpPr>
          <p:nvPr/>
        </p:nvSpPr>
        <p:spPr bwMode="auto">
          <a:xfrm>
            <a:off x="2211389" y="2590801"/>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20</a:t>
            </a:r>
          </a:p>
        </p:txBody>
      </p:sp>
      <p:sp>
        <p:nvSpPr>
          <p:cNvPr id="16391" name="Text Box 7"/>
          <p:cNvSpPr txBox="1">
            <a:spLocks noChangeArrowheads="1"/>
          </p:cNvSpPr>
          <p:nvPr/>
        </p:nvSpPr>
        <p:spPr bwMode="auto">
          <a:xfrm>
            <a:off x="3049589" y="2590801"/>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12</a:t>
            </a:r>
          </a:p>
        </p:txBody>
      </p:sp>
      <p:sp>
        <p:nvSpPr>
          <p:cNvPr id="16392" name="Line 8"/>
          <p:cNvSpPr>
            <a:spLocks noChangeShapeType="1"/>
          </p:cNvSpPr>
          <p:nvPr/>
        </p:nvSpPr>
        <p:spPr bwMode="auto">
          <a:xfrm>
            <a:off x="2743200" y="3124200"/>
            <a:ext cx="1588" cy="381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393" name="Rectangle 9"/>
          <p:cNvSpPr>
            <a:spLocks noChangeArrowheads="1"/>
          </p:cNvSpPr>
          <p:nvPr/>
        </p:nvSpPr>
        <p:spPr bwMode="auto">
          <a:xfrm>
            <a:off x="2286000" y="3505200"/>
            <a:ext cx="5334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TLBT</a:t>
            </a:r>
          </a:p>
        </p:txBody>
      </p:sp>
      <p:sp>
        <p:nvSpPr>
          <p:cNvPr id="16394" name="Rectangle 10"/>
          <p:cNvSpPr>
            <a:spLocks noChangeArrowheads="1"/>
          </p:cNvSpPr>
          <p:nvPr/>
        </p:nvSpPr>
        <p:spPr bwMode="auto">
          <a:xfrm>
            <a:off x="2819400" y="3505200"/>
            <a:ext cx="5334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TLBI</a:t>
            </a:r>
          </a:p>
        </p:txBody>
      </p:sp>
      <p:sp>
        <p:nvSpPr>
          <p:cNvPr id="16395" name="Text Box 11"/>
          <p:cNvSpPr txBox="1">
            <a:spLocks noChangeArrowheads="1"/>
          </p:cNvSpPr>
          <p:nvPr/>
        </p:nvSpPr>
        <p:spPr bwMode="auto">
          <a:xfrm>
            <a:off x="2971801" y="3276601"/>
            <a:ext cx="27385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4</a:t>
            </a:r>
          </a:p>
        </p:txBody>
      </p:sp>
      <p:sp>
        <p:nvSpPr>
          <p:cNvPr id="16396" name="Text Box 12"/>
          <p:cNvSpPr txBox="1">
            <a:spLocks noChangeArrowheads="1"/>
          </p:cNvSpPr>
          <p:nvPr/>
        </p:nvSpPr>
        <p:spPr bwMode="auto">
          <a:xfrm>
            <a:off x="2360614" y="3276601"/>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16</a:t>
            </a:r>
          </a:p>
        </p:txBody>
      </p:sp>
      <p:sp>
        <p:nvSpPr>
          <p:cNvPr id="16397" name="Text Box 13"/>
          <p:cNvSpPr txBox="1">
            <a:spLocks noChangeArrowheads="1"/>
          </p:cNvSpPr>
          <p:nvPr/>
        </p:nvSpPr>
        <p:spPr bwMode="auto">
          <a:xfrm>
            <a:off x="3348038" y="2514601"/>
            <a:ext cx="1441740" cy="306087"/>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virtual address</a:t>
            </a:r>
          </a:p>
        </p:txBody>
      </p:sp>
      <p:sp>
        <p:nvSpPr>
          <p:cNvPr id="16398" name="Rectangle 14"/>
          <p:cNvSpPr>
            <a:spLocks noChangeArrowheads="1"/>
          </p:cNvSpPr>
          <p:nvPr/>
        </p:nvSpPr>
        <p:spPr bwMode="auto">
          <a:xfrm>
            <a:off x="3276600" y="4267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399" name="Rectangle 15"/>
          <p:cNvSpPr>
            <a:spLocks noChangeArrowheads="1"/>
          </p:cNvSpPr>
          <p:nvPr/>
        </p:nvSpPr>
        <p:spPr bwMode="auto">
          <a:xfrm>
            <a:off x="3810000" y="4267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0" name="Rectangle 16"/>
          <p:cNvSpPr>
            <a:spLocks noChangeArrowheads="1"/>
          </p:cNvSpPr>
          <p:nvPr/>
        </p:nvSpPr>
        <p:spPr bwMode="auto">
          <a:xfrm>
            <a:off x="4343400" y="4267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1" name="Rectangle 17"/>
          <p:cNvSpPr>
            <a:spLocks noChangeArrowheads="1"/>
          </p:cNvSpPr>
          <p:nvPr/>
        </p:nvSpPr>
        <p:spPr bwMode="auto">
          <a:xfrm>
            <a:off x="4876800" y="42672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2" name="Rectangle 18"/>
          <p:cNvSpPr>
            <a:spLocks noChangeArrowheads="1"/>
          </p:cNvSpPr>
          <p:nvPr/>
        </p:nvSpPr>
        <p:spPr bwMode="auto">
          <a:xfrm>
            <a:off x="3276600" y="44196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3" name="Rectangle 19"/>
          <p:cNvSpPr>
            <a:spLocks noChangeArrowheads="1"/>
          </p:cNvSpPr>
          <p:nvPr/>
        </p:nvSpPr>
        <p:spPr bwMode="auto">
          <a:xfrm>
            <a:off x="3810000" y="4419600"/>
            <a:ext cx="533400" cy="1524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PDE</a:t>
            </a:r>
          </a:p>
        </p:txBody>
      </p:sp>
      <p:sp>
        <p:nvSpPr>
          <p:cNvPr id="16404" name="Rectangle 20"/>
          <p:cNvSpPr>
            <a:spLocks noChangeArrowheads="1"/>
          </p:cNvSpPr>
          <p:nvPr/>
        </p:nvSpPr>
        <p:spPr bwMode="auto">
          <a:xfrm>
            <a:off x="4343400" y="44196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5" name="Rectangle 21"/>
          <p:cNvSpPr>
            <a:spLocks noChangeArrowheads="1"/>
          </p:cNvSpPr>
          <p:nvPr/>
        </p:nvSpPr>
        <p:spPr bwMode="auto">
          <a:xfrm>
            <a:off x="4876800" y="4419600"/>
            <a:ext cx="533400" cy="1524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360" tIns="44280" rIns="90360" bIns="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PTE</a:t>
            </a:r>
          </a:p>
        </p:txBody>
      </p:sp>
      <p:sp>
        <p:nvSpPr>
          <p:cNvPr id="16406" name="Rectangle 22"/>
          <p:cNvSpPr>
            <a:spLocks noChangeArrowheads="1"/>
          </p:cNvSpPr>
          <p:nvPr/>
        </p:nvSpPr>
        <p:spPr bwMode="auto">
          <a:xfrm>
            <a:off x="32766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7" name="Rectangle 23"/>
          <p:cNvSpPr>
            <a:spLocks noChangeArrowheads="1"/>
          </p:cNvSpPr>
          <p:nvPr/>
        </p:nvSpPr>
        <p:spPr bwMode="auto">
          <a:xfrm>
            <a:off x="38100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8" name="Rectangle 24"/>
          <p:cNvSpPr>
            <a:spLocks noChangeArrowheads="1"/>
          </p:cNvSpPr>
          <p:nvPr/>
        </p:nvSpPr>
        <p:spPr bwMode="auto">
          <a:xfrm>
            <a:off x="43434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09" name="Rectangle 25"/>
          <p:cNvSpPr>
            <a:spLocks noChangeArrowheads="1"/>
          </p:cNvSpPr>
          <p:nvPr/>
        </p:nvSpPr>
        <p:spPr bwMode="auto">
          <a:xfrm>
            <a:off x="4876800" y="4572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0" name="Rectangle 26"/>
          <p:cNvSpPr>
            <a:spLocks noChangeArrowheads="1"/>
          </p:cNvSpPr>
          <p:nvPr/>
        </p:nvSpPr>
        <p:spPr bwMode="auto">
          <a:xfrm>
            <a:off x="3276600" y="4953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1" name="Rectangle 27"/>
          <p:cNvSpPr>
            <a:spLocks noChangeArrowheads="1"/>
          </p:cNvSpPr>
          <p:nvPr/>
        </p:nvSpPr>
        <p:spPr bwMode="auto">
          <a:xfrm>
            <a:off x="3810000" y="4953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2" name="Rectangle 28"/>
          <p:cNvSpPr>
            <a:spLocks noChangeArrowheads="1"/>
          </p:cNvSpPr>
          <p:nvPr/>
        </p:nvSpPr>
        <p:spPr bwMode="auto">
          <a:xfrm>
            <a:off x="4343400" y="4953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3" name="Rectangle 29"/>
          <p:cNvSpPr>
            <a:spLocks noChangeArrowheads="1"/>
          </p:cNvSpPr>
          <p:nvPr/>
        </p:nvSpPr>
        <p:spPr bwMode="auto">
          <a:xfrm>
            <a:off x="4876800" y="4953000"/>
            <a:ext cx="533400" cy="152400"/>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endParaRPr lang="en-US"/>
          </a:p>
        </p:txBody>
      </p:sp>
      <p:sp>
        <p:nvSpPr>
          <p:cNvPr id="16414" name="Text Box 30"/>
          <p:cNvSpPr txBox="1">
            <a:spLocks noChangeArrowheads="1"/>
          </p:cNvSpPr>
          <p:nvPr/>
        </p:nvSpPr>
        <p:spPr bwMode="auto">
          <a:xfrm>
            <a:off x="4137026" y="4627546"/>
            <a:ext cx="355609" cy="333210"/>
          </a:xfrm>
          <a:prstGeom prst="rect">
            <a:avLst/>
          </a:prstGeom>
          <a:noFill/>
          <a:ln w="9525">
            <a:noFill/>
            <a:round/>
            <a:headEnd/>
            <a:tailEnd/>
          </a:ln>
          <a:effectLst/>
        </p:spPr>
        <p:txBody>
          <a:bodyPr wrap="none" lIns="90360" tIns="44280" rIns="90360" bIns="44280">
            <a:spAutoFit/>
          </a:bodyPr>
          <a:lstStyle/>
          <a:p>
            <a:pPr>
              <a:lnSpc>
                <a:spcPct val="88000"/>
              </a:lnSpc>
              <a:spcBef>
                <a:spcPts val="9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3300"/>
                </a:solidFill>
                <a:latin typeface="Calibri" pitchFamily="34" charset="0"/>
                <a:ea typeface="msgothic" charset="0"/>
                <a:cs typeface="msgothic" charset="0"/>
              </a:rPr>
              <a:t>...</a:t>
            </a:r>
          </a:p>
        </p:txBody>
      </p:sp>
      <p:sp>
        <p:nvSpPr>
          <p:cNvPr id="16415" name="Line 31"/>
          <p:cNvSpPr>
            <a:spLocks noChangeShapeType="1"/>
          </p:cNvSpPr>
          <p:nvPr/>
        </p:nvSpPr>
        <p:spPr bwMode="auto">
          <a:xfrm>
            <a:off x="2971800" y="3810000"/>
            <a:ext cx="1588" cy="685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16" name="Line 32"/>
          <p:cNvSpPr>
            <a:spLocks noChangeShapeType="1"/>
          </p:cNvSpPr>
          <p:nvPr/>
        </p:nvSpPr>
        <p:spPr bwMode="auto">
          <a:xfrm>
            <a:off x="2971800" y="4495800"/>
            <a:ext cx="304800" cy="158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17" name="Line 33"/>
          <p:cNvSpPr>
            <a:spLocks noChangeShapeType="1"/>
          </p:cNvSpPr>
          <p:nvPr/>
        </p:nvSpPr>
        <p:spPr bwMode="auto">
          <a:xfrm>
            <a:off x="2590800" y="3810000"/>
            <a:ext cx="1588" cy="1524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18" name="Line 34"/>
          <p:cNvSpPr>
            <a:spLocks noChangeShapeType="1"/>
          </p:cNvSpPr>
          <p:nvPr/>
        </p:nvSpPr>
        <p:spPr bwMode="auto">
          <a:xfrm>
            <a:off x="2590800" y="3962400"/>
            <a:ext cx="251460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19" name="Line 35"/>
          <p:cNvSpPr>
            <a:spLocks noChangeShapeType="1"/>
          </p:cNvSpPr>
          <p:nvPr/>
        </p:nvSpPr>
        <p:spPr bwMode="auto">
          <a:xfrm>
            <a:off x="4081848" y="3962400"/>
            <a:ext cx="1588"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20" name="Line 36"/>
          <p:cNvSpPr>
            <a:spLocks noChangeShapeType="1"/>
          </p:cNvSpPr>
          <p:nvPr/>
        </p:nvSpPr>
        <p:spPr bwMode="auto">
          <a:xfrm>
            <a:off x="5105400" y="3962400"/>
            <a:ext cx="1588"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21" name="Line 37"/>
          <p:cNvSpPr>
            <a:spLocks noChangeShapeType="1"/>
          </p:cNvSpPr>
          <p:nvPr/>
        </p:nvSpPr>
        <p:spPr bwMode="auto">
          <a:xfrm>
            <a:off x="2819400" y="2362200"/>
            <a:ext cx="1588" cy="4572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22" name="Line 38"/>
          <p:cNvSpPr>
            <a:spLocks noChangeShapeType="1"/>
          </p:cNvSpPr>
          <p:nvPr/>
        </p:nvSpPr>
        <p:spPr bwMode="auto">
          <a:xfrm>
            <a:off x="5410200" y="4648200"/>
            <a:ext cx="45720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23" name="Text Box 39"/>
          <p:cNvSpPr txBox="1">
            <a:spLocks noChangeArrowheads="1"/>
          </p:cNvSpPr>
          <p:nvPr/>
        </p:nvSpPr>
        <p:spPr bwMode="auto">
          <a:xfrm>
            <a:off x="2022475" y="4114801"/>
            <a:ext cx="557588" cy="599693"/>
          </a:xfrm>
          <a:prstGeom prst="rect">
            <a:avLst/>
          </a:prstGeom>
          <a:noFill/>
          <a:ln w="9525">
            <a:noFill/>
            <a:round/>
            <a:headEnd/>
            <a:tailEnd/>
          </a:ln>
          <a:effectLst/>
        </p:spPr>
        <p:txBody>
          <a:bodyPr wrap="none"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003300"/>
                </a:solidFill>
                <a:latin typeface="Calibri" pitchFamily="34" charset="0"/>
                <a:ea typeface="msgothic" charset="0"/>
                <a:cs typeface="msgothic" charset="0"/>
              </a:rPr>
              <a:t>TLB</a:t>
            </a:r>
          </a:p>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003300"/>
                </a:solidFill>
                <a:latin typeface="Calibri" pitchFamily="34" charset="0"/>
                <a:ea typeface="msgothic" charset="0"/>
                <a:cs typeface="msgothic" charset="0"/>
              </a:rPr>
              <a:t>miss</a:t>
            </a:r>
          </a:p>
        </p:txBody>
      </p:sp>
      <p:sp>
        <p:nvSpPr>
          <p:cNvPr id="16424" name="Text Box 40"/>
          <p:cNvSpPr txBox="1">
            <a:spLocks noChangeArrowheads="1"/>
          </p:cNvSpPr>
          <p:nvPr/>
        </p:nvSpPr>
        <p:spPr bwMode="auto">
          <a:xfrm>
            <a:off x="5410201" y="4038601"/>
            <a:ext cx="574675" cy="599693"/>
          </a:xfrm>
          <a:prstGeom prst="rect">
            <a:avLst/>
          </a:prstGeom>
          <a:noFill/>
          <a:ln w="9525">
            <a:noFill/>
            <a:round/>
            <a:headEnd/>
            <a:tailEnd/>
          </a:ln>
          <a:effectLst/>
        </p:spPr>
        <p:txBody>
          <a:bodyPr lIns="90360" tIns="44280" rIns="90360" bIns="44280">
            <a:spAutoFit/>
          </a:bodyPr>
          <a:lstStyle/>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003300"/>
                </a:solidFill>
                <a:latin typeface="Calibri" pitchFamily="34" charset="0"/>
                <a:ea typeface="msgothic" charset="0"/>
                <a:cs typeface="msgothic" charset="0"/>
              </a:rPr>
              <a:t>TLB</a:t>
            </a:r>
          </a:p>
          <a:p>
            <a:pP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003300"/>
                </a:solidFill>
                <a:latin typeface="Calibri" pitchFamily="34" charset="0"/>
                <a:ea typeface="msgothic" charset="0"/>
                <a:cs typeface="msgothic" charset="0"/>
              </a:rPr>
              <a:t>hit</a:t>
            </a:r>
          </a:p>
        </p:txBody>
      </p:sp>
      <p:sp>
        <p:nvSpPr>
          <p:cNvPr id="16425" name="Oval 41"/>
          <p:cNvSpPr>
            <a:spLocks noChangeArrowheads="1"/>
          </p:cNvSpPr>
          <p:nvPr/>
        </p:nvSpPr>
        <p:spPr bwMode="auto">
          <a:xfrm>
            <a:off x="2032000" y="30988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6426" name="Oval 42"/>
          <p:cNvSpPr>
            <a:spLocks noChangeArrowheads="1"/>
          </p:cNvSpPr>
          <p:nvPr/>
        </p:nvSpPr>
        <p:spPr bwMode="auto">
          <a:xfrm>
            <a:off x="2705100" y="30988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6427" name="Line 43"/>
          <p:cNvSpPr>
            <a:spLocks noChangeShapeType="1"/>
          </p:cNvSpPr>
          <p:nvPr/>
        </p:nvSpPr>
        <p:spPr bwMode="auto">
          <a:xfrm>
            <a:off x="2057400" y="3124200"/>
            <a:ext cx="1588" cy="2286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28" name="Rectangle 44"/>
          <p:cNvSpPr>
            <a:spLocks noChangeArrowheads="1"/>
          </p:cNvSpPr>
          <p:nvPr/>
        </p:nvSpPr>
        <p:spPr bwMode="auto">
          <a:xfrm>
            <a:off x="1981200" y="5410200"/>
            <a:ext cx="3429000" cy="533400"/>
          </a:xfrm>
          <a:prstGeom prst="rect">
            <a:avLst/>
          </a:prstGeom>
          <a:solidFill>
            <a:srgbClr val="FFFFFF"/>
          </a:solidFill>
          <a:ln w="9360">
            <a:solidFill>
              <a:srgbClr val="000000"/>
            </a:solidFill>
            <a:miter lim="800000"/>
            <a:headEnd/>
            <a:tailEnd/>
          </a:ln>
          <a:effectLst/>
        </p:spPr>
        <p:txBody>
          <a:bodyPr wrap="none" lIns="90360" tIns="44280" rIns="90360" bIns="44280" anchor="ct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page table translation</a:t>
            </a:r>
          </a:p>
        </p:txBody>
      </p:sp>
      <p:sp>
        <p:nvSpPr>
          <p:cNvPr id="16429" name="Line 45"/>
          <p:cNvSpPr>
            <a:spLocks noChangeShapeType="1"/>
          </p:cNvSpPr>
          <p:nvPr/>
        </p:nvSpPr>
        <p:spPr bwMode="auto">
          <a:xfrm>
            <a:off x="5410200" y="5638800"/>
            <a:ext cx="45720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30" name="Rectangle 46"/>
          <p:cNvSpPr>
            <a:spLocks noChangeArrowheads="1"/>
          </p:cNvSpPr>
          <p:nvPr/>
        </p:nvSpPr>
        <p:spPr bwMode="auto">
          <a:xfrm>
            <a:off x="5638800" y="4953000"/>
            <a:ext cx="1066800" cy="304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PPN</a:t>
            </a:r>
          </a:p>
        </p:txBody>
      </p:sp>
      <p:sp>
        <p:nvSpPr>
          <p:cNvPr id="16431" name="Rectangle 47"/>
          <p:cNvSpPr>
            <a:spLocks noChangeArrowheads="1"/>
          </p:cNvSpPr>
          <p:nvPr/>
        </p:nvSpPr>
        <p:spPr bwMode="auto">
          <a:xfrm>
            <a:off x="6705600" y="4953000"/>
            <a:ext cx="533400" cy="304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PPO</a:t>
            </a:r>
          </a:p>
        </p:txBody>
      </p:sp>
      <p:sp>
        <p:nvSpPr>
          <p:cNvPr id="16432" name="Text Box 48"/>
          <p:cNvSpPr txBox="1">
            <a:spLocks noChangeArrowheads="1"/>
          </p:cNvSpPr>
          <p:nvPr/>
        </p:nvSpPr>
        <p:spPr bwMode="auto">
          <a:xfrm>
            <a:off x="5942014" y="4724401"/>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20</a:t>
            </a:r>
          </a:p>
        </p:txBody>
      </p:sp>
      <p:sp>
        <p:nvSpPr>
          <p:cNvPr id="16433" name="Text Box 49"/>
          <p:cNvSpPr txBox="1">
            <a:spLocks noChangeArrowheads="1"/>
          </p:cNvSpPr>
          <p:nvPr/>
        </p:nvSpPr>
        <p:spPr bwMode="auto">
          <a:xfrm>
            <a:off x="6859589" y="4724401"/>
            <a:ext cx="365227" cy="279029"/>
          </a:xfrm>
          <a:prstGeom prst="rect">
            <a:avLst/>
          </a:prstGeom>
          <a:noFill/>
          <a:ln w="9525">
            <a:noFill/>
            <a:round/>
            <a:headEnd/>
            <a:tailEnd/>
          </a:ln>
          <a:effectLst/>
        </p:spPr>
        <p:txBody>
          <a:bodyPr wrap="none" lIns="90360" tIns="44280" rIns="90360" bIns="44280">
            <a:spAutoFit/>
          </a:bodyPr>
          <a:lstStyle/>
          <a:p>
            <a:pP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003300"/>
                </a:solidFill>
                <a:latin typeface="Calibri" pitchFamily="34" charset="0"/>
                <a:ea typeface="msgothic" charset="0"/>
                <a:cs typeface="msgothic" charset="0"/>
              </a:rPr>
              <a:t>12</a:t>
            </a:r>
          </a:p>
        </p:txBody>
      </p:sp>
      <p:sp>
        <p:nvSpPr>
          <p:cNvPr id="16434" name="Line 50"/>
          <p:cNvSpPr>
            <a:spLocks noChangeShapeType="1"/>
          </p:cNvSpPr>
          <p:nvPr/>
        </p:nvSpPr>
        <p:spPr bwMode="auto">
          <a:xfrm>
            <a:off x="5867400" y="4648200"/>
            <a:ext cx="1588"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35" name="Line 51"/>
          <p:cNvSpPr>
            <a:spLocks noChangeShapeType="1"/>
          </p:cNvSpPr>
          <p:nvPr/>
        </p:nvSpPr>
        <p:spPr bwMode="auto">
          <a:xfrm flipV="1">
            <a:off x="5867400" y="5256214"/>
            <a:ext cx="1588" cy="384175"/>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36" name="Oval 52"/>
          <p:cNvSpPr>
            <a:spLocks noChangeArrowheads="1"/>
          </p:cNvSpPr>
          <p:nvPr/>
        </p:nvSpPr>
        <p:spPr bwMode="auto">
          <a:xfrm>
            <a:off x="3479800" y="2997200"/>
            <a:ext cx="76200" cy="76200"/>
          </a:xfrm>
          <a:prstGeom prst="ellipse">
            <a:avLst/>
          </a:prstGeom>
          <a:solidFill>
            <a:srgbClr val="000000"/>
          </a:solidFill>
          <a:ln w="9360">
            <a:solidFill>
              <a:srgbClr val="000000"/>
            </a:solidFill>
            <a:miter lim="800000"/>
            <a:headEnd/>
            <a:tailEnd/>
          </a:ln>
          <a:effectLst/>
        </p:spPr>
        <p:txBody>
          <a:bodyPr wrap="none" anchor="ctr"/>
          <a:lstStyle/>
          <a:p>
            <a:endParaRPr lang="en-US"/>
          </a:p>
        </p:txBody>
      </p:sp>
      <p:sp>
        <p:nvSpPr>
          <p:cNvPr id="16437" name="Line 53"/>
          <p:cNvSpPr>
            <a:spLocks noChangeShapeType="1"/>
          </p:cNvSpPr>
          <p:nvPr/>
        </p:nvSpPr>
        <p:spPr bwMode="auto">
          <a:xfrm>
            <a:off x="3505200" y="3048000"/>
            <a:ext cx="335280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38" name="Line 54"/>
          <p:cNvSpPr>
            <a:spLocks noChangeShapeType="1"/>
          </p:cNvSpPr>
          <p:nvPr/>
        </p:nvSpPr>
        <p:spPr bwMode="auto">
          <a:xfrm>
            <a:off x="6858000" y="3048000"/>
            <a:ext cx="1588" cy="1905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6439" name="Text Box 55"/>
          <p:cNvSpPr txBox="1">
            <a:spLocks noChangeArrowheads="1"/>
          </p:cNvSpPr>
          <p:nvPr/>
        </p:nvSpPr>
        <p:spPr bwMode="auto">
          <a:xfrm>
            <a:off x="6069014" y="5260975"/>
            <a:ext cx="1093787" cy="534988"/>
          </a:xfrm>
          <a:prstGeom prst="rect">
            <a:avLst/>
          </a:prstGeom>
          <a:noFill/>
          <a:ln w="9525">
            <a:noFill/>
            <a:round/>
            <a:headEnd/>
            <a:tailEnd/>
          </a:ln>
          <a:effectLst/>
        </p:spPr>
        <p:txBody>
          <a:bodyPr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3300"/>
                </a:solidFill>
                <a:latin typeface="Calibri" pitchFamily="34" charset="0"/>
                <a:ea typeface="msgothic" charset="0"/>
                <a:cs typeface="msgothic" charset="0"/>
              </a:rPr>
              <a:t>physical address</a:t>
            </a:r>
          </a:p>
        </p:txBody>
      </p:sp>
      <p:sp>
        <p:nvSpPr>
          <p:cNvPr id="61" name="Oval 4"/>
          <p:cNvSpPr>
            <a:spLocks noChangeArrowheads="1"/>
          </p:cNvSpPr>
          <p:nvPr/>
        </p:nvSpPr>
        <p:spPr bwMode="auto">
          <a:xfrm>
            <a:off x="3429001" y="3518356"/>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1</a:t>
            </a:r>
          </a:p>
        </p:txBody>
      </p:sp>
      <p:sp>
        <p:nvSpPr>
          <p:cNvPr id="62" name="Oval 18"/>
          <p:cNvSpPr>
            <a:spLocks noChangeArrowheads="1"/>
          </p:cNvSpPr>
          <p:nvPr/>
        </p:nvSpPr>
        <p:spPr bwMode="auto">
          <a:xfrm>
            <a:off x="4427451" y="3655675"/>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2</a:t>
            </a:r>
          </a:p>
        </p:txBody>
      </p:sp>
      <p:sp>
        <p:nvSpPr>
          <p:cNvPr id="63" name="Oval 19"/>
          <p:cNvSpPr>
            <a:spLocks noChangeArrowheads="1"/>
          </p:cNvSpPr>
          <p:nvPr/>
        </p:nvSpPr>
        <p:spPr bwMode="auto">
          <a:xfrm>
            <a:off x="5847556" y="4375152"/>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3</a:t>
            </a:r>
          </a:p>
        </p:txBody>
      </p:sp>
      <p:sp>
        <p:nvSpPr>
          <p:cNvPr id="64" name="Oval 20"/>
          <p:cNvSpPr>
            <a:spLocks noChangeArrowheads="1"/>
          </p:cNvSpPr>
          <p:nvPr/>
        </p:nvSpPr>
        <p:spPr bwMode="auto">
          <a:xfrm>
            <a:off x="5667375" y="5668962"/>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67" name="Line 33"/>
          <p:cNvSpPr>
            <a:spLocks noChangeShapeType="1"/>
          </p:cNvSpPr>
          <p:nvPr/>
        </p:nvSpPr>
        <p:spPr bwMode="auto">
          <a:xfrm>
            <a:off x="4080260" y="4580238"/>
            <a:ext cx="1588" cy="29260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8" name="Line 34"/>
          <p:cNvSpPr>
            <a:spLocks noChangeShapeType="1"/>
          </p:cNvSpPr>
          <p:nvPr/>
        </p:nvSpPr>
        <p:spPr bwMode="auto">
          <a:xfrm>
            <a:off x="2984568" y="4875212"/>
            <a:ext cx="1097280" cy="1588"/>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9" name="Line 35"/>
          <p:cNvSpPr>
            <a:spLocks noChangeShapeType="1"/>
          </p:cNvSpPr>
          <p:nvPr/>
        </p:nvSpPr>
        <p:spPr bwMode="auto">
          <a:xfrm>
            <a:off x="2980267" y="4876800"/>
            <a:ext cx="1588" cy="54864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70" name="Text Box 40"/>
          <p:cNvSpPr txBox="1">
            <a:spLocks noChangeArrowheads="1"/>
          </p:cNvSpPr>
          <p:nvPr/>
        </p:nvSpPr>
        <p:spPr bwMode="auto">
          <a:xfrm>
            <a:off x="2176848" y="4852087"/>
            <a:ext cx="820738" cy="599693"/>
          </a:xfrm>
          <a:prstGeom prst="rect">
            <a:avLst/>
          </a:prstGeom>
          <a:noFill/>
          <a:ln w="9525">
            <a:noFill/>
            <a:round/>
            <a:headEnd/>
            <a:tailEnd/>
          </a:ln>
          <a:effectLst/>
        </p:spPr>
        <p:txBody>
          <a:bodyPr wrap="square" lIns="90360" tIns="44280" rIns="90360" bIns="44280">
            <a:spAutoFit/>
          </a:bodyPr>
          <a:lstStyle/>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003300"/>
                </a:solidFill>
                <a:latin typeface="Calibri" pitchFamily="34" charset="0"/>
                <a:ea typeface="msgothic" charset="0"/>
                <a:cs typeface="msgothic" charset="0"/>
              </a:rPr>
              <a:t>partial</a:t>
            </a:r>
          </a:p>
          <a:p>
            <a:pPr algn="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003300"/>
                </a:solidFill>
                <a:latin typeface="Calibri" pitchFamily="34" charset="0"/>
                <a:ea typeface="msgothic" charset="0"/>
                <a:cs typeface="msgothic" charset="0"/>
              </a:rPr>
              <a:t>TLB hit</a:t>
            </a:r>
          </a:p>
        </p:txBody>
      </p:sp>
    </p:spTree>
    <p:extLst>
      <p:ext uri="{BB962C8B-B14F-4D97-AF65-F5344CB8AC3E}">
        <p14:creationId xmlns:p14="http://schemas.microsoft.com/office/powerpoint/2010/main" val="10397335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de-CH" b="1" dirty="0"/>
              <a:t>Demand Paging</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15940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Demand Paging</a:t>
            </a:r>
          </a:p>
        </p:txBody>
      </p:sp>
      <p:sp>
        <p:nvSpPr>
          <p:cNvPr id="29699" name="Rectangle 3"/>
          <p:cNvSpPr>
            <a:spLocks noGrp="1" noChangeArrowheads="1"/>
          </p:cNvSpPr>
          <p:nvPr>
            <p:ph type="body" idx="1"/>
          </p:nvPr>
        </p:nvSpPr>
        <p:spPr/>
        <p:txBody>
          <a:bodyPr>
            <a:normAutofit/>
          </a:bodyPr>
          <a:lstStyle/>
          <a:p>
            <a:r>
              <a:rPr lang="en-US" dirty="0"/>
              <a:t>Bring a page into memory only when it is needed</a:t>
            </a:r>
          </a:p>
          <a:p>
            <a:pPr lvl="1"/>
            <a:r>
              <a:rPr lang="en-US" dirty="0"/>
              <a:t>Less I/O needed</a:t>
            </a:r>
          </a:p>
          <a:p>
            <a:pPr lvl="1"/>
            <a:r>
              <a:rPr lang="en-US" dirty="0"/>
              <a:t>Less memory needed </a:t>
            </a:r>
          </a:p>
          <a:p>
            <a:pPr lvl="1"/>
            <a:r>
              <a:rPr lang="en-US" dirty="0"/>
              <a:t>Faster response</a:t>
            </a:r>
          </a:p>
          <a:p>
            <a:pPr lvl="1"/>
            <a:r>
              <a:rPr lang="en-US" dirty="0"/>
              <a:t>More users</a:t>
            </a:r>
            <a:br>
              <a:rPr lang="en-US" dirty="0"/>
            </a:br>
            <a:endParaRPr lang="en-US" dirty="0"/>
          </a:p>
          <a:p>
            <a:r>
              <a:rPr lang="en-US" dirty="0"/>
              <a:t>Turns RAM into a </a:t>
            </a:r>
            <a:r>
              <a:rPr lang="en-US" i="1" dirty="0"/>
              <a:t>cache</a:t>
            </a:r>
            <a:r>
              <a:rPr lang="en-US" dirty="0"/>
              <a:t> for processes on </a:t>
            </a:r>
            <a:r>
              <a:rPr lang="en-US" i="1" dirty="0"/>
              <a:t>disk</a:t>
            </a:r>
            <a:r>
              <a:rPr lang="en-US" dirty="0"/>
              <a:t>!</a:t>
            </a:r>
            <a:endParaRPr lang="en-US" i="1" dirty="0"/>
          </a:p>
        </p:txBody>
      </p:sp>
    </p:spTree>
    <p:extLst>
      <p:ext uri="{BB962C8B-B14F-4D97-AF65-F5344CB8AC3E}">
        <p14:creationId xmlns:p14="http://schemas.microsoft.com/office/powerpoint/2010/main" val="29971668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auto">
          <a:xfrm>
            <a:off x="2133601" y="2468879"/>
            <a:ext cx="3749615" cy="1677442"/>
          </a:xfrm>
          <a:prstGeom prst="rect">
            <a:avLst/>
          </a:prstGeom>
          <a:ln>
            <a:headEnd type="none" w="med" len="med"/>
            <a:tailEnd type="arrow"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217" name="Rectangle 1"/>
          <p:cNvSpPr>
            <a:spLocks noGrp="1" noChangeArrowheads="1"/>
          </p:cNvSpPr>
          <p:nvPr>
            <p:ph type="title"/>
          </p:nvPr>
        </p:nvSpPr>
        <p:spPr>
          <a:ln/>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Recall: handling a page fault</a:t>
            </a:r>
          </a:p>
        </p:txBody>
      </p:sp>
      <p:sp>
        <p:nvSpPr>
          <p:cNvPr id="9218" name="Rectangle 2"/>
          <p:cNvSpPr>
            <a:spLocks noGrp="1" noChangeArrowheads="1"/>
          </p:cNvSpPr>
          <p:nvPr>
            <p:ph idx="1"/>
          </p:nvPr>
        </p:nvSpPr>
        <p:spPr>
          <a:xfrm>
            <a:off x="1981200" y="4350712"/>
            <a:ext cx="8229600" cy="2304280"/>
          </a:xfrm>
          <a:ln/>
        </p:spPr>
        <p:txBody>
          <a:bodyPr>
            <a:normAutofit/>
          </a:bodyPr>
          <a:lstStyle/>
          <a:p>
            <a:pPr>
              <a:lnSpc>
                <a:spcPct val="73000"/>
              </a:lnSpc>
              <a:spcBef>
                <a:spcPts val="125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1) Processor sends virtual address to MMU </a:t>
            </a:r>
          </a:p>
          <a:p>
            <a:pPr>
              <a:lnSpc>
                <a:spcPct val="73000"/>
              </a:lnSpc>
              <a:spcBef>
                <a:spcPts val="125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2-3) MMU fetches PTE from page table in memory</a:t>
            </a:r>
          </a:p>
          <a:p>
            <a:pPr>
              <a:lnSpc>
                <a:spcPct val="73000"/>
              </a:lnSpc>
              <a:spcBef>
                <a:spcPts val="125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4) Valid bit is zero, so MMU triggers page fault exception</a:t>
            </a:r>
          </a:p>
          <a:p>
            <a:pPr>
              <a:lnSpc>
                <a:spcPct val="73000"/>
              </a:lnSpc>
              <a:spcBef>
                <a:spcPts val="125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5) Handler finds a frame to use for missing page </a:t>
            </a:r>
          </a:p>
          <a:p>
            <a:pPr>
              <a:lnSpc>
                <a:spcPct val="73000"/>
              </a:lnSpc>
              <a:spcBef>
                <a:spcPts val="125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6) Handler pages in new page and updates PTE in memory</a:t>
            </a:r>
          </a:p>
          <a:p>
            <a:pPr>
              <a:lnSpc>
                <a:spcPct val="73000"/>
              </a:lnSpc>
              <a:spcBef>
                <a:spcPts val="125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7) Handler returns to original process, restarting faulting instruction</a:t>
            </a:r>
          </a:p>
        </p:txBody>
      </p:sp>
      <p:sp>
        <p:nvSpPr>
          <p:cNvPr id="9226" name="Rectangle 10"/>
          <p:cNvSpPr>
            <a:spLocks noChangeArrowheads="1"/>
          </p:cNvSpPr>
          <p:nvPr/>
        </p:nvSpPr>
        <p:spPr bwMode="auto">
          <a:xfrm>
            <a:off x="4712602" y="2705738"/>
            <a:ext cx="1066800" cy="123738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9233" name="Rectangle 17"/>
          <p:cNvSpPr>
            <a:spLocks noChangeArrowheads="1"/>
          </p:cNvSpPr>
          <p:nvPr/>
        </p:nvSpPr>
        <p:spPr bwMode="auto">
          <a:xfrm>
            <a:off x="7301815" y="2420713"/>
            <a:ext cx="914400" cy="19259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sz="1600" dirty="0">
                <a:latin typeface="Calibri" pitchFamily="34" charset="0"/>
              </a:rPr>
              <a:t>Cache/</a:t>
            </a:r>
          </a:p>
          <a:p>
            <a:r>
              <a:rPr lang="en-US" sz="1600" dirty="0">
                <a:latin typeface="Calibri" pitchFamily="34" charset="0"/>
              </a:rPr>
              <a:t>Memory</a:t>
            </a:r>
          </a:p>
        </p:txBody>
      </p:sp>
      <p:sp>
        <p:nvSpPr>
          <p:cNvPr id="37" name="Rectangle 10"/>
          <p:cNvSpPr>
            <a:spLocks noChangeArrowheads="1"/>
          </p:cNvSpPr>
          <p:nvPr/>
        </p:nvSpPr>
        <p:spPr bwMode="auto">
          <a:xfrm>
            <a:off x="2274202" y="3058217"/>
            <a:ext cx="10668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p:cNvCxnSpPr>
            <a:stCxn id="37" idx="3"/>
          </p:cNvCxnSpPr>
          <p:nvPr/>
        </p:nvCxnSpPr>
        <p:spPr bwMode="auto">
          <a:xfrm flipV="1">
            <a:off x="3341003" y="332034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41" name="Text Box 9"/>
          <p:cNvSpPr txBox="1">
            <a:spLocks noChangeArrowheads="1"/>
          </p:cNvSpPr>
          <p:nvPr/>
        </p:nvSpPr>
        <p:spPr bwMode="auto">
          <a:xfrm>
            <a:off x="3798203" y="3061728"/>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5" name="TextBox 44"/>
          <p:cNvSpPr txBox="1"/>
          <p:nvPr/>
        </p:nvSpPr>
        <p:spPr>
          <a:xfrm>
            <a:off x="2138767" y="2473125"/>
            <a:ext cx="1058303" cy="369332"/>
          </a:xfrm>
          <a:prstGeom prst="rect">
            <a:avLst/>
          </a:prstGeom>
          <a:noFill/>
        </p:spPr>
        <p:txBody>
          <a:bodyPr wrap="none" rtlCol="0">
            <a:spAutoFit/>
          </a:bodyPr>
          <a:lstStyle/>
          <a:p>
            <a:r>
              <a:rPr lang="en-US" i="1" dirty="0">
                <a:solidFill>
                  <a:schemeClr val="tx1">
                    <a:lumMod val="50000"/>
                    <a:lumOff val="50000"/>
                  </a:schemeClr>
                </a:solidFill>
                <a:latin typeface="Calibri" pitchFamily="34" charset="0"/>
              </a:rPr>
              <a:t>CPU Chip</a:t>
            </a:r>
          </a:p>
        </p:txBody>
      </p:sp>
      <p:sp>
        <p:nvSpPr>
          <p:cNvPr id="43" name="Text Box 9"/>
          <p:cNvSpPr txBox="1">
            <a:spLocks noChangeArrowheads="1"/>
          </p:cNvSpPr>
          <p:nvPr/>
        </p:nvSpPr>
        <p:spPr bwMode="auto">
          <a:xfrm>
            <a:off x="6262004" y="2626223"/>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a:t>
            </a:r>
          </a:p>
        </p:txBody>
      </p:sp>
      <p:cxnSp>
        <p:nvCxnSpPr>
          <p:cNvPr id="46" name="Straight Arrow Connector 45"/>
          <p:cNvCxnSpPr/>
          <p:nvPr/>
        </p:nvCxnSpPr>
        <p:spPr bwMode="auto">
          <a:xfrm flipV="1">
            <a:off x="5779403" y="2879082"/>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47" name="Text Box 9"/>
          <p:cNvSpPr txBox="1">
            <a:spLocks noChangeArrowheads="1"/>
          </p:cNvSpPr>
          <p:nvPr/>
        </p:nvSpPr>
        <p:spPr bwMode="auto">
          <a:xfrm>
            <a:off x="6315416" y="3067351"/>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t>
            </a:r>
          </a:p>
        </p:txBody>
      </p:sp>
      <p:cxnSp>
        <p:nvCxnSpPr>
          <p:cNvPr id="48" name="Straight Arrow Connector 47"/>
          <p:cNvCxnSpPr/>
          <p:nvPr/>
        </p:nvCxnSpPr>
        <p:spPr bwMode="auto">
          <a:xfrm flipH="1" flipV="1">
            <a:off x="5779403" y="3336282"/>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51" name="Oval 4"/>
          <p:cNvSpPr>
            <a:spLocks noChangeArrowheads="1"/>
          </p:cNvSpPr>
          <p:nvPr/>
        </p:nvSpPr>
        <p:spPr bwMode="auto">
          <a:xfrm>
            <a:off x="3854388" y="2826385"/>
            <a:ext cx="274637"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1</a:t>
            </a:r>
          </a:p>
        </p:txBody>
      </p:sp>
      <p:sp>
        <p:nvSpPr>
          <p:cNvPr id="52" name="Oval 18"/>
          <p:cNvSpPr>
            <a:spLocks noChangeArrowheads="1"/>
          </p:cNvSpPr>
          <p:nvPr/>
        </p:nvSpPr>
        <p:spPr bwMode="auto">
          <a:xfrm>
            <a:off x="6404973" y="2378707"/>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2</a:t>
            </a:r>
          </a:p>
        </p:txBody>
      </p:sp>
      <p:sp>
        <p:nvSpPr>
          <p:cNvPr id="53" name="Oval 19"/>
          <p:cNvSpPr>
            <a:spLocks noChangeArrowheads="1"/>
          </p:cNvSpPr>
          <p:nvPr/>
        </p:nvSpPr>
        <p:spPr bwMode="auto">
          <a:xfrm>
            <a:off x="6404973" y="3386243"/>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chemeClr val="bg1"/>
                </a:solidFill>
                <a:latin typeface="Calibri" pitchFamily="34" charset="0"/>
              </a:rPr>
              <a:t>3</a:t>
            </a:r>
          </a:p>
        </p:txBody>
      </p:sp>
      <p:sp>
        <p:nvSpPr>
          <p:cNvPr id="54" name="Oval 20"/>
          <p:cNvSpPr>
            <a:spLocks noChangeArrowheads="1"/>
          </p:cNvSpPr>
          <p:nvPr/>
        </p:nvSpPr>
        <p:spPr bwMode="auto">
          <a:xfrm>
            <a:off x="6087533" y="1786041"/>
            <a:ext cx="274638" cy="274638"/>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4</a:t>
            </a:r>
          </a:p>
        </p:txBody>
      </p:sp>
      <p:sp>
        <p:nvSpPr>
          <p:cNvPr id="24" name="Rectangle 17"/>
          <p:cNvSpPr>
            <a:spLocks noChangeArrowheads="1"/>
          </p:cNvSpPr>
          <p:nvPr/>
        </p:nvSpPr>
        <p:spPr bwMode="auto">
          <a:xfrm>
            <a:off x="9448800" y="2424746"/>
            <a:ext cx="914400" cy="19259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sz="1600" dirty="0">
                <a:latin typeface="Calibri" pitchFamily="34" charset="0"/>
              </a:rPr>
              <a:t>Disk</a:t>
            </a:r>
          </a:p>
        </p:txBody>
      </p:sp>
      <p:sp>
        <p:nvSpPr>
          <p:cNvPr id="25" name="Rectangle 10"/>
          <p:cNvSpPr>
            <a:spLocks noChangeArrowheads="1"/>
          </p:cNvSpPr>
          <p:nvPr/>
        </p:nvSpPr>
        <p:spPr bwMode="auto">
          <a:xfrm>
            <a:off x="7284881" y="1451079"/>
            <a:ext cx="2527985" cy="533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Page fault handler</a:t>
            </a:r>
          </a:p>
        </p:txBody>
      </p:sp>
      <p:cxnSp>
        <p:nvCxnSpPr>
          <p:cNvPr id="27" name="Shape 26"/>
          <p:cNvCxnSpPr>
            <a:stCxn id="9226" idx="0"/>
            <a:endCxn id="25" idx="1"/>
          </p:cNvCxnSpPr>
          <p:nvPr/>
        </p:nvCxnSpPr>
        <p:spPr bwMode="auto">
          <a:xfrm rot="5400000" flipH="1" flipV="1">
            <a:off x="5771463" y="1192320"/>
            <a:ext cx="987959" cy="2038878"/>
          </a:xfrm>
          <a:prstGeom prst="bentConnector2">
            <a:avLst/>
          </a:prstGeom>
          <a:noFill/>
          <a:ln w="25400" cap="flat" cmpd="sng" algn="ctr">
            <a:solidFill>
              <a:schemeClr val="tx1"/>
            </a:solidFill>
            <a:prstDash val="dash"/>
            <a:round/>
            <a:headEnd type="none" w="med" len="med"/>
            <a:tailEnd type="arrow"/>
          </a:ln>
          <a:effectLst/>
        </p:spPr>
      </p:cxnSp>
      <p:cxnSp>
        <p:nvCxnSpPr>
          <p:cNvPr id="29" name="Straight Arrow Connector 28"/>
          <p:cNvCxnSpPr/>
          <p:nvPr/>
        </p:nvCxnSpPr>
        <p:spPr bwMode="auto">
          <a:xfrm rot="10800000">
            <a:off x="8231189" y="2868823"/>
            <a:ext cx="1217613" cy="1376"/>
          </a:xfrm>
          <a:prstGeom prst="straightConnector1">
            <a:avLst/>
          </a:prstGeom>
          <a:noFill/>
          <a:ln w="25400" cap="flat" cmpd="sng" algn="ctr">
            <a:solidFill>
              <a:schemeClr val="tx1"/>
            </a:solidFill>
            <a:prstDash val="solid"/>
            <a:round/>
            <a:headEnd type="none" w="med" len="med"/>
            <a:tailEnd type="arrow"/>
          </a:ln>
          <a:effectLst/>
        </p:spPr>
      </p:cxnSp>
      <p:sp>
        <p:nvSpPr>
          <p:cNvPr id="36" name="Text Box 9"/>
          <p:cNvSpPr txBox="1">
            <a:spLocks noChangeArrowheads="1"/>
          </p:cNvSpPr>
          <p:nvPr/>
        </p:nvSpPr>
        <p:spPr bwMode="auto">
          <a:xfrm>
            <a:off x="8382001" y="2590800"/>
            <a:ext cx="91952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New page</a:t>
            </a:r>
          </a:p>
        </p:txBody>
      </p:sp>
      <p:sp>
        <p:nvSpPr>
          <p:cNvPr id="39" name="Text Box 9"/>
          <p:cNvSpPr txBox="1">
            <a:spLocks noChangeArrowheads="1"/>
          </p:cNvSpPr>
          <p:nvPr/>
        </p:nvSpPr>
        <p:spPr bwMode="auto">
          <a:xfrm>
            <a:off x="5791201" y="1412117"/>
            <a:ext cx="90791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Exception</a:t>
            </a:r>
          </a:p>
        </p:txBody>
      </p:sp>
      <p:sp>
        <p:nvSpPr>
          <p:cNvPr id="42" name="Oval 21"/>
          <p:cNvSpPr>
            <a:spLocks noChangeArrowheads="1"/>
          </p:cNvSpPr>
          <p:nvPr/>
        </p:nvSpPr>
        <p:spPr bwMode="auto">
          <a:xfrm>
            <a:off x="8729132" y="2951162"/>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6</a:t>
            </a:r>
          </a:p>
        </p:txBody>
      </p:sp>
      <p:sp>
        <p:nvSpPr>
          <p:cNvPr id="30" name="Oval 21"/>
          <p:cNvSpPr>
            <a:spLocks noChangeArrowheads="1"/>
          </p:cNvSpPr>
          <p:nvPr/>
        </p:nvSpPr>
        <p:spPr bwMode="auto">
          <a:xfrm>
            <a:off x="7878762" y="2773364"/>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5</a:t>
            </a:r>
          </a:p>
        </p:txBody>
      </p:sp>
      <p:sp>
        <p:nvSpPr>
          <p:cNvPr id="31" name="Down Arrow 30"/>
          <p:cNvSpPr/>
          <p:nvPr/>
        </p:nvSpPr>
        <p:spPr bwMode="auto">
          <a:xfrm>
            <a:off x="7772400" y="1984479"/>
            <a:ext cx="457200" cy="628516"/>
          </a:xfrm>
          <a:prstGeom prst="downArrow">
            <a:avLst/>
          </a:prstGeom>
          <a:ln>
            <a:headEnd type="none" w="med" len="med"/>
            <a:tailEnd type="arrow"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p>
        </p:txBody>
      </p:sp>
      <p:sp>
        <p:nvSpPr>
          <p:cNvPr id="35" name="Oval 21"/>
          <p:cNvSpPr>
            <a:spLocks noChangeArrowheads="1"/>
          </p:cNvSpPr>
          <p:nvPr/>
        </p:nvSpPr>
        <p:spPr bwMode="auto">
          <a:xfrm>
            <a:off x="3854386" y="3405029"/>
            <a:ext cx="274638" cy="274637"/>
          </a:xfrm>
          <a:prstGeom prst="ellipse">
            <a:avLst/>
          </a:prstGeom>
          <a:solidFill>
            <a:schemeClr val="tx1">
              <a:lumMod val="50000"/>
              <a:lumOff val="50000"/>
            </a:schemeClr>
          </a:solidFill>
          <a:ln w="28440">
            <a:no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chemeClr val="bg1"/>
                </a:solidFill>
                <a:latin typeface="Calibri" pitchFamily="34" charset="0"/>
              </a:rPr>
              <a:t>7</a:t>
            </a:r>
          </a:p>
        </p:txBody>
      </p:sp>
    </p:spTree>
    <p:extLst>
      <p:ext uri="{BB962C8B-B14F-4D97-AF65-F5344CB8AC3E}">
        <p14:creationId xmlns:p14="http://schemas.microsoft.com/office/powerpoint/2010/main" val="156190697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Page Replacement</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308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en-US"/>
              <a:t>What happens if there </a:t>
            </a:r>
            <a:br>
              <a:rPr lang="en-US"/>
            </a:br>
            <a:r>
              <a:rPr lang="en-US"/>
              <a:t>is no free frame?</a:t>
            </a:r>
            <a:endParaRPr lang="en-US" dirty="0"/>
          </a:p>
        </p:txBody>
      </p:sp>
      <p:sp>
        <p:nvSpPr>
          <p:cNvPr id="56323" name="Rectangle 3"/>
          <p:cNvSpPr>
            <a:spLocks noGrp="1" noChangeArrowheads="1"/>
          </p:cNvSpPr>
          <p:nvPr>
            <p:ph type="body" idx="1"/>
          </p:nvPr>
        </p:nvSpPr>
        <p:spPr/>
        <p:txBody>
          <a:bodyPr>
            <a:normAutofit/>
          </a:bodyPr>
          <a:lstStyle/>
          <a:p>
            <a:r>
              <a:rPr lang="en-US" i="1" dirty="0"/>
              <a:t>Page replacement </a:t>
            </a:r>
            <a:r>
              <a:rPr lang="en-US" dirty="0"/>
              <a:t>– find “little used” resident page to discard or write to disk</a:t>
            </a:r>
          </a:p>
          <a:p>
            <a:pPr lvl="1"/>
            <a:r>
              <a:rPr lang="en-US" dirty="0"/>
              <a:t>“victim page”</a:t>
            </a:r>
          </a:p>
          <a:p>
            <a:pPr lvl="1"/>
            <a:r>
              <a:rPr lang="en-US" dirty="0"/>
              <a:t>algorithm</a:t>
            </a:r>
          </a:p>
          <a:p>
            <a:pPr lvl="1"/>
            <a:r>
              <a:rPr lang="en-US" dirty="0"/>
              <a:t>performance – want an algorithm which will result in minimum number of page faults</a:t>
            </a:r>
          </a:p>
          <a:p>
            <a:endParaRPr lang="en-US" dirty="0"/>
          </a:p>
          <a:p>
            <a:r>
              <a:rPr lang="en-US" dirty="0"/>
              <a:t>Same page may be brought into memory several times</a:t>
            </a:r>
          </a:p>
        </p:txBody>
      </p:sp>
    </p:spTree>
    <p:extLst>
      <p:ext uri="{BB962C8B-B14F-4D97-AF65-F5344CB8AC3E}">
        <p14:creationId xmlns:p14="http://schemas.microsoft.com/office/powerpoint/2010/main" val="1335540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2A52A-B4D6-2145-8598-22299DE8AFB1}"/>
              </a:ext>
            </a:extLst>
          </p:cNvPr>
          <p:cNvSpPr>
            <a:spLocks noGrp="1"/>
          </p:cNvSpPr>
          <p:nvPr>
            <p:ph type="title"/>
          </p:nvPr>
        </p:nvSpPr>
        <p:spPr/>
        <p:txBody>
          <a:bodyPr/>
          <a:lstStyle/>
          <a:p>
            <a:r>
              <a:rPr lang="en-US" b="1" dirty="0"/>
              <a:t>Last exercise</a:t>
            </a:r>
            <a:endParaRPr lang="en-US" dirty="0"/>
          </a:p>
        </p:txBody>
      </p:sp>
      <p:pic>
        <p:nvPicPr>
          <p:cNvPr id="5" name="Inhaltsplatzhalter 4">
            <a:extLst>
              <a:ext uri="{FF2B5EF4-FFF2-40B4-BE49-F238E27FC236}">
                <a16:creationId xmlns:a16="http://schemas.microsoft.com/office/drawing/2014/main" id="{31BE430B-7763-5A49-ADC5-E48922B0BAEF}"/>
              </a:ext>
            </a:extLst>
          </p:cNvPr>
          <p:cNvPicPr>
            <a:picLocks noGrp="1" noChangeAspect="1"/>
          </p:cNvPicPr>
          <p:nvPr>
            <p:ph idx="1"/>
          </p:nvPr>
        </p:nvPicPr>
        <p:blipFill>
          <a:blip r:embed="rId2"/>
          <a:stretch>
            <a:fillRect/>
          </a:stretch>
        </p:blipFill>
        <p:spPr>
          <a:xfrm>
            <a:off x="838200" y="1487271"/>
            <a:ext cx="9029700" cy="3060700"/>
          </a:xfrm>
          <a:prstGeom prst="rect">
            <a:avLst/>
          </a:prstGeom>
        </p:spPr>
      </p:pic>
      <p:sp>
        <p:nvSpPr>
          <p:cNvPr id="6" name="Rechteck 5">
            <a:extLst>
              <a:ext uri="{FF2B5EF4-FFF2-40B4-BE49-F238E27FC236}">
                <a16:creationId xmlns:a16="http://schemas.microsoft.com/office/drawing/2014/main" id="{6686D80B-C7C5-594E-9481-B0002F7E14FE}"/>
              </a:ext>
            </a:extLst>
          </p:cNvPr>
          <p:cNvSpPr/>
          <p:nvPr/>
        </p:nvSpPr>
        <p:spPr>
          <a:xfrm>
            <a:off x="942109" y="3990109"/>
            <a:ext cx="9240982" cy="6511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feld 6">
            <a:extLst>
              <a:ext uri="{FF2B5EF4-FFF2-40B4-BE49-F238E27FC236}">
                <a16:creationId xmlns:a16="http://schemas.microsoft.com/office/drawing/2014/main" id="{F66267E4-49B8-744D-A896-F51F32DA9B7B}"/>
              </a:ext>
            </a:extLst>
          </p:cNvPr>
          <p:cNvSpPr txBox="1"/>
          <p:nvPr/>
        </p:nvSpPr>
        <p:spPr>
          <a:xfrm>
            <a:off x="1080655" y="4040624"/>
            <a:ext cx="11185947" cy="923330"/>
          </a:xfrm>
          <a:prstGeom prst="rect">
            <a:avLst/>
          </a:prstGeom>
          <a:noFill/>
        </p:spPr>
        <p:txBody>
          <a:bodyPr wrap="none" rtlCol="0">
            <a:spAutoFit/>
          </a:bodyPr>
          <a:lstStyle/>
          <a:p>
            <a:r>
              <a:rPr lang="en-US" dirty="0"/>
              <a:t>Idea: Load induced by access strategy is maximal load of all the servers. Since all quorums have the same size, it does </a:t>
            </a:r>
          </a:p>
          <a:p>
            <a:r>
              <a:rPr lang="en-US" dirty="0"/>
              <a:t>not matter which quorum gets accessed. So it is best to spread all the work across the servers to achieve a optimal</a:t>
            </a:r>
          </a:p>
          <a:p>
            <a:r>
              <a:rPr lang="en-US" dirty="0"/>
              <a:t>load.</a:t>
            </a:r>
          </a:p>
        </p:txBody>
      </p:sp>
    </p:spTree>
    <p:extLst>
      <p:ext uri="{BB962C8B-B14F-4D97-AF65-F5344CB8AC3E}">
        <p14:creationId xmlns:p14="http://schemas.microsoft.com/office/powerpoint/2010/main" val="138181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99F889-8482-DC4F-8DD9-795872560D8C}"/>
              </a:ext>
            </a:extLst>
          </p:cNvPr>
          <p:cNvSpPr>
            <a:spLocks noGrp="1"/>
          </p:cNvSpPr>
          <p:nvPr>
            <p:ph type="title"/>
          </p:nvPr>
        </p:nvSpPr>
        <p:spPr/>
        <p:txBody>
          <a:bodyPr/>
          <a:lstStyle/>
          <a:p>
            <a:r>
              <a:rPr lang="en-US" b="1" dirty="0"/>
              <a:t>On demand paging</a:t>
            </a:r>
          </a:p>
        </p:txBody>
      </p:sp>
      <p:sp>
        <p:nvSpPr>
          <p:cNvPr id="3" name="Inhaltsplatzhalter 2">
            <a:extLst>
              <a:ext uri="{FF2B5EF4-FFF2-40B4-BE49-F238E27FC236}">
                <a16:creationId xmlns:a16="http://schemas.microsoft.com/office/drawing/2014/main" id="{607A6717-9F1A-B749-9202-3F6BC3069F81}"/>
              </a:ext>
            </a:extLst>
          </p:cNvPr>
          <p:cNvSpPr>
            <a:spLocks noGrp="1"/>
          </p:cNvSpPr>
          <p:nvPr>
            <p:ph idx="1"/>
          </p:nvPr>
        </p:nvSpPr>
        <p:spPr/>
        <p:txBody>
          <a:bodyPr/>
          <a:lstStyle/>
          <a:p>
            <a:r>
              <a:rPr lang="en-US" dirty="0"/>
              <a:t>Idea: only page in page into main memory when needed.</a:t>
            </a:r>
          </a:p>
          <a:p>
            <a:pPr marL="457200" lvl="1" indent="0">
              <a:buNone/>
            </a:pPr>
            <a:r>
              <a:rPr lang="en-US" dirty="0"/>
              <a:t> </a:t>
            </a:r>
          </a:p>
        </p:txBody>
      </p:sp>
      <p:pic>
        <p:nvPicPr>
          <p:cNvPr id="4" name="Grafik 3">
            <a:extLst>
              <a:ext uri="{FF2B5EF4-FFF2-40B4-BE49-F238E27FC236}">
                <a16:creationId xmlns:a16="http://schemas.microsoft.com/office/drawing/2014/main" id="{50681E66-1100-264D-B5CE-2397498AC5DB}"/>
              </a:ext>
            </a:extLst>
          </p:cNvPr>
          <p:cNvPicPr>
            <a:picLocks noChangeAspect="1"/>
          </p:cNvPicPr>
          <p:nvPr/>
        </p:nvPicPr>
        <p:blipFill>
          <a:blip r:embed="rId2"/>
          <a:stretch>
            <a:fillRect/>
          </a:stretch>
        </p:blipFill>
        <p:spPr>
          <a:xfrm>
            <a:off x="1141434" y="2238375"/>
            <a:ext cx="7391400" cy="4254500"/>
          </a:xfrm>
          <a:prstGeom prst="rect">
            <a:avLst/>
          </a:prstGeom>
        </p:spPr>
      </p:pic>
      <p:sp>
        <p:nvSpPr>
          <p:cNvPr id="5" name="Rechteck 4">
            <a:extLst>
              <a:ext uri="{FF2B5EF4-FFF2-40B4-BE49-F238E27FC236}">
                <a16:creationId xmlns:a16="http://schemas.microsoft.com/office/drawing/2014/main" id="{B342A7EC-67C3-5C41-A376-A2D291E139F7}"/>
              </a:ext>
            </a:extLst>
          </p:cNvPr>
          <p:cNvSpPr/>
          <p:nvPr/>
        </p:nvSpPr>
        <p:spPr>
          <a:xfrm>
            <a:off x="1215025" y="3144033"/>
            <a:ext cx="7265096" cy="538619"/>
          </a:xfrm>
          <a:prstGeom prst="rect">
            <a:avLst/>
          </a:prstGeom>
          <a:solidFill>
            <a:srgbClr val="F2958E">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a:extLst>
              <a:ext uri="{FF2B5EF4-FFF2-40B4-BE49-F238E27FC236}">
                <a16:creationId xmlns:a16="http://schemas.microsoft.com/office/drawing/2014/main" id="{0E3DB040-BC6A-1C4D-B7CC-079CE0A3EDBB}"/>
              </a:ext>
            </a:extLst>
          </p:cNvPr>
          <p:cNvSpPr/>
          <p:nvPr/>
        </p:nvSpPr>
        <p:spPr>
          <a:xfrm>
            <a:off x="1215025" y="3682651"/>
            <a:ext cx="7265096" cy="951131"/>
          </a:xfrm>
          <a:prstGeom prst="rect">
            <a:avLst/>
          </a:prstGeom>
          <a:solidFill>
            <a:srgbClr val="F2958E">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67FE46CC-BC43-6D4F-843D-C3EFCF7E85A3}"/>
              </a:ext>
            </a:extLst>
          </p:cNvPr>
          <p:cNvSpPr/>
          <p:nvPr/>
        </p:nvSpPr>
        <p:spPr>
          <a:xfrm>
            <a:off x="1215025" y="4633783"/>
            <a:ext cx="7265096" cy="1000604"/>
          </a:xfrm>
          <a:prstGeom prst="rect">
            <a:avLst/>
          </a:prstGeom>
          <a:solidFill>
            <a:srgbClr val="F2958E">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BB6E57C1-BDB2-E243-A5DE-C7D4701A29B0}"/>
              </a:ext>
            </a:extLst>
          </p:cNvPr>
          <p:cNvSpPr/>
          <p:nvPr/>
        </p:nvSpPr>
        <p:spPr>
          <a:xfrm>
            <a:off x="1215025" y="5617982"/>
            <a:ext cx="7265096" cy="815039"/>
          </a:xfrm>
          <a:prstGeom prst="rect">
            <a:avLst/>
          </a:prstGeom>
          <a:solidFill>
            <a:srgbClr val="F2958E">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82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Tree>
    <p:extLst>
      <p:ext uri="{BB962C8B-B14F-4D97-AF65-F5344CB8AC3E}">
        <p14:creationId xmlns:p14="http://schemas.microsoft.com/office/powerpoint/2010/main" val="87854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Tree>
    <p:extLst>
      <p:ext uri="{BB962C8B-B14F-4D97-AF65-F5344CB8AC3E}">
        <p14:creationId xmlns:p14="http://schemas.microsoft.com/office/powerpoint/2010/main" val="21440237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5" name="Rectangle 24"/>
          <p:cNvSpPr/>
          <p:nvPr/>
        </p:nvSpPr>
        <p:spPr>
          <a:xfrm>
            <a:off x="3810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45" name="Rectangle 44"/>
          <p:cNvSpPr/>
          <p:nvPr/>
        </p:nvSpPr>
        <p:spPr>
          <a:xfrm>
            <a:off x="3810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Tree>
    <p:extLst>
      <p:ext uri="{BB962C8B-B14F-4D97-AF65-F5344CB8AC3E}">
        <p14:creationId xmlns:p14="http://schemas.microsoft.com/office/powerpoint/2010/main" val="473493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5" name="Rectangle 24"/>
          <p:cNvSpPr/>
          <p:nvPr/>
        </p:nvSpPr>
        <p:spPr>
          <a:xfrm>
            <a:off x="3810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6" name="Rectangle 25"/>
          <p:cNvSpPr/>
          <p:nvPr/>
        </p:nvSpPr>
        <p:spPr>
          <a:xfrm>
            <a:off x="4114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45" name="Rectangle 44"/>
          <p:cNvSpPr/>
          <p:nvPr/>
        </p:nvSpPr>
        <p:spPr>
          <a:xfrm>
            <a:off x="3810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6" name="Rectangle 45"/>
          <p:cNvSpPr/>
          <p:nvPr/>
        </p:nvSpPr>
        <p:spPr>
          <a:xfrm>
            <a:off x="4114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6" name="Rectangle 65"/>
          <p:cNvSpPr/>
          <p:nvPr/>
        </p:nvSpPr>
        <p:spPr>
          <a:xfrm>
            <a:off x="4114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Tree>
    <p:extLst>
      <p:ext uri="{BB962C8B-B14F-4D97-AF65-F5344CB8AC3E}">
        <p14:creationId xmlns:p14="http://schemas.microsoft.com/office/powerpoint/2010/main" val="156718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5" name="Rectangle 24"/>
          <p:cNvSpPr/>
          <p:nvPr/>
        </p:nvSpPr>
        <p:spPr>
          <a:xfrm>
            <a:off x="3810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6" name="Rectangle 25"/>
          <p:cNvSpPr/>
          <p:nvPr/>
        </p:nvSpPr>
        <p:spPr>
          <a:xfrm>
            <a:off x="4114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7" name="Rectangle 26"/>
          <p:cNvSpPr/>
          <p:nvPr/>
        </p:nvSpPr>
        <p:spPr>
          <a:xfrm>
            <a:off x="4419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45" name="Rectangle 44"/>
          <p:cNvSpPr/>
          <p:nvPr/>
        </p:nvSpPr>
        <p:spPr>
          <a:xfrm>
            <a:off x="3810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6" name="Rectangle 45"/>
          <p:cNvSpPr/>
          <p:nvPr/>
        </p:nvSpPr>
        <p:spPr>
          <a:xfrm>
            <a:off x="4114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7" name="Rectangle 46"/>
          <p:cNvSpPr/>
          <p:nvPr/>
        </p:nvSpPr>
        <p:spPr>
          <a:xfrm>
            <a:off x="4419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6" name="Rectangle 65"/>
          <p:cNvSpPr/>
          <p:nvPr/>
        </p:nvSpPr>
        <p:spPr>
          <a:xfrm>
            <a:off x="4114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7" name="Rectangle 66"/>
          <p:cNvSpPr/>
          <p:nvPr/>
        </p:nvSpPr>
        <p:spPr>
          <a:xfrm>
            <a:off x="4419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Tree>
    <p:extLst>
      <p:ext uri="{BB962C8B-B14F-4D97-AF65-F5344CB8AC3E}">
        <p14:creationId xmlns:p14="http://schemas.microsoft.com/office/powerpoint/2010/main" val="1212223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5" name="Rectangle 24"/>
          <p:cNvSpPr/>
          <p:nvPr/>
        </p:nvSpPr>
        <p:spPr>
          <a:xfrm>
            <a:off x="3810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6" name="Rectangle 25"/>
          <p:cNvSpPr/>
          <p:nvPr/>
        </p:nvSpPr>
        <p:spPr>
          <a:xfrm>
            <a:off x="4114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7" name="Rectangle 26"/>
          <p:cNvSpPr/>
          <p:nvPr/>
        </p:nvSpPr>
        <p:spPr>
          <a:xfrm>
            <a:off x="4419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29" name="Rectangle 28"/>
          <p:cNvSpPr/>
          <p:nvPr/>
        </p:nvSpPr>
        <p:spPr>
          <a:xfrm>
            <a:off x="5029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45" name="Rectangle 44"/>
          <p:cNvSpPr/>
          <p:nvPr/>
        </p:nvSpPr>
        <p:spPr>
          <a:xfrm>
            <a:off x="3810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6" name="Rectangle 45"/>
          <p:cNvSpPr/>
          <p:nvPr/>
        </p:nvSpPr>
        <p:spPr>
          <a:xfrm>
            <a:off x="4114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7" name="Rectangle 46"/>
          <p:cNvSpPr/>
          <p:nvPr/>
        </p:nvSpPr>
        <p:spPr>
          <a:xfrm>
            <a:off x="4419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9" name="Rectangle 48"/>
          <p:cNvSpPr/>
          <p:nvPr/>
        </p:nvSpPr>
        <p:spPr>
          <a:xfrm>
            <a:off x="5029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66" name="Rectangle 65"/>
          <p:cNvSpPr/>
          <p:nvPr/>
        </p:nvSpPr>
        <p:spPr>
          <a:xfrm>
            <a:off x="4114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7" name="Rectangle 66"/>
          <p:cNvSpPr/>
          <p:nvPr/>
        </p:nvSpPr>
        <p:spPr>
          <a:xfrm>
            <a:off x="4419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9" name="Rectangle 68"/>
          <p:cNvSpPr/>
          <p:nvPr/>
        </p:nvSpPr>
        <p:spPr>
          <a:xfrm>
            <a:off x="5029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Tree>
    <p:extLst>
      <p:ext uri="{BB962C8B-B14F-4D97-AF65-F5344CB8AC3E}">
        <p14:creationId xmlns:p14="http://schemas.microsoft.com/office/powerpoint/2010/main" val="1871424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5" name="Rectangle 24"/>
          <p:cNvSpPr/>
          <p:nvPr/>
        </p:nvSpPr>
        <p:spPr>
          <a:xfrm>
            <a:off x="3810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6" name="Rectangle 25"/>
          <p:cNvSpPr/>
          <p:nvPr/>
        </p:nvSpPr>
        <p:spPr>
          <a:xfrm>
            <a:off x="4114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7" name="Rectangle 26"/>
          <p:cNvSpPr/>
          <p:nvPr/>
        </p:nvSpPr>
        <p:spPr>
          <a:xfrm>
            <a:off x="4419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29" name="Rectangle 28"/>
          <p:cNvSpPr/>
          <p:nvPr/>
        </p:nvSpPr>
        <p:spPr>
          <a:xfrm>
            <a:off x="5029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30" name="Rectangle 29"/>
          <p:cNvSpPr/>
          <p:nvPr/>
        </p:nvSpPr>
        <p:spPr>
          <a:xfrm>
            <a:off x="5334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31" name="Rectangle 30"/>
          <p:cNvSpPr/>
          <p:nvPr/>
        </p:nvSpPr>
        <p:spPr>
          <a:xfrm>
            <a:off x="5638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2" name="Rectangle 31"/>
          <p:cNvSpPr/>
          <p:nvPr/>
        </p:nvSpPr>
        <p:spPr>
          <a:xfrm>
            <a:off x="5943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3" name="Rectangle 32"/>
          <p:cNvSpPr/>
          <p:nvPr/>
        </p:nvSpPr>
        <p:spPr>
          <a:xfrm>
            <a:off x="62484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4" name="Rectangle 33"/>
          <p:cNvSpPr/>
          <p:nvPr/>
        </p:nvSpPr>
        <p:spPr>
          <a:xfrm>
            <a:off x="6553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5" name="Rectangle 44"/>
          <p:cNvSpPr/>
          <p:nvPr/>
        </p:nvSpPr>
        <p:spPr>
          <a:xfrm>
            <a:off x="3810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6" name="Rectangle 45"/>
          <p:cNvSpPr/>
          <p:nvPr/>
        </p:nvSpPr>
        <p:spPr>
          <a:xfrm>
            <a:off x="4114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7" name="Rectangle 46"/>
          <p:cNvSpPr/>
          <p:nvPr/>
        </p:nvSpPr>
        <p:spPr>
          <a:xfrm>
            <a:off x="4419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9" name="Rectangle 48"/>
          <p:cNvSpPr/>
          <p:nvPr/>
        </p:nvSpPr>
        <p:spPr>
          <a:xfrm>
            <a:off x="5029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0" name="Rectangle 49"/>
          <p:cNvSpPr/>
          <p:nvPr/>
        </p:nvSpPr>
        <p:spPr>
          <a:xfrm>
            <a:off x="5334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1" name="Rectangle 50"/>
          <p:cNvSpPr/>
          <p:nvPr/>
        </p:nvSpPr>
        <p:spPr>
          <a:xfrm>
            <a:off x="5638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2" name="Rectangle 51"/>
          <p:cNvSpPr/>
          <p:nvPr/>
        </p:nvSpPr>
        <p:spPr>
          <a:xfrm>
            <a:off x="5943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3" name="Rectangle 52"/>
          <p:cNvSpPr/>
          <p:nvPr/>
        </p:nvSpPr>
        <p:spPr>
          <a:xfrm>
            <a:off x="62484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4" name="Rectangle 53"/>
          <p:cNvSpPr/>
          <p:nvPr/>
        </p:nvSpPr>
        <p:spPr>
          <a:xfrm>
            <a:off x="6553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66" name="Rectangle 65"/>
          <p:cNvSpPr/>
          <p:nvPr/>
        </p:nvSpPr>
        <p:spPr>
          <a:xfrm>
            <a:off x="4114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7" name="Rectangle 66"/>
          <p:cNvSpPr/>
          <p:nvPr/>
        </p:nvSpPr>
        <p:spPr>
          <a:xfrm>
            <a:off x="4419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9" name="Rectangle 68"/>
          <p:cNvSpPr/>
          <p:nvPr/>
        </p:nvSpPr>
        <p:spPr>
          <a:xfrm>
            <a:off x="5029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70" name="Rectangle 69"/>
          <p:cNvSpPr/>
          <p:nvPr/>
        </p:nvSpPr>
        <p:spPr>
          <a:xfrm>
            <a:off x="53340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1" name="Rectangle 70"/>
          <p:cNvSpPr/>
          <p:nvPr/>
        </p:nvSpPr>
        <p:spPr>
          <a:xfrm>
            <a:off x="5638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2" name="Rectangle 71"/>
          <p:cNvSpPr/>
          <p:nvPr/>
        </p:nvSpPr>
        <p:spPr>
          <a:xfrm>
            <a:off x="5943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3" name="Rectangle 72"/>
          <p:cNvSpPr/>
          <p:nvPr/>
        </p:nvSpPr>
        <p:spPr>
          <a:xfrm>
            <a:off x="62484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4" name="Rectangle 73"/>
          <p:cNvSpPr/>
          <p:nvPr/>
        </p:nvSpPr>
        <p:spPr>
          <a:xfrm>
            <a:off x="6553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Tree>
    <p:extLst>
      <p:ext uri="{BB962C8B-B14F-4D97-AF65-F5344CB8AC3E}">
        <p14:creationId xmlns:p14="http://schemas.microsoft.com/office/powerpoint/2010/main" val="3803995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5" name="Rectangle 24"/>
          <p:cNvSpPr/>
          <p:nvPr/>
        </p:nvSpPr>
        <p:spPr>
          <a:xfrm>
            <a:off x="3810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6" name="Rectangle 25"/>
          <p:cNvSpPr/>
          <p:nvPr/>
        </p:nvSpPr>
        <p:spPr>
          <a:xfrm>
            <a:off x="4114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7" name="Rectangle 26"/>
          <p:cNvSpPr/>
          <p:nvPr/>
        </p:nvSpPr>
        <p:spPr>
          <a:xfrm>
            <a:off x="4419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29" name="Rectangle 28"/>
          <p:cNvSpPr/>
          <p:nvPr/>
        </p:nvSpPr>
        <p:spPr>
          <a:xfrm>
            <a:off x="5029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30" name="Rectangle 29"/>
          <p:cNvSpPr/>
          <p:nvPr/>
        </p:nvSpPr>
        <p:spPr>
          <a:xfrm>
            <a:off x="5334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31" name="Rectangle 30"/>
          <p:cNvSpPr/>
          <p:nvPr/>
        </p:nvSpPr>
        <p:spPr>
          <a:xfrm>
            <a:off x="5638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2" name="Rectangle 31"/>
          <p:cNvSpPr/>
          <p:nvPr/>
        </p:nvSpPr>
        <p:spPr>
          <a:xfrm>
            <a:off x="5943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3" name="Rectangle 32"/>
          <p:cNvSpPr/>
          <p:nvPr/>
        </p:nvSpPr>
        <p:spPr>
          <a:xfrm>
            <a:off x="62484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4" name="Rectangle 33"/>
          <p:cNvSpPr/>
          <p:nvPr/>
        </p:nvSpPr>
        <p:spPr>
          <a:xfrm>
            <a:off x="6553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37" name="Rectangle 36"/>
          <p:cNvSpPr/>
          <p:nvPr/>
        </p:nvSpPr>
        <p:spPr>
          <a:xfrm>
            <a:off x="7467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38" name="Rectangle 37"/>
          <p:cNvSpPr/>
          <p:nvPr/>
        </p:nvSpPr>
        <p:spPr>
          <a:xfrm>
            <a:off x="77724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5" name="Rectangle 44"/>
          <p:cNvSpPr/>
          <p:nvPr/>
        </p:nvSpPr>
        <p:spPr>
          <a:xfrm>
            <a:off x="3810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6" name="Rectangle 45"/>
          <p:cNvSpPr/>
          <p:nvPr/>
        </p:nvSpPr>
        <p:spPr>
          <a:xfrm>
            <a:off x="4114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7" name="Rectangle 46"/>
          <p:cNvSpPr/>
          <p:nvPr/>
        </p:nvSpPr>
        <p:spPr>
          <a:xfrm>
            <a:off x="4419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9" name="Rectangle 48"/>
          <p:cNvSpPr/>
          <p:nvPr/>
        </p:nvSpPr>
        <p:spPr>
          <a:xfrm>
            <a:off x="5029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0" name="Rectangle 49"/>
          <p:cNvSpPr/>
          <p:nvPr/>
        </p:nvSpPr>
        <p:spPr>
          <a:xfrm>
            <a:off x="5334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1" name="Rectangle 50"/>
          <p:cNvSpPr/>
          <p:nvPr/>
        </p:nvSpPr>
        <p:spPr>
          <a:xfrm>
            <a:off x="5638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2" name="Rectangle 51"/>
          <p:cNvSpPr/>
          <p:nvPr/>
        </p:nvSpPr>
        <p:spPr>
          <a:xfrm>
            <a:off x="5943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3" name="Rectangle 52"/>
          <p:cNvSpPr/>
          <p:nvPr/>
        </p:nvSpPr>
        <p:spPr>
          <a:xfrm>
            <a:off x="62484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4" name="Rectangle 53"/>
          <p:cNvSpPr/>
          <p:nvPr/>
        </p:nvSpPr>
        <p:spPr>
          <a:xfrm>
            <a:off x="6553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7" name="Rectangle 56"/>
          <p:cNvSpPr/>
          <p:nvPr/>
        </p:nvSpPr>
        <p:spPr>
          <a:xfrm>
            <a:off x="7467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8" name="Rectangle 57"/>
          <p:cNvSpPr/>
          <p:nvPr/>
        </p:nvSpPr>
        <p:spPr>
          <a:xfrm>
            <a:off x="77724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6" name="Rectangle 65"/>
          <p:cNvSpPr/>
          <p:nvPr/>
        </p:nvSpPr>
        <p:spPr>
          <a:xfrm>
            <a:off x="4114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7" name="Rectangle 66"/>
          <p:cNvSpPr/>
          <p:nvPr/>
        </p:nvSpPr>
        <p:spPr>
          <a:xfrm>
            <a:off x="4419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9" name="Rectangle 68"/>
          <p:cNvSpPr/>
          <p:nvPr/>
        </p:nvSpPr>
        <p:spPr>
          <a:xfrm>
            <a:off x="5029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70" name="Rectangle 69"/>
          <p:cNvSpPr/>
          <p:nvPr/>
        </p:nvSpPr>
        <p:spPr>
          <a:xfrm>
            <a:off x="53340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1" name="Rectangle 70"/>
          <p:cNvSpPr/>
          <p:nvPr/>
        </p:nvSpPr>
        <p:spPr>
          <a:xfrm>
            <a:off x="5638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2" name="Rectangle 71"/>
          <p:cNvSpPr/>
          <p:nvPr/>
        </p:nvSpPr>
        <p:spPr>
          <a:xfrm>
            <a:off x="5943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3" name="Rectangle 72"/>
          <p:cNvSpPr/>
          <p:nvPr/>
        </p:nvSpPr>
        <p:spPr>
          <a:xfrm>
            <a:off x="62484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4" name="Rectangle 73"/>
          <p:cNvSpPr/>
          <p:nvPr/>
        </p:nvSpPr>
        <p:spPr>
          <a:xfrm>
            <a:off x="6553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7" name="Rectangle 76"/>
          <p:cNvSpPr/>
          <p:nvPr/>
        </p:nvSpPr>
        <p:spPr>
          <a:xfrm>
            <a:off x="7467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8" name="Rectangle 77"/>
          <p:cNvSpPr/>
          <p:nvPr/>
        </p:nvSpPr>
        <p:spPr>
          <a:xfrm>
            <a:off x="77724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Tree>
    <p:extLst>
      <p:ext uri="{BB962C8B-B14F-4D97-AF65-F5344CB8AC3E}">
        <p14:creationId xmlns:p14="http://schemas.microsoft.com/office/powerpoint/2010/main" val="3419234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FIFO (First-In-First-Out)</a:t>
            </a:r>
            <a:br>
              <a:rPr lang="en-US" dirty="0"/>
            </a:br>
            <a:r>
              <a:rPr lang="en-US" dirty="0"/>
              <a:t>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5" name="Rectangle 24"/>
          <p:cNvSpPr/>
          <p:nvPr/>
        </p:nvSpPr>
        <p:spPr>
          <a:xfrm>
            <a:off x="3810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6" name="Rectangle 25"/>
          <p:cNvSpPr/>
          <p:nvPr/>
        </p:nvSpPr>
        <p:spPr>
          <a:xfrm>
            <a:off x="4114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7" name="Rectangle 26"/>
          <p:cNvSpPr/>
          <p:nvPr/>
        </p:nvSpPr>
        <p:spPr>
          <a:xfrm>
            <a:off x="4419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29" name="Rectangle 28"/>
          <p:cNvSpPr/>
          <p:nvPr/>
        </p:nvSpPr>
        <p:spPr>
          <a:xfrm>
            <a:off x="5029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30" name="Rectangle 29"/>
          <p:cNvSpPr/>
          <p:nvPr/>
        </p:nvSpPr>
        <p:spPr>
          <a:xfrm>
            <a:off x="5334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31" name="Rectangle 30"/>
          <p:cNvSpPr/>
          <p:nvPr/>
        </p:nvSpPr>
        <p:spPr>
          <a:xfrm>
            <a:off x="5638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2" name="Rectangle 31"/>
          <p:cNvSpPr/>
          <p:nvPr/>
        </p:nvSpPr>
        <p:spPr>
          <a:xfrm>
            <a:off x="5943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3" name="Rectangle 32"/>
          <p:cNvSpPr/>
          <p:nvPr/>
        </p:nvSpPr>
        <p:spPr>
          <a:xfrm>
            <a:off x="62484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4" name="Rectangle 33"/>
          <p:cNvSpPr/>
          <p:nvPr/>
        </p:nvSpPr>
        <p:spPr>
          <a:xfrm>
            <a:off x="6553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37" name="Rectangle 36"/>
          <p:cNvSpPr/>
          <p:nvPr/>
        </p:nvSpPr>
        <p:spPr>
          <a:xfrm>
            <a:off x="7467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38" name="Rectangle 37"/>
          <p:cNvSpPr/>
          <p:nvPr/>
        </p:nvSpPr>
        <p:spPr>
          <a:xfrm>
            <a:off x="77724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1" name="Rectangle 40"/>
          <p:cNvSpPr/>
          <p:nvPr/>
        </p:nvSpPr>
        <p:spPr>
          <a:xfrm>
            <a:off x="8686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42" name="Rectangle 41"/>
          <p:cNvSpPr/>
          <p:nvPr/>
        </p:nvSpPr>
        <p:spPr>
          <a:xfrm>
            <a:off x="8991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43" name="Rectangle 42"/>
          <p:cNvSpPr/>
          <p:nvPr/>
        </p:nvSpPr>
        <p:spPr>
          <a:xfrm>
            <a:off x="92964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45" name="Rectangle 44"/>
          <p:cNvSpPr/>
          <p:nvPr/>
        </p:nvSpPr>
        <p:spPr>
          <a:xfrm>
            <a:off x="3810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6" name="Rectangle 45"/>
          <p:cNvSpPr/>
          <p:nvPr/>
        </p:nvSpPr>
        <p:spPr>
          <a:xfrm>
            <a:off x="4114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7" name="Rectangle 46"/>
          <p:cNvSpPr/>
          <p:nvPr/>
        </p:nvSpPr>
        <p:spPr>
          <a:xfrm>
            <a:off x="4419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9" name="Rectangle 48"/>
          <p:cNvSpPr/>
          <p:nvPr/>
        </p:nvSpPr>
        <p:spPr>
          <a:xfrm>
            <a:off x="5029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0" name="Rectangle 49"/>
          <p:cNvSpPr/>
          <p:nvPr/>
        </p:nvSpPr>
        <p:spPr>
          <a:xfrm>
            <a:off x="5334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1" name="Rectangle 50"/>
          <p:cNvSpPr/>
          <p:nvPr/>
        </p:nvSpPr>
        <p:spPr>
          <a:xfrm>
            <a:off x="5638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2" name="Rectangle 51"/>
          <p:cNvSpPr/>
          <p:nvPr/>
        </p:nvSpPr>
        <p:spPr>
          <a:xfrm>
            <a:off x="5943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3" name="Rectangle 52"/>
          <p:cNvSpPr/>
          <p:nvPr/>
        </p:nvSpPr>
        <p:spPr>
          <a:xfrm>
            <a:off x="62484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4" name="Rectangle 53"/>
          <p:cNvSpPr/>
          <p:nvPr/>
        </p:nvSpPr>
        <p:spPr>
          <a:xfrm>
            <a:off x="6553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57" name="Rectangle 56"/>
          <p:cNvSpPr/>
          <p:nvPr/>
        </p:nvSpPr>
        <p:spPr>
          <a:xfrm>
            <a:off x="7467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8" name="Rectangle 57"/>
          <p:cNvSpPr/>
          <p:nvPr/>
        </p:nvSpPr>
        <p:spPr>
          <a:xfrm>
            <a:off x="77724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1" name="Rectangle 60"/>
          <p:cNvSpPr/>
          <p:nvPr/>
        </p:nvSpPr>
        <p:spPr>
          <a:xfrm>
            <a:off x="8686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2" name="Rectangle 61"/>
          <p:cNvSpPr/>
          <p:nvPr/>
        </p:nvSpPr>
        <p:spPr>
          <a:xfrm>
            <a:off x="8991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3" name="Rectangle 62"/>
          <p:cNvSpPr/>
          <p:nvPr/>
        </p:nvSpPr>
        <p:spPr>
          <a:xfrm>
            <a:off x="92964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6" name="Rectangle 65"/>
          <p:cNvSpPr/>
          <p:nvPr/>
        </p:nvSpPr>
        <p:spPr>
          <a:xfrm>
            <a:off x="4114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7" name="Rectangle 66"/>
          <p:cNvSpPr/>
          <p:nvPr/>
        </p:nvSpPr>
        <p:spPr>
          <a:xfrm>
            <a:off x="4419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9" name="Rectangle 68"/>
          <p:cNvSpPr/>
          <p:nvPr/>
        </p:nvSpPr>
        <p:spPr>
          <a:xfrm>
            <a:off x="5029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70" name="Rectangle 69"/>
          <p:cNvSpPr/>
          <p:nvPr/>
        </p:nvSpPr>
        <p:spPr>
          <a:xfrm>
            <a:off x="53340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1" name="Rectangle 70"/>
          <p:cNvSpPr/>
          <p:nvPr/>
        </p:nvSpPr>
        <p:spPr>
          <a:xfrm>
            <a:off x="5638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2" name="Rectangle 71"/>
          <p:cNvSpPr/>
          <p:nvPr/>
        </p:nvSpPr>
        <p:spPr>
          <a:xfrm>
            <a:off x="5943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73" name="Rectangle 72"/>
          <p:cNvSpPr/>
          <p:nvPr/>
        </p:nvSpPr>
        <p:spPr>
          <a:xfrm>
            <a:off x="62484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4" name="Rectangle 73"/>
          <p:cNvSpPr/>
          <p:nvPr/>
        </p:nvSpPr>
        <p:spPr>
          <a:xfrm>
            <a:off x="6553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7" name="Rectangle 76"/>
          <p:cNvSpPr/>
          <p:nvPr/>
        </p:nvSpPr>
        <p:spPr>
          <a:xfrm>
            <a:off x="7467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8" name="Rectangle 77"/>
          <p:cNvSpPr/>
          <p:nvPr/>
        </p:nvSpPr>
        <p:spPr>
          <a:xfrm>
            <a:off x="77724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81" name="Rectangle 80"/>
          <p:cNvSpPr/>
          <p:nvPr/>
        </p:nvSpPr>
        <p:spPr>
          <a:xfrm>
            <a:off x="8686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82" name="Rectangle 81"/>
          <p:cNvSpPr/>
          <p:nvPr/>
        </p:nvSpPr>
        <p:spPr>
          <a:xfrm>
            <a:off x="8991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83" name="Rectangle 82"/>
          <p:cNvSpPr/>
          <p:nvPr/>
        </p:nvSpPr>
        <p:spPr>
          <a:xfrm>
            <a:off x="92964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
        <p:nvSpPr>
          <p:cNvPr id="68" name="TextBox 67"/>
          <p:cNvSpPr txBox="1"/>
          <p:nvPr/>
        </p:nvSpPr>
        <p:spPr>
          <a:xfrm>
            <a:off x="4572000" y="4572001"/>
            <a:ext cx="2756076" cy="461665"/>
          </a:xfrm>
          <a:prstGeom prst="rect">
            <a:avLst/>
          </a:prstGeom>
          <a:noFill/>
        </p:spPr>
        <p:txBody>
          <a:bodyPr wrap="none" rtlCol="0">
            <a:spAutoFit/>
          </a:bodyPr>
          <a:lstStyle/>
          <a:p>
            <a:r>
              <a:rPr lang="en-US" sz="2400" dirty="0"/>
              <a:t>Here, 15 page faults.</a:t>
            </a:r>
          </a:p>
        </p:txBody>
      </p:sp>
    </p:spTree>
    <p:extLst>
      <p:ext uri="{BB962C8B-B14F-4D97-AF65-F5344CB8AC3E}">
        <p14:creationId xmlns:p14="http://schemas.microsoft.com/office/powerpoint/2010/main" val="282747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2A52A-B4D6-2145-8598-22299DE8AFB1}"/>
              </a:ext>
            </a:extLst>
          </p:cNvPr>
          <p:cNvSpPr>
            <a:spLocks noGrp="1"/>
          </p:cNvSpPr>
          <p:nvPr>
            <p:ph type="title"/>
          </p:nvPr>
        </p:nvSpPr>
        <p:spPr/>
        <p:txBody>
          <a:bodyPr/>
          <a:lstStyle/>
          <a:p>
            <a:r>
              <a:rPr lang="en-US" b="1" dirty="0"/>
              <a:t>Last exercise</a:t>
            </a:r>
            <a:endParaRPr lang="en-US" dirty="0"/>
          </a:p>
        </p:txBody>
      </p:sp>
      <p:pic>
        <p:nvPicPr>
          <p:cNvPr id="5" name="Inhaltsplatzhalter 4">
            <a:extLst>
              <a:ext uri="{FF2B5EF4-FFF2-40B4-BE49-F238E27FC236}">
                <a16:creationId xmlns:a16="http://schemas.microsoft.com/office/drawing/2014/main" id="{31BE430B-7763-5A49-ADC5-E48922B0BAEF}"/>
              </a:ext>
            </a:extLst>
          </p:cNvPr>
          <p:cNvPicPr>
            <a:picLocks noGrp="1" noChangeAspect="1"/>
          </p:cNvPicPr>
          <p:nvPr>
            <p:ph idx="1"/>
          </p:nvPr>
        </p:nvPicPr>
        <p:blipFill>
          <a:blip r:embed="rId2"/>
          <a:stretch>
            <a:fillRect/>
          </a:stretch>
        </p:blipFill>
        <p:spPr>
          <a:xfrm>
            <a:off x="838200" y="1487271"/>
            <a:ext cx="9029700" cy="3060700"/>
          </a:xfrm>
          <a:prstGeom prst="rect">
            <a:avLst/>
          </a:prstGeom>
        </p:spPr>
      </p:pic>
    </p:spTree>
    <p:extLst>
      <p:ext uri="{BB962C8B-B14F-4D97-AF65-F5344CB8AC3E}">
        <p14:creationId xmlns:p14="http://schemas.microsoft.com/office/powerpoint/2010/main" val="3891602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eaLnBrk="1" hangingPunct="1"/>
            <a:r>
              <a:rPr lang="en-US" dirty="0"/>
              <a:t>Least Recently Used (LRU) algorithm</a:t>
            </a:r>
          </a:p>
        </p:txBody>
      </p:sp>
      <p:sp>
        <p:nvSpPr>
          <p:cNvPr id="80899" name="Rectangle 3"/>
          <p:cNvSpPr>
            <a:spLocks noGrp="1" noChangeArrowheads="1"/>
          </p:cNvSpPr>
          <p:nvPr>
            <p:ph type="body" idx="1"/>
          </p:nvPr>
        </p:nvSpPr>
        <p:spPr>
          <a:xfrm>
            <a:off x="2362201" y="2070100"/>
            <a:ext cx="7620785" cy="4483100"/>
          </a:xfrm>
        </p:spPr>
        <p:txBody>
          <a:bodyPr>
            <a:normAutofit fontScale="85000" lnSpcReduction="10000"/>
          </a:bodyPr>
          <a:lstStyle/>
          <a:p>
            <a:r>
              <a:rPr lang="en-US" dirty="0"/>
              <a:t>Reference string:  1    2    3    4    1    2    </a:t>
            </a:r>
            <a:r>
              <a:rPr lang="en-US" b="1" dirty="0">
                <a:solidFill>
                  <a:srgbClr val="FF0000"/>
                </a:solidFill>
              </a:rPr>
              <a:t>5</a:t>
            </a:r>
            <a:r>
              <a:rPr lang="en-US" dirty="0"/>
              <a:t>    1    2    </a:t>
            </a:r>
            <a:r>
              <a:rPr lang="en-US" b="1" dirty="0">
                <a:solidFill>
                  <a:srgbClr val="0000CC"/>
                </a:solidFill>
              </a:rPr>
              <a:t>3</a:t>
            </a:r>
            <a:r>
              <a:rPr lang="en-US" dirty="0"/>
              <a:t>    </a:t>
            </a:r>
            <a:r>
              <a:rPr lang="en-US" b="1" dirty="0">
                <a:solidFill>
                  <a:srgbClr val="663300"/>
                </a:solidFill>
              </a:rPr>
              <a:t>4</a:t>
            </a:r>
            <a:r>
              <a:rPr lang="en-US" dirty="0"/>
              <a:t>    </a:t>
            </a:r>
            <a:r>
              <a:rPr lang="en-US" b="1" dirty="0">
                <a:solidFill>
                  <a:srgbClr val="009900"/>
                </a:solidFill>
              </a:rPr>
              <a:t>5</a:t>
            </a:r>
            <a:br>
              <a:rPr lang="en-US" dirty="0"/>
            </a:br>
            <a:br>
              <a:rPr lang="en-US" dirty="0"/>
            </a:br>
            <a:r>
              <a:rPr lang="en-US" dirty="0"/>
              <a:t>4 frames</a:t>
            </a:r>
            <a:br>
              <a:rPr lang="en-US" dirty="0"/>
            </a:br>
            <a:br>
              <a:rPr lang="en-US" dirty="0"/>
            </a:br>
            <a:br>
              <a:rPr lang="en-US" dirty="0"/>
            </a:br>
            <a:br>
              <a:rPr lang="en-US" dirty="0"/>
            </a:br>
            <a:br>
              <a:rPr lang="en-US" dirty="0"/>
            </a:br>
            <a:endParaRPr lang="en-US" dirty="0"/>
          </a:p>
          <a:p>
            <a:pPr>
              <a:buFont typeface="Monotype Sorts" charset="2"/>
              <a:buNone/>
            </a:pPr>
            <a:endParaRPr lang="en-US" dirty="0"/>
          </a:p>
          <a:p>
            <a:r>
              <a:rPr lang="en-US" dirty="0"/>
              <a:t>Counter implementation</a:t>
            </a:r>
          </a:p>
          <a:p>
            <a:pPr lvl="1"/>
            <a:r>
              <a:rPr lang="en-US" dirty="0"/>
              <a:t>Every page entry has a counter; every time page is referenced through this entry, copy the clock into the counter</a:t>
            </a:r>
          </a:p>
          <a:p>
            <a:pPr lvl="1"/>
            <a:r>
              <a:rPr lang="en-US" dirty="0"/>
              <a:t>When a page needs to be changed, look at the counters to determine which are to change</a:t>
            </a:r>
          </a:p>
          <a:p>
            <a:pPr>
              <a:buFont typeface="Monotype Sorts" charset="2"/>
              <a:buNone/>
            </a:pPr>
            <a:endParaRPr lang="en-US" dirty="0"/>
          </a:p>
        </p:txBody>
      </p:sp>
      <p:grpSp>
        <p:nvGrpSpPr>
          <p:cNvPr id="6" name="Group 5"/>
          <p:cNvGrpSpPr/>
          <p:nvPr/>
        </p:nvGrpSpPr>
        <p:grpSpPr>
          <a:xfrm>
            <a:off x="9435449" y="2587625"/>
            <a:ext cx="381000" cy="1828800"/>
            <a:chOff x="4638675" y="2601913"/>
            <a:chExt cx="381000" cy="1828800"/>
          </a:xfrm>
        </p:grpSpPr>
        <p:sp>
          <p:nvSpPr>
            <p:cNvPr id="80900" name="Rectangle 50"/>
            <p:cNvSpPr>
              <a:spLocks noChangeArrowheads="1"/>
            </p:cNvSpPr>
            <p:nvPr/>
          </p:nvSpPr>
          <p:spPr bwMode="auto">
            <a:xfrm>
              <a:off x="4638675" y="260191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b="1" dirty="0">
                  <a:solidFill>
                    <a:srgbClr val="009900"/>
                  </a:solidFill>
                </a:rPr>
                <a:t>5</a:t>
              </a:r>
            </a:p>
          </p:txBody>
        </p:sp>
        <p:sp>
          <p:nvSpPr>
            <p:cNvPr id="80901" name="Rectangle 51"/>
            <p:cNvSpPr>
              <a:spLocks noChangeArrowheads="1"/>
            </p:cNvSpPr>
            <p:nvPr/>
          </p:nvSpPr>
          <p:spPr bwMode="auto">
            <a:xfrm>
              <a:off x="4638675" y="305911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2</a:t>
              </a:r>
            </a:p>
          </p:txBody>
        </p:sp>
        <p:sp>
          <p:nvSpPr>
            <p:cNvPr id="80902" name="Rectangle 52"/>
            <p:cNvSpPr>
              <a:spLocks noChangeArrowheads="1"/>
            </p:cNvSpPr>
            <p:nvPr/>
          </p:nvSpPr>
          <p:spPr bwMode="auto">
            <a:xfrm>
              <a:off x="4638675" y="351631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4</a:t>
              </a:r>
            </a:p>
          </p:txBody>
        </p:sp>
        <p:sp>
          <p:nvSpPr>
            <p:cNvPr id="80903" name="Rectangle 53"/>
            <p:cNvSpPr>
              <a:spLocks noChangeArrowheads="1"/>
            </p:cNvSpPr>
            <p:nvPr/>
          </p:nvSpPr>
          <p:spPr bwMode="auto">
            <a:xfrm>
              <a:off x="4638675" y="397351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3</a:t>
              </a:r>
            </a:p>
          </p:txBody>
        </p:sp>
      </p:grpSp>
      <p:grpSp>
        <p:nvGrpSpPr>
          <p:cNvPr id="2" name="Group 1"/>
          <p:cNvGrpSpPr/>
          <p:nvPr/>
        </p:nvGrpSpPr>
        <p:grpSpPr>
          <a:xfrm>
            <a:off x="6057900" y="2587625"/>
            <a:ext cx="381000" cy="1828800"/>
            <a:chOff x="2620963" y="2600325"/>
            <a:chExt cx="381000" cy="1828800"/>
          </a:xfrm>
        </p:grpSpPr>
        <p:sp>
          <p:nvSpPr>
            <p:cNvPr id="80904" name="Rectangle 54"/>
            <p:cNvSpPr>
              <a:spLocks noChangeArrowheads="1"/>
            </p:cNvSpPr>
            <p:nvPr/>
          </p:nvSpPr>
          <p:spPr bwMode="auto">
            <a:xfrm>
              <a:off x="2620963" y="2600325"/>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1</a:t>
              </a:r>
            </a:p>
          </p:txBody>
        </p:sp>
        <p:sp>
          <p:nvSpPr>
            <p:cNvPr id="80905" name="Rectangle 55"/>
            <p:cNvSpPr>
              <a:spLocks noChangeArrowheads="1"/>
            </p:cNvSpPr>
            <p:nvPr/>
          </p:nvSpPr>
          <p:spPr bwMode="auto">
            <a:xfrm>
              <a:off x="2620963" y="3057525"/>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2</a:t>
              </a:r>
            </a:p>
          </p:txBody>
        </p:sp>
        <p:sp>
          <p:nvSpPr>
            <p:cNvPr id="80906" name="Rectangle 56"/>
            <p:cNvSpPr>
              <a:spLocks noChangeArrowheads="1"/>
            </p:cNvSpPr>
            <p:nvPr/>
          </p:nvSpPr>
          <p:spPr bwMode="auto">
            <a:xfrm>
              <a:off x="2620963" y="3514725"/>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3</a:t>
              </a:r>
            </a:p>
          </p:txBody>
        </p:sp>
        <p:sp>
          <p:nvSpPr>
            <p:cNvPr id="80907" name="Rectangle 57"/>
            <p:cNvSpPr>
              <a:spLocks noChangeArrowheads="1"/>
            </p:cNvSpPr>
            <p:nvPr/>
          </p:nvSpPr>
          <p:spPr bwMode="auto">
            <a:xfrm>
              <a:off x="2620963" y="3971925"/>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4</a:t>
              </a:r>
            </a:p>
          </p:txBody>
        </p:sp>
      </p:grpSp>
      <p:grpSp>
        <p:nvGrpSpPr>
          <p:cNvPr id="7" name="Group 6"/>
          <p:cNvGrpSpPr/>
          <p:nvPr/>
        </p:nvGrpSpPr>
        <p:grpSpPr>
          <a:xfrm>
            <a:off x="7390614" y="2587625"/>
            <a:ext cx="381000" cy="1828800"/>
            <a:chOff x="3124200" y="2608263"/>
            <a:chExt cx="381000" cy="1828800"/>
          </a:xfrm>
        </p:grpSpPr>
        <p:sp>
          <p:nvSpPr>
            <p:cNvPr id="80908" name="Rectangle 58"/>
            <p:cNvSpPr>
              <a:spLocks noChangeArrowheads="1"/>
            </p:cNvSpPr>
            <p:nvPr/>
          </p:nvSpPr>
          <p:spPr bwMode="auto">
            <a:xfrm>
              <a:off x="3124200" y="260826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1</a:t>
              </a:r>
            </a:p>
          </p:txBody>
        </p:sp>
        <p:sp>
          <p:nvSpPr>
            <p:cNvPr id="80909" name="Rectangle 59"/>
            <p:cNvSpPr>
              <a:spLocks noChangeArrowheads="1"/>
            </p:cNvSpPr>
            <p:nvPr/>
          </p:nvSpPr>
          <p:spPr bwMode="auto">
            <a:xfrm>
              <a:off x="3124200" y="306546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2</a:t>
              </a:r>
            </a:p>
          </p:txBody>
        </p:sp>
        <p:sp>
          <p:nvSpPr>
            <p:cNvPr id="80910" name="Rectangle 60"/>
            <p:cNvSpPr>
              <a:spLocks noChangeArrowheads="1"/>
            </p:cNvSpPr>
            <p:nvPr/>
          </p:nvSpPr>
          <p:spPr bwMode="auto">
            <a:xfrm>
              <a:off x="3124200" y="352266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b="1" dirty="0">
                  <a:solidFill>
                    <a:srgbClr val="FF0000"/>
                  </a:solidFill>
                </a:rPr>
                <a:t>5</a:t>
              </a:r>
            </a:p>
          </p:txBody>
        </p:sp>
        <p:sp>
          <p:nvSpPr>
            <p:cNvPr id="80911" name="Rectangle 61"/>
            <p:cNvSpPr>
              <a:spLocks noChangeArrowheads="1"/>
            </p:cNvSpPr>
            <p:nvPr/>
          </p:nvSpPr>
          <p:spPr bwMode="auto">
            <a:xfrm>
              <a:off x="3124200" y="397986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4</a:t>
              </a:r>
            </a:p>
          </p:txBody>
        </p:sp>
      </p:grpSp>
      <p:grpSp>
        <p:nvGrpSpPr>
          <p:cNvPr id="4" name="Group 3"/>
          <p:cNvGrpSpPr/>
          <p:nvPr/>
        </p:nvGrpSpPr>
        <p:grpSpPr>
          <a:xfrm>
            <a:off x="8673449" y="2587625"/>
            <a:ext cx="381000" cy="1828800"/>
            <a:chOff x="3643313" y="2587625"/>
            <a:chExt cx="381000" cy="1828800"/>
          </a:xfrm>
        </p:grpSpPr>
        <p:sp>
          <p:nvSpPr>
            <p:cNvPr id="80912" name="Rectangle 62"/>
            <p:cNvSpPr>
              <a:spLocks noChangeArrowheads="1"/>
            </p:cNvSpPr>
            <p:nvPr/>
          </p:nvSpPr>
          <p:spPr bwMode="auto">
            <a:xfrm>
              <a:off x="3643313" y="2587625"/>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1</a:t>
              </a:r>
            </a:p>
          </p:txBody>
        </p:sp>
        <p:sp>
          <p:nvSpPr>
            <p:cNvPr id="80913" name="Rectangle 63"/>
            <p:cNvSpPr>
              <a:spLocks noChangeArrowheads="1"/>
            </p:cNvSpPr>
            <p:nvPr/>
          </p:nvSpPr>
          <p:spPr bwMode="auto">
            <a:xfrm>
              <a:off x="3643313" y="3044825"/>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2</a:t>
              </a:r>
            </a:p>
          </p:txBody>
        </p:sp>
        <p:sp>
          <p:nvSpPr>
            <p:cNvPr id="80914" name="Rectangle 64"/>
            <p:cNvSpPr>
              <a:spLocks noChangeArrowheads="1"/>
            </p:cNvSpPr>
            <p:nvPr/>
          </p:nvSpPr>
          <p:spPr bwMode="auto">
            <a:xfrm>
              <a:off x="3643313" y="3502025"/>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5</a:t>
              </a:r>
            </a:p>
          </p:txBody>
        </p:sp>
        <p:sp>
          <p:nvSpPr>
            <p:cNvPr id="80915" name="Rectangle 65"/>
            <p:cNvSpPr>
              <a:spLocks noChangeArrowheads="1"/>
            </p:cNvSpPr>
            <p:nvPr/>
          </p:nvSpPr>
          <p:spPr bwMode="auto">
            <a:xfrm>
              <a:off x="3643313" y="3959225"/>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b="1">
                  <a:solidFill>
                    <a:srgbClr val="0000CC"/>
                  </a:solidFill>
                </a:rPr>
                <a:t>3</a:t>
              </a:r>
            </a:p>
          </p:txBody>
        </p:sp>
      </p:grpSp>
      <p:grpSp>
        <p:nvGrpSpPr>
          <p:cNvPr id="5" name="Group 4"/>
          <p:cNvGrpSpPr/>
          <p:nvPr/>
        </p:nvGrpSpPr>
        <p:grpSpPr>
          <a:xfrm>
            <a:off x="9054449" y="2587625"/>
            <a:ext cx="381000" cy="1828800"/>
            <a:chOff x="4146550" y="2595563"/>
            <a:chExt cx="381000" cy="1828800"/>
          </a:xfrm>
        </p:grpSpPr>
        <p:sp>
          <p:nvSpPr>
            <p:cNvPr id="80916" name="Rectangle 66"/>
            <p:cNvSpPr>
              <a:spLocks noChangeArrowheads="1"/>
            </p:cNvSpPr>
            <p:nvPr/>
          </p:nvSpPr>
          <p:spPr bwMode="auto">
            <a:xfrm>
              <a:off x="4146550" y="259556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1</a:t>
              </a:r>
            </a:p>
          </p:txBody>
        </p:sp>
        <p:sp>
          <p:nvSpPr>
            <p:cNvPr id="80917" name="Rectangle 67"/>
            <p:cNvSpPr>
              <a:spLocks noChangeArrowheads="1"/>
            </p:cNvSpPr>
            <p:nvPr/>
          </p:nvSpPr>
          <p:spPr bwMode="auto">
            <a:xfrm>
              <a:off x="4146550" y="305276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2</a:t>
              </a:r>
            </a:p>
          </p:txBody>
        </p:sp>
        <p:sp>
          <p:nvSpPr>
            <p:cNvPr id="80918" name="Rectangle 68"/>
            <p:cNvSpPr>
              <a:spLocks noChangeArrowheads="1"/>
            </p:cNvSpPr>
            <p:nvPr/>
          </p:nvSpPr>
          <p:spPr bwMode="auto">
            <a:xfrm>
              <a:off x="4146550" y="350996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b="1"/>
                <a:t>4</a:t>
              </a:r>
            </a:p>
          </p:txBody>
        </p:sp>
        <p:sp>
          <p:nvSpPr>
            <p:cNvPr id="80919" name="Rectangle 69"/>
            <p:cNvSpPr>
              <a:spLocks noChangeArrowheads="1"/>
            </p:cNvSpPr>
            <p:nvPr/>
          </p:nvSpPr>
          <p:spPr bwMode="auto">
            <a:xfrm>
              <a:off x="4146550" y="3967163"/>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3</a:t>
              </a:r>
            </a:p>
          </p:txBody>
        </p:sp>
      </p:grpSp>
    </p:spTree>
    <p:extLst>
      <p:ext uri="{BB962C8B-B14F-4D97-AF65-F5344CB8AC3E}">
        <p14:creationId xmlns:p14="http://schemas.microsoft.com/office/powerpoint/2010/main" val="38081414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en-US" dirty="0"/>
              <a:t>LRU page replacement</a:t>
            </a:r>
          </a:p>
        </p:txBody>
      </p:sp>
      <p:sp>
        <p:nvSpPr>
          <p:cNvPr id="2" name="Rectangle 1"/>
          <p:cNvSpPr/>
          <p:nvPr/>
        </p:nvSpPr>
        <p:spPr>
          <a:xfrm>
            <a:off x="3505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5" name="Rectangle 4"/>
          <p:cNvSpPr/>
          <p:nvPr/>
        </p:nvSpPr>
        <p:spPr>
          <a:xfrm>
            <a:off x="3810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 name="Rectangle 5"/>
          <p:cNvSpPr/>
          <p:nvPr/>
        </p:nvSpPr>
        <p:spPr>
          <a:xfrm>
            <a:off x="4114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7" name="Rectangle 6"/>
          <p:cNvSpPr/>
          <p:nvPr/>
        </p:nvSpPr>
        <p:spPr>
          <a:xfrm>
            <a:off x="4419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8" name="Rectangle 7"/>
          <p:cNvSpPr/>
          <p:nvPr/>
        </p:nvSpPr>
        <p:spPr>
          <a:xfrm>
            <a:off x="4724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9" name="Rectangle 8"/>
          <p:cNvSpPr/>
          <p:nvPr/>
        </p:nvSpPr>
        <p:spPr>
          <a:xfrm>
            <a:off x="5029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0" name="Rectangle 9"/>
          <p:cNvSpPr/>
          <p:nvPr/>
        </p:nvSpPr>
        <p:spPr>
          <a:xfrm>
            <a:off x="5334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1" name="Rectangle 10"/>
          <p:cNvSpPr/>
          <p:nvPr/>
        </p:nvSpPr>
        <p:spPr>
          <a:xfrm>
            <a:off x="5638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12" name="Rectangle 11"/>
          <p:cNvSpPr/>
          <p:nvPr/>
        </p:nvSpPr>
        <p:spPr>
          <a:xfrm>
            <a:off x="5943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3" name="Rectangle 12"/>
          <p:cNvSpPr/>
          <p:nvPr/>
        </p:nvSpPr>
        <p:spPr>
          <a:xfrm>
            <a:off x="6248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4" name="Rectangle 13"/>
          <p:cNvSpPr/>
          <p:nvPr/>
        </p:nvSpPr>
        <p:spPr>
          <a:xfrm>
            <a:off x="6553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p:cNvSpPr/>
          <p:nvPr/>
        </p:nvSpPr>
        <p:spPr>
          <a:xfrm>
            <a:off x="6858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6" name="Rectangle 15"/>
          <p:cNvSpPr/>
          <p:nvPr/>
        </p:nvSpPr>
        <p:spPr>
          <a:xfrm>
            <a:off x="7162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7" name="Rectangle 16"/>
          <p:cNvSpPr/>
          <p:nvPr/>
        </p:nvSpPr>
        <p:spPr>
          <a:xfrm>
            <a:off x="7467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8" name="Rectangle 17"/>
          <p:cNvSpPr/>
          <p:nvPr/>
        </p:nvSpPr>
        <p:spPr>
          <a:xfrm>
            <a:off x="7772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9" name="Rectangle 18"/>
          <p:cNvSpPr/>
          <p:nvPr/>
        </p:nvSpPr>
        <p:spPr>
          <a:xfrm>
            <a:off x="80772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83820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1" name="Rectangle 20"/>
          <p:cNvSpPr/>
          <p:nvPr/>
        </p:nvSpPr>
        <p:spPr>
          <a:xfrm>
            <a:off x="86868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2" name="Rectangle 21"/>
          <p:cNvSpPr/>
          <p:nvPr/>
        </p:nvSpPr>
        <p:spPr>
          <a:xfrm>
            <a:off x="89916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3" name="Rectangle 22"/>
          <p:cNvSpPr/>
          <p:nvPr/>
        </p:nvSpPr>
        <p:spPr>
          <a:xfrm>
            <a:off x="9296400" y="2286000"/>
            <a:ext cx="304800" cy="3048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4" name="Rectangle 23"/>
          <p:cNvSpPr/>
          <p:nvPr/>
        </p:nvSpPr>
        <p:spPr>
          <a:xfrm>
            <a:off x="3505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5" name="Rectangle 24"/>
          <p:cNvSpPr/>
          <p:nvPr/>
        </p:nvSpPr>
        <p:spPr>
          <a:xfrm>
            <a:off x="38100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6" name="Rectangle 25"/>
          <p:cNvSpPr/>
          <p:nvPr/>
        </p:nvSpPr>
        <p:spPr>
          <a:xfrm>
            <a:off x="4114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27" name="Rectangle 26"/>
          <p:cNvSpPr/>
          <p:nvPr/>
        </p:nvSpPr>
        <p:spPr>
          <a:xfrm>
            <a:off x="4419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29" name="Rectangle 28"/>
          <p:cNvSpPr/>
          <p:nvPr/>
        </p:nvSpPr>
        <p:spPr>
          <a:xfrm>
            <a:off x="5029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31" name="Rectangle 30"/>
          <p:cNvSpPr/>
          <p:nvPr/>
        </p:nvSpPr>
        <p:spPr>
          <a:xfrm>
            <a:off x="5638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2" name="Rectangle 31"/>
          <p:cNvSpPr/>
          <p:nvPr/>
        </p:nvSpPr>
        <p:spPr>
          <a:xfrm>
            <a:off x="5943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3" name="Rectangle 32"/>
          <p:cNvSpPr/>
          <p:nvPr/>
        </p:nvSpPr>
        <p:spPr>
          <a:xfrm>
            <a:off x="62484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34" name="Rectangle 33"/>
          <p:cNvSpPr/>
          <p:nvPr/>
        </p:nvSpPr>
        <p:spPr>
          <a:xfrm>
            <a:off x="6553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37" name="Rectangle 36"/>
          <p:cNvSpPr/>
          <p:nvPr/>
        </p:nvSpPr>
        <p:spPr>
          <a:xfrm>
            <a:off x="74676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38" name="Rectangle 37"/>
          <p:cNvSpPr/>
          <p:nvPr/>
        </p:nvSpPr>
        <p:spPr>
          <a:xfrm>
            <a:off x="80772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41" name="Rectangle 40"/>
          <p:cNvSpPr/>
          <p:nvPr/>
        </p:nvSpPr>
        <p:spPr>
          <a:xfrm>
            <a:off x="8686800" y="29718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45" name="Rectangle 44"/>
          <p:cNvSpPr/>
          <p:nvPr/>
        </p:nvSpPr>
        <p:spPr>
          <a:xfrm>
            <a:off x="38100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6" name="Rectangle 45"/>
          <p:cNvSpPr/>
          <p:nvPr/>
        </p:nvSpPr>
        <p:spPr>
          <a:xfrm>
            <a:off x="4114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7" name="Rectangle 46"/>
          <p:cNvSpPr/>
          <p:nvPr/>
        </p:nvSpPr>
        <p:spPr>
          <a:xfrm>
            <a:off x="4419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49" name="Rectangle 48"/>
          <p:cNvSpPr/>
          <p:nvPr/>
        </p:nvSpPr>
        <p:spPr>
          <a:xfrm>
            <a:off x="5029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51" name="Rectangle 50"/>
          <p:cNvSpPr/>
          <p:nvPr/>
        </p:nvSpPr>
        <p:spPr>
          <a:xfrm>
            <a:off x="5638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52" name="Rectangle 51"/>
          <p:cNvSpPr/>
          <p:nvPr/>
        </p:nvSpPr>
        <p:spPr>
          <a:xfrm>
            <a:off x="5943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53" name="Rectangle 52"/>
          <p:cNvSpPr/>
          <p:nvPr/>
        </p:nvSpPr>
        <p:spPr>
          <a:xfrm>
            <a:off x="62484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4" name="Rectangle 53"/>
          <p:cNvSpPr/>
          <p:nvPr/>
        </p:nvSpPr>
        <p:spPr>
          <a:xfrm>
            <a:off x="6553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7" name="Rectangle 56"/>
          <p:cNvSpPr/>
          <p:nvPr/>
        </p:nvSpPr>
        <p:spPr>
          <a:xfrm>
            <a:off x="74676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58" name="Rectangle 57"/>
          <p:cNvSpPr/>
          <p:nvPr/>
        </p:nvSpPr>
        <p:spPr>
          <a:xfrm>
            <a:off x="80772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1" name="Rectangle 60"/>
          <p:cNvSpPr/>
          <p:nvPr/>
        </p:nvSpPr>
        <p:spPr>
          <a:xfrm>
            <a:off x="8686800" y="32766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66" name="Rectangle 65"/>
          <p:cNvSpPr/>
          <p:nvPr/>
        </p:nvSpPr>
        <p:spPr>
          <a:xfrm>
            <a:off x="4114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7" name="Rectangle 66"/>
          <p:cNvSpPr/>
          <p:nvPr/>
        </p:nvSpPr>
        <p:spPr>
          <a:xfrm>
            <a:off x="4419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69" name="Rectangle 68"/>
          <p:cNvSpPr/>
          <p:nvPr/>
        </p:nvSpPr>
        <p:spPr>
          <a:xfrm>
            <a:off x="5029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1" name="Rectangle 70"/>
          <p:cNvSpPr/>
          <p:nvPr/>
        </p:nvSpPr>
        <p:spPr>
          <a:xfrm>
            <a:off x="5638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2" name="Rectangle 71"/>
          <p:cNvSpPr/>
          <p:nvPr/>
        </p:nvSpPr>
        <p:spPr>
          <a:xfrm>
            <a:off x="5943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73" name="Rectangle 72"/>
          <p:cNvSpPr/>
          <p:nvPr/>
        </p:nvSpPr>
        <p:spPr>
          <a:xfrm>
            <a:off x="62484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74" name="Rectangle 73"/>
          <p:cNvSpPr/>
          <p:nvPr/>
        </p:nvSpPr>
        <p:spPr>
          <a:xfrm>
            <a:off x="6553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77" name="Rectangle 76"/>
          <p:cNvSpPr/>
          <p:nvPr/>
        </p:nvSpPr>
        <p:spPr>
          <a:xfrm>
            <a:off x="74676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78" name="Rectangle 77"/>
          <p:cNvSpPr/>
          <p:nvPr/>
        </p:nvSpPr>
        <p:spPr>
          <a:xfrm>
            <a:off x="80772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81" name="Rectangle 80"/>
          <p:cNvSpPr/>
          <p:nvPr/>
        </p:nvSpPr>
        <p:spPr>
          <a:xfrm>
            <a:off x="8686800" y="3581400"/>
            <a:ext cx="3048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7</a:t>
            </a:r>
          </a:p>
        </p:txBody>
      </p:sp>
      <p:sp>
        <p:nvSpPr>
          <p:cNvPr id="3" name="TextBox 2"/>
          <p:cNvSpPr txBox="1"/>
          <p:nvPr/>
        </p:nvSpPr>
        <p:spPr>
          <a:xfrm>
            <a:off x="1676400" y="2209800"/>
            <a:ext cx="1726370" cy="369332"/>
          </a:xfrm>
          <a:prstGeom prst="rect">
            <a:avLst/>
          </a:prstGeom>
          <a:noFill/>
        </p:spPr>
        <p:txBody>
          <a:bodyPr wrap="none" rtlCol="0">
            <a:spAutoFit/>
          </a:bodyPr>
          <a:lstStyle/>
          <a:p>
            <a:r>
              <a:rPr lang="en-US" dirty="0"/>
              <a:t>reference string:</a:t>
            </a:r>
          </a:p>
        </p:txBody>
      </p:sp>
      <p:sp>
        <p:nvSpPr>
          <p:cNvPr id="85" name="TextBox 84"/>
          <p:cNvSpPr txBox="1"/>
          <p:nvPr/>
        </p:nvSpPr>
        <p:spPr>
          <a:xfrm>
            <a:off x="2388430" y="2983469"/>
            <a:ext cx="893258" cy="646331"/>
          </a:xfrm>
          <a:prstGeom prst="rect">
            <a:avLst/>
          </a:prstGeom>
          <a:noFill/>
        </p:spPr>
        <p:txBody>
          <a:bodyPr wrap="none" rtlCol="0">
            <a:spAutoFit/>
          </a:bodyPr>
          <a:lstStyle/>
          <a:p>
            <a:pPr algn="r"/>
            <a:r>
              <a:rPr lang="en-US" dirty="0"/>
              <a:t>3 page</a:t>
            </a:r>
          </a:p>
          <a:p>
            <a:pPr algn="r"/>
            <a:r>
              <a:rPr lang="en-US" dirty="0"/>
              <a:t>frames:</a:t>
            </a:r>
          </a:p>
        </p:txBody>
      </p:sp>
      <p:sp>
        <p:nvSpPr>
          <p:cNvPr id="4" name="TextBox 3"/>
          <p:cNvSpPr txBox="1"/>
          <p:nvPr/>
        </p:nvSpPr>
        <p:spPr>
          <a:xfrm>
            <a:off x="4572000" y="4572001"/>
            <a:ext cx="2756076" cy="461665"/>
          </a:xfrm>
          <a:prstGeom prst="rect">
            <a:avLst/>
          </a:prstGeom>
          <a:noFill/>
        </p:spPr>
        <p:txBody>
          <a:bodyPr wrap="none" rtlCol="0">
            <a:spAutoFit/>
          </a:bodyPr>
          <a:lstStyle/>
          <a:p>
            <a:r>
              <a:rPr lang="en-US" sz="2400" dirty="0"/>
              <a:t>Here, 12 page faults.</a:t>
            </a:r>
          </a:p>
        </p:txBody>
      </p:sp>
    </p:spTree>
    <p:extLst>
      <p:ext uri="{BB962C8B-B14F-4D97-AF65-F5344CB8AC3E}">
        <p14:creationId xmlns:p14="http://schemas.microsoft.com/office/powerpoint/2010/main" val="2750921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AB21-61A3-495F-870B-0F2C84B9B55C}"/>
              </a:ext>
            </a:extLst>
          </p:cNvPr>
          <p:cNvSpPr>
            <a:spLocks noGrp="1"/>
          </p:cNvSpPr>
          <p:nvPr>
            <p:ph type="title"/>
          </p:nvPr>
        </p:nvSpPr>
        <p:spPr/>
        <p:txBody>
          <a:bodyPr/>
          <a:lstStyle/>
          <a:p>
            <a:endParaRPr lang="en-GB"/>
          </a:p>
        </p:txBody>
      </p:sp>
      <p:pic>
        <p:nvPicPr>
          <p:cNvPr id="1026" name="Picture 2" descr="Image result for BÃ©lÃ¡dy's anomaly">
            <a:extLst>
              <a:ext uri="{FF2B5EF4-FFF2-40B4-BE49-F238E27FC236}">
                <a16:creationId xmlns:a16="http://schemas.microsoft.com/office/drawing/2014/main" id="{0950526F-09C0-41E2-88A4-AAB6E51C0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4233" y="607674"/>
            <a:ext cx="7523534" cy="564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408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ChangeArrowheads="1"/>
          </p:cNvSpPr>
          <p:nvPr/>
        </p:nvSpPr>
        <p:spPr bwMode="auto">
          <a:xfrm>
            <a:off x="4800600" y="32836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1</a:t>
            </a:r>
          </a:p>
        </p:txBody>
      </p:sp>
      <p:sp>
        <p:nvSpPr>
          <p:cNvPr id="76805" name="Rectangle 5"/>
          <p:cNvSpPr>
            <a:spLocks noChangeArrowheads="1"/>
          </p:cNvSpPr>
          <p:nvPr/>
        </p:nvSpPr>
        <p:spPr bwMode="auto">
          <a:xfrm>
            <a:off x="4800600" y="37408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2</a:t>
            </a:r>
          </a:p>
        </p:txBody>
      </p:sp>
      <p:sp>
        <p:nvSpPr>
          <p:cNvPr id="76806" name="Rectangle 6"/>
          <p:cNvSpPr>
            <a:spLocks noChangeArrowheads="1"/>
          </p:cNvSpPr>
          <p:nvPr/>
        </p:nvSpPr>
        <p:spPr bwMode="auto">
          <a:xfrm>
            <a:off x="4800600" y="41980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3</a:t>
            </a:r>
          </a:p>
        </p:txBody>
      </p:sp>
      <p:sp>
        <p:nvSpPr>
          <p:cNvPr id="76809" name="Rectangle 9"/>
          <p:cNvSpPr>
            <a:spLocks noChangeArrowheads="1"/>
          </p:cNvSpPr>
          <p:nvPr/>
        </p:nvSpPr>
        <p:spPr bwMode="auto">
          <a:xfrm>
            <a:off x="4800600" y="46552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4</a:t>
            </a:r>
          </a:p>
        </p:txBody>
      </p:sp>
      <p:sp>
        <p:nvSpPr>
          <p:cNvPr id="11" name="Rectangle 4"/>
          <p:cNvSpPr>
            <a:spLocks noChangeArrowheads="1"/>
          </p:cNvSpPr>
          <p:nvPr/>
        </p:nvSpPr>
        <p:spPr bwMode="auto">
          <a:xfrm>
            <a:off x="5181600" y="32836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1</a:t>
            </a:r>
          </a:p>
        </p:txBody>
      </p:sp>
      <p:sp>
        <p:nvSpPr>
          <p:cNvPr id="12" name="Rectangle 5"/>
          <p:cNvSpPr>
            <a:spLocks noChangeArrowheads="1"/>
          </p:cNvSpPr>
          <p:nvPr/>
        </p:nvSpPr>
        <p:spPr bwMode="auto">
          <a:xfrm>
            <a:off x="5181600" y="37408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2</a:t>
            </a:r>
          </a:p>
        </p:txBody>
      </p:sp>
      <p:sp>
        <p:nvSpPr>
          <p:cNvPr id="13" name="Rectangle 6"/>
          <p:cNvSpPr>
            <a:spLocks noChangeArrowheads="1"/>
          </p:cNvSpPr>
          <p:nvPr/>
        </p:nvSpPr>
        <p:spPr bwMode="auto">
          <a:xfrm>
            <a:off x="5181600" y="41980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3</a:t>
            </a:r>
          </a:p>
        </p:txBody>
      </p:sp>
      <p:sp>
        <p:nvSpPr>
          <p:cNvPr id="14" name="Rectangle 9"/>
          <p:cNvSpPr>
            <a:spLocks noChangeArrowheads="1"/>
          </p:cNvSpPr>
          <p:nvPr/>
        </p:nvSpPr>
        <p:spPr bwMode="auto">
          <a:xfrm>
            <a:off x="5181600" y="46552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5</a:t>
            </a:r>
          </a:p>
        </p:txBody>
      </p:sp>
      <p:sp>
        <p:nvSpPr>
          <p:cNvPr id="76802" name="Rectangle 2"/>
          <p:cNvSpPr>
            <a:spLocks noGrp="1" noChangeArrowheads="1"/>
          </p:cNvSpPr>
          <p:nvPr>
            <p:ph type="title"/>
          </p:nvPr>
        </p:nvSpPr>
        <p:spPr/>
        <p:txBody>
          <a:bodyPr/>
          <a:lstStyle/>
          <a:p>
            <a:r>
              <a:rPr lang="en-US" dirty="0"/>
              <a:t>Optimal algorithm</a:t>
            </a:r>
          </a:p>
        </p:txBody>
      </p:sp>
      <p:sp>
        <p:nvSpPr>
          <p:cNvPr id="76803" name="Rectangle 3"/>
          <p:cNvSpPr>
            <a:spLocks noGrp="1" noChangeArrowheads="1"/>
          </p:cNvSpPr>
          <p:nvPr>
            <p:ph type="body" idx="1"/>
          </p:nvPr>
        </p:nvSpPr>
        <p:spPr>
          <a:xfrm>
            <a:off x="1868079" y="1439946"/>
            <a:ext cx="8229600" cy="4800600"/>
          </a:xfrm>
        </p:spPr>
        <p:txBody>
          <a:bodyPr>
            <a:normAutofit fontScale="92500" lnSpcReduction="20000"/>
          </a:bodyPr>
          <a:lstStyle/>
          <a:p>
            <a:pPr>
              <a:buNone/>
            </a:pPr>
            <a:r>
              <a:rPr lang="en-US" dirty="0"/>
              <a:t>Replace page that will </a:t>
            </a:r>
            <a:r>
              <a:rPr lang="en-US" i="1" dirty="0">
                <a:solidFill>
                  <a:srgbClr val="FF0000"/>
                </a:solidFill>
              </a:rPr>
              <a:t>not be used </a:t>
            </a:r>
            <a:r>
              <a:rPr lang="en-US" dirty="0"/>
              <a:t>for longest period of time</a:t>
            </a:r>
          </a:p>
          <a:p>
            <a:pPr lvl="1">
              <a:buNone/>
            </a:pPr>
            <a:endParaRPr lang="en-US" dirty="0"/>
          </a:p>
          <a:p>
            <a:pPr lvl="1">
              <a:buNone/>
            </a:pPr>
            <a:r>
              <a:rPr lang="en-US" dirty="0"/>
              <a:t>4 frames example:</a:t>
            </a:r>
          </a:p>
          <a:p>
            <a:pPr>
              <a:buNone/>
            </a:pPr>
            <a:r>
              <a:rPr lang="en-US" dirty="0"/>
              <a:t>		 1   2   3   4   1   2   5   1   2   3   4   5</a:t>
            </a:r>
            <a:br>
              <a:rPr lang="en-US" dirty="0"/>
            </a:br>
            <a:br>
              <a:rPr lang="en-US" dirty="0"/>
            </a:br>
            <a:br>
              <a:rPr lang="en-US" dirty="0"/>
            </a:br>
            <a:br>
              <a:rPr lang="en-US" dirty="0"/>
            </a:br>
            <a:br>
              <a:rPr lang="en-US" dirty="0"/>
            </a:br>
            <a:br>
              <a:rPr lang="en-US" dirty="0"/>
            </a:br>
            <a:br>
              <a:rPr lang="en-US" dirty="0"/>
            </a:br>
            <a:br>
              <a:rPr lang="en-US" dirty="0"/>
            </a:br>
            <a:endParaRPr lang="en-US" dirty="0"/>
          </a:p>
          <a:p>
            <a:pPr>
              <a:buNone/>
            </a:pPr>
            <a:r>
              <a:rPr lang="en-US" dirty="0"/>
              <a:t>How do you know this? – you can’t!</a:t>
            </a:r>
          </a:p>
          <a:p>
            <a:pPr>
              <a:buNone/>
            </a:pPr>
            <a:r>
              <a:rPr lang="en-US" dirty="0"/>
              <a:t>Used for measuring how well your algorithm performs</a:t>
            </a:r>
          </a:p>
        </p:txBody>
      </p:sp>
      <p:sp>
        <p:nvSpPr>
          <p:cNvPr id="76808" name="Text Box 8"/>
          <p:cNvSpPr txBox="1">
            <a:spLocks noChangeArrowheads="1"/>
          </p:cNvSpPr>
          <p:nvPr/>
        </p:nvSpPr>
        <p:spPr bwMode="auto">
          <a:xfrm>
            <a:off x="7499350" y="3624413"/>
            <a:ext cx="2330450" cy="461665"/>
          </a:xfrm>
          <a:prstGeom prst="rect">
            <a:avLst/>
          </a:prstGeom>
          <a:noFill/>
          <a:ln w="9525">
            <a:noFill/>
            <a:miter lim="800000"/>
            <a:headEnd/>
            <a:tailEnd/>
          </a:ln>
        </p:spPr>
        <p:txBody>
          <a:bodyPr wrap="square" anchor="ctr">
            <a:spAutoFit/>
          </a:bodyPr>
          <a:lstStyle/>
          <a:p>
            <a:pPr algn="ctr">
              <a:spcBef>
                <a:spcPct val="50000"/>
              </a:spcBef>
            </a:pPr>
            <a:r>
              <a:rPr lang="en-US" sz="2400" dirty="0">
                <a:sym typeface="Symbol"/>
              </a:rPr>
              <a:t> 6</a:t>
            </a:r>
            <a:r>
              <a:rPr lang="en-US" sz="2400" dirty="0"/>
              <a:t> page faults</a:t>
            </a:r>
          </a:p>
        </p:txBody>
      </p:sp>
      <p:sp>
        <p:nvSpPr>
          <p:cNvPr id="15" name="Rectangle 4"/>
          <p:cNvSpPr>
            <a:spLocks noChangeArrowheads="1"/>
          </p:cNvSpPr>
          <p:nvPr/>
        </p:nvSpPr>
        <p:spPr bwMode="auto">
          <a:xfrm>
            <a:off x="6747890" y="32836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4</a:t>
            </a:r>
          </a:p>
        </p:txBody>
      </p:sp>
      <p:sp>
        <p:nvSpPr>
          <p:cNvPr id="16" name="Rectangle 5"/>
          <p:cNvSpPr>
            <a:spLocks noChangeArrowheads="1"/>
          </p:cNvSpPr>
          <p:nvPr/>
        </p:nvSpPr>
        <p:spPr bwMode="auto">
          <a:xfrm>
            <a:off x="6747890" y="37408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2</a:t>
            </a:r>
          </a:p>
        </p:txBody>
      </p:sp>
      <p:sp>
        <p:nvSpPr>
          <p:cNvPr id="17" name="Rectangle 6"/>
          <p:cNvSpPr>
            <a:spLocks noChangeArrowheads="1"/>
          </p:cNvSpPr>
          <p:nvPr/>
        </p:nvSpPr>
        <p:spPr bwMode="auto">
          <a:xfrm>
            <a:off x="6747890" y="41980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t>3</a:t>
            </a:r>
          </a:p>
        </p:txBody>
      </p:sp>
      <p:sp>
        <p:nvSpPr>
          <p:cNvPr id="18" name="Rectangle 9"/>
          <p:cNvSpPr>
            <a:spLocks noChangeArrowheads="1"/>
          </p:cNvSpPr>
          <p:nvPr/>
        </p:nvSpPr>
        <p:spPr bwMode="auto">
          <a:xfrm>
            <a:off x="6747890" y="4655268"/>
            <a:ext cx="3810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dirty="0"/>
              <a:t>5</a:t>
            </a:r>
          </a:p>
        </p:txBody>
      </p:sp>
    </p:spTree>
    <p:extLst>
      <p:ext uri="{BB962C8B-B14F-4D97-AF65-F5344CB8AC3E}">
        <p14:creationId xmlns:p14="http://schemas.microsoft.com/office/powerpoint/2010/main" val="191293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2A52A-B4D6-2145-8598-22299DE8AFB1}"/>
              </a:ext>
            </a:extLst>
          </p:cNvPr>
          <p:cNvSpPr>
            <a:spLocks noGrp="1"/>
          </p:cNvSpPr>
          <p:nvPr>
            <p:ph type="title"/>
          </p:nvPr>
        </p:nvSpPr>
        <p:spPr/>
        <p:txBody>
          <a:bodyPr/>
          <a:lstStyle/>
          <a:p>
            <a:r>
              <a:rPr lang="en-US" b="1" dirty="0"/>
              <a:t>Last exercise</a:t>
            </a:r>
            <a:endParaRPr lang="en-US" dirty="0"/>
          </a:p>
        </p:txBody>
      </p:sp>
      <p:pic>
        <p:nvPicPr>
          <p:cNvPr id="3" name="Grafik 2">
            <a:extLst>
              <a:ext uri="{FF2B5EF4-FFF2-40B4-BE49-F238E27FC236}">
                <a16:creationId xmlns:a16="http://schemas.microsoft.com/office/drawing/2014/main" id="{31C293FF-4379-6A4C-BF54-2DBA5D63F65C}"/>
              </a:ext>
            </a:extLst>
          </p:cNvPr>
          <p:cNvPicPr>
            <a:picLocks noChangeAspect="1"/>
          </p:cNvPicPr>
          <p:nvPr/>
        </p:nvPicPr>
        <p:blipFill>
          <a:blip r:embed="rId3"/>
          <a:stretch>
            <a:fillRect/>
          </a:stretch>
        </p:blipFill>
        <p:spPr>
          <a:xfrm>
            <a:off x="838200" y="1403350"/>
            <a:ext cx="9169400" cy="4051300"/>
          </a:xfrm>
          <a:prstGeom prst="rect">
            <a:avLst/>
          </a:prstGeom>
        </p:spPr>
      </p:pic>
    </p:spTree>
    <p:extLst>
      <p:ext uri="{BB962C8B-B14F-4D97-AF65-F5344CB8AC3E}">
        <p14:creationId xmlns:p14="http://schemas.microsoft.com/office/powerpoint/2010/main" val="17420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B3AA93-BB43-5D47-9BED-7C96FB04B55B}"/>
              </a:ext>
            </a:extLst>
          </p:cNvPr>
          <p:cNvSpPr>
            <a:spLocks noGrp="1"/>
          </p:cNvSpPr>
          <p:nvPr>
            <p:ph type="title"/>
          </p:nvPr>
        </p:nvSpPr>
        <p:spPr/>
        <p:txBody>
          <a:bodyPr/>
          <a:lstStyle/>
          <a:p>
            <a:r>
              <a:rPr lang="en-US" b="1" dirty="0"/>
              <a:t>Last exercise</a:t>
            </a:r>
            <a:endParaRPr lang="en-US" dirty="0"/>
          </a:p>
        </p:txBody>
      </p:sp>
      <p:pic>
        <p:nvPicPr>
          <p:cNvPr id="4" name="Grafik 3">
            <a:extLst>
              <a:ext uri="{FF2B5EF4-FFF2-40B4-BE49-F238E27FC236}">
                <a16:creationId xmlns:a16="http://schemas.microsoft.com/office/drawing/2014/main" id="{68D7A0B9-86E7-EF48-89F9-EA26EB5C28AD}"/>
              </a:ext>
            </a:extLst>
          </p:cNvPr>
          <p:cNvPicPr>
            <a:picLocks noChangeAspect="1"/>
          </p:cNvPicPr>
          <p:nvPr/>
        </p:nvPicPr>
        <p:blipFill>
          <a:blip r:embed="rId2"/>
          <a:stretch>
            <a:fillRect/>
          </a:stretch>
        </p:blipFill>
        <p:spPr>
          <a:xfrm>
            <a:off x="444500" y="1451264"/>
            <a:ext cx="9169400" cy="3429000"/>
          </a:xfrm>
          <a:prstGeom prst="rect">
            <a:avLst/>
          </a:prstGeom>
        </p:spPr>
      </p:pic>
      <p:pic>
        <p:nvPicPr>
          <p:cNvPr id="5" name="Grafik 4">
            <a:extLst>
              <a:ext uri="{FF2B5EF4-FFF2-40B4-BE49-F238E27FC236}">
                <a16:creationId xmlns:a16="http://schemas.microsoft.com/office/drawing/2014/main" id="{8143E70B-A85B-DF4F-8576-5761C503ABB6}"/>
              </a:ext>
            </a:extLst>
          </p:cNvPr>
          <p:cNvPicPr>
            <a:picLocks noChangeAspect="1"/>
          </p:cNvPicPr>
          <p:nvPr/>
        </p:nvPicPr>
        <p:blipFill>
          <a:blip r:embed="rId3"/>
          <a:stretch>
            <a:fillRect/>
          </a:stretch>
        </p:blipFill>
        <p:spPr>
          <a:xfrm>
            <a:off x="838200" y="4701111"/>
            <a:ext cx="7078518" cy="2156889"/>
          </a:xfrm>
          <a:prstGeom prst="rect">
            <a:avLst/>
          </a:prstGeom>
        </p:spPr>
      </p:pic>
      <p:cxnSp>
        <p:nvCxnSpPr>
          <p:cNvPr id="8" name="Gerade Verbindung 7">
            <a:extLst>
              <a:ext uri="{FF2B5EF4-FFF2-40B4-BE49-F238E27FC236}">
                <a16:creationId xmlns:a16="http://schemas.microsoft.com/office/drawing/2014/main" id="{8B802A7A-7F77-1345-8CB7-6B79BC2A8D16}"/>
              </a:ext>
            </a:extLst>
          </p:cNvPr>
          <p:cNvCxnSpPr>
            <a:cxnSpLocks/>
          </p:cNvCxnSpPr>
          <p:nvPr/>
        </p:nvCxnSpPr>
        <p:spPr>
          <a:xfrm>
            <a:off x="1746668" y="5999019"/>
            <a:ext cx="691731"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Gerade Verbindung 8">
            <a:extLst>
              <a:ext uri="{FF2B5EF4-FFF2-40B4-BE49-F238E27FC236}">
                <a16:creationId xmlns:a16="http://schemas.microsoft.com/office/drawing/2014/main" id="{D1F13ACB-7090-3746-8BC5-6E0DD7FD4A16}"/>
              </a:ext>
            </a:extLst>
          </p:cNvPr>
          <p:cNvCxnSpPr>
            <a:cxnSpLocks/>
          </p:cNvCxnSpPr>
          <p:nvPr/>
        </p:nvCxnSpPr>
        <p:spPr>
          <a:xfrm>
            <a:off x="5735782" y="5652655"/>
            <a:ext cx="651163"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Gerade Verbindung 10">
            <a:extLst>
              <a:ext uri="{FF2B5EF4-FFF2-40B4-BE49-F238E27FC236}">
                <a16:creationId xmlns:a16="http://schemas.microsoft.com/office/drawing/2014/main" id="{9C7022C4-3F90-FF45-873A-1117321156B0}"/>
              </a:ext>
            </a:extLst>
          </p:cNvPr>
          <p:cNvCxnSpPr>
            <a:cxnSpLocks/>
          </p:cNvCxnSpPr>
          <p:nvPr/>
        </p:nvCxnSpPr>
        <p:spPr>
          <a:xfrm>
            <a:off x="5074331" y="5555672"/>
            <a:ext cx="540327" cy="96983"/>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Gerade Verbindung 12">
            <a:extLst>
              <a:ext uri="{FF2B5EF4-FFF2-40B4-BE49-F238E27FC236}">
                <a16:creationId xmlns:a16="http://schemas.microsoft.com/office/drawing/2014/main" id="{8A2B0EEC-6742-9C40-AEFD-2770E16AB0FD}"/>
              </a:ext>
            </a:extLst>
          </p:cNvPr>
          <p:cNvCxnSpPr>
            <a:cxnSpLocks/>
          </p:cNvCxnSpPr>
          <p:nvPr/>
        </p:nvCxnSpPr>
        <p:spPr>
          <a:xfrm flipV="1">
            <a:off x="5163349" y="5708072"/>
            <a:ext cx="451309" cy="446333"/>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15">
            <a:extLst>
              <a:ext uri="{FF2B5EF4-FFF2-40B4-BE49-F238E27FC236}">
                <a16:creationId xmlns:a16="http://schemas.microsoft.com/office/drawing/2014/main" id="{7BB50EB7-592D-CE45-B50B-2CFF41ECA02D}"/>
              </a:ext>
            </a:extLst>
          </p:cNvPr>
          <p:cNvCxnSpPr>
            <a:cxnSpLocks/>
          </p:cNvCxnSpPr>
          <p:nvPr/>
        </p:nvCxnSpPr>
        <p:spPr>
          <a:xfrm flipV="1">
            <a:off x="2518707" y="5491875"/>
            <a:ext cx="558495" cy="439364"/>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0" name="Gerade Verbindung 19">
            <a:extLst>
              <a:ext uri="{FF2B5EF4-FFF2-40B4-BE49-F238E27FC236}">
                <a16:creationId xmlns:a16="http://schemas.microsoft.com/office/drawing/2014/main" id="{9DD3A1BE-627D-054A-9355-C0BBD56BC15B}"/>
              </a:ext>
            </a:extLst>
          </p:cNvPr>
          <p:cNvCxnSpPr>
            <a:cxnSpLocks/>
          </p:cNvCxnSpPr>
          <p:nvPr/>
        </p:nvCxnSpPr>
        <p:spPr>
          <a:xfrm flipV="1">
            <a:off x="2480378" y="5219960"/>
            <a:ext cx="0" cy="711278"/>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Gerade Verbindung 22">
            <a:extLst>
              <a:ext uri="{FF2B5EF4-FFF2-40B4-BE49-F238E27FC236}">
                <a16:creationId xmlns:a16="http://schemas.microsoft.com/office/drawing/2014/main" id="{A30397EB-A0FA-4145-A6EE-C6AADEF4AD54}"/>
              </a:ext>
            </a:extLst>
          </p:cNvPr>
          <p:cNvCxnSpPr>
            <a:cxnSpLocks/>
          </p:cNvCxnSpPr>
          <p:nvPr/>
        </p:nvCxnSpPr>
        <p:spPr>
          <a:xfrm>
            <a:off x="2557035" y="5999020"/>
            <a:ext cx="608379" cy="117057"/>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6" name="Gerade Verbindung 25">
            <a:extLst>
              <a:ext uri="{FF2B5EF4-FFF2-40B4-BE49-F238E27FC236}">
                <a16:creationId xmlns:a16="http://schemas.microsoft.com/office/drawing/2014/main" id="{09BBC24E-7C3F-B546-A410-38654A57EFDA}"/>
              </a:ext>
            </a:extLst>
          </p:cNvPr>
          <p:cNvCxnSpPr>
            <a:cxnSpLocks/>
          </p:cNvCxnSpPr>
          <p:nvPr/>
        </p:nvCxnSpPr>
        <p:spPr>
          <a:xfrm>
            <a:off x="3263300" y="6164482"/>
            <a:ext cx="733934" cy="241543"/>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8" name="Gerade Verbindung 27">
            <a:extLst>
              <a:ext uri="{FF2B5EF4-FFF2-40B4-BE49-F238E27FC236}">
                <a16:creationId xmlns:a16="http://schemas.microsoft.com/office/drawing/2014/main" id="{C12C45A0-3479-7D4E-A280-905C54E8BF0B}"/>
              </a:ext>
            </a:extLst>
          </p:cNvPr>
          <p:cNvCxnSpPr>
            <a:cxnSpLocks/>
          </p:cNvCxnSpPr>
          <p:nvPr/>
        </p:nvCxnSpPr>
        <p:spPr>
          <a:xfrm flipV="1">
            <a:off x="3168699" y="5366222"/>
            <a:ext cx="525477" cy="10468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Gerade Verbindung 29">
            <a:extLst>
              <a:ext uri="{FF2B5EF4-FFF2-40B4-BE49-F238E27FC236}">
                <a16:creationId xmlns:a16="http://schemas.microsoft.com/office/drawing/2014/main" id="{E0949CD8-E0AB-F041-A0AF-765872C4C090}"/>
              </a:ext>
            </a:extLst>
          </p:cNvPr>
          <p:cNvCxnSpPr>
            <a:cxnSpLocks/>
          </p:cNvCxnSpPr>
          <p:nvPr/>
        </p:nvCxnSpPr>
        <p:spPr>
          <a:xfrm flipV="1">
            <a:off x="3263300" y="5956865"/>
            <a:ext cx="487966" cy="155247"/>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2" name="Gerade Verbindung 31">
            <a:extLst>
              <a:ext uri="{FF2B5EF4-FFF2-40B4-BE49-F238E27FC236}">
                <a16:creationId xmlns:a16="http://schemas.microsoft.com/office/drawing/2014/main" id="{A12AED85-F829-D04F-BBE7-4BAEA15D1390}"/>
              </a:ext>
            </a:extLst>
          </p:cNvPr>
          <p:cNvCxnSpPr>
            <a:cxnSpLocks/>
          </p:cNvCxnSpPr>
          <p:nvPr/>
        </p:nvCxnSpPr>
        <p:spPr>
          <a:xfrm flipV="1">
            <a:off x="4477508" y="5604164"/>
            <a:ext cx="505855" cy="17539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33">
            <a:extLst>
              <a:ext uri="{FF2B5EF4-FFF2-40B4-BE49-F238E27FC236}">
                <a16:creationId xmlns:a16="http://schemas.microsoft.com/office/drawing/2014/main" id="{0940D5A7-6807-DD46-A5A6-F408CE2E8D08}"/>
              </a:ext>
            </a:extLst>
          </p:cNvPr>
          <p:cNvCxnSpPr>
            <a:cxnSpLocks/>
          </p:cNvCxnSpPr>
          <p:nvPr/>
        </p:nvCxnSpPr>
        <p:spPr>
          <a:xfrm>
            <a:off x="4524974" y="4963886"/>
            <a:ext cx="492861" cy="539833"/>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35">
            <a:extLst>
              <a:ext uri="{FF2B5EF4-FFF2-40B4-BE49-F238E27FC236}">
                <a16:creationId xmlns:a16="http://schemas.microsoft.com/office/drawing/2014/main" id="{A29B2F10-D075-1E40-B8E3-971434A765AA}"/>
              </a:ext>
            </a:extLst>
          </p:cNvPr>
          <p:cNvCxnSpPr>
            <a:cxnSpLocks/>
          </p:cNvCxnSpPr>
          <p:nvPr/>
        </p:nvCxnSpPr>
        <p:spPr>
          <a:xfrm>
            <a:off x="4451691" y="5779555"/>
            <a:ext cx="616874" cy="390963"/>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FA038B9-0067-0C42-A10F-C1866B7536D6}"/>
              </a:ext>
            </a:extLst>
          </p:cNvPr>
          <p:cNvSpPr/>
          <p:nvPr/>
        </p:nvSpPr>
        <p:spPr>
          <a:xfrm>
            <a:off x="5593917" y="5564960"/>
            <a:ext cx="154332" cy="1753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2338731-8F0C-C842-8021-FBD5DC2FFBFF}"/>
              </a:ext>
            </a:extLst>
          </p:cNvPr>
          <p:cNvSpPr/>
          <p:nvPr/>
        </p:nvSpPr>
        <p:spPr>
          <a:xfrm>
            <a:off x="4956714" y="5476168"/>
            <a:ext cx="154332" cy="1753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85586FA-71CD-9C41-A911-F8FDDC142829}"/>
              </a:ext>
            </a:extLst>
          </p:cNvPr>
          <p:cNvSpPr/>
          <p:nvPr/>
        </p:nvSpPr>
        <p:spPr>
          <a:xfrm>
            <a:off x="4400342" y="4860158"/>
            <a:ext cx="154332" cy="1753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E0E6E16-C9D7-4541-BC7C-EAADD44D9E7B}"/>
              </a:ext>
            </a:extLst>
          </p:cNvPr>
          <p:cNvSpPr/>
          <p:nvPr/>
        </p:nvSpPr>
        <p:spPr>
          <a:xfrm>
            <a:off x="5033880" y="6122028"/>
            <a:ext cx="154332" cy="1753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145A811-76EC-A54E-95A2-CC25696A7821}"/>
              </a:ext>
            </a:extLst>
          </p:cNvPr>
          <p:cNvSpPr/>
          <p:nvPr/>
        </p:nvSpPr>
        <p:spPr>
          <a:xfrm>
            <a:off x="4310349" y="5707309"/>
            <a:ext cx="154332" cy="17539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A1604C6-4C68-9A4A-80D2-69E22158C2F7}"/>
              </a:ext>
            </a:extLst>
          </p:cNvPr>
          <p:cNvSpPr/>
          <p:nvPr/>
        </p:nvSpPr>
        <p:spPr>
          <a:xfrm>
            <a:off x="3674100" y="5264251"/>
            <a:ext cx="154332" cy="1753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042DC75-D7A6-C848-8B53-5EBCACFC026A}"/>
              </a:ext>
            </a:extLst>
          </p:cNvPr>
          <p:cNvSpPr/>
          <p:nvPr/>
        </p:nvSpPr>
        <p:spPr>
          <a:xfrm>
            <a:off x="3728639" y="5857977"/>
            <a:ext cx="154332" cy="1753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F405FCD-93B7-EC48-80F5-6F2093C8C158}"/>
              </a:ext>
            </a:extLst>
          </p:cNvPr>
          <p:cNvSpPr/>
          <p:nvPr/>
        </p:nvSpPr>
        <p:spPr>
          <a:xfrm>
            <a:off x="3988001" y="6342479"/>
            <a:ext cx="154332" cy="1753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48657F1-1212-A749-B5DF-FBF0A382FFBF}"/>
              </a:ext>
            </a:extLst>
          </p:cNvPr>
          <p:cNvSpPr/>
          <p:nvPr/>
        </p:nvSpPr>
        <p:spPr>
          <a:xfrm>
            <a:off x="3119850" y="6034333"/>
            <a:ext cx="154332" cy="1753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F119CFF-8872-CF4A-833C-A56D9FAE5F09}"/>
              </a:ext>
            </a:extLst>
          </p:cNvPr>
          <p:cNvSpPr/>
          <p:nvPr/>
        </p:nvSpPr>
        <p:spPr>
          <a:xfrm>
            <a:off x="3046049" y="5380282"/>
            <a:ext cx="154332" cy="1753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29B31D3-801A-8A4C-B6D9-AA7BFE0C5BA5}"/>
              </a:ext>
            </a:extLst>
          </p:cNvPr>
          <p:cNvSpPr/>
          <p:nvPr/>
        </p:nvSpPr>
        <p:spPr>
          <a:xfrm>
            <a:off x="2403212" y="5058412"/>
            <a:ext cx="154332" cy="1753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CBE857D-C4DB-F54B-A655-C8B73A070DA9}"/>
              </a:ext>
            </a:extLst>
          </p:cNvPr>
          <p:cNvSpPr/>
          <p:nvPr/>
        </p:nvSpPr>
        <p:spPr>
          <a:xfrm>
            <a:off x="2409939" y="5907064"/>
            <a:ext cx="154332" cy="1753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feld 50">
                <a:extLst>
                  <a:ext uri="{FF2B5EF4-FFF2-40B4-BE49-F238E27FC236}">
                    <a16:creationId xmlns:a16="http://schemas.microsoft.com/office/drawing/2014/main" id="{E3DB1BB9-8A87-354F-A444-50F0EBA28231}"/>
                  </a:ext>
                </a:extLst>
              </p:cNvPr>
              <p:cNvSpPr txBox="1"/>
              <p:nvPr/>
            </p:nvSpPr>
            <p:spPr>
              <a:xfrm>
                <a:off x="9063990" y="3429000"/>
                <a:ext cx="458779" cy="5517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de-CH" sz="1600" b="0" i="1" smtClean="0">
                              <a:latin typeface="Cambria Math" panose="02040503050406030204" pitchFamily="18" charset="0"/>
                            </a:rPr>
                            <m:t>7</m:t>
                          </m:r>
                        </m:num>
                        <m:den>
                          <m:r>
                            <a:rPr lang="de-CH" sz="1600" b="0" i="1" smtClean="0">
                              <a:latin typeface="Cambria Math" panose="02040503050406030204" pitchFamily="18" charset="0"/>
                            </a:rPr>
                            <m:t>12</m:t>
                          </m:r>
                        </m:den>
                      </m:f>
                    </m:oMath>
                  </m:oMathPara>
                </a14:m>
                <a:endParaRPr lang="en-US" sz="1600" dirty="0"/>
              </a:p>
            </p:txBody>
          </p:sp>
        </mc:Choice>
        <mc:Fallback xmlns="">
          <p:sp>
            <p:nvSpPr>
              <p:cNvPr id="51" name="Textfeld 50">
                <a:extLst>
                  <a:ext uri="{FF2B5EF4-FFF2-40B4-BE49-F238E27FC236}">
                    <a16:creationId xmlns:a16="http://schemas.microsoft.com/office/drawing/2014/main" id="{E3DB1BB9-8A87-354F-A444-50F0EBA28231}"/>
                  </a:ext>
                </a:extLst>
              </p:cNvPr>
              <p:cNvSpPr txBox="1">
                <a:spLocks noRot="1" noChangeAspect="1" noMove="1" noResize="1" noEditPoints="1" noAdjustHandles="1" noChangeArrowheads="1" noChangeShapeType="1" noTextEdit="1"/>
              </p:cNvSpPr>
              <p:nvPr/>
            </p:nvSpPr>
            <p:spPr>
              <a:xfrm>
                <a:off x="9063990" y="3429000"/>
                <a:ext cx="458779" cy="551754"/>
              </a:xfrm>
              <a:prstGeom prst="rect">
                <a:avLst/>
              </a:prstGeom>
              <a:blipFill>
                <a:blip r:embed="rId4"/>
                <a:stretch>
                  <a:fillRect b="-2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feld 52">
                <a:extLst>
                  <a:ext uri="{FF2B5EF4-FFF2-40B4-BE49-F238E27FC236}">
                    <a16:creationId xmlns:a16="http://schemas.microsoft.com/office/drawing/2014/main" id="{89D70151-AD29-E446-A4A7-CEB4F1F8D036}"/>
                  </a:ext>
                </a:extLst>
              </p:cNvPr>
              <p:cNvSpPr txBox="1"/>
              <p:nvPr/>
            </p:nvSpPr>
            <p:spPr>
              <a:xfrm>
                <a:off x="7998400" y="4506658"/>
                <a:ext cx="1807611" cy="442044"/>
              </a:xfrm>
              <a:prstGeom prst="rect">
                <a:avLst/>
              </a:prstGeom>
              <a:noFill/>
            </p:spPr>
            <p:txBody>
              <a:bodyPr wrap="none" rtlCol="0">
                <a:spAutoFit/>
              </a:bodyPr>
              <a:lstStyle/>
              <a:p>
                <a:r>
                  <a:rPr lang="en-US" sz="1600" dirty="0"/>
                  <a:t>20+4*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de-CH" sz="1600" b="0" i="1" smtClean="0">
                            <a:latin typeface="Cambria Math" panose="02040503050406030204" pitchFamily="18" charset="0"/>
                          </a:rPr>
                          <m:t>11</m:t>
                        </m:r>
                      </m:den>
                    </m:f>
                    <m:f>
                      <m:fPr>
                        <m:ctrlPr>
                          <a:rPr lang="de-CH" sz="1600" b="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10</m:t>
                        </m:r>
                      </m:den>
                    </m:f>
                    <m:r>
                      <a:rPr lang="de-CH" sz="1600" b="0" i="1" smtClean="0">
                        <a:latin typeface="Cambria Math" panose="02040503050406030204" pitchFamily="18" charset="0"/>
                      </a:rPr>
                      <m:t>=49%</m:t>
                    </m:r>
                  </m:oMath>
                </a14:m>
                <a:endParaRPr lang="en-US" sz="1600" dirty="0"/>
              </a:p>
            </p:txBody>
          </p:sp>
        </mc:Choice>
        <mc:Fallback>
          <p:sp>
            <p:nvSpPr>
              <p:cNvPr id="53" name="Textfeld 52">
                <a:extLst>
                  <a:ext uri="{FF2B5EF4-FFF2-40B4-BE49-F238E27FC236}">
                    <a16:creationId xmlns:a16="http://schemas.microsoft.com/office/drawing/2014/main" id="{89D70151-AD29-E446-A4A7-CEB4F1F8D036}"/>
                  </a:ext>
                </a:extLst>
              </p:cNvPr>
              <p:cNvSpPr txBox="1">
                <a:spLocks noRot="1" noChangeAspect="1" noMove="1" noResize="1" noEditPoints="1" noAdjustHandles="1" noChangeArrowheads="1" noChangeShapeType="1" noTextEdit="1"/>
              </p:cNvSpPr>
              <p:nvPr/>
            </p:nvSpPr>
            <p:spPr>
              <a:xfrm>
                <a:off x="7998400" y="4506658"/>
                <a:ext cx="1807611" cy="442044"/>
              </a:xfrm>
              <a:prstGeom prst="rect">
                <a:avLst/>
              </a:prstGeom>
              <a:blipFill>
                <a:blip r:embed="rId5"/>
                <a:stretch>
                  <a:fillRect l="-1684" b="-5479"/>
                </a:stretch>
              </a:blipFill>
            </p:spPr>
            <p:txBody>
              <a:bodyPr/>
              <a:lstStyle/>
              <a:p>
                <a:r>
                  <a:rPr lang="en-GB">
                    <a:noFill/>
                  </a:rPr>
                  <a:t> </a:t>
                </a:r>
              </a:p>
            </p:txBody>
          </p:sp>
        </mc:Fallback>
      </mc:AlternateContent>
    </p:spTree>
    <p:extLst>
      <p:ext uri="{BB962C8B-B14F-4D97-AF65-F5344CB8AC3E}">
        <p14:creationId xmlns:p14="http://schemas.microsoft.com/office/powerpoint/2010/main" val="288324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0" grpId="1" animBg="1"/>
      <p:bldP spid="51"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1B2774-EE9E-C146-9DD2-8BDDF98FABB5}"/>
              </a:ext>
            </a:extLst>
          </p:cNvPr>
          <p:cNvSpPr>
            <a:spLocks noGrp="1"/>
          </p:cNvSpPr>
          <p:nvPr>
            <p:ph type="title"/>
          </p:nvPr>
        </p:nvSpPr>
        <p:spPr/>
        <p:txBody>
          <a:bodyPr/>
          <a:lstStyle/>
          <a:p>
            <a:r>
              <a:rPr lang="en-US" b="1" dirty="0"/>
              <a:t>Last exercise</a:t>
            </a:r>
            <a:endParaRPr lang="en-US" dirty="0"/>
          </a:p>
        </p:txBody>
      </p:sp>
      <p:pic>
        <p:nvPicPr>
          <p:cNvPr id="4" name="Inhaltsplatzhalter 3">
            <a:extLst>
              <a:ext uri="{FF2B5EF4-FFF2-40B4-BE49-F238E27FC236}">
                <a16:creationId xmlns:a16="http://schemas.microsoft.com/office/drawing/2014/main" id="{62517E51-55D4-8F4D-81BB-ADC9E5D50586}"/>
              </a:ext>
            </a:extLst>
          </p:cNvPr>
          <p:cNvPicPr>
            <a:picLocks noGrp="1" noChangeAspect="1"/>
          </p:cNvPicPr>
          <p:nvPr>
            <p:ph idx="1"/>
          </p:nvPr>
        </p:nvPicPr>
        <p:blipFill>
          <a:blip r:embed="rId2"/>
          <a:stretch>
            <a:fillRect/>
          </a:stretch>
        </p:blipFill>
        <p:spPr>
          <a:xfrm>
            <a:off x="838200" y="1437005"/>
            <a:ext cx="6919969" cy="4351338"/>
          </a:xfrm>
          <a:prstGeom prst="rect">
            <a:avLst/>
          </a:prstGeom>
        </p:spPr>
      </p:pic>
      <p:sp>
        <p:nvSpPr>
          <p:cNvPr id="6" name="Rechteck 5">
            <a:extLst>
              <a:ext uri="{FF2B5EF4-FFF2-40B4-BE49-F238E27FC236}">
                <a16:creationId xmlns:a16="http://schemas.microsoft.com/office/drawing/2014/main" id="{A211E6B3-2B9A-6D44-9FC5-E376227749E7}"/>
              </a:ext>
            </a:extLst>
          </p:cNvPr>
          <p:cNvSpPr/>
          <p:nvPr/>
        </p:nvSpPr>
        <p:spPr>
          <a:xfrm>
            <a:off x="685800" y="4892040"/>
            <a:ext cx="8343900" cy="12115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6A6991AB-0910-AD40-8150-DB9CACB1A719}"/>
              </a:ext>
            </a:extLst>
          </p:cNvPr>
          <p:cNvSpPr/>
          <p:nvPr/>
        </p:nvSpPr>
        <p:spPr>
          <a:xfrm>
            <a:off x="2384277" y="4843145"/>
            <a:ext cx="3711723" cy="945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hteck 7">
            <a:extLst>
              <a:ext uri="{FF2B5EF4-FFF2-40B4-BE49-F238E27FC236}">
                <a16:creationId xmlns:a16="http://schemas.microsoft.com/office/drawing/2014/main" id="{1D89F3D6-2B6D-1045-B7F8-39252670C661}"/>
              </a:ext>
            </a:extLst>
          </p:cNvPr>
          <p:cNvSpPr/>
          <p:nvPr/>
        </p:nvSpPr>
        <p:spPr>
          <a:xfrm>
            <a:off x="2931207" y="5420995"/>
            <a:ext cx="3606866" cy="1312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hteck 8">
            <a:extLst>
              <a:ext uri="{FF2B5EF4-FFF2-40B4-BE49-F238E27FC236}">
                <a16:creationId xmlns:a16="http://schemas.microsoft.com/office/drawing/2014/main" id="{D3273145-2561-134F-9F9F-7ACCFFF039D4}"/>
              </a:ext>
            </a:extLst>
          </p:cNvPr>
          <p:cNvSpPr/>
          <p:nvPr/>
        </p:nvSpPr>
        <p:spPr>
          <a:xfrm>
            <a:off x="2196269" y="4912202"/>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hteck 9">
            <a:extLst>
              <a:ext uri="{FF2B5EF4-FFF2-40B4-BE49-F238E27FC236}">
                <a16:creationId xmlns:a16="http://schemas.microsoft.com/office/drawing/2014/main" id="{1C195952-BF68-D243-ADA5-2E966B52AE86}"/>
              </a:ext>
            </a:extLst>
          </p:cNvPr>
          <p:cNvSpPr/>
          <p:nvPr/>
        </p:nvSpPr>
        <p:spPr>
          <a:xfrm>
            <a:off x="2810785" y="5837237"/>
            <a:ext cx="376015" cy="2400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895726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1829</Words>
  <Application>Microsoft Office PowerPoint</Application>
  <PresentationFormat>Widescreen</PresentationFormat>
  <Paragraphs>797</Paragraphs>
  <Slides>63</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Calibri Light</vt:lpstr>
      <vt:lpstr>Cambria Math</vt:lpstr>
      <vt:lpstr>Monotype Sorts</vt:lpstr>
      <vt:lpstr>msgothic</vt:lpstr>
      <vt:lpstr>Symbol</vt:lpstr>
      <vt:lpstr>Office</vt:lpstr>
      <vt:lpstr>Computer Systems</vt:lpstr>
      <vt:lpstr>Agenda</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Last exercise</vt:lpstr>
      <vt:lpstr>Memory management and virtual memory</vt:lpstr>
      <vt:lpstr>Terminology</vt:lpstr>
      <vt:lpstr>Memory management</vt:lpstr>
      <vt:lpstr>Segmentation</vt:lpstr>
      <vt:lpstr>Segmentation</vt:lpstr>
      <vt:lpstr>User’s View of a Program</vt:lpstr>
      <vt:lpstr>Segmentation reality</vt:lpstr>
      <vt:lpstr>Segmentation Hardware</vt:lpstr>
      <vt:lpstr>Segmentation reality</vt:lpstr>
      <vt:lpstr>Segmentation Architecture </vt:lpstr>
      <vt:lpstr>Paging</vt:lpstr>
      <vt:lpstr>Paging</vt:lpstr>
      <vt:lpstr>Page table jargon</vt:lpstr>
      <vt:lpstr>x86-64 Paging</vt:lpstr>
      <vt:lpstr>Copy on write (COW)</vt:lpstr>
      <vt:lpstr>Caching</vt:lpstr>
      <vt:lpstr>Cache operations</vt:lpstr>
      <vt:lpstr>Cache types</vt:lpstr>
      <vt:lpstr>Translation Lookaside Buffer (TLB)</vt:lpstr>
      <vt:lpstr>Problem: performance</vt:lpstr>
      <vt:lpstr>Translating with the P6 TLB</vt:lpstr>
      <vt:lpstr>Demand Paging</vt:lpstr>
      <vt:lpstr>Demand Paging</vt:lpstr>
      <vt:lpstr>Recall: handling a page fault</vt:lpstr>
      <vt:lpstr>Page Replacement</vt:lpstr>
      <vt:lpstr>What happens if there  is no free frame?</vt:lpstr>
      <vt:lpstr>On demand paging</vt:lpstr>
      <vt:lpstr>FIFO (First-In-First-Out) page replacement</vt:lpstr>
      <vt:lpstr>FIFO (First-In-First-Out) page replacement</vt:lpstr>
      <vt:lpstr>FIFO (First-In-First-Out) page replacement</vt:lpstr>
      <vt:lpstr>FIFO (First-In-First-Out) page replacement</vt:lpstr>
      <vt:lpstr>FIFO (First-In-First-Out) page replacement</vt:lpstr>
      <vt:lpstr>FIFO (First-In-First-Out) page replacement</vt:lpstr>
      <vt:lpstr>FIFO (First-In-First-Out) page replacement</vt:lpstr>
      <vt:lpstr>FIFO (First-In-First-Out) page replacement</vt:lpstr>
      <vt:lpstr>FIFO (First-In-First-Out) page replacement</vt:lpstr>
      <vt:lpstr>Least Recently Used (LRU) algorithm</vt:lpstr>
      <vt:lpstr>LRU page replacement</vt:lpstr>
      <vt:lpstr>PowerPoint Presentation</vt:lpstr>
      <vt:lpstr>Optimal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dc:title>
  <dc:creator>gBo5GOffIJ@student.ethz.ch</dc:creator>
  <cp:lastModifiedBy>Jonas Gude</cp:lastModifiedBy>
  <cp:revision>39</cp:revision>
  <dcterms:created xsi:type="dcterms:W3CDTF">2018-11-11T13:56:42Z</dcterms:created>
  <dcterms:modified xsi:type="dcterms:W3CDTF">2018-11-16T10:35:15Z</dcterms:modified>
</cp:coreProperties>
</file>