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09F0-79BA-420B-B2DA-069D9C76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818B-5181-47E6-8F4B-7C3507EA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CC2E-6115-4E9D-AF30-BEDA6B08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99FA-3272-4E07-A1F5-21D72B24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1A24-A014-42F3-9249-96F1A323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B00-F104-4184-9D5A-106D7C70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EE36-9016-4660-B3CD-BF4275D4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FD02-D6B1-499E-8E17-91DFF836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2A6A-F585-42AC-BD36-18EE0D23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CF7B-0EC6-4C3A-8C20-9876299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CFBA2-FA26-4D49-8604-990C9FAFD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EA624-4062-4660-B361-E63A2F66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87ED-09FE-481A-9DAB-7952EF1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E04F-EB2C-4A41-A4CE-7700EE32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C1F1-B8F0-4AB3-8478-29135B8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2912-A16B-4DA1-96AF-B7FAFB0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9204-7B5E-413A-A11D-03A556E4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A1C0-DEA8-4B23-97E4-9BCE44DC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27B7-6E9A-4EB0-B636-15613E6C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B0FF-DA17-4764-AC0A-EF0A9E23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50B5-FECE-49E5-90A0-1097702E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95568-E305-4228-AF0C-EAC594E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5FEF-511D-44CD-89CE-037D435D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2932-F850-4462-AD68-6CBD52C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06C6-D262-46BA-80FF-6F156FF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0649-CB1C-40D1-B981-85623229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B19F-D3E2-4807-8994-6AE24C6BE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7B77-DF0E-4A9A-B302-3B39C758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129F6-5823-4F0C-B5F2-9850DC47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29628-029A-46EE-BAF8-B914DBF4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8CEE5-DE7D-485E-9152-0A8A5D75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8C2-399D-4E40-A223-7F981331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5894-AEF7-4A8D-84B1-81425892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34F5D-C9A8-4ED7-95AF-F201AF1C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6BF6A-C26B-457F-9EA7-362F6A3EA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7AFD1-A890-4233-8F87-459D8E6A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DA0C4-0BF7-4C90-A6F1-3EE8D8F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FA6F6-57CA-4FDC-8070-A4A8B13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D3D16-9321-4C4C-8E91-D869F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A9E0-7B03-4641-B9E1-F0B58422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85744-75DD-4E92-AD37-3B864479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78D6A-A30F-40CE-AD30-93A9E9C5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FD205-ACEA-4BF4-A6E1-4045D321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4280C-0DD7-40E4-8FCF-2240B1D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6F08A-464D-452D-8A2C-44208F94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A3C87-2283-4250-AF66-19843EC8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7BFC-A6E8-4334-ABF1-DD0D51A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FEC-5943-472D-999C-AF1A3313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E57B6-B17D-4E91-A608-EC009878C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C9144-0C10-4551-9764-0D083FB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0234-62A2-43BC-A568-F4C4A48C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8F727-6D76-482B-B493-EADD23EE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7EC3-6CB4-40FC-9476-2EC7176A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0E5A2-7744-474E-A5AE-96529EBCE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EE86-42FA-4793-AB4A-E5AF1095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FD133-656E-4F3B-BD1F-48C4151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6F69-1B89-4F73-996D-7C878C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4E1CE-CF35-4B6E-A9E3-CFAA8434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E2170-65F2-47A2-B4D7-ABBEB6F5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86B4-9533-454F-AACF-7F2AB3B2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BEE8-C8C6-4D4F-A7BE-C7F37C41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63B-DEC2-4CC8-945F-AFC8BF84C295}" type="datetimeFigureOut">
              <a:rPr lang="en-GB" smtClean="0"/>
              <a:t>28/09/18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5772-70E6-4F65-BF21-0E87EEFF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3238-D349-4429-A6DC-6ACB684BC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76D9-9E99-4451-89E5-19E402A50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gude@student.ethz.ch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nuelei@ethz.ch" TargetMode="External"/><Relationship Id="rId2" Type="http://schemas.openxmlformats.org/officeDocument/2006/relationships/hyperlink" Target="mailto:jgude@student.ethz.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8D0F-2CEE-4477-B8A6-16C0748A7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3F87-62EB-4D25-A18A-3F5E10A05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Session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5FB-C763-44AC-8690-E0CB8A23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33A2061A-A44E-4F09-9CE6-209BA36926C0}"/>
              </a:ext>
            </a:extLst>
          </p:cNvPr>
          <p:cNvSpPr/>
          <p:nvPr/>
        </p:nvSpPr>
        <p:spPr>
          <a:xfrm>
            <a:off x="8940277" y="3249690"/>
            <a:ext cx="2419350" cy="3080089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4444D73-FBAC-42DC-833C-C835EED74E97}"/>
              </a:ext>
            </a:extLst>
          </p:cNvPr>
          <p:cNvSpPr/>
          <p:nvPr/>
        </p:nvSpPr>
        <p:spPr>
          <a:xfrm>
            <a:off x="8940277" y="3249691"/>
            <a:ext cx="2419350" cy="1109246"/>
          </a:xfrm>
          <a:prstGeom prst="can">
            <a:avLst>
              <a:gd name="adj" fmla="val 17254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E22DC-07C1-49D7-A3E0-62F028260EF4}"/>
              </a:ext>
            </a:extLst>
          </p:cNvPr>
          <p:cNvSpPr/>
          <p:nvPr/>
        </p:nvSpPr>
        <p:spPr>
          <a:xfrm>
            <a:off x="8940277" y="3178253"/>
            <a:ext cx="2419350" cy="550370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3ACF6-D47E-49DC-8F8E-42983C1273F8}"/>
              </a:ext>
            </a:extLst>
          </p:cNvPr>
          <p:cNvSpPr/>
          <p:nvPr/>
        </p:nvSpPr>
        <p:spPr>
          <a:xfrm>
            <a:off x="4150905" y="3925828"/>
            <a:ext cx="1944210" cy="2448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0414C-4783-42A9-AFD7-BEEEAFB50143}"/>
              </a:ext>
            </a:extLst>
          </p:cNvPr>
          <p:cNvSpPr/>
          <p:nvPr/>
        </p:nvSpPr>
        <p:spPr>
          <a:xfrm>
            <a:off x="6938492" y="2167740"/>
            <a:ext cx="1104391" cy="16053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77260-ED8B-4940-B396-88EA8C8D4357}"/>
              </a:ext>
            </a:extLst>
          </p:cNvPr>
          <p:cNvSpPr txBox="1"/>
          <p:nvPr/>
        </p:nvSpPr>
        <p:spPr>
          <a:xfrm>
            <a:off x="7162231" y="1798408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EC6A0-6362-48B3-9B2D-56D793EF9395}"/>
              </a:ext>
            </a:extLst>
          </p:cNvPr>
          <p:cNvSpPr txBox="1"/>
          <p:nvPr/>
        </p:nvSpPr>
        <p:spPr>
          <a:xfrm>
            <a:off x="4634959" y="357568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A1305-E724-4298-B071-C8F45A18C47A}"/>
              </a:ext>
            </a:extLst>
          </p:cNvPr>
          <p:cNvSpPr txBox="1"/>
          <p:nvPr/>
        </p:nvSpPr>
        <p:spPr>
          <a:xfrm>
            <a:off x="9862854" y="26956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96DF5-6232-49B2-B5EA-E3BD25FEA4E8}"/>
              </a:ext>
            </a:extLst>
          </p:cNvPr>
          <p:cNvSpPr txBox="1"/>
          <p:nvPr/>
        </p:nvSpPr>
        <p:spPr>
          <a:xfrm>
            <a:off x="581672" y="1537425"/>
            <a:ext cx="5401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Power 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Load </a:t>
            </a:r>
            <a:r>
              <a:rPr lang="en-US" sz="2400" dirty="0">
                <a:solidFill>
                  <a:schemeClr val="accent1"/>
                </a:solidFill>
              </a:rPr>
              <a:t>BIOS</a:t>
            </a:r>
            <a:r>
              <a:rPr lang="en-US" sz="2400" dirty="0"/>
              <a:t> from ROM 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BIOS</a:t>
            </a:r>
            <a:r>
              <a:rPr lang="en-US" sz="2400" dirty="0"/>
              <a:t> loads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boot loader </a:t>
            </a:r>
            <a:r>
              <a:rPr lang="en-US" sz="2400" dirty="0"/>
              <a:t>into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boot loader</a:t>
            </a:r>
            <a:r>
              <a:rPr lang="en-US" sz="2400" dirty="0"/>
              <a:t> loads </a:t>
            </a:r>
            <a:r>
              <a:rPr lang="en-US" sz="2400" dirty="0">
                <a:solidFill>
                  <a:srgbClr val="7030A0"/>
                </a:solidFill>
              </a:rPr>
              <a:t>OS</a:t>
            </a:r>
            <a:r>
              <a:rPr lang="en-US" sz="2400" dirty="0"/>
              <a:t> (kernel) from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Transfer control to </a:t>
            </a:r>
            <a:r>
              <a:rPr lang="en-US" sz="2400" dirty="0">
                <a:solidFill>
                  <a:srgbClr val="7030A0"/>
                </a:solidFill>
              </a:rPr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98CDE-7CF9-4E91-AA33-1AC06ED31B38}"/>
              </a:ext>
            </a:extLst>
          </p:cNvPr>
          <p:cNvSpPr/>
          <p:nvPr/>
        </p:nvSpPr>
        <p:spPr>
          <a:xfrm>
            <a:off x="6938492" y="2167740"/>
            <a:ext cx="1095798" cy="40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397C70-5689-47B3-935C-8647953EEFC5}"/>
              </a:ext>
            </a:extLst>
          </p:cNvPr>
          <p:cNvSpPr/>
          <p:nvPr/>
        </p:nvSpPr>
        <p:spPr>
          <a:xfrm>
            <a:off x="4150905" y="3925828"/>
            <a:ext cx="1944210" cy="67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59270-2A61-46A8-A9AE-EC176F4E0A87}"/>
              </a:ext>
            </a:extLst>
          </p:cNvPr>
          <p:cNvSpPr/>
          <p:nvPr/>
        </p:nvSpPr>
        <p:spPr>
          <a:xfrm>
            <a:off x="4150905" y="3999914"/>
            <a:ext cx="1944210" cy="259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C0C08-7FF0-45A9-9FE1-63AF2D5A1C17}"/>
              </a:ext>
            </a:extLst>
          </p:cNvPr>
          <p:cNvSpPr/>
          <p:nvPr/>
        </p:nvSpPr>
        <p:spPr>
          <a:xfrm>
            <a:off x="4150905" y="4259442"/>
            <a:ext cx="1944210" cy="5095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A335AF5-A9B4-4FAC-AC91-84DDDC8FB587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rot="10800000" flipV="1">
            <a:off x="6095116" y="2370251"/>
            <a:ext cx="843377" cy="15895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732420A-789B-4513-A43F-80F6ABDD714F}"/>
              </a:ext>
            </a:extLst>
          </p:cNvPr>
          <p:cNvCxnSpPr>
            <a:stCxn id="8" idx="3"/>
            <a:endCxn id="17" idx="2"/>
          </p:cNvCxnSpPr>
          <p:nvPr/>
        </p:nvCxnSpPr>
        <p:spPr>
          <a:xfrm rot="5400000">
            <a:off x="7371072" y="1480561"/>
            <a:ext cx="530819" cy="5026942"/>
          </a:xfrm>
          <a:prstGeom prst="bentConnector3">
            <a:avLst>
              <a:gd name="adj1" fmla="val 1430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9BCF18-75C9-43E7-AA12-4187A45D4A05}"/>
              </a:ext>
            </a:extLst>
          </p:cNvPr>
          <p:cNvCxnSpPr>
            <a:endCxn id="18" idx="2"/>
          </p:cNvCxnSpPr>
          <p:nvPr/>
        </p:nvCxnSpPr>
        <p:spPr>
          <a:xfrm rot="10800000" flipV="1">
            <a:off x="5123010" y="4358936"/>
            <a:ext cx="5095188" cy="410019"/>
          </a:xfrm>
          <a:prstGeom prst="bentConnector4">
            <a:avLst>
              <a:gd name="adj1" fmla="val -2575"/>
              <a:gd name="adj2" fmla="val 1557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37A425-B0BC-4AC2-BAEA-ADC8E5F7E80B}"/>
              </a:ext>
            </a:extLst>
          </p:cNvPr>
          <p:cNvSpPr txBox="1"/>
          <p:nvPr/>
        </p:nvSpPr>
        <p:spPr>
          <a:xfrm>
            <a:off x="6215117" y="2980338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DFAFBC-215C-4FC5-AEB8-54F56F4AB221}"/>
              </a:ext>
            </a:extLst>
          </p:cNvPr>
          <p:cNvSpPr txBox="1"/>
          <p:nvPr/>
        </p:nvSpPr>
        <p:spPr>
          <a:xfrm>
            <a:off x="6647521" y="4130963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31A3B0-9909-4E9E-8C55-73A3749EF792}"/>
              </a:ext>
            </a:extLst>
          </p:cNvPr>
          <p:cNvSpPr txBox="1"/>
          <p:nvPr/>
        </p:nvSpPr>
        <p:spPr>
          <a:xfrm>
            <a:off x="7162231" y="4683784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B382E-EE7C-434B-98FD-611F7EFB5F74}"/>
              </a:ext>
            </a:extLst>
          </p:cNvPr>
          <p:cNvSpPr txBox="1"/>
          <p:nvPr/>
        </p:nvSpPr>
        <p:spPr>
          <a:xfrm>
            <a:off x="8549289" y="6581984"/>
            <a:ext cx="3201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Illustration adapted from Maegan Pitman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087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35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A691-45EF-4FAF-AD0C-9D538AD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and Leaving the Kernel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DEEC3-8EFE-450D-9D41-17018425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1093470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E1FE6-BD26-41A3-9214-8D8EA4E63424}"/>
              </a:ext>
            </a:extLst>
          </p:cNvPr>
          <p:cNvSpPr txBox="1"/>
          <p:nvPr/>
        </p:nvSpPr>
        <p:spPr>
          <a:xfrm>
            <a:off x="838200" y="1859340"/>
            <a:ext cx="6051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Start-Up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occurs(caused by program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 occurs (caused by “something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upon a System Call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10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6021-4C4D-4CCA-9F05-AC750B6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B9105-01D9-4EB4-A244-ED845562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70" y="1690688"/>
            <a:ext cx="326446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E000F-7F2D-40E6-BD81-EF5CBE70582B}"/>
              </a:ext>
            </a:extLst>
          </p:cNvPr>
          <p:cNvSpPr txBox="1"/>
          <p:nvPr/>
        </p:nvSpPr>
        <p:spPr>
          <a:xfrm>
            <a:off x="845741" y="1690688"/>
            <a:ext cx="707550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Jonas Gude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jgude@student.ethz.ch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Master’s Student at ETHZ, focus on Distributed Systems and Information 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I’m here to help you to understand the course and to pass the exam :)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569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1C4D-EC35-45EC-9C84-D0529BB0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EE35-21DB-432B-A183-331B9754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is loosely divided into two parts:</a:t>
            </a:r>
          </a:p>
          <a:p>
            <a:pPr lvl="1"/>
            <a:r>
              <a:rPr lang="en-US" dirty="0"/>
              <a:t>Operating Systems (Prof. Roscoe)</a:t>
            </a:r>
          </a:p>
          <a:p>
            <a:pPr lvl="1"/>
            <a:r>
              <a:rPr lang="en-US" dirty="0"/>
              <a:t>Distributed Computing (Prof. </a:t>
            </a:r>
            <a:r>
              <a:rPr lang="en-US" dirty="0" err="1"/>
              <a:t>Wattenhofer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Submit Exercises to:  </a:t>
            </a:r>
            <a:r>
              <a:rPr lang="en-US" dirty="0">
                <a:hlinkClick r:id="rId2"/>
              </a:rPr>
              <a:t>jgude@student.ethz.ch</a:t>
            </a:r>
            <a:endParaRPr lang="en-US" dirty="0"/>
          </a:p>
          <a:p>
            <a:pPr lvl="1"/>
            <a:r>
              <a:rPr lang="en-US" dirty="0"/>
              <a:t>If you have questions email me or ask me during/after the exercise sessions</a:t>
            </a:r>
          </a:p>
          <a:p>
            <a:pPr lvl="1"/>
            <a:endParaRPr lang="en-US" dirty="0"/>
          </a:p>
          <a:p>
            <a:r>
              <a:rPr lang="en-US" dirty="0"/>
              <a:t>Bonus Task (design an exam Question)</a:t>
            </a:r>
          </a:p>
          <a:p>
            <a:pPr lvl="1"/>
            <a:r>
              <a:rPr lang="en-US" dirty="0"/>
              <a:t>Submit to: </a:t>
            </a:r>
            <a:r>
              <a:rPr lang="de-CH" dirty="0">
                <a:hlinkClick r:id="rId3"/>
              </a:rPr>
              <a:t>manuelei@ethz.ch</a:t>
            </a:r>
            <a:r>
              <a:rPr lang="de-CH" dirty="0"/>
              <a:t> </a:t>
            </a:r>
          </a:p>
          <a:p>
            <a:pPr lvl="1"/>
            <a:r>
              <a:rPr lang="en-US" dirty="0"/>
              <a:t>Deadline 1</a:t>
            </a:r>
            <a:r>
              <a:rPr lang="en-US" baseline="30000" dirty="0"/>
              <a:t>st</a:t>
            </a:r>
            <a:r>
              <a:rPr lang="en-US" dirty="0"/>
              <a:t> attempt: somewhere in November</a:t>
            </a:r>
          </a:p>
          <a:p>
            <a:pPr lvl="1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attempt: Probably end of semester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5333-6A96-416C-BEA4-5BA7FE8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Basics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AC7A2-4320-4FA0-8C97-DEAD4765DC97}"/>
              </a:ext>
            </a:extLst>
          </p:cNvPr>
          <p:cNvSpPr txBox="1"/>
          <p:nvPr/>
        </p:nvSpPr>
        <p:spPr>
          <a:xfrm>
            <a:off x="838200" y="3517777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my_object</a:t>
            </a:r>
            <a:r>
              <a:rPr lang="en-US" dirty="0"/>
              <a:t> = new Object();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EF09965-13C8-449C-83E1-13A40BA3AFEA}"/>
              </a:ext>
            </a:extLst>
          </p:cNvPr>
          <p:cNvSpPr/>
          <p:nvPr/>
        </p:nvSpPr>
        <p:spPr>
          <a:xfrm rot="5400000">
            <a:off x="1948337" y="3021058"/>
            <a:ext cx="177554" cy="993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845F43C-4858-49A4-82FE-E597AC2159D8}"/>
              </a:ext>
            </a:extLst>
          </p:cNvPr>
          <p:cNvSpPr/>
          <p:nvPr/>
        </p:nvSpPr>
        <p:spPr>
          <a:xfrm rot="5400000">
            <a:off x="3328349" y="2918498"/>
            <a:ext cx="177554" cy="119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9437C65-0AC4-4958-B735-821D75A4E91A}"/>
              </a:ext>
            </a:extLst>
          </p:cNvPr>
          <p:cNvSpPr/>
          <p:nvPr/>
        </p:nvSpPr>
        <p:spPr>
          <a:xfrm rot="16200000">
            <a:off x="2445057" y="2454673"/>
            <a:ext cx="177555" cy="3178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4169B-223B-43B6-B1A2-BDCED83A3234}"/>
              </a:ext>
            </a:extLst>
          </p:cNvPr>
          <p:cNvSpPr txBox="1"/>
          <p:nvPr/>
        </p:nvSpPr>
        <p:spPr>
          <a:xfrm>
            <a:off x="1727574" y="302216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A80AE-A1D9-4409-87D8-D25FE8A3354A}"/>
              </a:ext>
            </a:extLst>
          </p:cNvPr>
          <p:cNvSpPr txBox="1"/>
          <p:nvPr/>
        </p:nvSpPr>
        <p:spPr>
          <a:xfrm>
            <a:off x="3083541" y="302216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21922-E468-4C04-BB0D-BD5E9FA8AA42}"/>
              </a:ext>
            </a:extLst>
          </p:cNvPr>
          <p:cNvSpPr txBox="1"/>
          <p:nvPr/>
        </p:nvSpPr>
        <p:spPr>
          <a:xfrm>
            <a:off x="2166586" y="4220642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Binding</a:t>
            </a:r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1BC57-8EF1-4F7A-A969-7F2C5811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070" y="2049217"/>
            <a:ext cx="5572125" cy="3114675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A6144E62-ACBF-4055-AD74-1E35D8A22741}"/>
              </a:ext>
            </a:extLst>
          </p:cNvPr>
          <p:cNvSpPr/>
          <p:nvPr/>
        </p:nvSpPr>
        <p:spPr>
          <a:xfrm>
            <a:off x="5985864" y="3517777"/>
            <a:ext cx="210750" cy="1480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C4B73BD-5AC9-42C1-8572-C659444D11FA}"/>
              </a:ext>
            </a:extLst>
          </p:cNvPr>
          <p:cNvSpPr/>
          <p:nvPr/>
        </p:nvSpPr>
        <p:spPr>
          <a:xfrm>
            <a:off x="5300479" y="2049218"/>
            <a:ext cx="448067" cy="3114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169A3-C583-498F-B860-C8D8BE06B02A}"/>
              </a:ext>
            </a:extLst>
          </p:cNvPr>
          <p:cNvSpPr txBox="1"/>
          <p:nvPr/>
        </p:nvSpPr>
        <p:spPr>
          <a:xfrm rot="16200000">
            <a:off x="4415207" y="3421887"/>
            <a:ext cx="138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C70F4-5416-45EF-BC93-2D514AD53E3D}"/>
              </a:ext>
            </a:extLst>
          </p:cNvPr>
          <p:cNvSpPr txBox="1"/>
          <p:nvPr/>
        </p:nvSpPr>
        <p:spPr>
          <a:xfrm rot="16200000">
            <a:off x="4910843" y="3947888"/>
            <a:ext cx="178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2" grpId="0"/>
      <p:bldP spid="3" grpId="0" animBg="1"/>
      <p:bldP spid="14" grpId="0" animBg="1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FB66-C760-47A8-B841-79C84133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Naming Networks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5F51C1-15E5-4D2D-921E-6440E006508A}"/>
              </a:ext>
            </a:extLst>
          </p:cNvPr>
          <p:cNvSpPr/>
          <p:nvPr/>
        </p:nvSpPr>
        <p:spPr>
          <a:xfrm>
            <a:off x="3977196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F3940C-F12F-441A-BF3C-697994FD0471}"/>
              </a:ext>
            </a:extLst>
          </p:cNvPr>
          <p:cNvSpPr/>
          <p:nvPr/>
        </p:nvSpPr>
        <p:spPr>
          <a:xfrm>
            <a:off x="6215106" y="2627788"/>
            <a:ext cx="1553592" cy="701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compsys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B2895-C5AC-48BF-B575-319E8CCD3EBA}"/>
              </a:ext>
            </a:extLst>
          </p:cNvPr>
          <p:cNvSpPr/>
          <p:nvPr/>
        </p:nvSpPr>
        <p:spPr>
          <a:xfrm>
            <a:off x="8515167" y="1668683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B553ED-0EC1-4887-AA59-232C65638A91}"/>
              </a:ext>
            </a:extLst>
          </p:cNvPr>
          <p:cNvSpPr/>
          <p:nvPr/>
        </p:nvSpPr>
        <p:spPr>
          <a:xfrm>
            <a:off x="8515167" y="2618910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601BC2-E593-4769-B7D5-2EBA9CDFD0BD}"/>
              </a:ext>
            </a:extLst>
          </p:cNvPr>
          <p:cNvSpPr/>
          <p:nvPr/>
        </p:nvSpPr>
        <p:spPr>
          <a:xfrm>
            <a:off x="8515167" y="3569454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588912-96FA-453E-83F8-2DCC600955BA}"/>
              </a:ext>
            </a:extLst>
          </p:cNvPr>
          <p:cNvSpPr/>
          <p:nvPr/>
        </p:nvSpPr>
        <p:spPr>
          <a:xfrm>
            <a:off x="3977196" y="1677561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1C21E-209A-4998-A5EE-FE1AE19131DA}"/>
              </a:ext>
            </a:extLst>
          </p:cNvPr>
          <p:cNvSpPr/>
          <p:nvPr/>
        </p:nvSpPr>
        <p:spPr>
          <a:xfrm>
            <a:off x="3977196" y="3578015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usr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712FED-D948-4C82-9A54-C516640D9E64}"/>
              </a:ext>
            </a:extLst>
          </p:cNvPr>
          <p:cNvSpPr/>
          <p:nvPr/>
        </p:nvSpPr>
        <p:spPr>
          <a:xfrm>
            <a:off x="1333500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A2BC32-D0CC-4835-9B53-A6133F695D26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887092" y="2978456"/>
            <a:ext cx="1090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F49BD-3ECB-4CA8-B089-B2D08A75941F}"/>
              </a:ext>
            </a:extLst>
          </p:cNvPr>
          <p:cNvSpPr/>
          <p:nvPr/>
        </p:nvSpPr>
        <p:spPr>
          <a:xfrm rot="1100156">
            <a:off x="7691655" y="2306429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91E174-12DA-4547-8693-E30B534D5C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887092" y="2028229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E639CD-13E5-481C-A180-FC29EF4B5C3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887092" y="2978456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330457-D010-40B8-816C-CA7ACCF889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30788" y="2978456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8275CB-CA08-472F-91FC-2E1D4830D3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768698" y="2019351"/>
            <a:ext cx="746469" cy="95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95F612-ADEB-4075-899E-E47926E3A8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68698" y="2969578"/>
            <a:ext cx="746469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F2D090-74EA-4A6B-BD20-18834E3CD2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68698" y="2978456"/>
            <a:ext cx="746469" cy="94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573028-D454-4635-BF21-DCA3E1CF987F}"/>
              </a:ext>
            </a:extLst>
          </p:cNvPr>
          <p:cNvCxnSpPr>
            <a:cxnSpLocks/>
          </p:cNvCxnSpPr>
          <p:nvPr/>
        </p:nvCxnSpPr>
        <p:spPr>
          <a:xfrm flipH="1">
            <a:off x="5530788" y="2870997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9F41A8-50FC-431E-9C72-3A738317EA2C}"/>
              </a:ext>
            </a:extLst>
          </p:cNvPr>
          <p:cNvSpPr/>
          <p:nvPr/>
        </p:nvSpPr>
        <p:spPr>
          <a:xfrm rot="1100156">
            <a:off x="5488492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9B9840F-9A57-4B20-BAB1-BE5DABEF3FA5}"/>
              </a:ext>
            </a:extLst>
          </p:cNvPr>
          <p:cNvSpPr/>
          <p:nvPr/>
        </p:nvSpPr>
        <p:spPr>
          <a:xfrm rot="1100156">
            <a:off x="5488492" y="2346222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F9854C4-C0D8-4D34-8540-4878427E3EA6}"/>
              </a:ext>
            </a:extLst>
          </p:cNvPr>
          <p:cNvSpPr/>
          <p:nvPr/>
        </p:nvSpPr>
        <p:spPr>
          <a:xfrm rot="1100156">
            <a:off x="5501019" y="3293913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E7AA14C-2913-4C2F-AB62-EA220EABC1E6}"/>
              </a:ext>
            </a:extLst>
          </p:cNvPr>
          <p:cNvSpPr/>
          <p:nvPr/>
        </p:nvSpPr>
        <p:spPr>
          <a:xfrm rot="1100156">
            <a:off x="10044216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6747F1F-52B2-47AC-9BE6-E2F6AD651181}"/>
              </a:ext>
            </a:extLst>
          </p:cNvPr>
          <p:cNvSpPr/>
          <p:nvPr/>
        </p:nvSpPr>
        <p:spPr>
          <a:xfrm rot="1100156">
            <a:off x="10055977" y="2336021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2C8FE9-5DC0-4B45-B46F-459577F2BE13}"/>
              </a:ext>
            </a:extLst>
          </p:cNvPr>
          <p:cNvSpPr/>
          <p:nvPr/>
        </p:nvSpPr>
        <p:spPr>
          <a:xfrm rot="1100156">
            <a:off x="10075213" y="3287467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6EFD2EE-5DC5-469C-AAE9-0515255AF64F}"/>
              </a:ext>
            </a:extLst>
          </p:cNvPr>
          <p:cNvSpPr/>
          <p:nvPr/>
        </p:nvSpPr>
        <p:spPr>
          <a:xfrm rot="1100156">
            <a:off x="2881343" y="2308863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ADE3715-9C67-48F5-AE88-3759A9B473BF}"/>
              </a:ext>
            </a:extLst>
          </p:cNvPr>
          <p:cNvSpPr/>
          <p:nvPr/>
        </p:nvSpPr>
        <p:spPr>
          <a:xfrm>
            <a:off x="3977196" y="4501695"/>
            <a:ext cx="1553592" cy="701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DBDDCA-0BCA-4872-809D-EA12AEB5CD13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 flipV="1">
            <a:off x="5530788" y="2978456"/>
            <a:ext cx="684318" cy="187390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115735-E42C-4123-98F0-6C519CC89DBF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>
            <a:off x="2887092" y="2978456"/>
            <a:ext cx="1090104" cy="187390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1788756-E4C2-4A1F-A0E5-EBA6FF8A2687}"/>
              </a:ext>
            </a:extLst>
          </p:cNvPr>
          <p:cNvSpPr txBox="1"/>
          <p:nvPr/>
        </p:nvSpPr>
        <p:spPr>
          <a:xfrm>
            <a:off x="1333500" y="5632184"/>
            <a:ext cx="56893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Create </a:t>
            </a:r>
            <a:r>
              <a:rPr lang="en-US" sz="2400" dirty="0" err="1"/>
              <a:t>SymLink</a:t>
            </a:r>
            <a:r>
              <a:rPr lang="en-US" sz="2400" dirty="0"/>
              <a:t>:  ln -s  /home/</a:t>
            </a:r>
            <a:r>
              <a:rPr lang="en-US" sz="2400" dirty="0" err="1"/>
              <a:t>compsys</a:t>
            </a:r>
            <a:r>
              <a:rPr lang="en-US" sz="2400" dirty="0"/>
              <a:t>  /link</a:t>
            </a:r>
            <a:endParaRPr lang="en-GB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1060F5-0628-4468-8915-DF58E2652E25}"/>
              </a:ext>
            </a:extLst>
          </p:cNvPr>
          <p:cNvSpPr txBox="1"/>
          <p:nvPr/>
        </p:nvSpPr>
        <p:spPr>
          <a:xfrm>
            <a:off x="7998781" y="4870666"/>
            <a:ext cx="36482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cd Desktop</a:t>
            </a:r>
          </a:p>
          <a:p>
            <a:r>
              <a:rPr lang="en-US" dirty="0"/>
              <a:t>          cd home</a:t>
            </a:r>
          </a:p>
          <a:p>
            <a:r>
              <a:rPr lang="en-US" dirty="0"/>
              <a:t>          cd /home/</a:t>
            </a:r>
            <a:r>
              <a:rPr lang="en-US" dirty="0" err="1"/>
              <a:t>compsys</a:t>
            </a:r>
            <a:r>
              <a:rPr lang="en-US" dirty="0"/>
              <a:t>/Downloads</a:t>
            </a:r>
          </a:p>
          <a:p>
            <a:r>
              <a:rPr lang="en-US" dirty="0"/>
              <a:t>          cd /link/Downloads</a:t>
            </a:r>
          </a:p>
          <a:p>
            <a:r>
              <a:rPr lang="en-US" dirty="0"/>
              <a:t>          cd Desktop/../Downloads</a:t>
            </a:r>
            <a:endParaRPr lang="en-GB" dirty="0"/>
          </a:p>
        </p:txBody>
      </p:sp>
      <p:pic>
        <p:nvPicPr>
          <p:cNvPr id="73" name="Graphic 72" descr="Close">
            <a:extLst>
              <a:ext uri="{FF2B5EF4-FFF2-40B4-BE49-F238E27FC236}">
                <a16:creationId xmlns:a16="http://schemas.microsoft.com/office/drawing/2014/main" id="{CEC952F1-B020-4B53-92D2-ECDDE3CA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152" y="5222124"/>
            <a:ext cx="248706" cy="248706"/>
          </a:xfrm>
          <a:prstGeom prst="rect">
            <a:avLst/>
          </a:prstGeom>
        </p:spPr>
      </p:pic>
      <p:pic>
        <p:nvPicPr>
          <p:cNvPr id="75" name="Graphic 74" descr="Checkmark">
            <a:extLst>
              <a:ext uri="{FF2B5EF4-FFF2-40B4-BE49-F238E27FC236}">
                <a16:creationId xmlns:a16="http://schemas.microsoft.com/office/drawing/2014/main" id="{6B01718E-6056-4546-AF21-01EE9707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4973418"/>
            <a:ext cx="248706" cy="248706"/>
          </a:xfrm>
          <a:prstGeom prst="rect">
            <a:avLst/>
          </a:prstGeom>
        </p:spPr>
      </p:pic>
      <p:pic>
        <p:nvPicPr>
          <p:cNvPr id="76" name="Graphic 75" descr="Checkmark">
            <a:extLst>
              <a:ext uri="{FF2B5EF4-FFF2-40B4-BE49-F238E27FC236}">
                <a16:creationId xmlns:a16="http://schemas.microsoft.com/office/drawing/2014/main" id="{D78D88D5-B8C4-4726-8A0C-B94C661A3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5776085"/>
            <a:ext cx="248706" cy="248706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id="{661B0028-6092-4A7E-AD3D-89E38EA80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5507831"/>
            <a:ext cx="248706" cy="248706"/>
          </a:xfrm>
          <a:prstGeom prst="rect">
            <a:avLst/>
          </a:prstGeom>
        </p:spPr>
      </p:pic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id="{D1D5446F-DC6D-4ECE-9783-4B9D0213A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0152" y="6048315"/>
            <a:ext cx="248706" cy="24870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44CA45B-F585-4528-AE6C-8D4F72D492DD}"/>
              </a:ext>
            </a:extLst>
          </p:cNvPr>
          <p:cNvSpPr txBox="1"/>
          <p:nvPr/>
        </p:nvSpPr>
        <p:spPr>
          <a:xfrm>
            <a:off x="7973630" y="4554025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 matters: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6261-7EDA-4AE8-9336-3EAF30DE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076D-A4F4-4ABA-9AD3-38DE66AA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compSys@ubuntu</a:t>
            </a:r>
            <a:r>
              <a:rPr lang="en-US" dirty="0">
                <a:solidFill>
                  <a:schemeClr val="accent1"/>
                </a:solidFill>
              </a:rPr>
              <a:t>:~$ </a:t>
            </a:r>
            <a:r>
              <a:rPr lang="en-US" dirty="0"/>
              <a:t>echo $PATH</a:t>
            </a:r>
          </a:p>
          <a:p>
            <a:pPr marL="0" indent="0">
              <a:buNone/>
            </a:pPr>
            <a:r>
              <a:rPr lang="de-CH" dirty="0"/>
              <a:t>/</a:t>
            </a:r>
            <a:r>
              <a:rPr lang="de-CH" dirty="0" err="1"/>
              <a:t>usr</a:t>
            </a:r>
            <a:r>
              <a:rPr lang="de-CH" dirty="0"/>
              <a:t>/</a:t>
            </a:r>
            <a:r>
              <a:rPr lang="de-CH" dirty="0" err="1"/>
              <a:t>local</a:t>
            </a:r>
            <a:r>
              <a:rPr lang="de-CH" dirty="0"/>
              <a:t>/</a:t>
            </a:r>
            <a:r>
              <a:rPr lang="de-CH" dirty="0" err="1"/>
              <a:t>sbin</a:t>
            </a:r>
            <a:r>
              <a:rPr lang="de-CH" dirty="0"/>
              <a:t>:/</a:t>
            </a:r>
            <a:r>
              <a:rPr lang="de-CH" dirty="0" err="1"/>
              <a:t>usr</a:t>
            </a:r>
            <a:r>
              <a:rPr lang="de-CH" dirty="0"/>
              <a:t>/</a:t>
            </a:r>
            <a:r>
              <a:rPr lang="de-CH" dirty="0" err="1"/>
              <a:t>local</a:t>
            </a:r>
            <a:r>
              <a:rPr lang="de-CH" dirty="0"/>
              <a:t>/bin:/</a:t>
            </a:r>
            <a:r>
              <a:rPr lang="de-CH" dirty="0" err="1"/>
              <a:t>usr</a:t>
            </a:r>
            <a:r>
              <a:rPr lang="de-CH" dirty="0"/>
              <a:t>/</a:t>
            </a:r>
            <a:r>
              <a:rPr lang="de-CH" dirty="0" err="1"/>
              <a:t>sbin</a:t>
            </a:r>
            <a:r>
              <a:rPr lang="de-CH" dirty="0"/>
              <a:t>:/</a:t>
            </a:r>
            <a:r>
              <a:rPr lang="de-CH" dirty="0" err="1"/>
              <a:t>usr</a:t>
            </a:r>
            <a:r>
              <a:rPr lang="de-CH" dirty="0"/>
              <a:t>/bin:/</a:t>
            </a:r>
            <a:r>
              <a:rPr lang="de-CH" dirty="0" err="1"/>
              <a:t>sbin</a:t>
            </a:r>
            <a:r>
              <a:rPr lang="de-CH" dirty="0"/>
              <a:t>:/bin: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compSys@ubuntu</a:t>
            </a:r>
            <a:r>
              <a:rPr lang="en-US" dirty="0">
                <a:solidFill>
                  <a:schemeClr val="accent1"/>
                </a:solidFill>
              </a:rPr>
              <a:t>:~$ </a:t>
            </a:r>
            <a:r>
              <a:rPr lang="en-US" dirty="0"/>
              <a:t>ln -ls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compSys@ubuntu</a:t>
            </a:r>
            <a:r>
              <a:rPr lang="en-US" dirty="0">
                <a:solidFill>
                  <a:schemeClr val="accent1"/>
                </a:solidFill>
              </a:rPr>
              <a:t>:~$ </a:t>
            </a:r>
            <a:r>
              <a:rPr lang="en-US" dirty="0" err="1"/>
              <a:t>custom_command</a:t>
            </a:r>
            <a:endParaRPr lang="en-US" dirty="0"/>
          </a:p>
          <a:p>
            <a:pPr marL="0" indent="0">
              <a:buNone/>
            </a:pPr>
            <a:r>
              <a:rPr lang="en-GB" dirty="0" err="1"/>
              <a:t>custom_command</a:t>
            </a:r>
            <a:r>
              <a:rPr lang="en-GB" dirty="0"/>
              <a:t>: command not found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8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3BF0-BD8D-4937-BD99-FF4009E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OS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1B7774-D280-4364-964C-E78A4993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88" y="1690688"/>
            <a:ext cx="56625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6A1048-BA9D-4436-9364-FE617667FAD9}"/>
              </a:ext>
            </a:extLst>
          </p:cNvPr>
          <p:cNvSpPr txBox="1"/>
          <p:nvPr/>
        </p:nvSpPr>
        <p:spPr>
          <a:xfrm>
            <a:off x="6500712" y="1027906"/>
            <a:ext cx="51672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protection (mem protection, process isolation)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Inter-process communication</a:t>
            </a:r>
          </a:p>
          <a:p>
            <a:endParaRPr lang="en-US" sz="2400" dirty="0"/>
          </a:p>
          <a:p>
            <a:r>
              <a:rPr lang="en-US" sz="2400" b="1" dirty="0"/>
              <a:t>Illusionist: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virtual resources to user-space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Memory (full address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network interface</a:t>
            </a:r>
          </a:p>
          <a:p>
            <a:endParaRPr lang="en-US" sz="2400" dirty="0"/>
          </a:p>
          <a:p>
            <a:r>
              <a:rPr lang="en-US" sz="2400" b="1" dirty="0"/>
              <a:t>Glue: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high-level abstraction to user-space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9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6193-4BE9-4D5E-A452-93546A62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OS Structure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CFD23-31E7-4352-8688-D5B2D142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1" y="1861558"/>
            <a:ext cx="6288428" cy="366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55A0C-B5A9-4819-8620-8446C89C04D5}"/>
              </a:ext>
            </a:extLst>
          </p:cNvPr>
          <p:cNvSpPr txBox="1"/>
          <p:nvPr/>
        </p:nvSpPr>
        <p:spPr>
          <a:xfrm>
            <a:off x="6731427" y="1267325"/>
            <a:ext cx="5167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Kernel: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 process that runs in privileged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event driven server</a:t>
            </a:r>
          </a:p>
          <a:p>
            <a:endParaRPr lang="en-US" sz="2400" dirty="0"/>
          </a:p>
          <a:p>
            <a:r>
              <a:rPr lang="en-US" sz="2400" b="1" dirty="0" err="1"/>
              <a:t>SysLib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convenience functions and </a:t>
            </a:r>
            <a:r>
              <a:rPr lang="en-US" sz="2400" dirty="0" err="1"/>
              <a:t>sysCall</a:t>
            </a:r>
            <a:r>
              <a:rPr lang="en-US" sz="2400" dirty="0"/>
              <a:t> wrappers</a:t>
            </a:r>
            <a:r>
              <a:rPr lang="en-US" sz="2400" b="1" dirty="0"/>
              <a:t> </a:t>
            </a:r>
          </a:p>
          <a:p>
            <a:endParaRPr lang="en-US" sz="2400" dirty="0"/>
          </a:p>
          <a:p>
            <a:r>
              <a:rPr lang="en-US" sz="2400" b="1" dirty="0" err="1"/>
              <a:t>Deamon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Processes which are part of the kernel but live in user-space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modularity, fault-tolerance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9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8171-8C67-4772-87E5-2BB176C4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vs. Microkernel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7ED59-1282-4ABE-9361-15B44E73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70" y="1472264"/>
            <a:ext cx="7443859" cy="391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3B6F0-2B08-43E1-A67D-A0709D283386}"/>
              </a:ext>
            </a:extLst>
          </p:cNvPr>
          <p:cNvSpPr txBox="1"/>
          <p:nvPr/>
        </p:nvSpPr>
        <p:spPr>
          <a:xfrm>
            <a:off x="1437407" y="5385736"/>
            <a:ext cx="917140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Exokernel</a:t>
            </a:r>
            <a:r>
              <a:rPr lang="en-US" sz="2400" dirty="0"/>
              <a:t>: move functionality into system libraries instead of user-space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Multikernel</a:t>
            </a:r>
            <a:r>
              <a:rPr lang="en-US" sz="2400" dirty="0"/>
              <a:t>: run different kernels on different cores (e.g. </a:t>
            </a:r>
            <a:r>
              <a:rPr lang="en-US" sz="2400" dirty="0" err="1"/>
              <a:t>Barrelffish</a:t>
            </a:r>
            <a:r>
              <a:rPr lang="en-US" sz="2400" dirty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Computer Systems</vt:lpstr>
      <vt:lpstr>About me</vt:lpstr>
      <vt:lpstr>Organization</vt:lpstr>
      <vt:lpstr>Naming Basics</vt:lpstr>
      <vt:lpstr>Naming Networks</vt:lpstr>
      <vt:lpstr>Search Paths</vt:lpstr>
      <vt:lpstr>The Role of the OS</vt:lpstr>
      <vt:lpstr>General OS Structure</vt:lpstr>
      <vt:lpstr>Monolithic vs. Microkernel</vt:lpstr>
      <vt:lpstr>Bootstrapping</vt:lpstr>
      <vt:lpstr>Entering and Leaving the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Jonas Gude</dc:creator>
  <cp:lastModifiedBy>Jonas Gude</cp:lastModifiedBy>
  <cp:revision>28</cp:revision>
  <dcterms:created xsi:type="dcterms:W3CDTF">2018-09-27T08:23:04Z</dcterms:created>
  <dcterms:modified xsi:type="dcterms:W3CDTF">2018-09-28T10:27:34Z</dcterms:modified>
</cp:coreProperties>
</file>