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70B2199-5580-4DC9-A06C-C40E297BB947}" type="datetimeFigureOut">
              <a:rPr lang="fa-IR" smtClean="0"/>
              <a:t>04/11/1446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CF7DAF4-0167-49A5-AE2F-92459B42D5BC}" type="slidenum">
              <a:rPr lang="fa-IR" smtClean="0"/>
              <a:t>‹#›</a:t>
            </a:fld>
            <a:endParaRPr lang="fa-IR"/>
          </a:p>
        </p:txBody>
      </p:sp>
    </p:spTree>
    <p:extLst>
      <p:ext uri="{BB962C8B-B14F-4D97-AF65-F5344CB8AC3E}">
        <p14:creationId xmlns:p14="http://schemas.microsoft.com/office/powerpoint/2010/main" val="76999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6CF7DAF4-0167-49A5-AE2F-92459B42D5BC}" type="slidenum">
              <a:rPr lang="fa-IR" smtClean="0"/>
              <a:t>5</a:t>
            </a:fld>
            <a:endParaRPr lang="fa-IR"/>
          </a:p>
        </p:txBody>
      </p:sp>
    </p:spTree>
    <p:extLst>
      <p:ext uri="{BB962C8B-B14F-4D97-AF65-F5344CB8AC3E}">
        <p14:creationId xmlns:p14="http://schemas.microsoft.com/office/powerpoint/2010/main" val="106830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67FDADF1-0806-4193-9719-2ABB5CC3172A}" type="datetimeFigureOut">
              <a:rPr lang="fa-IR" smtClean="0"/>
              <a:t>04/11/1446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390397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67FDADF1-0806-4193-9719-2ABB5CC3172A}" type="datetimeFigureOut">
              <a:rPr lang="fa-IR" smtClean="0"/>
              <a:t>04/11/1446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69897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67FDADF1-0806-4193-9719-2ABB5CC3172A}" type="datetimeFigureOut">
              <a:rPr lang="fa-IR" smtClean="0"/>
              <a:t>04/11/1446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4835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67FDADF1-0806-4193-9719-2ABB5CC3172A}" type="datetimeFigureOut">
              <a:rPr lang="fa-IR" smtClean="0"/>
              <a:t>04/11/1446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35195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FDADF1-0806-4193-9719-2ABB5CC3172A}" type="datetimeFigureOut">
              <a:rPr lang="fa-IR" smtClean="0"/>
              <a:t>04/11/1446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76406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67FDADF1-0806-4193-9719-2ABB5CC3172A}" type="datetimeFigureOut">
              <a:rPr lang="fa-IR" smtClean="0"/>
              <a:t>04/11/1446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275202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67FDADF1-0806-4193-9719-2ABB5CC3172A}" type="datetimeFigureOut">
              <a:rPr lang="fa-IR" smtClean="0"/>
              <a:t>04/11/1446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2460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67FDADF1-0806-4193-9719-2ABB5CC3172A}" type="datetimeFigureOut">
              <a:rPr lang="fa-IR" smtClean="0"/>
              <a:t>04/11/1446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248424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DADF1-0806-4193-9719-2ABB5CC3172A}" type="datetimeFigureOut">
              <a:rPr lang="fa-IR" smtClean="0"/>
              <a:t>04/11/1446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49064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DADF1-0806-4193-9719-2ABB5CC3172A}" type="datetimeFigureOut">
              <a:rPr lang="fa-IR" smtClean="0"/>
              <a:t>04/11/1446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14636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FDADF1-0806-4193-9719-2ABB5CC3172A}" type="datetimeFigureOut">
              <a:rPr lang="fa-IR" smtClean="0"/>
              <a:t>04/11/1446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B999425-07B9-4B14-B477-FC05E9A8CDB7}" type="slidenum">
              <a:rPr lang="fa-IR" smtClean="0"/>
              <a:t>‹#›</a:t>
            </a:fld>
            <a:endParaRPr lang="fa-IR"/>
          </a:p>
        </p:txBody>
      </p:sp>
    </p:spTree>
    <p:extLst>
      <p:ext uri="{BB962C8B-B14F-4D97-AF65-F5344CB8AC3E}">
        <p14:creationId xmlns:p14="http://schemas.microsoft.com/office/powerpoint/2010/main" val="134110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DADF1-0806-4193-9719-2ABB5CC3172A}" type="datetimeFigureOut">
              <a:rPr lang="fa-IR" smtClean="0"/>
              <a:t>04/11/1446</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99425-07B9-4B14-B477-FC05E9A8CDB7}" type="slidenum">
              <a:rPr lang="fa-IR" smtClean="0"/>
              <a:t>‹#›</a:t>
            </a:fld>
            <a:endParaRPr lang="fa-IR"/>
          </a:p>
        </p:txBody>
      </p:sp>
    </p:spTree>
    <p:extLst>
      <p:ext uri="{BB962C8B-B14F-4D97-AF65-F5344CB8AC3E}">
        <p14:creationId xmlns:p14="http://schemas.microsoft.com/office/powerpoint/2010/main" val="239046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9008" y="0"/>
            <a:ext cx="10515600" cy="2174033"/>
          </a:xfrm>
        </p:spPr>
        <p:txBody>
          <a:bodyPr>
            <a:normAutofit/>
          </a:bodyPr>
          <a:lstStyle/>
          <a:p>
            <a:pPr algn="ctr"/>
            <a:r>
              <a:rPr lang="en-US" sz="8000" b="1" dirty="0" smtClean="0">
                <a:ln w="22225">
                  <a:solidFill>
                    <a:schemeClr val="accent2"/>
                  </a:solidFill>
                  <a:prstDash val="solid"/>
                </a:ln>
                <a:solidFill>
                  <a:schemeClr val="accent2">
                    <a:lumMod val="40000"/>
                    <a:lumOff val="60000"/>
                  </a:schemeClr>
                </a:solidFill>
              </a:rPr>
              <a:t>The World of Tennis</a:t>
            </a:r>
            <a:endParaRPr lang="fa-IR" sz="8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3348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6099108" cy="877078"/>
          </a:xfrm>
        </p:spPr>
        <p:txBody>
          <a:bodyPr>
            <a:normAutofit fontScale="90000"/>
          </a:bodyPr>
          <a:lstStyle/>
          <a:p>
            <a:pPr algn="ctr"/>
            <a:r>
              <a:rPr lang="en-US" sz="6000" b="1" dirty="0" smtClean="0">
                <a:ln w="22225">
                  <a:solidFill>
                    <a:schemeClr val="accent2"/>
                  </a:solidFill>
                  <a:prstDash val="solid"/>
                </a:ln>
                <a:solidFill>
                  <a:schemeClr val="accent2">
                    <a:lumMod val="40000"/>
                    <a:lumOff val="60000"/>
                  </a:schemeClr>
                </a:solidFill>
              </a:rPr>
              <a:t>Country Performance</a:t>
            </a:r>
            <a:endParaRPr lang="fa-IR" sz="6000" b="1"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0" y="961053"/>
            <a:ext cx="6223517" cy="5896947"/>
          </a:xfrm>
        </p:spPr>
        <p:txBody>
          <a:bodyPr>
            <a:normAutofit fontScale="92500" lnSpcReduction="20000"/>
          </a:bodyPr>
          <a:lstStyle/>
          <a:p>
            <a:pPr algn="l"/>
            <a:r>
              <a:rPr lang="en-US" b="1" dirty="0"/>
              <a:t>Player Representation Across Countries</a:t>
            </a:r>
            <a:endParaRPr lang="en-US" dirty="0"/>
          </a:p>
          <a:p>
            <a:pPr marL="342900" indent="-342900" algn="l">
              <a:buFont typeface="Courier New" panose="02070309020205020404" pitchFamily="49" charset="0"/>
              <a:buChar char="o"/>
            </a:pPr>
            <a:r>
              <a:rPr lang="en-US" b="1" dirty="0"/>
              <a:t>Total countries represented:</a:t>
            </a:r>
            <a:r>
              <a:rPr lang="en-US" dirty="0"/>
              <a:t> 71</a:t>
            </a:r>
          </a:p>
          <a:p>
            <a:pPr marL="342900" indent="-342900" algn="l">
              <a:buFont typeface="Courier New" panose="02070309020205020404" pitchFamily="49" charset="0"/>
              <a:buChar char="o"/>
            </a:pPr>
            <a:r>
              <a:rPr lang="en-US" b="1" dirty="0"/>
              <a:t>Top countries with players ranked in the Top 100:</a:t>
            </a:r>
            <a:r>
              <a:rPr lang="en-US" dirty="0"/>
              <a:t/>
            </a:r>
            <a:br>
              <a:rPr lang="en-US" dirty="0"/>
            </a:br>
            <a:r>
              <a:rPr lang="en-US" b="1" dirty="0"/>
              <a:t>1.</a:t>
            </a:r>
            <a:r>
              <a:rPr lang="en-US" dirty="0"/>
              <a:t> Czech Republic – </a:t>
            </a:r>
            <a:r>
              <a:rPr lang="en-US" b="1" dirty="0"/>
              <a:t>9 players</a:t>
            </a:r>
            <a:r>
              <a:rPr lang="en-US" dirty="0"/>
              <a:t/>
            </a:r>
            <a:br>
              <a:rPr lang="en-US" dirty="0"/>
            </a:br>
            <a:r>
              <a:rPr lang="en-US" b="1" dirty="0"/>
              <a:t>2.</a:t>
            </a:r>
            <a:r>
              <a:rPr lang="en-US" dirty="0"/>
              <a:t> USA – </a:t>
            </a:r>
            <a:r>
              <a:rPr lang="en-US" b="1" dirty="0"/>
              <a:t>8 players</a:t>
            </a:r>
            <a:r>
              <a:rPr lang="en-US" dirty="0"/>
              <a:t/>
            </a:r>
            <a:br>
              <a:rPr lang="en-US" dirty="0"/>
            </a:br>
            <a:r>
              <a:rPr lang="en-US" b="1" dirty="0"/>
              <a:t>3.</a:t>
            </a:r>
            <a:r>
              <a:rPr lang="en-US" dirty="0"/>
              <a:t> Russia – </a:t>
            </a:r>
            <a:r>
              <a:rPr lang="en-US" b="1" dirty="0"/>
              <a:t>6 </a:t>
            </a:r>
            <a:r>
              <a:rPr lang="en-US" b="1" dirty="0" smtClean="0"/>
              <a:t>players</a:t>
            </a:r>
          </a:p>
          <a:p>
            <a:pPr marL="342900" indent="-342900" algn="l">
              <a:buFont typeface="Courier New" panose="02070309020205020404" pitchFamily="49" charset="0"/>
              <a:buChar char="o"/>
            </a:pPr>
            <a:endParaRPr lang="en-US" dirty="0"/>
          </a:p>
          <a:p>
            <a:pPr algn="l"/>
            <a:r>
              <a:rPr lang="en-US" b="1" dirty="0"/>
              <a:t>Match Hosting Hotspots</a:t>
            </a:r>
            <a:endParaRPr lang="en-US" dirty="0"/>
          </a:p>
          <a:p>
            <a:pPr marL="342900" indent="-342900" algn="l">
              <a:buFont typeface="Courier New" panose="02070309020205020404" pitchFamily="49" charset="0"/>
              <a:buChar char="o"/>
            </a:pPr>
            <a:r>
              <a:rPr lang="en-US" b="1" dirty="0"/>
              <a:t>Countries with the most matches played:</a:t>
            </a:r>
            <a:r>
              <a:rPr lang="en-US" dirty="0"/>
              <a:t/>
            </a:r>
            <a:br>
              <a:rPr lang="en-US" dirty="0"/>
            </a:br>
            <a:r>
              <a:rPr lang="en-US" b="1" dirty="0"/>
              <a:t>1.</a:t>
            </a:r>
            <a:r>
              <a:rPr lang="en-US" dirty="0"/>
              <a:t> France – </a:t>
            </a:r>
            <a:r>
              <a:rPr lang="en-US" b="1" dirty="0"/>
              <a:t>79 matches</a:t>
            </a:r>
            <a:r>
              <a:rPr lang="en-US" dirty="0"/>
              <a:t/>
            </a:r>
            <a:br>
              <a:rPr lang="en-US" dirty="0"/>
            </a:br>
            <a:r>
              <a:rPr lang="en-US" b="1" dirty="0"/>
              <a:t>1.</a:t>
            </a:r>
            <a:r>
              <a:rPr lang="en-US" dirty="0"/>
              <a:t> Tunisia – </a:t>
            </a:r>
            <a:r>
              <a:rPr lang="en-US" b="1" dirty="0"/>
              <a:t>79 matches</a:t>
            </a:r>
            <a:r>
              <a:rPr lang="en-US" dirty="0"/>
              <a:t> </a:t>
            </a:r>
            <a:r>
              <a:rPr lang="en-US" i="1" dirty="0"/>
              <a:t>(tied with France)</a:t>
            </a:r>
            <a:r>
              <a:rPr lang="en-US" dirty="0"/>
              <a:t/>
            </a:r>
            <a:br>
              <a:rPr lang="en-US" dirty="0"/>
            </a:br>
            <a:r>
              <a:rPr lang="en-US" b="1" dirty="0"/>
              <a:t>3.</a:t>
            </a:r>
            <a:r>
              <a:rPr lang="en-US" dirty="0"/>
              <a:t> Argentina – </a:t>
            </a:r>
            <a:r>
              <a:rPr lang="en-US" b="1" dirty="0"/>
              <a:t>75 </a:t>
            </a:r>
            <a:r>
              <a:rPr lang="en-US" b="1" dirty="0" smtClean="0"/>
              <a:t>matches</a:t>
            </a:r>
          </a:p>
          <a:p>
            <a:pPr marL="342900" indent="-342900" algn="l">
              <a:buFont typeface="Courier New" panose="02070309020205020404" pitchFamily="49" charset="0"/>
              <a:buChar char="o"/>
            </a:pPr>
            <a:endParaRPr lang="en-US" dirty="0"/>
          </a:p>
          <a:p>
            <a:pPr algn="l"/>
            <a:r>
              <a:rPr lang="en-US" b="1" dirty="0"/>
              <a:t>Stadium Infrastructure Leaders</a:t>
            </a:r>
            <a:endParaRPr lang="en-US" dirty="0"/>
          </a:p>
          <a:p>
            <a:pPr marL="342900" indent="-342900" algn="l">
              <a:buFont typeface="Courier New" panose="02070309020205020404" pitchFamily="49" charset="0"/>
              <a:buChar char="o"/>
            </a:pPr>
            <a:r>
              <a:rPr lang="en-US" b="1" dirty="0"/>
              <a:t>Countries with the most stadiums utilized:</a:t>
            </a:r>
            <a:r>
              <a:rPr lang="en-US" dirty="0"/>
              <a:t/>
            </a:r>
            <a:br>
              <a:rPr lang="en-US" dirty="0"/>
            </a:br>
            <a:r>
              <a:rPr lang="en-US" b="1" dirty="0"/>
              <a:t>1.</a:t>
            </a:r>
            <a:r>
              <a:rPr lang="en-US" dirty="0"/>
              <a:t> Argentina – </a:t>
            </a:r>
            <a:r>
              <a:rPr lang="en-US" b="1" dirty="0"/>
              <a:t>12 stadiums</a:t>
            </a:r>
            <a:r>
              <a:rPr lang="en-US" dirty="0"/>
              <a:t/>
            </a:r>
            <a:br>
              <a:rPr lang="en-US" dirty="0"/>
            </a:br>
            <a:r>
              <a:rPr lang="en-US" b="1" dirty="0"/>
              <a:t>2.</a:t>
            </a:r>
            <a:r>
              <a:rPr lang="en-US" dirty="0"/>
              <a:t> China – </a:t>
            </a:r>
            <a:r>
              <a:rPr lang="en-US" b="1" dirty="0"/>
              <a:t>11 stadiums</a:t>
            </a:r>
            <a:r>
              <a:rPr lang="en-US" dirty="0"/>
              <a:t/>
            </a:r>
            <a:br>
              <a:rPr lang="en-US" dirty="0"/>
            </a:br>
            <a:r>
              <a:rPr lang="en-US" b="1" dirty="0"/>
              <a:t>3.</a:t>
            </a:r>
            <a:r>
              <a:rPr lang="en-US" dirty="0"/>
              <a:t> Tunisia – </a:t>
            </a:r>
            <a:r>
              <a:rPr lang="en-US" b="1" dirty="0"/>
              <a:t>9 stadiums</a:t>
            </a:r>
            <a:endParaRPr lang="en-US" dirty="0"/>
          </a:p>
          <a:p>
            <a:pPr algn="l"/>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109" y="0"/>
            <a:ext cx="6092892" cy="2547257"/>
          </a:xfrm>
          <a:prstGeom prst="rect">
            <a:avLst/>
          </a:prstGeom>
        </p:spPr>
        <p:style>
          <a:lnRef idx="1">
            <a:schemeClr val="accent2"/>
          </a:lnRef>
          <a:fillRef idx="2">
            <a:schemeClr val="accent2"/>
          </a:fillRef>
          <a:effectRef idx="1">
            <a:schemeClr val="accent2"/>
          </a:effectRef>
          <a:fontRef idx="minor">
            <a:schemeClr val="dk1"/>
          </a:fontRef>
        </p:style>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111" y="2547257"/>
            <a:ext cx="6092889" cy="2108717"/>
          </a:xfrm>
          <a:prstGeom prst="rect">
            <a:avLst/>
          </a:prstGeom>
        </p:spPr>
        <p:style>
          <a:lnRef idx="1">
            <a:schemeClr val="accent2"/>
          </a:lnRef>
          <a:fillRef idx="2">
            <a:schemeClr val="accent2"/>
          </a:fillRef>
          <a:effectRef idx="1">
            <a:schemeClr val="accent2"/>
          </a:effectRef>
          <a:fontRef idx="minor">
            <a:schemeClr val="dk1"/>
          </a:fontRef>
        </p:style>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9109" y="4655974"/>
            <a:ext cx="6092890" cy="2202025"/>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792508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23731"/>
          </a:xfrm>
        </p:spPr>
        <p:txBody>
          <a:bodyPr/>
          <a:lstStyle/>
          <a:p>
            <a:r>
              <a:rPr lang="en-US" b="1" dirty="0" smtClean="0">
                <a:ln w="22225">
                  <a:solidFill>
                    <a:schemeClr val="accent2"/>
                  </a:solidFill>
                  <a:prstDash val="solid"/>
                </a:ln>
                <a:solidFill>
                  <a:schemeClr val="accent2">
                    <a:lumMod val="40000"/>
                    <a:lumOff val="60000"/>
                  </a:schemeClr>
                </a:solidFill>
              </a:rPr>
              <a:t>Game and Shot Statistics</a:t>
            </a:r>
            <a:endParaRPr lang="fa-IR" b="1"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1" y="923731"/>
            <a:ext cx="5738326" cy="5934269"/>
          </a:xfrm>
        </p:spPr>
        <p:txBody>
          <a:bodyPr>
            <a:normAutofit/>
          </a:bodyPr>
          <a:lstStyle/>
          <a:p>
            <a:pPr algn="l"/>
            <a:r>
              <a:rPr lang="en-US" b="1" dirty="0"/>
              <a:t>Ace Performance Overview</a:t>
            </a:r>
            <a:endParaRPr lang="en-US" dirty="0"/>
          </a:p>
          <a:p>
            <a:pPr marL="800100" lvl="1" indent="-342900" algn="l">
              <a:buFont typeface="Arial" panose="020B0604020202020204" pitchFamily="34" charset="0"/>
              <a:buChar char="•"/>
            </a:pPr>
            <a:r>
              <a:rPr lang="en-US" b="1" dirty="0"/>
              <a:t>Typical Range:</a:t>
            </a:r>
            <a:r>
              <a:rPr lang="en-US" dirty="0"/>
              <a:t> 0 – 5 aces per match</a:t>
            </a:r>
          </a:p>
          <a:p>
            <a:pPr marL="800100" lvl="1" indent="-342900" algn="l">
              <a:buFont typeface="Arial" panose="020B0604020202020204" pitchFamily="34" charset="0"/>
              <a:buChar char="•"/>
            </a:pPr>
            <a:r>
              <a:rPr lang="en-US" b="1" dirty="0"/>
              <a:t>Average:</a:t>
            </a:r>
            <a:r>
              <a:rPr lang="en-US" dirty="0"/>
              <a:t> 4 aces per match</a:t>
            </a:r>
          </a:p>
          <a:p>
            <a:pPr marL="800100" lvl="1" indent="-342900" algn="l">
              <a:buFont typeface="Arial" panose="020B0604020202020204" pitchFamily="34" charset="0"/>
              <a:buChar char="•"/>
            </a:pPr>
            <a:r>
              <a:rPr lang="en-US" b="1" dirty="0"/>
              <a:t>Outliers:</a:t>
            </a:r>
            <a:r>
              <a:rPr lang="en-US" dirty="0"/>
              <a:t> Extreme cases observed (e.g., 34 aces in a single match</a:t>
            </a:r>
            <a:r>
              <a:rPr lang="en-US" dirty="0" smtClean="0"/>
              <a:t>)</a:t>
            </a:r>
          </a:p>
          <a:p>
            <a:pPr marL="800100" lvl="1" indent="-342900" algn="l">
              <a:buFont typeface="Arial" panose="020B0604020202020204" pitchFamily="34" charset="0"/>
              <a:buChar char="•"/>
            </a:pPr>
            <a:endParaRPr lang="en-US" dirty="0"/>
          </a:p>
          <a:p>
            <a:pPr algn="l"/>
            <a:r>
              <a:rPr lang="en-US" b="1" dirty="0"/>
              <a:t>Gender-Based Performance Comparison</a:t>
            </a:r>
            <a:endParaRPr lang="en-US" dirty="0"/>
          </a:p>
          <a:p>
            <a:pPr marL="342900" indent="-342900" algn="l">
              <a:buFont typeface="Arial" panose="020B0604020202020204" pitchFamily="34" charset="0"/>
              <a:buChar char="•"/>
            </a:pPr>
            <a:r>
              <a:rPr lang="en-US" b="1" dirty="0"/>
              <a:t>Double Faults (Avg.):</a:t>
            </a:r>
            <a:endParaRPr lang="en-US" dirty="0"/>
          </a:p>
          <a:p>
            <a:pPr marL="800100" lvl="1" indent="-342900" algn="l">
              <a:buFont typeface="Courier New" panose="02070309020205020404" pitchFamily="49" charset="0"/>
              <a:buChar char="o"/>
            </a:pPr>
            <a:r>
              <a:rPr lang="en-US" b="1" dirty="0"/>
              <a:t>Men:</a:t>
            </a:r>
            <a:r>
              <a:rPr lang="en-US" dirty="0"/>
              <a:t> 2.6 per match</a:t>
            </a:r>
          </a:p>
          <a:p>
            <a:pPr marL="800100" lvl="1" indent="-342900" algn="l">
              <a:buFont typeface="Courier New" panose="02070309020205020404" pitchFamily="49" charset="0"/>
              <a:buChar char="o"/>
            </a:pPr>
            <a:r>
              <a:rPr lang="en-US" b="1" dirty="0"/>
              <a:t>Women:</a:t>
            </a:r>
            <a:r>
              <a:rPr lang="en-US" dirty="0"/>
              <a:t> 3.7 per match</a:t>
            </a:r>
          </a:p>
          <a:p>
            <a:pPr marL="342900" indent="-342900" algn="l">
              <a:buFont typeface="Arial" panose="020B0604020202020204" pitchFamily="34" charset="0"/>
              <a:buChar char="•"/>
            </a:pPr>
            <a:r>
              <a:rPr lang="en-US" b="1" dirty="0"/>
              <a:t>Key Insight:</a:t>
            </a:r>
            <a:r>
              <a:rPr lang="en-US" dirty="0"/>
              <a:t> Men demonstrate greater consistency in serving, with fewer double faults on average.</a:t>
            </a:r>
          </a:p>
          <a:p>
            <a:pPr marL="342900" indent="-342900" algn="l">
              <a:buFont typeface="Arial" panose="020B0604020202020204" pitchFamily="34" charset="0"/>
              <a:buChar char="•"/>
            </a:pPr>
            <a:r>
              <a:rPr lang="en-US" b="1" dirty="0"/>
              <a:t>Visual Data:</a:t>
            </a:r>
            <a:r>
              <a:rPr lang="en-US" dirty="0"/>
              <a:t> The box plot clearly illustrates the wider data scatter for women compared to men.</a:t>
            </a:r>
          </a:p>
          <a:p>
            <a:pPr algn="l"/>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326" y="2136710"/>
            <a:ext cx="6453673" cy="4721290"/>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388763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891967"/>
          </a:xfrm>
        </p:spPr>
        <p:txBody>
          <a:bodyPr>
            <a:normAutofit fontScale="90000"/>
          </a:bodyPr>
          <a:lstStyle/>
          <a:p>
            <a:pPr algn="ctr"/>
            <a:r>
              <a:rPr lang="en-US" b="1" dirty="0" smtClean="0">
                <a:ln w="22225">
                  <a:solidFill>
                    <a:schemeClr val="accent2"/>
                  </a:solidFill>
                  <a:prstDash val="solid"/>
                </a:ln>
                <a:solidFill>
                  <a:schemeClr val="accent2">
                    <a:lumMod val="40000"/>
                    <a:lumOff val="60000"/>
                  </a:schemeClr>
                </a:solidFill>
              </a:rPr>
              <a:t>Surface and Court Conditions</a:t>
            </a:r>
            <a:endParaRPr lang="fa-IR" b="1" dirty="0">
              <a:ln w="22225">
                <a:solidFill>
                  <a:schemeClr val="accent2"/>
                </a:solidFill>
                <a:prstDash val="solid"/>
              </a:ln>
              <a:solidFill>
                <a:schemeClr val="accent2">
                  <a:lumMod val="40000"/>
                  <a:lumOff val="60000"/>
                </a:schemeClr>
              </a:solidFill>
            </a:endParaRPr>
          </a:p>
        </p:txBody>
      </p:sp>
      <p:sp>
        <p:nvSpPr>
          <p:cNvPr id="4" name="Subtitle 3"/>
          <p:cNvSpPr>
            <a:spLocks noGrp="1"/>
          </p:cNvSpPr>
          <p:nvPr>
            <p:ph type="subTitle" idx="1"/>
          </p:nvPr>
        </p:nvSpPr>
        <p:spPr>
          <a:xfrm>
            <a:off x="1" y="968926"/>
            <a:ext cx="5607697" cy="5889074"/>
          </a:xfrm>
        </p:spPr>
        <p:txBody>
          <a:bodyPr/>
          <a:lstStyle/>
          <a:p>
            <a:pPr algn="l"/>
            <a:r>
              <a:rPr lang="en-US" b="1" dirty="0"/>
              <a:t>Surface Type Distribution</a:t>
            </a:r>
          </a:p>
          <a:p>
            <a:pPr algn="l"/>
            <a:r>
              <a:rPr lang="en-US" dirty="0"/>
              <a:t>The most commonly used court surfaces in professional tournaments are:</a:t>
            </a:r>
          </a:p>
          <a:p>
            <a:pPr marL="457200" indent="-457200" algn="l">
              <a:buFont typeface="+mj-lt"/>
              <a:buAutoNum type="arabicPeriod"/>
            </a:pPr>
            <a:r>
              <a:rPr lang="en-US" b="1" dirty="0"/>
              <a:t>Hardcourt (Outdoor)</a:t>
            </a:r>
            <a:r>
              <a:rPr lang="en-US" dirty="0"/>
              <a:t> - 336 tournaments</a:t>
            </a:r>
            <a:br>
              <a:rPr lang="en-US" dirty="0"/>
            </a:br>
            <a:r>
              <a:rPr lang="en-US" sz="2000" i="1" dirty="0"/>
              <a:t>The predominant surface type globally</a:t>
            </a:r>
            <a:endParaRPr lang="en-US" sz="2000" dirty="0"/>
          </a:p>
          <a:p>
            <a:pPr marL="457200" indent="-457200" algn="l">
              <a:buFont typeface="+mj-lt"/>
              <a:buAutoNum type="arabicPeriod"/>
            </a:pPr>
            <a:r>
              <a:rPr lang="en-US" b="1" dirty="0"/>
              <a:t>Red Clay</a:t>
            </a:r>
            <a:r>
              <a:rPr lang="en-US" dirty="0"/>
              <a:t> - 323 tournaments</a:t>
            </a:r>
            <a:br>
              <a:rPr lang="en-US" dirty="0"/>
            </a:br>
            <a:r>
              <a:rPr lang="en-US" sz="2000" i="1" dirty="0"/>
              <a:t>Nearly as popular as outdoor hardcourt</a:t>
            </a:r>
            <a:endParaRPr lang="en-US" sz="2000" dirty="0"/>
          </a:p>
          <a:p>
            <a:pPr marL="457200" indent="-457200" algn="l">
              <a:buFont typeface="+mj-lt"/>
              <a:buAutoNum type="arabicPeriod"/>
            </a:pPr>
            <a:r>
              <a:rPr lang="en-US" b="1" dirty="0"/>
              <a:t>Hardcourt (Indoor)</a:t>
            </a:r>
            <a:r>
              <a:rPr lang="en-US" dirty="0"/>
              <a:t> - 84 tournaments</a:t>
            </a:r>
            <a:br>
              <a:rPr lang="en-US" dirty="0"/>
            </a:br>
            <a:r>
              <a:rPr lang="en-US" sz="2000" i="1" dirty="0"/>
              <a:t>Significantly less common than outdoor variants</a:t>
            </a:r>
            <a:endParaRPr lang="en-US" sz="2000" dirty="0"/>
          </a:p>
          <a:p>
            <a:pPr algn="l"/>
            <a:endParaRPr lang="en-US" dirty="0" smtClean="0"/>
          </a:p>
          <a:p>
            <a:pPr algn="l"/>
            <a:r>
              <a:rPr lang="en-US" dirty="0"/>
              <a:t>For detailed comparison of all surface types and their relative frequencies, please refer to the accompanying bar plot visualization.</a:t>
            </a:r>
            <a:endParaRPr lang="fa-I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98" y="2472613"/>
            <a:ext cx="6584301" cy="4385388"/>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3167502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858415"/>
          </a:xfrm>
        </p:spPr>
        <p:txBody>
          <a:bodyPr>
            <a:normAutofit fontScale="90000"/>
          </a:bodyPr>
          <a:lstStyle/>
          <a:p>
            <a:r>
              <a:rPr lang="en-US" b="1" dirty="0" smtClean="0">
                <a:ln w="22225">
                  <a:solidFill>
                    <a:schemeClr val="accent2"/>
                  </a:solidFill>
                  <a:prstDash val="solid"/>
                </a:ln>
                <a:solidFill>
                  <a:schemeClr val="accent2">
                    <a:lumMod val="40000"/>
                    <a:lumOff val="60000"/>
                  </a:schemeClr>
                </a:solidFill>
              </a:rPr>
              <a:t>Betting Information</a:t>
            </a:r>
            <a:endParaRPr lang="fa-IR" b="1"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0" y="858416"/>
            <a:ext cx="12192000" cy="5999584"/>
          </a:xfrm>
        </p:spPr>
        <p:txBody>
          <a:bodyPr>
            <a:normAutofit lnSpcReduction="10000"/>
          </a:bodyPr>
          <a:lstStyle/>
          <a:p>
            <a:pPr algn="l"/>
            <a:r>
              <a:rPr lang="en-US" b="1" dirty="0"/>
              <a:t>Betting Volume Overview</a:t>
            </a:r>
            <a:endParaRPr lang="en-US" dirty="0"/>
          </a:p>
          <a:p>
            <a:pPr marL="800100" lvl="1" indent="-342900" algn="l">
              <a:buFont typeface="Arial" panose="020B0604020202020204" pitchFamily="34" charset="0"/>
              <a:buChar char="•"/>
            </a:pPr>
            <a:r>
              <a:rPr lang="en-US" dirty="0"/>
              <a:t>Total games with bets placed: </a:t>
            </a:r>
            <a:r>
              <a:rPr lang="en-US" b="1" dirty="0"/>
              <a:t>315</a:t>
            </a:r>
            <a:endParaRPr lang="en-US" dirty="0"/>
          </a:p>
          <a:p>
            <a:pPr marL="800100" lvl="1" indent="-342900" algn="l">
              <a:buFont typeface="Arial" panose="020B0604020202020204" pitchFamily="34" charset="0"/>
              <a:buChar char="•"/>
            </a:pPr>
            <a:r>
              <a:rPr lang="en-US" dirty="0"/>
              <a:t>Average bets per game: </a:t>
            </a:r>
            <a:r>
              <a:rPr lang="en-US" b="1" dirty="0"/>
              <a:t>2.7</a:t>
            </a:r>
            <a:endParaRPr lang="en-US" dirty="0"/>
          </a:p>
          <a:p>
            <a:pPr marL="800100" lvl="1" indent="-342900" algn="l">
              <a:buFont typeface="Arial" panose="020B0604020202020204" pitchFamily="34" charset="0"/>
              <a:buChar char="•"/>
            </a:pPr>
            <a:r>
              <a:rPr lang="en-US" dirty="0"/>
              <a:t>Most common number of bets per game: </a:t>
            </a:r>
            <a:r>
              <a:rPr lang="en-US" b="1" dirty="0"/>
              <a:t>2</a:t>
            </a:r>
            <a:endParaRPr lang="en-US" dirty="0"/>
          </a:p>
          <a:p>
            <a:pPr algn="l"/>
            <a:r>
              <a:rPr lang="en-US" b="1" dirty="0"/>
              <a:t>Bet Type Distribution</a:t>
            </a:r>
            <a:endParaRPr lang="en-US" dirty="0"/>
          </a:p>
          <a:p>
            <a:pPr algn="l"/>
            <a:r>
              <a:rPr lang="en-US" sz="2000" dirty="0"/>
              <a:t>The betting market shows the following distribution across wager types:</a:t>
            </a:r>
          </a:p>
          <a:p>
            <a:pPr marL="914400" lvl="1" indent="-457200" algn="l">
              <a:buFont typeface="+mj-lt"/>
              <a:buAutoNum type="arabicPeriod"/>
            </a:pPr>
            <a:r>
              <a:rPr lang="en-US" b="1" dirty="0"/>
              <a:t>Full-Time Result</a:t>
            </a:r>
            <a:r>
              <a:rPr lang="en-US" dirty="0"/>
              <a:t> - 630 bets (primary market)</a:t>
            </a:r>
          </a:p>
          <a:p>
            <a:pPr marL="914400" lvl="1" indent="-457200" algn="l">
              <a:buFont typeface="+mj-lt"/>
              <a:buAutoNum type="arabicPeriod"/>
            </a:pPr>
            <a:r>
              <a:rPr lang="en-US" b="1" dirty="0"/>
              <a:t>First Set Winner</a:t>
            </a:r>
            <a:r>
              <a:rPr lang="en-US" dirty="0"/>
              <a:t> - 110 bets</a:t>
            </a:r>
          </a:p>
          <a:p>
            <a:pPr marL="914400" lvl="1" indent="-457200" algn="l">
              <a:buFont typeface="+mj-lt"/>
              <a:buAutoNum type="arabicPeriod"/>
            </a:pPr>
            <a:r>
              <a:rPr lang="en-US" b="1" dirty="0"/>
              <a:t>Total Games Won</a:t>
            </a:r>
            <a:r>
              <a:rPr lang="en-US" dirty="0"/>
              <a:t> - 108 bets</a:t>
            </a:r>
          </a:p>
          <a:p>
            <a:pPr algn="l"/>
            <a:r>
              <a:rPr lang="en-US" b="1" dirty="0"/>
              <a:t>Risk Assessment</a:t>
            </a:r>
            <a:endParaRPr lang="en-US" dirty="0"/>
          </a:p>
          <a:p>
            <a:pPr marL="800100" lvl="1" indent="-342900" algn="l">
              <a:buFont typeface="Arial" panose="020B0604020202020204" pitchFamily="34" charset="0"/>
              <a:buChar char="•"/>
            </a:pPr>
            <a:r>
              <a:rPr lang="en-US" dirty="0"/>
              <a:t>All bet types carry equal risk probability: </a:t>
            </a:r>
            <a:r>
              <a:rPr lang="en-US" dirty="0" smtClean="0"/>
              <a:t>around </a:t>
            </a:r>
            <a:r>
              <a:rPr lang="en-US" b="1" dirty="0" smtClean="0"/>
              <a:t>50</a:t>
            </a:r>
            <a:r>
              <a:rPr lang="en-US" b="1" dirty="0"/>
              <a:t>%</a:t>
            </a:r>
            <a:endParaRPr lang="en-US" dirty="0"/>
          </a:p>
          <a:p>
            <a:pPr marL="800100" lvl="1" indent="-342900" algn="l">
              <a:buFont typeface="Arial" panose="020B0604020202020204" pitchFamily="34" charset="0"/>
              <a:buChar char="•"/>
            </a:pPr>
            <a:r>
              <a:rPr lang="en-US" dirty="0"/>
              <a:t>This indicates a balanced market with no statistically significant advantage for any particular bet type</a:t>
            </a:r>
          </a:p>
          <a:p>
            <a:pPr algn="l"/>
            <a:r>
              <a:rPr lang="en-US" b="1" dirty="0"/>
              <a:t>Key Observations</a:t>
            </a:r>
            <a:endParaRPr lang="en-US" dirty="0"/>
          </a:p>
          <a:p>
            <a:pPr marL="800100" lvl="1" indent="-342900" algn="l">
              <a:buFont typeface="Arial" panose="020B0604020202020204" pitchFamily="34" charset="0"/>
              <a:buChar char="•"/>
            </a:pPr>
            <a:r>
              <a:rPr lang="en-US" dirty="0"/>
              <a:t>The market shows strong preference for full-match outcome betting</a:t>
            </a:r>
          </a:p>
          <a:p>
            <a:pPr marL="800100" lvl="1" indent="-342900" algn="l">
              <a:buFont typeface="Arial" panose="020B0604020202020204" pitchFamily="34" charset="0"/>
              <a:buChar char="•"/>
            </a:pPr>
            <a:r>
              <a:rPr lang="en-US" dirty="0"/>
              <a:t>Set-specific and game-total wagers represent smaller but significant market segments</a:t>
            </a:r>
          </a:p>
          <a:p>
            <a:pPr marL="800100" lvl="1" indent="-342900" algn="l">
              <a:buFont typeface="Arial" panose="020B0604020202020204" pitchFamily="34" charset="0"/>
              <a:buChar char="•"/>
            </a:pPr>
            <a:r>
              <a:rPr lang="en-US" dirty="0"/>
              <a:t>The consistent 50% risk across all bet types suggests efficient market pricing</a:t>
            </a:r>
          </a:p>
          <a:p>
            <a:pPr marL="800100" lvl="1" indent="-342900" algn="l">
              <a:buFont typeface="Arial" panose="020B0604020202020204" pitchFamily="34" charset="0"/>
              <a:buChar char="•"/>
            </a:pPr>
            <a:r>
              <a:rPr lang="en-US" dirty="0"/>
              <a:t>For more detailed analysis of betting patterns, please refer to the accompanying market distribution charts</a:t>
            </a:r>
          </a:p>
          <a:p>
            <a:pPr algn="l"/>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709127"/>
            <a:ext cx="4662196" cy="3806889"/>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06862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42595" y="121298"/>
            <a:ext cx="11775234" cy="690465"/>
          </a:xfrm>
        </p:spPr>
        <p:txBody>
          <a:bodyPr>
            <a:noAutofit/>
          </a:bodyPr>
          <a:lstStyle/>
          <a:p>
            <a:r>
              <a:rPr lang="en-US" sz="4800" b="1" dirty="0">
                <a:ln w="22225">
                  <a:solidFill>
                    <a:schemeClr val="accent2"/>
                  </a:solidFill>
                  <a:prstDash val="solid"/>
                </a:ln>
                <a:solidFill>
                  <a:schemeClr val="accent2">
                    <a:lumMod val="40000"/>
                    <a:lumOff val="60000"/>
                  </a:schemeClr>
                </a:solidFill>
              </a:rPr>
              <a:t>Tennis Dataset Recognition and Exploration</a:t>
            </a:r>
            <a:endParaRPr lang="fa-IR" sz="4800" b="1" dirty="0">
              <a:ln w="22225">
                <a:solidFill>
                  <a:schemeClr val="accent2"/>
                </a:solidFill>
                <a:prstDash val="solid"/>
              </a:ln>
              <a:solidFill>
                <a:schemeClr val="accent2">
                  <a:lumMod val="40000"/>
                  <a:lumOff val="60000"/>
                </a:schemeClr>
              </a:solidFill>
            </a:endParaRPr>
          </a:p>
        </p:txBody>
      </p:sp>
      <p:sp>
        <p:nvSpPr>
          <p:cNvPr id="5" name="Subtitle 4"/>
          <p:cNvSpPr>
            <a:spLocks noGrp="1"/>
          </p:cNvSpPr>
          <p:nvPr>
            <p:ph type="subTitle" idx="1"/>
          </p:nvPr>
        </p:nvSpPr>
        <p:spPr>
          <a:xfrm>
            <a:off x="242596" y="811763"/>
            <a:ext cx="10425404" cy="5682343"/>
          </a:xfrm>
        </p:spPr>
        <p:txBody>
          <a:bodyPr>
            <a:noAutofit/>
          </a:bodyPr>
          <a:lstStyle/>
          <a:p>
            <a:pPr algn="l"/>
            <a:r>
              <a:rPr lang="en-US" sz="2000" dirty="0">
                <a:ln w="0"/>
                <a:effectLst>
                  <a:outerShdw blurRad="38100" dist="19050" dir="2700000" algn="tl" rotWithShape="0">
                    <a:schemeClr val="dk1">
                      <a:alpha val="40000"/>
                    </a:schemeClr>
                  </a:outerShdw>
                </a:effectLst>
              </a:rPr>
              <a:t> To analyze the Tennis dataset, the first step involves reading the table names to identify the available data structures. Once the tables are loaded, we can examine their content and data types using functions like </a:t>
            </a:r>
            <a:r>
              <a:rPr lang="en-US" sz="2000" dirty="0">
                <a:ln w="0"/>
                <a:solidFill>
                  <a:schemeClr val="accent1"/>
                </a:solidFill>
                <a:effectLst>
                  <a:outerShdw blurRad="38100" dist="25400" dir="5400000" algn="ctr" rotWithShape="0">
                    <a:srgbClr val="6E747A">
                      <a:alpha val="43000"/>
                    </a:srgbClr>
                  </a:outerShdw>
                </a:effectLst>
              </a:rPr>
              <a:t>head() </a:t>
            </a:r>
            <a:r>
              <a:rPr lang="en-US" sz="2000" dirty="0">
                <a:ln w="0"/>
                <a:effectLst>
                  <a:outerShdw blurRad="38100" dist="19050" dir="2700000" algn="tl" rotWithShape="0">
                    <a:schemeClr val="dk1">
                      <a:alpha val="40000"/>
                    </a:schemeClr>
                  </a:outerShdw>
                </a:effectLst>
              </a:rPr>
              <a:t>and </a:t>
            </a:r>
            <a:r>
              <a:rPr lang="en-US" sz="2000" dirty="0">
                <a:ln w="0"/>
                <a:solidFill>
                  <a:schemeClr val="accent1"/>
                </a:solidFill>
                <a:effectLst>
                  <a:outerShdw blurRad="38100" dist="25400" dir="5400000" algn="ctr" rotWithShape="0">
                    <a:srgbClr val="6E747A">
                      <a:alpha val="43000"/>
                    </a:srgbClr>
                  </a:outerShdw>
                </a:effectLst>
              </a:rPr>
              <a:t>info()</a:t>
            </a:r>
            <a:r>
              <a:rPr lang="en-US" sz="2000" dirty="0">
                <a:ln w="0"/>
                <a:effectLst>
                  <a:outerShdw blurRad="38100" dist="19050" dir="2700000" algn="tl" rotWithShape="0">
                    <a:schemeClr val="dk1">
                      <a:alpha val="40000"/>
                    </a:schemeClr>
                  </a:outerShdw>
                </a:effectLst>
              </a:rPr>
              <a:t>. This helps in understanding the key features and their distributions.</a:t>
            </a:r>
          </a:p>
          <a:p>
            <a:pPr algn="l"/>
            <a:endParaRPr lang="en-US" sz="2000" dirty="0">
              <a:ln w="0"/>
              <a:effectLst>
                <a:outerShdw blurRad="38100" dist="19050" dir="2700000" algn="tl" rotWithShape="0">
                  <a:schemeClr val="dk1">
                    <a:alpha val="40000"/>
                  </a:schemeClr>
                </a:outerShdw>
              </a:effectLst>
            </a:endParaRPr>
          </a:p>
          <a:p>
            <a:pPr algn="l"/>
            <a:r>
              <a:rPr lang="en-US" sz="2000" dirty="0">
                <a:ln w="0"/>
                <a:effectLst>
                  <a:outerShdw blurRad="38100" dist="19050" dir="2700000" algn="tl" rotWithShape="0">
                    <a:schemeClr val="dk1">
                      <a:alpha val="40000"/>
                    </a:schemeClr>
                  </a:outerShdw>
                </a:effectLst>
              </a:rPr>
              <a:t>Since some of the features are domain-specific (e.g., tennis statistics or performance metrics), additional research may be required to interpret them accurately. Tools like Google search and AI-assisted explanations can help clarify unfamiliar terms. However, certain columns remain ambiguous—for example, the </a:t>
            </a:r>
            <a:r>
              <a:rPr lang="en-US" sz="2000" b="1" dirty="0">
                <a:ln w="6600">
                  <a:solidFill>
                    <a:schemeClr val="accent2"/>
                  </a:solidFill>
                  <a:prstDash val="solid"/>
                </a:ln>
                <a:solidFill>
                  <a:srgbClr val="FFFFFF"/>
                </a:solidFill>
                <a:effectLst>
                  <a:outerShdw dist="38100" dir="2700000" algn="tl" rotWithShape="0">
                    <a:schemeClr val="accent2"/>
                  </a:outerShdw>
                </a:effectLst>
              </a:rPr>
              <a:t>'value'</a:t>
            </a:r>
            <a:r>
              <a:rPr lang="en-US" sz="2000" dirty="0">
                <a:ln w="0"/>
                <a:effectLst>
                  <a:outerShdw blurRad="38100" dist="19050" dir="2700000" algn="tl" rotWithShape="0">
                    <a:schemeClr val="dk1">
                      <a:alpha val="40000"/>
                    </a:schemeClr>
                  </a:outerShdw>
                </a:effectLst>
              </a:rPr>
              <a:t> column in the </a:t>
            </a:r>
            <a:r>
              <a:rPr lang="en-US" sz="2000" b="1" dirty="0">
                <a:ln w="6600">
                  <a:solidFill>
                    <a:schemeClr val="accent2"/>
                  </a:solidFill>
                  <a:prstDash val="solid"/>
                </a:ln>
                <a:solidFill>
                  <a:srgbClr val="FFFFFF"/>
                </a:solidFill>
                <a:effectLst>
                  <a:outerShdw dist="38100" dir="2700000" algn="tl" rotWithShape="0">
                    <a:schemeClr val="accent2"/>
                  </a:outerShdw>
                </a:effectLst>
              </a:rPr>
              <a:t>'power'</a:t>
            </a:r>
            <a:r>
              <a:rPr lang="en-US" sz="2000" dirty="0">
                <a:ln w="0"/>
                <a:effectLst>
                  <a:outerShdw blurRad="38100" dist="19050" dir="2700000" algn="tl" rotWithShape="0">
                    <a:schemeClr val="dk1">
                      <a:alpha val="40000"/>
                    </a:schemeClr>
                  </a:outerShdw>
                </a:effectLst>
              </a:rPr>
              <a:t> </a:t>
            </a:r>
            <a:r>
              <a:rPr lang="en-US" sz="2000" dirty="0" err="1" smtClean="0">
                <a:ln w="0"/>
                <a:effectLst>
                  <a:outerShdw blurRad="38100" dist="19050" dir="2700000" algn="tl" rotWithShape="0">
                    <a:schemeClr val="dk1">
                      <a:alpha val="40000"/>
                    </a:schemeClr>
                  </a:outerShdw>
                </a:effectLst>
              </a:rPr>
              <a:t>dataframe</a:t>
            </a:r>
            <a:r>
              <a:rPr lang="en-US" sz="2000" dirty="0" smtClean="0">
                <a:ln w="0"/>
                <a:effectLst>
                  <a:outerShdw blurRad="38100" dist="19050" dir="2700000" algn="tl" rotWithShape="0">
                    <a:schemeClr val="dk1">
                      <a:alpha val="40000"/>
                    </a:schemeClr>
                  </a:outerShdw>
                </a:effectLst>
              </a:rPr>
              <a:t> lacks </a:t>
            </a:r>
            <a:r>
              <a:rPr lang="en-US" sz="2000" dirty="0">
                <a:ln w="0"/>
                <a:effectLst>
                  <a:outerShdw blurRad="38100" dist="19050" dir="2700000" algn="tl" rotWithShape="0">
                    <a:schemeClr val="dk1">
                      <a:alpha val="40000"/>
                    </a:schemeClr>
                  </a:outerShdw>
                </a:effectLst>
              </a:rPr>
              <a:t>clear documentation, making its purpose unclear without further context</a:t>
            </a:r>
            <a:r>
              <a:rPr lang="en-US" sz="2000" dirty="0" smtClean="0">
                <a:ln w="0"/>
                <a:effectLst>
                  <a:outerShdw blurRad="38100" dist="19050" dir="2700000" algn="tl" rotWithShape="0">
                    <a:schemeClr val="dk1">
                      <a:alpha val="40000"/>
                    </a:schemeClr>
                  </a:outerShdw>
                </a:effectLst>
              </a:rPr>
              <a:t>.</a:t>
            </a:r>
            <a:endParaRPr lang="en-US" sz="2000" dirty="0">
              <a:ln w="0"/>
              <a:effectLst>
                <a:outerShdw blurRad="38100" dist="19050" dir="2700000" algn="tl" rotWithShape="0">
                  <a:schemeClr val="dk1">
                    <a:alpha val="40000"/>
                  </a:schemeClr>
                </a:outerShdw>
              </a:effectLst>
            </a:endParaRPr>
          </a:p>
          <a:p>
            <a:pPr algn="l"/>
            <a:endParaRPr lang="en-US" sz="2000" dirty="0">
              <a:ln w="0"/>
              <a:effectLst>
                <a:outerShdw blurRad="38100" dist="19050" dir="2700000" algn="tl" rotWithShape="0">
                  <a:schemeClr val="dk1">
                    <a:alpha val="40000"/>
                  </a:schemeClr>
                </a:outerShdw>
              </a:effectLst>
            </a:endParaRPr>
          </a:p>
          <a:p>
            <a:pPr algn="l"/>
            <a:r>
              <a:rPr lang="en-US" sz="2000" dirty="0">
                <a:ln w="0"/>
                <a:effectLst>
                  <a:outerShdw blurRad="38100" dist="19050" dir="2700000" algn="tl" rotWithShape="0">
                    <a:schemeClr val="dk1">
                      <a:alpha val="40000"/>
                    </a:schemeClr>
                  </a:outerShdw>
                </a:effectLst>
              </a:rPr>
              <a:t>To improve clarity, future steps could include:</a:t>
            </a:r>
          </a:p>
          <a:p>
            <a:pPr marL="1200150" lvl="2" indent="-285750" algn="l">
              <a:buFont typeface="Arial" panose="020B0604020202020204" pitchFamily="34" charset="0"/>
              <a:buChar char="•"/>
            </a:pPr>
            <a:r>
              <a:rPr lang="en-US" sz="1600" dirty="0" smtClean="0">
                <a:ln w="0"/>
                <a:effectLst>
                  <a:outerShdw blurRad="38100" dist="19050" dir="2700000" algn="tl" rotWithShape="0">
                    <a:schemeClr val="dk1">
                      <a:alpha val="40000"/>
                    </a:schemeClr>
                  </a:outerShdw>
                </a:effectLst>
              </a:rPr>
              <a:t>Consulting </a:t>
            </a:r>
            <a:r>
              <a:rPr lang="en-US" sz="1600" dirty="0">
                <a:ln w="0"/>
                <a:effectLst>
                  <a:outerShdw blurRad="38100" dist="19050" dir="2700000" algn="tl" rotWithShape="0">
                    <a:schemeClr val="dk1">
                      <a:alpha val="40000"/>
                    </a:schemeClr>
                  </a:outerShdw>
                </a:effectLst>
              </a:rPr>
              <a:t>domain experts for insights on ambiguous features.</a:t>
            </a:r>
          </a:p>
          <a:p>
            <a:pPr marL="1200150" lvl="2" indent="-285750" algn="l">
              <a:buFont typeface="Arial" panose="020B0604020202020204" pitchFamily="34" charset="0"/>
              <a:buChar char="•"/>
            </a:pPr>
            <a:r>
              <a:rPr lang="en-US" sz="1600" dirty="0" smtClean="0">
                <a:ln w="0"/>
                <a:effectLst>
                  <a:outerShdw blurRad="38100" dist="19050" dir="2700000" algn="tl" rotWithShape="0">
                    <a:schemeClr val="dk1">
                      <a:alpha val="40000"/>
                    </a:schemeClr>
                  </a:outerShdw>
                </a:effectLst>
              </a:rPr>
              <a:t>Cross-referencing </a:t>
            </a:r>
            <a:r>
              <a:rPr lang="en-US" sz="1600" dirty="0">
                <a:ln w="0"/>
                <a:effectLst>
                  <a:outerShdw blurRad="38100" dist="19050" dir="2700000" algn="tl" rotWithShape="0">
                    <a:schemeClr val="dk1">
                      <a:alpha val="40000"/>
                    </a:schemeClr>
                  </a:outerShdw>
                </a:effectLst>
              </a:rPr>
              <a:t>with tennis analytics resources to validate assumptions.</a:t>
            </a:r>
          </a:p>
          <a:p>
            <a:pPr marL="1200150" lvl="2" indent="-285750" algn="l">
              <a:buFont typeface="Arial" panose="020B0604020202020204" pitchFamily="34" charset="0"/>
              <a:buChar char="•"/>
            </a:pPr>
            <a:r>
              <a:rPr lang="en-US" sz="1600" dirty="0" smtClean="0">
                <a:ln w="0"/>
                <a:effectLst>
                  <a:outerShdw blurRad="38100" dist="19050" dir="2700000" algn="tl" rotWithShape="0">
                    <a:schemeClr val="dk1">
                      <a:alpha val="40000"/>
                    </a:schemeClr>
                  </a:outerShdw>
                </a:effectLst>
              </a:rPr>
              <a:t>Exploring </a:t>
            </a:r>
            <a:r>
              <a:rPr lang="en-US" sz="1600" dirty="0">
                <a:ln w="0"/>
                <a:effectLst>
                  <a:outerShdw blurRad="38100" dist="19050" dir="2700000" algn="tl" rotWithShape="0">
                    <a:schemeClr val="dk1">
                      <a:alpha val="40000"/>
                    </a:schemeClr>
                  </a:outerShdw>
                </a:effectLst>
              </a:rPr>
              <a:t>correlations between unknown features and known performance metrics</a:t>
            </a:r>
            <a:r>
              <a:rPr lang="en-US" sz="1600" dirty="0" smtClean="0">
                <a:ln w="0"/>
                <a:effectLst>
                  <a:outerShdw blurRad="38100" dist="19050" dir="2700000" algn="tl" rotWithShape="0">
                    <a:schemeClr val="dk1">
                      <a:alpha val="40000"/>
                    </a:schemeClr>
                  </a:outerShdw>
                </a:effectLst>
              </a:rPr>
              <a:t>.</a:t>
            </a:r>
          </a:p>
          <a:p>
            <a:pPr marL="800100" lvl="1" indent="-342900" algn="l">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algn="l"/>
            <a:r>
              <a:rPr lang="en-US" sz="2000" dirty="0" smtClean="0">
                <a:ln w="0"/>
                <a:effectLst>
                  <a:outerShdw blurRad="38100" dist="19050" dir="2700000" algn="tl" rotWithShape="0">
                    <a:schemeClr val="dk1">
                      <a:alpha val="40000"/>
                    </a:schemeClr>
                  </a:outerShdw>
                </a:effectLst>
              </a:rPr>
              <a:t>This </a:t>
            </a:r>
            <a:r>
              <a:rPr lang="en-US" sz="2000" dirty="0">
                <a:ln w="0"/>
                <a:effectLst>
                  <a:outerShdw blurRad="38100" dist="19050" dir="2700000" algn="tl" rotWithShape="0">
                    <a:schemeClr val="dk1">
                      <a:alpha val="40000"/>
                    </a:schemeClr>
                  </a:outerShdw>
                </a:effectLst>
              </a:rPr>
              <a:t>structured approach ensures a deeper and more accurate understanding of the dataset.</a:t>
            </a:r>
            <a:endParaRPr lang="fa-IR"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27073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a:bodyPr>
          <a:lstStyle/>
          <a:p>
            <a:pPr algn="ctr"/>
            <a:r>
              <a:rPr lang="en-US" sz="9600" b="1" dirty="0">
                <a:ln w="22225">
                  <a:solidFill>
                    <a:schemeClr val="accent2"/>
                  </a:solidFill>
                  <a:prstDash val="solid"/>
                </a:ln>
                <a:solidFill>
                  <a:schemeClr val="accent2">
                    <a:lumMod val="40000"/>
                    <a:lumOff val="60000"/>
                  </a:schemeClr>
                </a:solidFill>
              </a:rPr>
              <a:t>Analysis </a:t>
            </a:r>
            <a:r>
              <a:rPr lang="en-US" sz="9600" b="1" dirty="0" smtClean="0">
                <a:ln w="22225">
                  <a:solidFill>
                    <a:schemeClr val="accent2"/>
                  </a:solidFill>
                  <a:prstDash val="solid"/>
                </a:ln>
                <a:solidFill>
                  <a:schemeClr val="accent2">
                    <a:lumMod val="40000"/>
                    <a:lumOff val="60000"/>
                  </a:schemeClr>
                </a:solidFill>
              </a:rPr>
              <a:t/>
            </a:r>
            <a:br>
              <a:rPr lang="en-US" sz="9600" b="1" dirty="0" smtClean="0">
                <a:ln w="22225">
                  <a:solidFill>
                    <a:schemeClr val="accent2"/>
                  </a:solidFill>
                  <a:prstDash val="solid"/>
                </a:ln>
                <a:solidFill>
                  <a:schemeClr val="accent2">
                    <a:lumMod val="40000"/>
                    <a:lumOff val="60000"/>
                  </a:schemeClr>
                </a:solidFill>
              </a:rPr>
            </a:br>
            <a:r>
              <a:rPr lang="en-US" sz="9600" b="1" dirty="0" smtClean="0">
                <a:ln w="22225">
                  <a:solidFill>
                    <a:schemeClr val="accent2"/>
                  </a:solidFill>
                  <a:prstDash val="solid"/>
                </a:ln>
                <a:solidFill>
                  <a:schemeClr val="accent2">
                    <a:lumMod val="40000"/>
                    <a:lumOff val="60000"/>
                  </a:schemeClr>
                </a:solidFill>
              </a:rPr>
              <a:t>and </a:t>
            </a:r>
            <a:br>
              <a:rPr lang="en-US" sz="9600" b="1" dirty="0" smtClean="0">
                <a:ln w="22225">
                  <a:solidFill>
                    <a:schemeClr val="accent2"/>
                  </a:solidFill>
                  <a:prstDash val="solid"/>
                </a:ln>
                <a:solidFill>
                  <a:schemeClr val="accent2">
                    <a:lumMod val="40000"/>
                    <a:lumOff val="60000"/>
                  </a:schemeClr>
                </a:solidFill>
              </a:rPr>
            </a:br>
            <a:r>
              <a:rPr lang="en-US" sz="9600" b="1" dirty="0" smtClean="0">
                <a:ln w="22225">
                  <a:solidFill>
                    <a:schemeClr val="accent2"/>
                  </a:solidFill>
                  <a:prstDash val="solid"/>
                </a:ln>
                <a:solidFill>
                  <a:schemeClr val="accent2">
                    <a:lumMod val="40000"/>
                    <a:lumOff val="60000"/>
                  </a:schemeClr>
                </a:solidFill>
              </a:rPr>
              <a:t>Conclusions</a:t>
            </a:r>
            <a:endParaRPr lang="fa-IR"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074019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548" y="1"/>
            <a:ext cx="12104451" cy="1089498"/>
          </a:xfrm>
        </p:spPr>
        <p:txBody>
          <a:bodyPr>
            <a:normAutofit/>
          </a:bodyPr>
          <a:lstStyle/>
          <a:p>
            <a:r>
              <a:rPr lang="en-US" b="1" dirty="0" smtClean="0">
                <a:ln w="22225">
                  <a:solidFill>
                    <a:schemeClr val="accent2"/>
                  </a:solidFill>
                  <a:prstDash val="solid"/>
                </a:ln>
                <a:solidFill>
                  <a:schemeClr val="accent2">
                    <a:lumMod val="40000"/>
                    <a:lumOff val="60000"/>
                  </a:schemeClr>
                </a:solidFill>
              </a:rPr>
              <a:t>Basic Player and Match Information</a:t>
            </a:r>
            <a:endParaRPr lang="fa-IR" b="1"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87548" y="1089499"/>
            <a:ext cx="12104451" cy="5581889"/>
          </a:xfrm>
        </p:spPr>
        <p:txBody>
          <a:bodyPr>
            <a:normAutofit fontScale="92500" lnSpcReduction="20000"/>
          </a:bodyPr>
          <a:lstStyle/>
          <a:p>
            <a:pPr algn="l"/>
            <a:r>
              <a:rPr lang="en-US" sz="2600" b="1" dirty="0" smtClean="0"/>
              <a:t>Player </a:t>
            </a:r>
            <a:r>
              <a:rPr lang="en-US" sz="2600" b="1" dirty="0"/>
              <a:t>Demographics</a:t>
            </a:r>
          </a:p>
          <a:p>
            <a:pPr algn="l"/>
            <a:r>
              <a:rPr lang="en-US" dirty="0"/>
              <a:t>The dataset contains </a:t>
            </a:r>
            <a:r>
              <a:rPr lang="en-US" b="1" dirty="0" smtClean="0"/>
              <a:t>596 </a:t>
            </a:r>
            <a:r>
              <a:rPr lang="en-US" b="1" dirty="0"/>
              <a:t>unique tennis </a:t>
            </a:r>
            <a:r>
              <a:rPr lang="en-US" b="1" dirty="0" smtClean="0"/>
              <a:t>players</a:t>
            </a:r>
            <a:r>
              <a:rPr lang="en-US" dirty="0" smtClean="0"/>
              <a:t>, </a:t>
            </a:r>
            <a:r>
              <a:rPr lang="en-US" dirty="0"/>
              <a:t>with the following handedness distribution:</a:t>
            </a:r>
          </a:p>
          <a:p>
            <a:pPr marL="914400" lvl="1" indent="-457200" algn="l">
              <a:buFont typeface="+mj-lt"/>
              <a:buAutoNum type="arabicPeriod"/>
            </a:pPr>
            <a:r>
              <a:rPr lang="en-US" b="1" dirty="0" smtClean="0"/>
              <a:t>Right-handed players</a:t>
            </a:r>
            <a:r>
              <a:rPr lang="en-US" dirty="0" smtClean="0"/>
              <a:t>: </a:t>
            </a:r>
            <a:r>
              <a:rPr lang="en-US" dirty="0"/>
              <a:t>244 (88.4% of known handedness)</a:t>
            </a:r>
          </a:p>
          <a:p>
            <a:pPr marL="914400" lvl="1" indent="-457200" algn="l">
              <a:buFont typeface="+mj-lt"/>
              <a:buAutoNum type="arabicPeriod"/>
            </a:pPr>
            <a:r>
              <a:rPr lang="en-US" b="1" dirty="0" smtClean="0"/>
              <a:t>Left-handed players</a:t>
            </a:r>
            <a:r>
              <a:rPr lang="en-US" dirty="0" smtClean="0"/>
              <a:t>: </a:t>
            </a:r>
            <a:r>
              <a:rPr lang="en-US" dirty="0"/>
              <a:t>32 (11.6% of known handedness)</a:t>
            </a:r>
          </a:p>
          <a:p>
            <a:pPr algn="l"/>
            <a:endParaRPr lang="en-US" dirty="0"/>
          </a:p>
          <a:p>
            <a:pPr algn="l"/>
            <a:r>
              <a:rPr lang="en-US" dirty="0"/>
              <a:t>Right-handed players outnumber left-handed players by a ratio of </a:t>
            </a:r>
            <a:r>
              <a:rPr lang="en-US" dirty="0" smtClean="0"/>
              <a:t>7.6:1, </a:t>
            </a:r>
            <a:r>
              <a:rPr lang="en-US" dirty="0"/>
              <a:t>which aligns with general population trends in tennis.</a:t>
            </a:r>
          </a:p>
          <a:p>
            <a:pPr algn="l"/>
            <a:endParaRPr lang="en-US" dirty="0"/>
          </a:p>
          <a:p>
            <a:pPr algn="l"/>
            <a:r>
              <a:rPr lang="en-US" sz="2600" b="1" dirty="0" smtClean="0"/>
              <a:t>Height </a:t>
            </a:r>
            <a:r>
              <a:rPr lang="en-US" sz="2600" b="1" dirty="0"/>
              <a:t>vs. </a:t>
            </a:r>
            <a:r>
              <a:rPr lang="en-US" sz="2600" b="1" dirty="0" smtClean="0"/>
              <a:t>Ranking </a:t>
            </a:r>
            <a:r>
              <a:rPr lang="en-US" sz="2600" b="1" dirty="0"/>
              <a:t>Analysis</a:t>
            </a:r>
          </a:p>
          <a:p>
            <a:pPr algn="l"/>
            <a:r>
              <a:rPr lang="en-US" dirty="0"/>
              <a:t>Our investigation into potential correlation between player height and ranking yielded the following findings:</a:t>
            </a:r>
          </a:p>
          <a:p>
            <a:pPr marL="914400" lvl="1" indent="-457200" algn="l">
              <a:buFont typeface="+mj-lt"/>
              <a:buAutoNum type="arabicPeriod"/>
            </a:pPr>
            <a:r>
              <a:rPr lang="en-US" b="1" dirty="0" smtClean="0"/>
              <a:t>Statistical Test</a:t>
            </a:r>
            <a:r>
              <a:rPr lang="en-US" dirty="0" smtClean="0"/>
              <a:t>: </a:t>
            </a:r>
            <a:r>
              <a:rPr lang="en-US" dirty="0"/>
              <a:t>A hypothesis test </a:t>
            </a:r>
            <a:r>
              <a:rPr lang="en-US" dirty="0" smtClean="0"/>
              <a:t>(Spearman </a:t>
            </a:r>
            <a:r>
              <a:rPr lang="en-US" dirty="0"/>
              <a:t>correlation) showed no significant relationship (p = </a:t>
            </a:r>
            <a:r>
              <a:rPr lang="en-US" dirty="0" smtClean="0"/>
              <a:t>[0.164])</a:t>
            </a:r>
            <a:endParaRPr lang="en-US" dirty="0"/>
          </a:p>
          <a:p>
            <a:pPr marL="914400" lvl="1" indent="-457200" algn="l">
              <a:buFont typeface="+mj-lt"/>
              <a:buAutoNum type="arabicPeriod"/>
            </a:pPr>
            <a:r>
              <a:rPr lang="en-US" b="1" dirty="0" smtClean="0"/>
              <a:t>Visual Analysis</a:t>
            </a:r>
            <a:r>
              <a:rPr lang="en-US" dirty="0" smtClean="0"/>
              <a:t>: </a:t>
            </a:r>
            <a:r>
              <a:rPr lang="en-US" dirty="0"/>
              <a:t>The scatter plot visualization (see next slide) confirms this lack of correlation, with data points showing no discernible pattern</a:t>
            </a:r>
          </a:p>
          <a:p>
            <a:pPr algn="l"/>
            <a:endParaRPr lang="en-US" dirty="0"/>
          </a:p>
          <a:p>
            <a:pPr algn="l"/>
            <a:r>
              <a:rPr lang="en-US" b="1" dirty="0" smtClean="0"/>
              <a:t>Conclusion</a:t>
            </a:r>
            <a:r>
              <a:rPr lang="en-US" dirty="0" smtClean="0"/>
              <a:t>: </a:t>
            </a:r>
            <a:r>
              <a:rPr lang="en-US" dirty="0"/>
              <a:t>Player height does not appear to be a determining factor in competitive ranking within this dataset.</a:t>
            </a:r>
          </a:p>
          <a:p>
            <a:pPr algn="l"/>
            <a:endParaRPr lang="en-US" dirty="0"/>
          </a:p>
        </p:txBody>
      </p:sp>
    </p:spTree>
    <p:extLst>
      <p:ext uri="{BB962C8B-B14F-4D97-AF65-F5344CB8AC3E}">
        <p14:creationId xmlns:p14="http://schemas.microsoft.com/office/powerpoint/2010/main" val="1070852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9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
            <a:ext cx="9144000" cy="970383"/>
          </a:xfrm>
        </p:spPr>
        <p:txBody>
          <a:bodyPr>
            <a:normAutofit/>
          </a:bodyPr>
          <a:lstStyle/>
          <a:p>
            <a:r>
              <a:rPr lang="en-US" b="1" dirty="0" smtClean="0">
                <a:ln w="22225">
                  <a:solidFill>
                    <a:schemeClr val="accent2"/>
                  </a:solidFill>
                  <a:prstDash val="solid"/>
                </a:ln>
                <a:solidFill>
                  <a:schemeClr val="accent2">
                    <a:lumMod val="40000"/>
                    <a:lumOff val="60000"/>
                  </a:schemeClr>
                </a:solidFill>
              </a:rPr>
              <a:t>Player Performance</a:t>
            </a:r>
            <a:endParaRPr lang="fa-IR" b="1" dirty="0">
              <a:ln w="22225">
                <a:solidFill>
                  <a:schemeClr val="accent2"/>
                </a:solidFill>
                <a:prstDash val="solid"/>
              </a:ln>
              <a:solidFill>
                <a:schemeClr val="accent2">
                  <a:lumMod val="40000"/>
                  <a:lumOff val="60000"/>
                </a:schemeClr>
              </a:solidFill>
            </a:endParaRPr>
          </a:p>
        </p:txBody>
      </p:sp>
      <p:sp>
        <p:nvSpPr>
          <p:cNvPr id="7" name="Subtitle 6"/>
          <p:cNvSpPr>
            <a:spLocks noGrp="1"/>
          </p:cNvSpPr>
          <p:nvPr>
            <p:ph type="subTitle" idx="1"/>
          </p:nvPr>
        </p:nvSpPr>
        <p:spPr>
          <a:xfrm>
            <a:off x="-1" y="886408"/>
            <a:ext cx="7977673" cy="5971592"/>
          </a:xfrm>
        </p:spPr>
        <p:txBody>
          <a:bodyPr>
            <a:noAutofit/>
          </a:bodyPr>
          <a:lstStyle/>
          <a:p>
            <a:pPr algn="l"/>
            <a:r>
              <a:rPr lang="en-US" sz="1800" b="1" dirty="0"/>
              <a:t>Top Performers by Total Wins:</a:t>
            </a:r>
            <a:r>
              <a:rPr lang="en-US" sz="1800" dirty="0"/>
              <a:t/>
            </a:r>
            <a:br>
              <a:rPr lang="en-US" sz="1800" dirty="0"/>
            </a:br>
            <a:r>
              <a:rPr lang="en-US" sz="1800" dirty="0"/>
              <a:t>Three players are tied for the highest number of wins (3 each):</a:t>
            </a:r>
          </a:p>
          <a:p>
            <a:pPr marL="800100" lvl="1" indent="-342900" algn="l">
              <a:buFont typeface="Arial" panose="020B0604020202020204" pitchFamily="34" charset="0"/>
              <a:buChar char="•"/>
            </a:pPr>
            <a:r>
              <a:rPr lang="en-US" sz="1800" dirty="0"/>
              <a:t>Milushev </a:t>
            </a:r>
            <a:r>
              <a:rPr lang="en-US" sz="1800" dirty="0" err="1"/>
              <a:t>Plamen</a:t>
            </a:r>
            <a:endParaRPr lang="en-US" sz="1800" dirty="0"/>
          </a:p>
          <a:p>
            <a:pPr marL="800100" lvl="1" indent="-342900" algn="l">
              <a:buFont typeface="Arial" panose="020B0604020202020204" pitchFamily="34" charset="0"/>
              <a:buChar char="•"/>
            </a:pPr>
            <a:r>
              <a:rPr lang="en-US" sz="1800" dirty="0"/>
              <a:t>Panaras Adam</a:t>
            </a:r>
          </a:p>
          <a:p>
            <a:pPr marL="800100" lvl="1" indent="-342900" algn="l">
              <a:buFont typeface="Arial" panose="020B0604020202020204" pitchFamily="34" charset="0"/>
              <a:buChar char="•"/>
            </a:pPr>
            <a:r>
              <a:rPr lang="en-US" sz="1800" dirty="0" err="1"/>
              <a:t>Kalina</a:t>
            </a:r>
            <a:r>
              <a:rPr lang="en-US" sz="1800" dirty="0"/>
              <a:t> </a:t>
            </a:r>
            <a:r>
              <a:rPr lang="en-US" sz="1800" dirty="0" err="1" smtClean="0"/>
              <a:t>Vit</a:t>
            </a:r>
            <a:endParaRPr lang="en-US" sz="1800" dirty="0" smtClean="0"/>
          </a:p>
          <a:p>
            <a:pPr lvl="2" algn="l"/>
            <a:endParaRPr lang="en-US" dirty="0"/>
          </a:p>
          <a:p>
            <a:pPr algn="l"/>
            <a:r>
              <a:rPr lang="en-US" sz="1800" b="1" dirty="0"/>
              <a:t>Best Win Rate Against Top 10 Ranked Players:</a:t>
            </a:r>
            <a:r>
              <a:rPr lang="en-US" sz="1800" dirty="0"/>
              <a:t/>
            </a:r>
            <a:br>
              <a:rPr lang="en-US" sz="1800" dirty="0"/>
            </a:br>
            <a:r>
              <a:rPr lang="en-US" sz="1800" dirty="0"/>
              <a:t>Among players who competed against top 10 opponents, </a:t>
            </a:r>
            <a:r>
              <a:rPr lang="en-US" sz="1800" b="1" dirty="0" err="1"/>
              <a:t>Dimitrov</a:t>
            </a:r>
            <a:r>
              <a:rPr lang="en-US" sz="1800" b="1" dirty="0"/>
              <a:t> G.</a:t>
            </a:r>
            <a:r>
              <a:rPr lang="en-US" sz="1800" dirty="0"/>
              <a:t> leads with </a:t>
            </a:r>
            <a:r>
              <a:rPr lang="en-US" sz="1800" b="1" dirty="0"/>
              <a:t>2 wins</a:t>
            </a:r>
            <a:r>
              <a:rPr lang="en-US" sz="1800" dirty="0"/>
              <a:t>, achieving the highest winning percentage in this category. Additional details on other players can be found in the accompanying chart</a:t>
            </a:r>
            <a:r>
              <a:rPr lang="en-US" sz="1800" dirty="0" smtClean="0"/>
              <a:t>.</a:t>
            </a:r>
          </a:p>
          <a:p>
            <a:pPr algn="l"/>
            <a:endParaRPr lang="en-US" sz="1800" dirty="0"/>
          </a:p>
          <a:p>
            <a:pPr algn="l"/>
            <a:r>
              <a:rPr lang="en-US" sz="1800" b="1" dirty="0"/>
              <a:t>Recent Success: Players Who Turned Pro in 2019</a:t>
            </a:r>
            <a:endParaRPr lang="en-US" sz="1800" dirty="0"/>
          </a:p>
          <a:p>
            <a:pPr algn="l"/>
            <a:r>
              <a:rPr lang="en-US" sz="1800" dirty="0"/>
              <a:t>Three players turned pro in 2019:</a:t>
            </a:r>
          </a:p>
          <a:p>
            <a:pPr marL="742950" lvl="1" indent="-285750" algn="l">
              <a:buFont typeface="Arial" panose="020B0604020202020204" pitchFamily="34" charset="0"/>
              <a:buChar char="•"/>
            </a:pPr>
            <a:r>
              <a:rPr lang="en-US" sz="1800" b="1" dirty="0" smtClean="0"/>
              <a:t>Musetti </a:t>
            </a:r>
            <a:r>
              <a:rPr lang="en-US" sz="1800" b="1" dirty="0"/>
              <a:t>L.</a:t>
            </a:r>
            <a:r>
              <a:rPr lang="en-US" sz="1800" dirty="0"/>
              <a:t> (Current Rank: 27)</a:t>
            </a:r>
          </a:p>
          <a:p>
            <a:pPr marL="742950" lvl="1" indent="-285750" algn="l">
              <a:buFont typeface="Arial" panose="020B0604020202020204" pitchFamily="34" charset="0"/>
              <a:buChar char="•"/>
            </a:pPr>
            <a:r>
              <a:rPr lang="en-US" sz="1800" b="1" dirty="0" err="1"/>
              <a:t>Davidovich</a:t>
            </a:r>
            <a:r>
              <a:rPr lang="en-US" sz="1800" b="1" dirty="0"/>
              <a:t> Fokina A.</a:t>
            </a:r>
            <a:r>
              <a:rPr lang="en-US" sz="1800" dirty="0"/>
              <a:t> (Current Rank: 26)</a:t>
            </a:r>
          </a:p>
          <a:p>
            <a:pPr marL="742950" lvl="1" indent="-285750" algn="l">
              <a:buFont typeface="Arial" panose="020B0604020202020204" pitchFamily="34" charset="0"/>
              <a:buChar char="•"/>
            </a:pPr>
            <a:r>
              <a:rPr lang="en-US" sz="1800" b="1" dirty="0" err="1"/>
              <a:t>Cozbinov</a:t>
            </a:r>
            <a:r>
              <a:rPr lang="en-US" sz="1800" b="1" dirty="0"/>
              <a:t> A</a:t>
            </a:r>
            <a:r>
              <a:rPr lang="en-US" sz="1800" b="1" dirty="0" smtClean="0"/>
              <a:t>. </a:t>
            </a:r>
            <a:r>
              <a:rPr lang="en-US" sz="1800" dirty="0" smtClean="0"/>
              <a:t>(Current Rank: 543)</a:t>
            </a:r>
            <a:endParaRPr lang="en-US" sz="1800" dirty="0"/>
          </a:p>
          <a:p>
            <a:pPr algn="l"/>
            <a:r>
              <a:rPr lang="en-US" sz="1800" dirty="0"/>
              <a:t>While Musetti and </a:t>
            </a:r>
            <a:r>
              <a:rPr lang="en-US" sz="1800" dirty="0" err="1"/>
              <a:t>Davidovich</a:t>
            </a:r>
            <a:r>
              <a:rPr lang="en-US" sz="1800" dirty="0"/>
              <a:t> Fokina hold strong rankings, </a:t>
            </a:r>
            <a:r>
              <a:rPr lang="en-US" sz="1800" b="1" dirty="0" err="1"/>
              <a:t>Cozbinov</a:t>
            </a:r>
            <a:r>
              <a:rPr lang="en-US" sz="1800" b="1" dirty="0"/>
              <a:t> A.</a:t>
            </a:r>
            <a:r>
              <a:rPr lang="en-US" sz="1800" dirty="0"/>
              <a:t> is the only one in this group with a recorded match win.</a:t>
            </a:r>
          </a:p>
          <a:p>
            <a:pPr algn="l"/>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672" y="1623527"/>
            <a:ext cx="4214328" cy="3359022"/>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2648541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91886" y="111968"/>
            <a:ext cx="4380139" cy="615820"/>
          </a:xfrm>
        </p:spPr>
        <p:txBody>
          <a:bodyPr>
            <a:normAutofit/>
          </a:bodyPr>
          <a:lstStyle/>
          <a:p>
            <a:r>
              <a:rPr lang="en-US" b="1" dirty="0" smtClean="0">
                <a:ln w="22225">
                  <a:solidFill>
                    <a:schemeClr val="accent2"/>
                  </a:solidFill>
                  <a:prstDash val="solid"/>
                </a:ln>
                <a:solidFill>
                  <a:schemeClr val="accent2">
                    <a:lumMod val="40000"/>
                    <a:lumOff val="60000"/>
                  </a:schemeClr>
                </a:solidFill>
              </a:rPr>
              <a:t>Winner</a:t>
            </a:r>
            <a:r>
              <a:rPr lang="en-US" sz="2800" b="1" dirty="0" smtClean="0">
                <a:ln w="22225">
                  <a:solidFill>
                    <a:schemeClr val="accent2"/>
                  </a:solidFill>
                  <a:prstDash val="solid"/>
                </a:ln>
                <a:solidFill>
                  <a:schemeClr val="accent2">
                    <a:lumMod val="40000"/>
                    <a:lumOff val="60000"/>
                  </a:schemeClr>
                </a:solidFill>
              </a:rPr>
              <a:t> </a:t>
            </a:r>
            <a:r>
              <a:rPr lang="en-US" sz="2400" b="1" dirty="0" smtClean="0">
                <a:ln w="22225">
                  <a:solidFill>
                    <a:schemeClr val="accent2"/>
                  </a:solidFill>
                  <a:prstDash val="solid"/>
                </a:ln>
                <a:solidFill>
                  <a:schemeClr val="accent2">
                    <a:lumMod val="40000"/>
                    <a:lumOff val="60000"/>
                  </a:schemeClr>
                </a:solidFill>
              </a:rPr>
              <a:t>of</a:t>
            </a:r>
            <a:r>
              <a:rPr lang="en-US" sz="2800" b="1" dirty="0" smtClean="0">
                <a:ln w="22225">
                  <a:solidFill>
                    <a:schemeClr val="accent2"/>
                  </a:solidFill>
                  <a:prstDash val="solid"/>
                </a:ln>
                <a:solidFill>
                  <a:schemeClr val="accent2">
                    <a:lumMod val="40000"/>
                    <a:lumOff val="60000"/>
                  </a:schemeClr>
                </a:solidFill>
              </a:rPr>
              <a:t> Each Tournament</a:t>
            </a:r>
            <a:endParaRPr lang="fa-IR" sz="2800" b="1" dirty="0">
              <a:ln w="22225">
                <a:solidFill>
                  <a:schemeClr val="accent2"/>
                </a:solidFill>
                <a:prstDash val="solid"/>
              </a:ln>
              <a:solidFill>
                <a:schemeClr val="accent2">
                  <a:lumMod val="40000"/>
                  <a:lumOff val="60000"/>
                </a:schemeClr>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4229" y="0"/>
            <a:ext cx="6117771" cy="6858000"/>
          </a:xfrm>
        </p:spPr>
        <p:style>
          <a:lnRef idx="1">
            <a:schemeClr val="accent2"/>
          </a:lnRef>
          <a:fillRef idx="2">
            <a:schemeClr val="accent2"/>
          </a:fillRef>
          <a:effectRef idx="1">
            <a:schemeClr val="accent2"/>
          </a:effectRef>
          <a:fontRef idx="minor">
            <a:schemeClr val="dk1"/>
          </a:fontRef>
        </p:style>
      </p:pic>
      <p:sp>
        <p:nvSpPr>
          <p:cNvPr id="5" name="Text Placeholder 4"/>
          <p:cNvSpPr>
            <a:spLocks noGrp="1"/>
          </p:cNvSpPr>
          <p:nvPr>
            <p:ph type="body" sz="half" idx="2"/>
          </p:nvPr>
        </p:nvSpPr>
        <p:spPr>
          <a:xfrm>
            <a:off x="541176" y="1082351"/>
            <a:ext cx="4230849" cy="4786637"/>
          </a:xfrm>
        </p:spPr>
        <p:txBody>
          <a:bodyPr>
            <a:normAutofit/>
          </a:bodyPr>
          <a:lstStyle/>
          <a:p>
            <a:r>
              <a:rPr lang="en-US" sz="2000" dirty="0"/>
              <a:t>The dataset includes results from 55 tournaments in total. However, complete information is only available for 22 of these events where the tournament winners have been identified. This leaves 33 tournaments where the champion remains unrecorded in our current data.</a:t>
            </a:r>
            <a:endParaRPr lang="fa-IR" sz="2000" dirty="0"/>
          </a:p>
        </p:txBody>
      </p:sp>
    </p:spTree>
    <p:extLst>
      <p:ext uri="{BB962C8B-B14F-4D97-AF65-F5344CB8AC3E}">
        <p14:creationId xmlns:p14="http://schemas.microsoft.com/office/powerpoint/2010/main" val="231289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0694" y="1"/>
            <a:ext cx="9144000" cy="970384"/>
          </a:xfrm>
        </p:spPr>
        <p:txBody>
          <a:bodyPr/>
          <a:lstStyle/>
          <a:p>
            <a:r>
              <a:rPr lang="en-US" b="1" dirty="0" smtClean="0">
                <a:ln w="22225">
                  <a:solidFill>
                    <a:schemeClr val="accent2"/>
                  </a:solidFill>
                  <a:prstDash val="solid"/>
                </a:ln>
                <a:solidFill>
                  <a:schemeClr val="accent2">
                    <a:lumMod val="40000"/>
                    <a:lumOff val="60000"/>
                  </a:schemeClr>
                </a:solidFill>
              </a:rPr>
              <a:t>Match Statistics</a:t>
            </a:r>
            <a:endParaRPr lang="fa-IR" b="1"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92765" y="867748"/>
            <a:ext cx="5916149" cy="5990252"/>
          </a:xfrm>
        </p:spPr>
        <p:txBody>
          <a:bodyPr>
            <a:noAutofit/>
          </a:bodyPr>
          <a:lstStyle/>
          <a:p>
            <a:pPr algn="l"/>
            <a:r>
              <a:rPr lang="en-US" sz="2000" b="1" dirty="0"/>
              <a:t>Match Duration and Set Distribution</a:t>
            </a:r>
          </a:p>
          <a:p>
            <a:pPr algn="l"/>
            <a:r>
              <a:rPr lang="en-US" sz="2000" dirty="0"/>
              <a:t>The longest recorded match lasted </a:t>
            </a:r>
            <a:r>
              <a:rPr lang="en-US" sz="2000" b="1" dirty="0"/>
              <a:t>12,835 seconds </a:t>
            </a:r>
            <a:r>
              <a:rPr lang="en-US" sz="2000" dirty="0"/>
              <a:t>(approximately </a:t>
            </a:r>
            <a:r>
              <a:rPr lang="en-US" sz="2000" b="1" dirty="0"/>
              <a:t>3 hours, 33 minutes, and 55 seconds</a:t>
            </a:r>
            <a:r>
              <a:rPr lang="en-US" sz="2000" dirty="0"/>
              <a:t>), played between </a:t>
            </a:r>
            <a:r>
              <a:rPr lang="en-US" sz="2000" b="1" dirty="0"/>
              <a:t>Weis Alexander </a:t>
            </a:r>
            <a:r>
              <a:rPr lang="en-US" sz="2000" dirty="0"/>
              <a:t>and </a:t>
            </a:r>
            <a:r>
              <a:rPr lang="en-US" sz="2000" b="1" dirty="0" err="1"/>
              <a:t>Domingues</a:t>
            </a:r>
            <a:r>
              <a:rPr lang="en-US" sz="2000" b="1" dirty="0"/>
              <a:t> Joao </a:t>
            </a:r>
            <a:r>
              <a:rPr lang="en-US" sz="2000" dirty="0"/>
              <a:t>(Match ID: </a:t>
            </a:r>
            <a:r>
              <a:rPr lang="en-US" sz="2000" i="1" u="sng" dirty="0"/>
              <a:t>11699235</a:t>
            </a:r>
            <a:r>
              <a:rPr lang="en-US" sz="2000" dirty="0"/>
              <a:t>). On average, matches lasted </a:t>
            </a:r>
            <a:r>
              <a:rPr lang="en-US" sz="2000" b="1" dirty="0"/>
              <a:t>6,023 seconds</a:t>
            </a:r>
            <a:r>
              <a:rPr lang="en-US" sz="2000" dirty="0" smtClean="0"/>
              <a:t>.</a:t>
            </a:r>
            <a:endParaRPr lang="en-US" sz="2000" dirty="0"/>
          </a:p>
          <a:p>
            <a:pPr algn="l"/>
            <a:r>
              <a:rPr lang="en-US" sz="2000" dirty="0"/>
              <a:t>Matches typically consist of </a:t>
            </a:r>
            <a:r>
              <a:rPr lang="en-US" sz="2000" b="1" dirty="0"/>
              <a:t>1 to 3 sets</a:t>
            </a:r>
            <a:r>
              <a:rPr lang="en-US" sz="2000" dirty="0"/>
              <a:t>, with most matches played in </a:t>
            </a:r>
            <a:r>
              <a:rPr lang="en-US" sz="2000" b="1" dirty="0"/>
              <a:t>2 sets </a:t>
            </a:r>
            <a:r>
              <a:rPr lang="en-US" sz="2000" dirty="0"/>
              <a:t>(average: </a:t>
            </a:r>
            <a:r>
              <a:rPr lang="en-US" sz="2000" b="1" dirty="0"/>
              <a:t>2.33</a:t>
            </a:r>
            <a:r>
              <a:rPr lang="en-US" sz="2000" dirty="0"/>
              <a:t>).</a:t>
            </a:r>
          </a:p>
          <a:p>
            <a:pPr algn="l"/>
            <a:endParaRPr lang="en-US" sz="2000" dirty="0"/>
          </a:p>
          <a:p>
            <a:pPr algn="l"/>
            <a:r>
              <a:rPr lang="en-US" sz="2000" b="1" dirty="0"/>
              <a:t>Games per Set: Gender Differences</a:t>
            </a:r>
          </a:p>
          <a:p>
            <a:pPr algn="l"/>
            <a:r>
              <a:rPr lang="en-US" sz="2000" dirty="0" smtClean="0"/>
              <a:t>On </a:t>
            </a:r>
            <a:r>
              <a:rPr lang="en-US" sz="2000" dirty="0"/>
              <a:t>average, </a:t>
            </a:r>
            <a:r>
              <a:rPr lang="en-US" sz="2000" b="1" dirty="0"/>
              <a:t>men played more games per set than women</a:t>
            </a:r>
            <a:r>
              <a:rPr lang="en-US" sz="2000" dirty="0"/>
              <a:t>, though the difference was minimal. The distribution across genders is best visualized in the accompanying chart</a:t>
            </a:r>
            <a:r>
              <a:rPr lang="en-US" sz="2000" dirty="0" smtClean="0"/>
              <a:t>.</a:t>
            </a:r>
            <a:endParaRPr lang="en-US" sz="2000" dirty="0"/>
          </a:p>
          <a:p>
            <a:pPr algn="l"/>
            <a:endParaRPr lang="en-US" sz="2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694" y="1231640"/>
            <a:ext cx="6183086" cy="5626360"/>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657970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r>
              <a:rPr lang="en-US" sz="2000" b="1" dirty="0">
                <a:latin typeface="+mn-lt"/>
              </a:rPr>
              <a:t>Breaks of Serve Analysis</a:t>
            </a:r>
            <a:br>
              <a:rPr lang="en-US" sz="2000" b="1" dirty="0">
                <a:latin typeface="+mn-lt"/>
              </a:rPr>
            </a:br>
            <a:r>
              <a:rPr lang="en-US" sz="2000" dirty="0">
                <a:latin typeface="+mn-lt"/>
              </a:rPr>
              <a:t>The </a:t>
            </a:r>
            <a:r>
              <a:rPr lang="en-US" sz="2000" b="1" dirty="0">
                <a:latin typeface="+mn-lt"/>
              </a:rPr>
              <a:t>average number of breaks of serve per match </a:t>
            </a:r>
            <a:r>
              <a:rPr lang="en-US" sz="2000" dirty="0">
                <a:latin typeface="+mn-lt"/>
              </a:rPr>
              <a:t>is </a:t>
            </a:r>
            <a:r>
              <a:rPr lang="en-US" sz="2000" b="1" dirty="0">
                <a:latin typeface="+mn-lt"/>
              </a:rPr>
              <a:t>7</a:t>
            </a:r>
            <a:r>
              <a:rPr lang="en-US" sz="2000" dirty="0">
                <a:latin typeface="+mn-lt"/>
              </a:rPr>
              <a:t>, with a </a:t>
            </a:r>
            <a:r>
              <a:rPr lang="en-US" sz="2000" b="1" dirty="0">
                <a:latin typeface="+mn-lt"/>
              </a:rPr>
              <a:t>standard deviation of 3</a:t>
            </a:r>
            <a:r>
              <a:rPr lang="en-US" sz="2000" dirty="0">
                <a:latin typeface="+mn-lt"/>
              </a:rPr>
              <a:t>, indicating that </a:t>
            </a:r>
            <a:r>
              <a:rPr lang="en-US" sz="2000" b="1" dirty="0">
                <a:latin typeface="+mn-lt"/>
              </a:rPr>
              <a:t>68% of matches </a:t>
            </a:r>
            <a:r>
              <a:rPr lang="en-US" sz="2000" dirty="0">
                <a:latin typeface="+mn-lt"/>
              </a:rPr>
              <a:t>had between </a:t>
            </a:r>
            <a:r>
              <a:rPr lang="en-US" sz="2000" b="1" dirty="0">
                <a:latin typeface="+mn-lt"/>
              </a:rPr>
              <a:t>4 and 10 breaks</a:t>
            </a:r>
            <a:r>
              <a:rPr lang="en-US" sz="2000" dirty="0">
                <a:latin typeface="+mn-lt"/>
              </a:rPr>
              <a:t>. Most matches had </a:t>
            </a:r>
            <a:r>
              <a:rPr lang="en-US" sz="2000" b="1" dirty="0">
                <a:latin typeface="+mn-lt"/>
              </a:rPr>
              <a:t>6 breaks of serve</a:t>
            </a:r>
            <a:r>
              <a:rPr lang="en-US" sz="2000" dirty="0">
                <a:latin typeface="+mn-lt"/>
              </a:rPr>
              <a:t>, as shown in the distribution chart below.</a:t>
            </a:r>
            <a:br>
              <a:rPr lang="en-US" sz="2000" dirty="0">
                <a:latin typeface="+mn-lt"/>
              </a:rPr>
            </a:br>
            <a:endParaRPr lang="fa-IR" sz="2000"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373" y="1063690"/>
            <a:ext cx="9043434" cy="5794310"/>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2837143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1375</TotalTime>
  <Words>549</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The World of Tennis</vt:lpstr>
      <vt:lpstr>Tennis Dataset Recognition and Exploration</vt:lpstr>
      <vt:lpstr>Analysis  and  Conclusions</vt:lpstr>
      <vt:lpstr>Basic Player and Match Information</vt:lpstr>
      <vt:lpstr>PowerPoint Presentation</vt:lpstr>
      <vt:lpstr>Player Performance</vt:lpstr>
      <vt:lpstr>Winner of Each Tournament</vt:lpstr>
      <vt:lpstr>Match Statistics</vt:lpstr>
      <vt:lpstr>Breaks of Serve Analysis The average number of breaks of serve per match is 7, with a standard deviation of 3, indicating that 68% of matches had between 4 and 10 breaks. Most matches had 6 breaks of serve, as shown in the distribution chart below. </vt:lpstr>
      <vt:lpstr>Country Performance</vt:lpstr>
      <vt:lpstr>Game and Shot Statistics</vt:lpstr>
      <vt:lpstr>Surface and Court Conditions</vt:lpstr>
      <vt:lpstr>Betting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of Tennis</dc:title>
  <dc:creator>R.A.B</dc:creator>
  <cp:lastModifiedBy>R.A.B</cp:lastModifiedBy>
  <cp:revision>49</cp:revision>
  <dcterms:created xsi:type="dcterms:W3CDTF">2025-04-22T15:38:15Z</dcterms:created>
  <dcterms:modified xsi:type="dcterms:W3CDTF">2025-05-01T17:37:41Z</dcterms:modified>
</cp:coreProperties>
</file>