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31"/>
  </p:notesMasterIdLst>
  <p:sldIdLst>
    <p:sldId id="256" r:id="rId3"/>
    <p:sldId id="277" r:id="rId4"/>
    <p:sldId id="258" r:id="rId5"/>
    <p:sldId id="259" r:id="rId6"/>
    <p:sldId id="292" r:id="rId7"/>
    <p:sldId id="297" r:id="rId8"/>
    <p:sldId id="261" r:id="rId9"/>
    <p:sldId id="262" r:id="rId10"/>
    <p:sldId id="295" r:id="rId11"/>
    <p:sldId id="296" r:id="rId12"/>
    <p:sldId id="263" r:id="rId13"/>
    <p:sldId id="264" r:id="rId14"/>
    <p:sldId id="265" r:id="rId15"/>
    <p:sldId id="282" r:id="rId16"/>
    <p:sldId id="267" r:id="rId17"/>
    <p:sldId id="268" r:id="rId18"/>
    <p:sldId id="274" r:id="rId19"/>
    <p:sldId id="269" r:id="rId20"/>
    <p:sldId id="298" r:id="rId21"/>
    <p:sldId id="300" r:id="rId22"/>
    <p:sldId id="275" r:id="rId23"/>
    <p:sldId id="270" r:id="rId24"/>
    <p:sldId id="276" r:id="rId25"/>
    <p:sldId id="299" r:id="rId26"/>
    <p:sldId id="271" r:id="rId27"/>
    <p:sldId id="272" r:id="rId28"/>
    <p:sldId id="273" r:id="rId29"/>
    <p:sldId id="301" r:id="rId30"/>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j2AY3DNheaNSztFqwRHhpggp8VF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p:cViewPr varScale="1">
        <p:scale>
          <a:sx n="106" d="100"/>
          <a:sy n="106" d="100"/>
        </p:scale>
        <p:origin x="1800"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8806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3715cfd4a_0_7: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03715cfd4a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1278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7: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7: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8: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8: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9367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79789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2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8BC6DD1-B457-974E-9062-B5C1A3FC59B4}" type="datetime1">
              <a:rPr lang="en-US" smtClean="0"/>
              <a:t>5/12/24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1F5670-D3F4-45C7-B985-727ECBBC4E31}" type="slidenum">
              <a:rPr lang="en-US"/>
              <a:pPr>
                <a:defRPr/>
              </a:pPr>
              <a:t>‹#›</a:t>
            </a:fld>
            <a:endParaRPr lang="en-US"/>
          </a:p>
        </p:txBody>
      </p:sp>
    </p:spTree>
    <p:extLst>
      <p:ext uri="{BB962C8B-B14F-4D97-AF65-F5344CB8AC3E}">
        <p14:creationId xmlns:p14="http://schemas.microsoft.com/office/powerpoint/2010/main" val="2861030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0E53DA2-957F-904B-97D6-B14C23F87C76}" type="datetime1">
              <a:rPr lang="en-US" smtClean="0"/>
              <a:t>5/12/24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3E33BD-E18E-4BE1-9714-EE4282389175}" type="slidenum">
              <a:rPr lang="en-US"/>
              <a:pPr>
                <a:defRPr/>
              </a:pPr>
              <a:t>‹#›</a:t>
            </a:fld>
            <a:endParaRPr lang="en-US"/>
          </a:p>
        </p:txBody>
      </p:sp>
    </p:spTree>
    <p:extLst>
      <p:ext uri="{BB962C8B-B14F-4D97-AF65-F5344CB8AC3E}">
        <p14:creationId xmlns:p14="http://schemas.microsoft.com/office/powerpoint/2010/main" val="2625835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8790A52-03C5-C044-B7DD-C38C941CF93B}" type="datetime1">
              <a:rPr lang="en-US" smtClean="0"/>
              <a:t>5/12/24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94A030-EF6A-4762-B30C-DE8655F57C18}" type="slidenum">
              <a:rPr lang="en-US"/>
              <a:pPr>
                <a:defRPr/>
              </a:pPr>
              <a:t>‹#›</a:t>
            </a:fld>
            <a:endParaRPr lang="en-US"/>
          </a:p>
        </p:txBody>
      </p:sp>
    </p:spTree>
    <p:extLst>
      <p:ext uri="{BB962C8B-B14F-4D97-AF65-F5344CB8AC3E}">
        <p14:creationId xmlns:p14="http://schemas.microsoft.com/office/powerpoint/2010/main" val="2705552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49B8A77-A2D5-1943-B093-575D0B30EA44}" type="datetime1">
              <a:rPr lang="en-US" smtClean="0"/>
              <a:t>5/12/24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67087B-68C8-47F2-B5D0-EF32CB23F865}" type="slidenum">
              <a:rPr lang="en-US"/>
              <a:pPr>
                <a:defRPr/>
              </a:pPr>
              <a:t>‹#›</a:t>
            </a:fld>
            <a:endParaRPr lang="en-US"/>
          </a:p>
        </p:txBody>
      </p:sp>
    </p:spTree>
    <p:extLst>
      <p:ext uri="{BB962C8B-B14F-4D97-AF65-F5344CB8AC3E}">
        <p14:creationId xmlns:p14="http://schemas.microsoft.com/office/powerpoint/2010/main" val="1179757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7138272-07C7-DE4B-AD13-96C441FC64AC}" type="datetime1">
              <a:rPr lang="en-US" smtClean="0"/>
              <a:t>5/12/24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4497330-42CC-42AC-87F9-5A3675C691E0}" type="slidenum">
              <a:rPr lang="en-US"/>
              <a:pPr>
                <a:defRPr/>
              </a:pPr>
              <a:t>‹#›</a:t>
            </a:fld>
            <a:endParaRPr lang="en-US"/>
          </a:p>
        </p:txBody>
      </p:sp>
    </p:spTree>
    <p:extLst>
      <p:ext uri="{BB962C8B-B14F-4D97-AF65-F5344CB8AC3E}">
        <p14:creationId xmlns:p14="http://schemas.microsoft.com/office/powerpoint/2010/main" val="86655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C9B48D4-F7D9-164E-8BFA-4F7EBC4F6801}" type="datetime1">
              <a:rPr lang="en-US" smtClean="0"/>
              <a:t>5/12/24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6CAFDE-0C38-456D-B802-21864C3F830D}" type="slidenum">
              <a:rPr lang="en-US"/>
              <a:pPr>
                <a:defRPr/>
              </a:pPr>
              <a:t>‹#›</a:t>
            </a:fld>
            <a:endParaRPr lang="en-US"/>
          </a:p>
        </p:txBody>
      </p:sp>
    </p:spTree>
    <p:extLst>
      <p:ext uri="{BB962C8B-B14F-4D97-AF65-F5344CB8AC3E}">
        <p14:creationId xmlns:p14="http://schemas.microsoft.com/office/powerpoint/2010/main" val="4001180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E4FD81F-718B-C84E-83B1-13577B77ECE8}" type="datetime1">
              <a:rPr lang="en-US" smtClean="0"/>
              <a:t>5/12/24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4B0D651-56A8-4CE0-9D94-65BDDFDEBFA7}" type="slidenum">
              <a:rPr lang="en-US"/>
              <a:pPr>
                <a:defRPr/>
              </a:pPr>
              <a:t>‹#›</a:t>
            </a:fld>
            <a:endParaRPr lang="en-US"/>
          </a:p>
        </p:txBody>
      </p:sp>
    </p:spTree>
    <p:extLst>
      <p:ext uri="{BB962C8B-B14F-4D97-AF65-F5344CB8AC3E}">
        <p14:creationId xmlns:p14="http://schemas.microsoft.com/office/powerpoint/2010/main" val="16486349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D654971-214B-DB47-8621-ED19D721A439}" type="datetime1">
              <a:rPr lang="en-US" smtClean="0"/>
              <a:t>5/12/24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7F8457-8BC5-42F4-9665-36B7DF8528E8}" type="slidenum">
              <a:rPr lang="en-US"/>
              <a:pPr>
                <a:defRPr/>
              </a:pPr>
              <a:t>‹#›</a:t>
            </a:fld>
            <a:endParaRPr lang="en-US"/>
          </a:p>
        </p:txBody>
      </p:sp>
    </p:spTree>
    <p:extLst>
      <p:ext uri="{BB962C8B-B14F-4D97-AF65-F5344CB8AC3E}">
        <p14:creationId xmlns:p14="http://schemas.microsoft.com/office/powerpoint/2010/main" val="174441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0E04DAC-CAC6-0A4B-A469-9B1F587CC28D}" type="datetime1">
              <a:rPr lang="en-US" smtClean="0"/>
              <a:t>5/12/24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70734B-61FB-498A-8F45-B91ADB27494E}" type="slidenum">
              <a:rPr lang="en-US"/>
              <a:pPr>
                <a:defRPr/>
              </a:pPr>
              <a:t>‹#›</a:t>
            </a:fld>
            <a:endParaRPr lang="en-US"/>
          </a:p>
        </p:txBody>
      </p:sp>
    </p:spTree>
    <p:extLst>
      <p:ext uri="{BB962C8B-B14F-4D97-AF65-F5344CB8AC3E}">
        <p14:creationId xmlns:p14="http://schemas.microsoft.com/office/powerpoint/2010/main" val="27288152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B1D3769-43C0-1348-8248-C64C50D82A21}" type="datetime1">
              <a:rPr lang="en-US" smtClean="0"/>
              <a:t>5/12/24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E3F1DD-6A4D-4A6A-9723-33B3A792EBB9}" type="slidenum">
              <a:rPr lang="en-US"/>
              <a:pPr>
                <a:defRPr/>
              </a:pPr>
              <a:t>‹#›</a:t>
            </a:fld>
            <a:endParaRPr lang="en-US"/>
          </a:p>
        </p:txBody>
      </p:sp>
    </p:spTree>
    <p:extLst>
      <p:ext uri="{BB962C8B-B14F-4D97-AF65-F5344CB8AC3E}">
        <p14:creationId xmlns:p14="http://schemas.microsoft.com/office/powerpoint/2010/main" val="8090876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BBF501C-C6AE-DE43-A977-EC7167466FEC}" type="datetime1">
              <a:rPr lang="en-US" smtClean="0"/>
              <a:t>5/12/24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A63DAF-319D-456B-AC92-51897CFD44FC}" type="slidenum">
              <a:rPr lang="en-US"/>
              <a:pPr>
                <a:defRPr/>
              </a:pPr>
              <a:t>‹#›</a:t>
            </a:fld>
            <a:endParaRPr lang="en-US"/>
          </a:p>
        </p:txBody>
      </p:sp>
    </p:spTree>
    <p:extLst>
      <p:ext uri="{BB962C8B-B14F-4D97-AF65-F5344CB8AC3E}">
        <p14:creationId xmlns:p14="http://schemas.microsoft.com/office/powerpoint/2010/main" val="411396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2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2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2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2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2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28"/>
          <p:cNvSpPr>
            <a:spLocks noGrp="1"/>
          </p:cNvSpPr>
          <p:nvPr>
            <p:ph type="pic" idx="2"/>
          </p:nvPr>
        </p:nvSpPr>
        <p:spPr>
          <a:xfrm>
            <a:off x="1792288" y="612775"/>
            <a:ext cx="5486400" cy="4114800"/>
          </a:xfrm>
          <a:prstGeom prst="rect">
            <a:avLst/>
          </a:prstGeom>
          <a:noFill/>
          <a:ln>
            <a:noFill/>
          </a:ln>
        </p:spPr>
      </p:sp>
      <p:sp>
        <p:nvSpPr>
          <p:cNvPr id="64" name="Google Shape;64;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5000" r="-5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7167B9B-770A-904D-A050-5105E0445938}" type="datetime1">
              <a:rPr lang="en-US" smtClean="0"/>
              <a:t>5/12/24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6E01495-F694-4C46-966A-5FC739EB7C9F}" type="slidenum">
              <a:rPr lang="en-US"/>
              <a:pPr>
                <a:defRPr/>
              </a:pPr>
              <a:t>‹#›</a:t>
            </a:fld>
            <a:endParaRPr lang="en-US"/>
          </a:p>
        </p:txBody>
      </p:sp>
    </p:spTree>
    <p:extLst>
      <p:ext uri="{BB962C8B-B14F-4D97-AF65-F5344CB8AC3E}">
        <p14:creationId xmlns:p14="http://schemas.microsoft.com/office/powerpoint/2010/main" val="3694106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Final Year Project</a:t>
            </a:r>
            <a:endParaRPr/>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eaLnBrk="1" fontAlgn="auto" hangingPunct="1">
              <a:spcAft>
                <a:spcPts val="0"/>
              </a:spcAft>
              <a:buFont typeface="Arial" pitchFamily="34" charset="0"/>
              <a:buNone/>
              <a:defRPr/>
            </a:pPr>
            <a:r>
              <a:rPr lang="en-US" b="1" dirty="0"/>
              <a:t>Body Boost</a:t>
            </a:r>
          </a:p>
          <a:p>
            <a:pPr marL="63500" eaLnBrk="1" fontAlgn="auto" hangingPunct="1">
              <a:spcAft>
                <a:spcPts val="0"/>
              </a:spcAft>
              <a:buFont typeface="Arial" pitchFamily="34" charset="0"/>
              <a:buNone/>
              <a:defRPr/>
            </a:pPr>
            <a:r>
              <a:rPr lang="en-US" sz="1400" b="1" dirty="0"/>
              <a:t>Supervised By: Mr. Muhammad Usman Karim(Lecturer)</a:t>
            </a:r>
          </a:p>
        </p:txBody>
      </p:sp>
      <p:pic>
        <p:nvPicPr>
          <p:cNvPr id="86" name="Google Shape;86;p1"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Summary Table (2/2)</a:t>
            </a:r>
            <a:endParaRPr dirty="0"/>
          </a:p>
        </p:txBody>
      </p:sp>
      <p:sp>
        <p:nvSpPr>
          <p:cNvPr id="116" name="Google Shape;116;p6"/>
          <p:cNvSpPr txBox="1">
            <a:spLocks noGrp="1"/>
          </p:cNvSpPr>
          <p:nvPr>
            <p:ph type="body" idx="1"/>
          </p:nvPr>
        </p:nvSpPr>
        <p:spPr>
          <a:xfrm>
            <a:off x="457200" y="1600201"/>
            <a:ext cx="8229600" cy="2944607"/>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lang="en-PK" dirty="0"/>
          </a:p>
        </p:txBody>
      </p:sp>
      <p:graphicFrame>
        <p:nvGraphicFramePr>
          <p:cNvPr id="2" name="Table 1">
            <a:extLst>
              <a:ext uri="{FF2B5EF4-FFF2-40B4-BE49-F238E27FC236}">
                <a16:creationId xmlns:a16="http://schemas.microsoft.com/office/drawing/2014/main" id="{66C9545C-E904-2B12-E6F4-150A09B56FA0}"/>
              </a:ext>
            </a:extLst>
          </p:cNvPr>
          <p:cNvGraphicFramePr>
            <a:graphicFrameLocks noGrp="1"/>
          </p:cNvGraphicFramePr>
          <p:nvPr>
            <p:extLst>
              <p:ext uri="{D42A27DB-BD31-4B8C-83A1-F6EECF244321}">
                <p14:modId xmlns:p14="http://schemas.microsoft.com/office/powerpoint/2010/main" val="2864070172"/>
              </p:ext>
            </p:extLst>
          </p:nvPr>
        </p:nvGraphicFramePr>
        <p:xfrm>
          <a:off x="457200" y="1600200"/>
          <a:ext cx="8229601" cy="2944608"/>
        </p:xfrm>
        <a:graphic>
          <a:graphicData uri="http://schemas.openxmlformats.org/drawingml/2006/table">
            <a:tbl>
              <a:tblPr firstRow="1" firstCol="1" bandRow="1">
                <a:tableStyleId>{5C22544A-7EE6-4342-B048-85BDC9FD1C3A}</a:tableStyleId>
              </a:tblPr>
              <a:tblGrid>
                <a:gridCol w="528973">
                  <a:extLst>
                    <a:ext uri="{9D8B030D-6E8A-4147-A177-3AD203B41FA5}">
                      <a16:colId xmlns:a16="http://schemas.microsoft.com/office/drawing/2014/main" val="39914131"/>
                    </a:ext>
                  </a:extLst>
                </a:gridCol>
                <a:gridCol w="1228105">
                  <a:extLst>
                    <a:ext uri="{9D8B030D-6E8A-4147-A177-3AD203B41FA5}">
                      <a16:colId xmlns:a16="http://schemas.microsoft.com/office/drawing/2014/main" val="3977607399"/>
                    </a:ext>
                  </a:extLst>
                </a:gridCol>
                <a:gridCol w="1141176">
                  <a:extLst>
                    <a:ext uri="{9D8B030D-6E8A-4147-A177-3AD203B41FA5}">
                      <a16:colId xmlns:a16="http://schemas.microsoft.com/office/drawing/2014/main" val="2555221747"/>
                    </a:ext>
                  </a:extLst>
                </a:gridCol>
                <a:gridCol w="671389">
                  <a:extLst>
                    <a:ext uri="{9D8B030D-6E8A-4147-A177-3AD203B41FA5}">
                      <a16:colId xmlns:a16="http://schemas.microsoft.com/office/drawing/2014/main" val="1061438072"/>
                    </a:ext>
                  </a:extLst>
                </a:gridCol>
                <a:gridCol w="1457451">
                  <a:extLst>
                    <a:ext uri="{9D8B030D-6E8A-4147-A177-3AD203B41FA5}">
                      <a16:colId xmlns:a16="http://schemas.microsoft.com/office/drawing/2014/main" val="2118603530"/>
                    </a:ext>
                  </a:extLst>
                </a:gridCol>
                <a:gridCol w="1297464">
                  <a:extLst>
                    <a:ext uri="{9D8B030D-6E8A-4147-A177-3AD203B41FA5}">
                      <a16:colId xmlns:a16="http://schemas.microsoft.com/office/drawing/2014/main" val="1942338399"/>
                    </a:ext>
                  </a:extLst>
                </a:gridCol>
                <a:gridCol w="1905043">
                  <a:extLst>
                    <a:ext uri="{9D8B030D-6E8A-4147-A177-3AD203B41FA5}">
                      <a16:colId xmlns:a16="http://schemas.microsoft.com/office/drawing/2014/main" val="2595936150"/>
                    </a:ext>
                  </a:extLst>
                </a:gridCol>
              </a:tblGrid>
              <a:tr h="910258">
                <a:tc>
                  <a:txBody>
                    <a:bodyPr/>
                    <a:lstStyle/>
                    <a:p>
                      <a:pPr algn="ctr">
                        <a:lnSpc>
                          <a:spcPct val="107000"/>
                        </a:lnSpc>
                      </a:pPr>
                      <a:r>
                        <a:rPr lang="en-US" sz="1800" dirty="0">
                          <a:effectLst/>
                        </a:rPr>
                        <a:t>No.</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Author Name</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Language</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a:effectLst/>
                        </a:rPr>
                        <a:t>Year</a:t>
                      </a:r>
                      <a:endParaRPr lang="en-PK" sz="1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Methods</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Data Description</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Performance</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extLst>
                  <a:ext uri="{0D108BD9-81ED-4DB2-BD59-A6C34878D82A}">
                    <a16:rowId xmlns:a16="http://schemas.microsoft.com/office/drawing/2014/main" val="3527703812"/>
                  </a:ext>
                </a:extLst>
              </a:tr>
              <a:tr h="910258">
                <a:tc>
                  <a:txBody>
                    <a:bodyPr/>
                    <a:lstStyle/>
                    <a:p>
                      <a:pPr algn="ctr">
                        <a:lnSpc>
                          <a:spcPct val="107000"/>
                        </a:lnSpc>
                      </a:pPr>
                      <a:r>
                        <a:rPr lang="en-US" sz="1800" u="sng" dirty="0">
                          <a:effectLst/>
                          <a:latin typeface="Times New Roman" panose="02020603050405020304" pitchFamily="18" charset="0"/>
                          <a:ea typeface="Times New Roman" panose="02020603050405020304" pitchFamily="18" charset="0"/>
                          <a:cs typeface="Arial" panose="020B0604020202020204" pitchFamily="34" charset="0"/>
                        </a:rPr>
                        <a:t>3</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marL="3175">
                        <a:lnSpc>
                          <a:spcPct val="107000"/>
                        </a:lnSpc>
                        <a:spcAft>
                          <a:spcPts val="560"/>
                        </a:spcAft>
                      </a:pPr>
                      <a:r>
                        <a:rPr lang="en-US" sz="1800" dirty="0">
                          <a:effectLst/>
                        </a:rPr>
                        <a:t>Sunir </a:t>
                      </a:r>
                      <a:endParaRPr lang="en-PK" sz="1800" dirty="0">
                        <a:effectLst/>
                      </a:endParaRPr>
                    </a:p>
                    <a:p>
                      <a:pPr marL="3175">
                        <a:lnSpc>
                          <a:spcPct val="107000"/>
                        </a:lnSpc>
                        <a:spcAft>
                          <a:spcPts val="590"/>
                        </a:spcAft>
                      </a:pPr>
                      <a:r>
                        <a:rPr lang="en-US" sz="1800" dirty="0">
                          <a:effectLst/>
                        </a:rPr>
                        <a:t>Gohil, </a:t>
                      </a:r>
                      <a:endParaRPr lang="en-PK" sz="1800" dirty="0">
                        <a:effectLst/>
                      </a:endParaRPr>
                    </a:p>
                    <a:p>
                      <a:pPr marL="3175">
                        <a:lnSpc>
                          <a:spcPct val="107000"/>
                        </a:lnSpc>
                        <a:spcAft>
                          <a:spcPts val="560"/>
                        </a:spcAft>
                      </a:pPr>
                      <a:r>
                        <a:rPr lang="en-US" sz="1800" dirty="0">
                          <a:effectLst/>
                        </a:rPr>
                        <a:t>Sabine </a:t>
                      </a:r>
                      <a:endParaRPr lang="en-PK" sz="1800" dirty="0">
                        <a:effectLst/>
                      </a:endParaRPr>
                    </a:p>
                    <a:p>
                      <a:pPr>
                        <a:lnSpc>
                          <a:spcPct val="107000"/>
                        </a:lnSpc>
                        <a:spcAft>
                          <a:spcPts val="595"/>
                        </a:spcAft>
                        <a:tabLst>
                          <a:tab pos="748665" algn="r"/>
                        </a:tabLst>
                      </a:pPr>
                      <a:r>
                        <a:rPr lang="en-US" sz="1800" dirty="0">
                          <a:effectLst/>
                        </a:rPr>
                        <a:t>Vuik 	and </a:t>
                      </a:r>
                      <a:endParaRPr lang="en-PK" sz="1800" dirty="0">
                        <a:effectLst/>
                      </a:endParaRPr>
                    </a:p>
                    <a:p>
                      <a:pPr marL="3175">
                        <a:lnSpc>
                          <a:spcPct val="107000"/>
                        </a:lnSpc>
                      </a:pPr>
                      <a:r>
                        <a:rPr lang="en-US" sz="1800" dirty="0">
                          <a:effectLst/>
                        </a:rPr>
                        <a:t>Ara Darzi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English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2018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a:lnSpc>
                          <a:spcPct val="107000"/>
                        </a:lnSpc>
                        <a:spcAft>
                          <a:spcPts val="620"/>
                        </a:spcAft>
                        <a:tabLst>
                          <a:tab pos="906780" algn="r"/>
                        </a:tabLst>
                      </a:pPr>
                      <a:r>
                        <a:rPr lang="en-US" sz="1800" dirty="0">
                          <a:effectLst/>
                        </a:rPr>
                        <a:t>SVM 	, </a:t>
                      </a:r>
                      <a:endParaRPr lang="en-PK" sz="1800" dirty="0">
                        <a:effectLst/>
                      </a:endParaRPr>
                    </a:p>
                    <a:p>
                      <a:pPr marL="3175">
                        <a:lnSpc>
                          <a:spcPct val="107000"/>
                        </a:lnSpc>
                      </a:pPr>
                      <a:r>
                        <a:rPr lang="en-US" sz="1800" dirty="0">
                          <a:effectLst/>
                        </a:rPr>
                        <a:t>SVM, NB &amp; k-NN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R="8890">
                        <a:lnSpc>
                          <a:spcPct val="107000"/>
                        </a:lnSpc>
                      </a:pPr>
                      <a:r>
                        <a:rPr lang="en-US" sz="1800" dirty="0">
                          <a:effectLst/>
                        </a:rPr>
                        <a:t>12 papers were compared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46% (92/2) of health-based tweets contain some form of positive or negative sentiment.</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extLst>
                  <a:ext uri="{0D108BD9-81ED-4DB2-BD59-A6C34878D82A}">
                    <a16:rowId xmlns:a16="http://schemas.microsoft.com/office/drawing/2014/main" val="2029696629"/>
                  </a:ext>
                </a:extLst>
              </a:tr>
            </a:tbl>
          </a:graphicData>
        </a:graphic>
      </p:graphicFrame>
      <p:sp>
        <p:nvSpPr>
          <p:cNvPr id="3" name="Slide Number Placeholder 2">
            <a:extLst>
              <a:ext uri="{FF2B5EF4-FFF2-40B4-BE49-F238E27FC236}">
                <a16:creationId xmlns:a16="http://schemas.microsoft.com/office/drawing/2014/main" id="{E1171F9C-EBB5-E1BD-D5A3-E55EA566D455}"/>
              </a:ext>
            </a:extLst>
          </p:cNvPr>
          <p:cNvSpPr>
            <a:spLocks noGrp="1"/>
          </p:cNvSpPr>
          <p:nvPr>
            <p:ph type="sldNum" sz="quarter" idx="12"/>
          </p:nvPr>
        </p:nvSpPr>
        <p:spPr/>
        <p:txBody>
          <a:bodyPr/>
          <a:lstStyle/>
          <a:p>
            <a:pPr>
              <a:defRPr/>
            </a:pPr>
            <a:fld id="{E23E33BD-E18E-4BE1-9714-EE4282389175}" type="slidenum">
              <a:rPr lang="en-US" smtClean="0"/>
              <a:pPr>
                <a:defRPr/>
              </a:pPr>
              <a:t>10</a:t>
            </a:fld>
            <a:endParaRPr lang="en-US"/>
          </a:p>
        </p:txBody>
      </p:sp>
      <p:sp>
        <p:nvSpPr>
          <p:cNvPr id="5" name="Rectangle 1">
            <a:extLst>
              <a:ext uri="{FF2B5EF4-FFF2-40B4-BE49-F238E27FC236}">
                <a16:creationId xmlns:a16="http://schemas.microsoft.com/office/drawing/2014/main" id="{366D8350-331D-B98E-DE3C-E3B2A333ED86}"/>
              </a:ext>
            </a:extLst>
          </p:cNvPr>
          <p:cNvSpPr>
            <a:spLocks noChangeArrowheads="1"/>
          </p:cNvSpPr>
          <p:nvPr/>
        </p:nvSpPr>
        <p:spPr bwMode="auto">
          <a:xfrm>
            <a:off x="0" y="4908884"/>
            <a:ext cx="906780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Basarslan, M. S., &amp; Kayaalp, F. (2020). Sentiment analysis with machine learning  methods on social media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PK"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sym typeface="Arial"/>
              </a:rPr>
              <a:t>[2] Facebook AL. (2019). RoBERTa and BERT. English. 160GB of text. SQuAD 94.6/89.4, 88.5 on the GLUE benchmark</a:t>
            </a:r>
            <a:endParaRPr kumimoji="0" lang="en-US" altLang="en-PK"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kumimoji="0" lang="en-US" altLang="en-PK"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Gandhi, A., </a:t>
            </a:r>
            <a:r>
              <a:rPr kumimoji="0" lang="en-US" altLang="en-PK" sz="12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Adhvaryu</a:t>
            </a:r>
            <a:r>
              <a:rPr kumimoji="0" lang="en-US" altLang="en-PK"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 </a:t>
            </a:r>
            <a:r>
              <a:rPr kumimoji="0" lang="en-US" altLang="en-PK" sz="12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Poria</a:t>
            </a:r>
            <a:r>
              <a:rPr kumimoji="0" lang="en-US" altLang="en-PK"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Cambria, E., &amp; Hussain, A. (2023). Multimodal sentiment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systematic review of history, datasets, multimodal fusion methods, applications, challenges and future directions. Information Fusion, 91, 424-444.</a:t>
            </a:r>
            <a:endParaRPr kumimoji="0" lang="en-US" altLang="en-PK"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851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PROBLEM STATEMENT</a:t>
            </a:r>
            <a:endParaRPr/>
          </a:p>
        </p:txBody>
      </p:sp>
      <p:sp>
        <p:nvSpPr>
          <p:cNvPr id="128" name="Google Shape;128;p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spcBef>
                <a:spcPts val="0"/>
              </a:spcBef>
              <a:spcAft>
                <a:spcPts val="0"/>
              </a:spcAft>
              <a:buClr>
                <a:srgbClr val="888888"/>
              </a:buClr>
              <a:buSzPts val="2000"/>
              <a:buFont typeface="Arial"/>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Problem Statement</a:t>
            </a:r>
            <a:endParaRPr/>
          </a:p>
        </p:txBody>
      </p:sp>
      <p:sp>
        <p:nvSpPr>
          <p:cNvPr id="134" name="Google Shape;134;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660400" marR="0" lvl="0" indent="-457200" algn="just" defTabSz="914400" rtl="0" eaLnBrk="0" fontAlgn="base" latinLnBrk="0" hangingPunct="0">
              <a:lnSpc>
                <a:spcPct val="100000"/>
              </a:lnSpc>
              <a:spcBef>
                <a:spcPts val="0"/>
              </a:spcBef>
              <a:spcAft>
                <a:spcPts val="0"/>
              </a:spcAft>
              <a:buClr>
                <a:prstClr val="black"/>
              </a:buClr>
              <a:buSzPts val="3200"/>
              <a:buFont typeface="Arial" charset="0"/>
              <a:buChar char="•"/>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Lack of Emotional Integration in Fitness Apps: </a:t>
            </a:r>
            <a:r>
              <a:rPr kumimoji="0" lang="en-GB" sz="2400" b="0" i="0" u="none" strike="noStrike" kern="1200" cap="none" spc="0" normalizeH="0" baseline="0" noProof="0" dirty="0">
                <a:ln>
                  <a:noFill/>
                </a:ln>
                <a:solidFill>
                  <a:prstClr val="black"/>
                </a:solidFill>
                <a:effectLst/>
                <a:uLnTx/>
                <a:uFillTx/>
                <a:latin typeface="Calibri"/>
                <a:ea typeface="+mn-ea"/>
                <a:cs typeface="+mn-cs"/>
              </a:rPr>
              <a:t>Due to limited emotional support many </a:t>
            </a:r>
            <a:r>
              <a:rPr kumimoji="0" lang="en-GB" sz="2400" b="0" i="0" u="none" strike="noStrike" kern="1200" cap="none" spc="0" normalizeH="0" baseline="0" noProof="0" dirty="0">
                <a:ln>
                  <a:noFill/>
                </a:ln>
                <a:solidFill>
                  <a:srgbClr val="FF0000"/>
                </a:solidFill>
                <a:effectLst/>
                <a:uLnTx/>
                <a:uFillTx/>
                <a:latin typeface="Calibri"/>
                <a:ea typeface="+mn-ea"/>
                <a:cs typeface="+mn-cs"/>
              </a:rPr>
              <a:t>fitness apps mainly focus on physical exercises and diet plan but lack features addressing user’s emotional state</a:t>
            </a:r>
            <a:r>
              <a:rPr kumimoji="0" lang="en-GB" sz="2400" b="0" i="0" u="none" strike="noStrike" kern="1200" cap="none" spc="0" normalizeH="0" baseline="0" noProof="0" dirty="0">
                <a:ln>
                  <a:noFill/>
                </a:ln>
                <a:solidFill>
                  <a:prstClr val="black"/>
                </a:solidFill>
                <a:effectLst/>
                <a:uLnTx/>
                <a:uFillTx/>
                <a:latin typeface="Calibri"/>
                <a:ea typeface="+mn-ea"/>
                <a:cs typeface="+mn-cs"/>
              </a:rPr>
              <a:t>. Users might feel a gap in the support provided.</a:t>
            </a:r>
          </a:p>
          <a:p>
            <a:pPr marL="660400" marR="0" lvl="0" indent="-457200" algn="just" defTabSz="914400" rtl="0" eaLnBrk="0" fontAlgn="base" latinLnBrk="0" hangingPunct="0">
              <a:lnSpc>
                <a:spcPct val="100000"/>
              </a:lnSpc>
              <a:spcBef>
                <a:spcPts val="0"/>
              </a:spcBef>
              <a:spcAft>
                <a:spcPts val="0"/>
              </a:spcAft>
              <a:buClr>
                <a:prstClr val="black"/>
              </a:buClr>
              <a:buSzPts val="3200"/>
              <a:buFont typeface="Arial" charset="0"/>
              <a:buChar char="•"/>
              <a:tabLst/>
              <a:defRPr/>
            </a:pPr>
            <a:r>
              <a:rPr kumimoji="0" lang="en-GB" sz="2400" b="0" i="0" u="none" strike="noStrike" kern="1200" cap="none" spc="0" normalizeH="0" baseline="0" noProof="0" dirty="0">
                <a:ln>
                  <a:noFill/>
                </a:ln>
                <a:solidFill>
                  <a:prstClr val="black"/>
                </a:solidFill>
                <a:effectLst/>
                <a:uLnTx/>
                <a:uFillTx/>
                <a:latin typeface="Calibri"/>
                <a:ea typeface="+mn-ea"/>
                <a:cs typeface="+mn-cs"/>
              </a:rPr>
              <a:t>Exercises and diet plan cannot be same for depress person and active person which leading to reduced app utilization and potentially hindering their fitness progress.</a:t>
            </a:r>
          </a:p>
          <a:p>
            <a:pPr marL="660400" marR="0" lvl="0" indent="-457200" algn="just" defTabSz="914400" rtl="0" eaLnBrk="0" fontAlgn="base" latinLnBrk="0" hangingPunct="0">
              <a:lnSpc>
                <a:spcPct val="100000"/>
              </a:lnSpc>
              <a:spcBef>
                <a:spcPts val="0"/>
              </a:spcBef>
              <a:spcAft>
                <a:spcPts val="0"/>
              </a:spcAft>
              <a:buClr>
                <a:prstClr val="black"/>
              </a:buClr>
              <a:buSzPts val="3200"/>
              <a:buFont typeface="Arial" charset="0"/>
              <a:buChar char="•"/>
              <a:tabLst/>
              <a:defRPr/>
            </a:pPr>
            <a:r>
              <a:rPr kumimoji="0" lang="en-GB" sz="2400" b="0" i="0" u="none" strike="noStrike" kern="1200" cap="none" spc="0" normalizeH="0" baseline="0" noProof="0" dirty="0">
                <a:ln>
                  <a:noFill/>
                </a:ln>
                <a:solidFill>
                  <a:prstClr val="black"/>
                </a:solidFill>
                <a:effectLst/>
                <a:uLnTx/>
                <a:uFillTx/>
                <a:latin typeface="Calibri"/>
                <a:ea typeface="+mn-ea"/>
                <a:cs typeface="+mn-cs"/>
              </a:rPr>
              <a:t>There is a critical need for a holistic fitness application that integrates sentiment analysis based on users' social media posts to tailor personalized exercise routines.</a:t>
            </a:r>
          </a:p>
          <a:p>
            <a:pPr marL="342900" lvl="0" indent="-139700" algn="l" rtl="0">
              <a:spcBef>
                <a:spcPts val="0"/>
              </a:spcBef>
              <a:spcAft>
                <a:spcPts val="0"/>
              </a:spcAft>
              <a:buClr>
                <a:schemeClr val="dk1"/>
              </a:buClr>
              <a:buSzPts val="32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ENDEAVOUR</a:t>
            </a:r>
            <a:endParaRPr dirty="0"/>
          </a:p>
        </p:txBody>
      </p:sp>
      <p:sp>
        <p:nvSpPr>
          <p:cNvPr id="140" name="Google Shape;140;p1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spcBef>
                <a:spcPts val="0"/>
              </a:spcBef>
              <a:spcAft>
                <a:spcPts val="0"/>
              </a:spcAft>
              <a:buClr>
                <a:srgbClr val="888888"/>
              </a:buClr>
              <a:buSzPts val="2000"/>
              <a:buFont typeface="Arial"/>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graphicFrame>
        <p:nvGraphicFramePr>
          <p:cNvPr id="5" name="Content Placeholder 4">
            <a:extLst>
              <a:ext uri="{FF2B5EF4-FFF2-40B4-BE49-F238E27FC236}">
                <a16:creationId xmlns:a16="http://schemas.microsoft.com/office/drawing/2014/main" id="{F6313983-BD1A-2F2C-6EAC-2A9663D68F7C}"/>
              </a:ext>
            </a:extLst>
          </p:cNvPr>
          <p:cNvGraphicFramePr>
            <a:graphicFrameLocks noGrp="1"/>
          </p:cNvGraphicFramePr>
          <p:nvPr>
            <p:ph idx="1"/>
            <p:extLst>
              <p:ext uri="{D42A27DB-BD31-4B8C-83A1-F6EECF244321}">
                <p14:modId xmlns:p14="http://schemas.microsoft.com/office/powerpoint/2010/main" val="3620028235"/>
              </p:ext>
            </p:extLst>
          </p:nvPr>
        </p:nvGraphicFramePr>
        <p:xfrm>
          <a:off x="152400" y="1417638"/>
          <a:ext cx="8839200" cy="3810164"/>
        </p:xfrm>
        <a:graphic>
          <a:graphicData uri="http://schemas.openxmlformats.org/drawingml/2006/table">
            <a:tbl>
              <a:tblPr firstRow="1" bandRow="1">
                <a:tableStyleId>{5C22544A-7EE6-4342-B048-85BDC9FD1C3A}</a:tableStyleId>
              </a:tblPr>
              <a:tblGrid>
                <a:gridCol w="2455334">
                  <a:extLst>
                    <a:ext uri="{9D8B030D-6E8A-4147-A177-3AD203B41FA5}">
                      <a16:colId xmlns:a16="http://schemas.microsoft.com/office/drawing/2014/main" val="156347688"/>
                    </a:ext>
                  </a:extLst>
                </a:gridCol>
                <a:gridCol w="6383866">
                  <a:extLst>
                    <a:ext uri="{9D8B030D-6E8A-4147-A177-3AD203B41FA5}">
                      <a16:colId xmlns:a16="http://schemas.microsoft.com/office/drawing/2014/main" val="3154588707"/>
                    </a:ext>
                  </a:extLst>
                </a:gridCol>
              </a:tblGrid>
              <a:tr h="1194922">
                <a:tc>
                  <a:txBody>
                    <a:bodyPr/>
                    <a:lstStyle/>
                    <a:p>
                      <a:r>
                        <a:rPr lang="en-US" sz="2800" dirty="0">
                          <a:latin typeface="+mn-lt"/>
                          <a:cs typeface="Times New Roman" panose="02020603050405020304" pitchFamily="18" charset="0"/>
                        </a:rPr>
                        <a:t> </a:t>
                      </a:r>
                      <a:r>
                        <a:rPr lang="en-US" sz="4000" dirty="0">
                          <a:latin typeface="+mj-lt"/>
                          <a:cs typeface="Times New Roman" panose="02020603050405020304" pitchFamily="18" charset="0"/>
                        </a:rPr>
                        <a:t>Names</a:t>
                      </a:r>
                      <a:endParaRPr lang="en-US" sz="2800" dirty="0">
                        <a:latin typeface="+mj-lt"/>
                        <a:cs typeface="Times New Roman" panose="02020603050405020304" pitchFamily="18" charset="0"/>
                      </a:endParaRPr>
                    </a:p>
                  </a:txBody>
                  <a:tcPr/>
                </a:tc>
                <a:tc>
                  <a:txBody>
                    <a:bodyPr/>
                    <a:lstStyle/>
                    <a:p>
                      <a:pPr algn="ctr"/>
                      <a:r>
                        <a:rPr lang="en-US" sz="4000" dirty="0">
                          <a:latin typeface="+mj-lt"/>
                        </a:rPr>
                        <a:t>Roles</a:t>
                      </a:r>
                      <a:endParaRPr lang="en-US" sz="2800" dirty="0">
                        <a:latin typeface="+mj-lt"/>
                      </a:endParaRPr>
                    </a:p>
                  </a:txBody>
                  <a:tcPr/>
                </a:tc>
                <a:extLst>
                  <a:ext uri="{0D108BD9-81ED-4DB2-BD59-A6C34878D82A}">
                    <a16:rowId xmlns:a16="http://schemas.microsoft.com/office/drawing/2014/main" val="1321623012"/>
                  </a:ext>
                </a:extLst>
              </a:tr>
              <a:tr h="835181">
                <a:tc>
                  <a:txBody>
                    <a:bodyPr/>
                    <a:lstStyle/>
                    <a:p>
                      <a:r>
                        <a:rPr lang="en-US" sz="2800" b="0" dirty="0">
                          <a:latin typeface="+mn-lt"/>
                          <a:cs typeface="Times New Roman" panose="02020603050405020304" pitchFamily="18" charset="0"/>
                        </a:rPr>
                        <a:t>Anosh Junaid</a:t>
                      </a:r>
                    </a:p>
                  </a:txBody>
                  <a:tcPr/>
                </a:tc>
                <a:tc>
                  <a:txBody>
                    <a:bodyPr/>
                    <a:lstStyle/>
                    <a:p>
                      <a:r>
                        <a:rPr lang="en-US" sz="2800" dirty="0">
                          <a:latin typeface="+mn-lt"/>
                        </a:rPr>
                        <a:t>Front-end, Back-end ,Documentation</a:t>
                      </a:r>
                    </a:p>
                  </a:txBody>
                  <a:tcPr/>
                </a:tc>
                <a:extLst>
                  <a:ext uri="{0D108BD9-81ED-4DB2-BD59-A6C34878D82A}">
                    <a16:rowId xmlns:a16="http://schemas.microsoft.com/office/drawing/2014/main" val="409955380"/>
                  </a:ext>
                </a:extLst>
              </a:tr>
              <a:tr h="822479">
                <a:tc>
                  <a:txBody>
                    <a:bodyPr/>
                    <a:lstStyle/>
                    <a:p>
                      <a:r>
                        <a:rPr lang="en-US" sz="2800" b="0" dirty="0">
                          <a:latin typeface="+mn-lt"/>
                          <a:cs typeface="Times New Roman" panose="02020603050405020304" pitchFamily="18" charset="0"/>
                        </a:rPr>
                        <a:t>Muhammad Ali Hamza </a:t>
                      </a:r>
                    </a:p>
                  </a:txBody>
                  <a:tcPr/>
                </a:tc>
                <a:tc>
                  <a:txBody>
                    <a:bodyPr/>
                    <a:lstStyle/>
                    <a:p>
                      <a:r>
                        <a:rPr lang="en-US" sz="2800" dirty="0">
                          <a:latin typeface="+mn-lt"/>
                        </a:rPr>
                        <a:t>Model-Train, Back-end, Documentation</a:t>
                      </a:r>
                    </a:p>
                  </a:txBody>
                  <a:tcPr/>
                </a:tc>
                <a:extLst>
                  <a:ext uri="{0D108BD9-81ED-4DB2-BD59-A6C34878D82A}">
                    <a16:rowId xmlns:a16="http://schemas.microsoft.com/office/drawing/2014/main" val="173615456"/>
                  </a:ext>
                </a:extLst>
              </a:tr>
              <a:tr h="835181">
                <a:tc>
                  <a:txBody>
                    <a:bodyPr/>
                    <a:lstStyle/>
                    <a:p>
                      <a:r>
                        <a:rPr lang="en-US" sz="2800" dirty="0"/>
                        <a:t>Hidayat Kiram </a:t>
                      </a:r>
                      <a:endParaRPr lang="en-US" sz="2800" b="0" dirty="0">
                        <a:latin typeface="+mn-lt"/>
                        <a:cs typeface="Times New Roman" panose="02020603050405020304" pitchFamily="18" charset="0"/>
                      </a:endParaRPr>
                    </a:p>
                  </a:txBody>
                  <a:tcPr/>
                </a:tc>
                <a:tc>
                  <a:txBody>
                    <a:bodyPr/>
                    <a:lstStyle/>
                    <a:p>
                      <a:r>
                        <a:rPr lang="en-US" sz="2800" dirty="0">
                          <a:latin typeface="+mn-lt"/>
                        </a:rPr>
                        <a:t>Front-end, Documentation</a:t>
                      </a:r>
                    </a:p>
                  </a:txBody>
                  <a:tcPr/>
                </a:tc>
                <a:extLst>
                  <a:ext uri="{0D108BD9-81ED-4DB2-BD59-A6C34878D82A}">
                    <a16:rowId xmlns:a16="http://schemas.microsoft.com/office/drawing/2014/main" val="1582927487"/>
                  </a:ext>
                </a:extLst>
              </a:tr>
            </a:tbl>
          </a:graphicData>
        </a:graphic>
      </p:graphicFrame>
      <p:sp>
        <p:nvSpPr>
          <p:cNvPr id="3" name="Slide Number Placeholder 2">
            <a:extLst>
              <a:ext uri="{FF2B5EF4-FFF2-40B4-BE49-F238E27FC236}">
                <a16:creationId xmlns:a16="http://schemas.microsoft.com/office/drawing/2014/main" id="{E6553680-FCF2-43C2-80C2-68E0516D347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23E33BD-E18E-4BE1-9714-EE4282389175}" type="slidenum">
              <a:rPr kumimoji="0" lang="en-US" sz="1200" b="0" i="0" u="none" strike="noStrike" kern="1200" cap="none" spc="0" normalizeH="0" baseline="0" noProof="0" smtClean="0">
                <a:ln>
                  <a:noFill/>
                </a:ln>
                <a:solidFill>
                  <a:prstClr val="black">
                    <a:tint val="75000"/>
                  </a:prst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Arial" charset="0"/>
            </a:endParaRPr>
          </a:p>
        </p:txBody>
      </p:sp>
    </p:spTree>
    <p:extLst>
      <p:ext uri="{BB962C8B-B14F-4D97-AF65-F5344CB8AC3E}">
        <p14:creationId xmlns:p14="http://schemas.microsoft.com/office/powerpoint/2010/main" val="2593467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PROPOSED SOLUTION</a:t>
            </a:r>
            <a:endParaRPr dirty="0"/>
          </a:p>
        </p:txBody>
      </p:sp>
      <p:sp>
        <p:nvSpPr>
          <p:cNvPr id="152" name="Google Shape;152;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spcBef>
                <a:spcPts val="0"/>
              </a:spcBef>
              <a:spcAft>
                <a:spcPts val="0"/>
              </a:spcAft>
              <a:buClr>
                <a:srgbClr val="888888"/>
              </a:buClr>
              <a:buSzPts val="2000"/>
              <a:buFont typeface="Arial"/>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Proposed Solution</a:t>
            </a:r>
            <a:endParaRPr dirty="0"/>
          </a:p>
        </p:txBody>
      </p:sp>
      <p:sp>
        <p:nvSpPr>
          <p:cNvPr id="158" name="Google Shape;158;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546100" algn="just">
              <a:spcBef>
                <a:spcPts val="0"/>
              </a:spcBef>
              <a:buSzPts val="3200"/>
            </a:pPr>
            <a:r>
              <a:rPr lang="en-GB" sz="2400" dirty="0"/>
              <a:t>Create a fitness app that understands how users feel.</a:t>
            </a:r>
          </a:p>
          <a:p>
            <a:pPr marL="546100" algn="just">
              <a:spcBef>
                <a:spcPts val="0"/>
              </a:spcBef>
              <a:buSzPts val="3200"/>
            </a:pPr>
            <a:r>
              <a:rPr lang="en-GB" sz="2400" dirty="0"/>
              <a:t>Tailor exercise plans and food suggestions based on how users are feeling emotionally.</a:t>
            </a:r>
          </a:p>
          <a:p>
            <a:pPr marL="546100" algn="just">
              <a:spcBef>
                <a:spcPts val="0"/>
              </a:spcBef>
              <a:buSzPts val="3200"/>
            </a:pPr>
            <a:r>
              <a:rPr lang="en-GB" sz="2400" dirty="0"/>
              <a:t>For people feeling down or stressed, suggest calming exercises that can boost mood.</a:t>
            </a:r>
          </a:p>
          <a:p>
            <a:pPr marL="546100" algn="just">
              <a:spcBef>
                <a:spcPts val="0"/>
              </a:spcBef>
              <a:buSzPts val="3200"/>
            </a:pPr>
            <a:r>
              <a:rPr lang="en-GB" sz="2400" dirty="0"/>
              <a:t>For people feeling energetic and motivated, recommend more intense workouts and healthy meals.</a:t>
            </a:r>
          </a:p>
          <a:p>
            <a:pPr marL="546100" algn="just">
              <a:spcBef>
                <a:spcPts val="0"/>
              </a:spcBef>
              <a:buSzPts val="3200"/>
            </a:pPr>
            <a:r>
              <a:rPr lang="en-GB" sz="2400" dirty="0"/>
              <a:t>Make the app more supportive by adding features that help users feel better emotionally, making it a complete fitness solution.</a:t>
            </a:r>
            <a:endParaRP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Requirements Summary</a:t>
            </a:r>
            <a:endParaRPr/>
          </a:p>
        </p:txBody>
      </p:sp>
      <p:sp>
        <p:nvSpPr>
          <p:cNvPr id="158" name="Google Shape;158;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indent="0">
              <a:buNone/>
            </a:pPr>
            <a:r>
              <a:rPr lang="en-US" dirty="0"/>
              <a:t>Our project has two users:</a:t>
            </a:r>
          </a:p>
          <a:p>
            <a:r>
              <a:rPr lang="en-US" dirty="0"/>
              <a:t>User/Trainee</a:t>
            </a:r>
          </a:p>
          <a:p>
            <a:r>
              <a:rPr lang="en-US" dirty="0"/>
              <a:t>Admin</a:t>
            </a:r>
          </a:p>
          <a:p>
            <a:pPr marL="0" indent="0">
              <a:buNone/>
            </a:pPr>
            <a:r>
              <a:rPr lang="en-US" b="1" dirty="0"/>
              <a:t>Use Cases :</a:t>
            </a:r>
            <a:r>
              <a:rPr lang="en-US" dirty="0"/>
              <a:t> 18</a:t>
            </a:r>
          </a:p>
          <a:p>
            <a:pPr marL="0" indent="0">
              <a:buNone/>
            </a:pPr>
            <a:r>
              <a:rPr lang="en-US" b="1" dirty="0"/>
              <a:t>Functional Requirements:</a:t>
            </a:r>
            <a:r>
              <a:rPr lang="en-US" dirty="0"/>
              <a:t> 17</a:t>
            </a:r>
          </a:p>
          <a:p>
            <a:pPr marL="342900" lvl="0" indent="-139700" algn="l" rtl="0">
              <a:spcBef>
                <a:spcPts val="0"/>
              </a:spcBef>
              <a:spcAft>
                <a:spcPts val="0"/>
              </a:spcAft>
              <a:buClr>
                <a:schemeClr val="dk1"/>
              </a:buClr>
              <a:buSzPts val="3200"/>
              <a:buNone/>
            </a:pPr>
            <a:endParaRPr dirty="0"/>
          </a:p>
        </p:txBody>
      </p:sp>
    </p:spTree>
    <p:extLst>
      <p:ext uri="{BB962C8B-B14F-4D97-AF65-F5344CB8AC3E}">
        <p14:creationId xmlns:p14="http://schemas.microsoft.com/office/powerpoint/2010/main" val="2916629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Design Summary</a:t>
            </a:r>
            <a:endParaRPr/>
          </a:p>
        </p:txBody>
      </p:sp>
      <p:sp>
        <p:nvSpPr>
          <p:cNvPr id="164" name="Google Shape;164;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03715cfd4a_0_7"/>
          <p:cNvSpPr txBox="1">
            <a:spLocks noGrp="1"/>
          </p:cNvSpPr>
          <p:nvPr>
            <p:ph type="title"/>
          </p:nvPr>
        </p:nvSpPr>
        <p:spPr>
          <a:xfrm>
            <a:off x="288758" y="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Methodology (1/2)</a:t>
            </a:r>
            <a:endParaRPr dirty="0"/>
          </a:p>
        </p:txBody>
      </p:sp>
      <p:sp>
        <p:nvSpPr>
          <p:cNvPr id="128" name="Google Shape;128;g203715cfd4a_0_7"/>
          <p:cNvSpPr txBox="1">
            <a:spLocks noGrp="1"/>
          </p:cNvSpPr>
          <p:nvPr>
            <p:ph type="body" idx="1"/>
          </p:nvPr>
        </p:nvSpPr>
        <p:spPr>
          <a:xfrm>
            <a:off x="457200" y="838200"/>
            <a:ext cx="8229600" cy="4876800"/>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dirty="0"/>
          </a:p>
        </p:txBody>
      </p:sp>
      <p:pic>
        <p:nvPicPr>
          <p:cNvPr id="6" name="Picture 5">
            <a:extLst>
              <a:ext uri="{FF2B5EF4-FFF2-40B4-BE49-F238E27FC236}">
                <a16:creationId xmlns:a16="http://schemas.microsoft.com/office/drawing/2014/main" id="{9C0FB6E4-C327-858E-24C8-2B301D1AA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79" y="838200"/>
            <a:ext cx="8398042" cy="4876800"/>
          </a:xfrm>
          <a:prstGeom prst="rect">
            <a:avLst/>
          </a:prstGeom>
        </p:spPr>
      </p:pic>
      <p:sp>
        <p:nvSpPr>
          <p:cNvPr id="7" name="Slide Number Placeholder 6">
            <a:extLst>
              <a:ext uri="{FF2B5EF4-FFF2-40B4-BE49-F238E27FC236}">
                <a16:creationId xmlns:a16="http://schemas.microsoft.com/office/drawing/2014/main" id="{89F0D87B-4363-75F6-B4AA-8DB6D37A2DFD}"/>
              </a:ext>
            </a:extLst>
          </p:cNvPr>
          <p:cNvSpPr>
            <a:spLocks noGrp="1"/>
          </p:cNvSpPr>
          <p:nvPr>
            <p:ph type="sldNum" sz="quarter" idx="12"/>
          </p:nvPr>
        </p:nvSpPr>
        <p:spPr/>
        <p:txBody>
          <a:bodyPr/>
          <a:lstStyle/>
          <a:p>
            <a:pPr>
              <a:defRPr/>
            </a:pPr>
            <a:fld id="{E23E33BD-E18E-4BE1-9714-EE4282389175}"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t>Project Team</a:t>
            </a:r>
          </a:p>
        </p:txBody>
      </p:sp>
      <p:sp>
        <p:nvSpPr>
          <p:cNvPr id="3075" name="Content Placeholder 2"/>
          <p:cNvSpPr>
            <a:spLocks noGrp="1"/>
          </p:cNvSpPr>
          <p:nvPr>
            <p:ph idx="1"/>
          </p:nvPr>
        </p:nvSpPr>
        <p:spPr/>
        <p:txBody>
          <a:bodyPr/>
          <a:lstStyle/>
          <a:p>
            <a:pPr eaLnBrk="1" hangingPunct="1"/>
            <a:r>
              <a:rPr lang="en-US" dirty="0"/>
              <a:t>Muhammad Ali Hamza  (12826)</a:t>
            </a:r>
          </a:p>
          <a:p>
            <a:pPr eaLnBrk="1" hangingPunct="1"/>
            <a:r>
              <a:rPr lang="en-US" dirty="0"/>
              <a:t>Anosh Junaid                   (11359)</a:t>
            </a:r>
          </a:p>
          <a:p>
            <a:pPr eaLnBrk="1" hangingPunct="1"/>
            <a:r>
              <a:rPr lang="en-US" dirty="0"/>
              <a:t>Hidayat Ullah                  (11939)</a:t>
            </a:r>
          </a:p>
          <a:p>
            <a:pPr eaLnBrk="1" hangingPunct="1"/>
            <a:endParaRPr lang="en-US" dirty="0"/>
          </a:p>
        </p:txBody>
      </p:sp>
      <p:sp>
        <p:nvSpPr>
          <p:cNvPr id="2" name="Slide Number Placeholder 1">
            <a:extLst>
              <a:ext uri="{FF2B5EF4-FFF2-40B4-BE49-F238E27FC236}">
                <a16:creationId xmlns:a16="http://schemas.microsoft.com/office/drawing/2014/main" id="{504F2008-4225-59F5-DE51-78688D05D78D}"/>
              </a:ext>
            </a:extLst>
          </p:cNvPr>
          <p:cNvSpPr>
            <a:spLocks noGrp="1"/>
          </p:cNvSpPr>
          <p:nvPr>
            <p:ph type="sldNum" sz="quarter" idx="12"/>
          </p:nvPr>
        </p:nvSpPr>
        <p:spPr/>
        <p:txBody>
          <a:bodyPr/>
          <a:lstStyle/>
          <a:p>
            <a:pPr>
              <a:defRPr/>
            </a:pPr>
            <a:fld id="{E23E33BD-E18E-4BE1-9714-EE4282389175}"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9379-B5CF-02A3-BDC0-9B8165C17E90}"/>
              </a:ext>
            </a:extLst>
          </p:cNvPr>
          <p:cNvSpPr>
            <a:spLocks noGrp="1"/>
          </p:cNvSpPr>
          <p:nvPr>
            <p:ph type="title"/>
          </p:nvPr>
        </p:nvSpPr>
        <p:spPr/>
        <p:txBody>
          <a:bodyPr/>
          <a:lstStyle/>
          <a:p>
            <a:r>
              <a:rPr lang="en-US" dirty="0"/>
              <a:t>Methodology (1/2)</a:t>
            </a:r>
            <a:endParaRPr lang="en-PK" dirty="0"/>
          </a:p>
        </p:txBody>
      </p:sp>
      <p:sp>
        <p:nvSpPr>
          <p:cNvPr id="3" name="Text Placeholder 2">
            <a:extLst>
              <a:ext uri="{FF2B5EF4-FFF2-40B4-BE49-F238E27FC236}">
                <a16:creationId xmlns:a16="http://schemas.microsoft.com/office/drawing/2014/main" id="{CB5EB080-E762-7C7F-B732-06086A813BBF}"/>
              </a:ext>
            </a:extLst>
          </p:cNvPr>
          <p:cNvSpPr>
            <a:spLocks noGrp="1"/>
          </p:cNvSpPr>
          <p:nvPr>
            <p:ph type="body" idx="1"/>
          </p:nvPr>
        </p:nvSpPr>
        <p:spPr/>
        <p:txBody>
          <a:bodyPr/>
          <a:lstStyle/>
          <a:p>
            <a:pPr marL="114300" indent="0">
              <a:buNone/>
            </a:pPr>
            <a:endParaRPr lang="en-PK" dirty="0"/>
          </a:p>
        </p:txBody>
      </p:sp>
      <p:pic>
        <p:nvPicPr>
          <p:cNvPr id="5" name="Picture 4">
            <a:extLst>
              <a:ext uri="{FF2B5EF4-FFF2-40B4-BE49-F238E27FC236}">
                <a16:creationId xmlns:a16="http://schemas.microsoft.com/office/drawing/2014/main" id="{F3580D0D-026D-F4F9-8386-6660779C3E6D}"/>
              </a:ext>
            </a:extLst>
          </p:cNvPr>
          <p:cNvPicPr>
            <a:picLocks noChangeAspect="1"/>
          </p:cNvPicPr>
          <p:nvPr/>
        </p:nvPicPr>
        <p:blipFill>
          <a:blip r:embed="rId2"/>
          <a:stretch>
            <a:fillRect/>
          </a:stretch>
        </p:blipFill>
        <p:spPr>
          <a:xfrm>
            <a:off x="457200" y="1285291"/>
            <a:ext cx="7784431" cy="4525963"/>
          </a:xfrm>
          <a:prstGeom prst="rect">
            <a:avLst/>
          </a:prstGeom>
        </p:spPr>
      </p:pic>
    </p:spTree>
    <p:extLst>
      <p:ext uri="{BB962C8B-B14F-4D97-AF65-F5344CB8AC3E}">
        <p14:creationId xmlns:p14="http://schemas.microsoft.com/office/powerpoint/2010/main" val="2783407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Methodology (2/2)</a:t>
            </a:r>
            <a:endParaRPr dirty="0"/>
          </a:p>
        </p:txBody>
      </p:sp>
      <p:sp>
        <p:nvSpPr>
          <p:cNvPr id="164" name="Google Shape;164;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88950" marR="0" lvl="0" indent="-285750" algn="just" defTabSz="914400" rtl="0" eaLnBrk="0" fontAlgn="base" latinLnBrk="0" hangingPunct="0">
              <a:lnSpc>
                <a:spcPct val="100000"/>
              </a:lnSpc>
              <a:spcBef>
                <a:spcPts val="0"/>
              </a:spcBef>
              <a:spcAft>
                <a:spcPts val="0"/>
              </a:spcAft>
              <a:buClr>
                <a:prstClr val="black"/>
              </a:buClr>
              <a:buSzPts val="3200"/>
              <a:buFont typeface="Arial" charset="0"/>
              <a:buChar char="•"/>
              <a:tabLst/>
              <a:defRPr/>
            </a:pPr>
            <a:r>
              <a:rPr kumimoji="0" lang="en-GB" sz="2400" b="0" i="0" u="none" strike="noStrike" kern="1200" cap="none" spc="0" normalizeH="0" baseline="0" noProof="0" dirty="0">
                <a:ln>
                  <a:noFill/>
                </a:ln>
                <a:solidFill>
                  <a:prstClr val="black"/>
                </a:solidFill>
                <a:effectLst/>
                <a:uLnTx/>
                <a:uFillTx/>
                <a:latin typeface="Calibri"/>
                <a:ea typeface="+mn-ea"/>
                <a:cs typeface="+mn-cs"/>
              </a:rPr>
              <a:t>The user provides their login credentials, and the system verifies them. Once verified, the user is redirected to the main screen (Index Screen), which offers functionalities like BMI, Exercise, and Diet Plan.</a:t>
            </a:r>
          </a:p>
          <a:p>
            <a:pPr marL="488950" marR="0" lvl="0" indent="-285750" algn="just" defTabSz="914400" rtl="0" eaLnBrk="0" fontAlgn="base" latinLnBrk="0" hangingPunct="0">
              <a:lnSpc>
                <a:spcPct val="100000"/>
              </a:lnSpc>
              <a:spcBef>
                <a:spcPts val="0"/>
              </a:spcBef>
              <a:spcAft>
                <a:spcPts val="0"/>
              </a:spcAft>
              <a:buClr>
                <a:prstClr val="black"/>
              </a:buClr>
              <a:buSzPts val="3200"/>
              <a:buFont typeface="Arial" charset="0"/>
              <a:buChar char="•"/>
              <a:tabLst/>
              <a:defRPr/>
            </a:pPr>
            <a:r>
              <a:rPr kumimoji="0" lang="en-GB" sz="2400" b="0" i="0" u="none" strike="noStrike" kern="1200" cap="none" spc="0" normalizeH="0" baseline="0" noProof="0" dirty="0">
                <a:ln>
                  <a:noFill/>
                </a:ln>
                <a:solidFill>
                  <a:prstClr val="black"/>
                </a:solidFill>
                <a:effectLst/>
                <a:uLnTx/>
                <a:uFillTx/>
                <a:latin typeface="Calibri"/>
                <a:ea typeface="+mn-ea"/>
                <a:cs typeface="+mn-cs"/>
              </a:rPr>
              <a:t>The user can access various features through the main screen, including functionalities like Workout Schedule and Workout Tracking (Manage Functionalities), as well as Admin Functionalities such as Manage Profile, Manage Notification, and Setting of Notification.</a:t>
            </a:r>
          </a:p>
          <a:p>
            <a:pPr marL="488950" marR="0" lvl="0" indent="-285750" algn="just" defTabSz="914400" rtl="0" eaLnBrk="0" fontAlgn="base" latinLnBrk="0" hangingPunct="0">
              <a:lnSpc>
                <a:spcPct val="100000"/>
              </a:lnSpc>
              <a:spcBef>
                <a:spcPts val="0"/>
              </a:spcBef>
              <a:spcAft>
                <a:spcPts val="0"/>
              </a:spcAft>
              <a:buClr>
                <a:prstClr val="black"/>
              </a:buClr>
              <a:buSzPts val="3200"/>
              <a:buFont typeface="Arial" charset="0"/>
              <a:buChar char="•"/>
              <a:tabLst/>
              <a:defRPr/>
            </a:pPr>
            <a:r>
              <a:rPr kumimoji="0" lang="en-GB" sz="2400" b="0" i="0" u="none" strike="noStrike" kern="1200" cap="none" spc="0" normalizeH="0" baseline="0" noProof="0" dirty="0">
                <a:ln>
                  <a:noFill/>
                </a:ln>
                <a:solidFill>
                  <a:prstClr val="black"/>
                </a:solidFill>
                <a:effectLst/>
                <a:uLnTx/>
                <a:uFillTx/>
                <a:latin typeface="Calibri"/>
                <a:ea typeface="+mn-ea"/>
                <a:cs typeface="+mn-cs"/>
              </a:rPr>
              <a:t>In the context of above diagram, these points cover the major features and functionalities of the system.</a:t>
            </a:r>
          </a:p>
          <a:p>
            <a:pPr marL="342900" lvl="0" indent="-139700" algn="l" rtl="0">
              <a:spcBef>
                <a:spcPts val="0"/>
              </a:spcBef>
              <a:spcAft>
                <a:spcPts val="0"/>
              </a:spcAft>
              <a:buClr>
                <a:schemeClr val="dk1"/>
              </a:buClr>
              <a:buSzPts val="3200"/>
              <a:buNone/>
            </a:pPr>
            <a:endParaRPr dirty="0"/>
          </a:p>
        </p:txBody>
      </p:sp>
    </p:spTree>
    <p:extLst>
      <p:ext uri="{BB962C8B-B14F-4D97-AF65-F5344CB8AC3E}">
        <p14:creationId xmlns:p14="http://schemas.microsoft.com/office/powerpoint/2010/main" val="3177336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Implementation Summary</a:t>
            </a:r>
            <a:endParaRPr/>
          </a:p>
        </p:txBody>
      </p:sp>
      <p:sp>
        <p:nvSpPr>
          <p:cNvPr id="170" name="Google Shape;170;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546100" algn="just">
              <a:spcBef>
                <a:spcPts val="0"/>
              </a:spcBef>
              <a:buSzPts val="3200"/>
            </a:pPr>
            <a:r>
              <a:rPr lang="en-US" sz="2400" dirty="0"/>
              <a:t>The implementation of body boost began with gathering a diverse dataset of tweets, caption followed by training a Naïve baye model to understand emotional states.</a:t>
            </a:r>
          </a:p>
          <a:p>
            <a:pPr marL="546100" algn="just">
              <a:spcBef>
                <a:spcPts val="0"/>
              </a:spcBef>
              <a:buSzPts val="3200"/>
            </a:pPr>
            <a:r>
              <a:rPr lang="en-GB" sz="2400" dirty="0"/>
              <a:t>We’ve also opted to utilize the RoBERTa model for sentiment analysis due to its superior performance compared to the Naive Bayes approach.</a:t>
            </a:r>
          </a:p>
          <a:p>
            <a:pPr marL="546100" algn="just">
              <a:spcBef>
                <a:spcPts val="0"/>
              </a:spcBef>
              <a:buSzPts val="3200"/>
            </a:pPr>
            <a:r>
              <a:rPr lang="en-GB" sz="2400" dirty="0"/>
              <a:t>Integrated sentiment analysis model into the fitness app for personalized exercise suggestions.</a:t>
            </a:r>
          </a:p>
          <a:p>
            <a:pPr marL="546100" algn="just">
              <a:spcBef>
                <a:spcPts val="0"/>
              </a:spcBef>
              <a:buSzPts val="3200"/>
            </a:pPr>
            <a:r>
              <a:rPr lang="en-GB" sz="2400" dirty="0"/>
              <a:t>Conducted research to enhance exercise recommendation system.</a:t>
            </a:r>
          </a:p>
          <a:p>
            <a:pPr marL="546100" algn="just">
              <a:spcBef>
                <a:spcPts val="0"/>
              </a:spcBef>
              <a:buSzPts val="3200"/>
            </a:pPr>
            <a:endParaRPr lang="en-GB" sz="2400" dirty="0"/>
          </a:p>
          <a:p>
            <a:pPr marL="203200" indent="0">
              <a:spcBef>
                <a:spcPts val="0"/>
              </a:spcBef>
              <a:buSzPts val="3200"/>
              <a:buNone/>
            </a:pPr>
            <a:br>
              <a:rPr lang="en-GB" sz="2400" dirty="0"/>
            </a:br>
            <a:endParaRPr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0C53-AA21-809A-BBD4-F324A6B80359}"/>
              </a:ext>
            </a:extLst>
          </p:cNvPr>
          <p:cNvSpPr>
            <a:spLocks noGrp="1"/>
          </p:cNvSpPr>
          <p:nvPr>
            <p:ph type="title"/>
          </p:nvPr>
        </p:nvSpPr>
        <p:spPr/>
        <p:txBody>
          <a:bodyPr/>
          <a:lstStyle/>
          <a:p>
            <a:r>
              <a:rPr lang="en-US" dirty="0"/>
              <a:t>Results Summary (1/2)</a:t>
            </a:r>
            <a:endParaRPr lang="en-PK" dirty="0"/>
          </a:p>
        </p:txBody>
      </p:sp>
      <p:sp>
        <p:nvSpPr>
          <p:cNvPr id="3" name="Text Placeholder 2">
            <a:extLst>
              <a:ext uri="{FF2B5EF4-FFF2-40B4-BE49-F238E27FC236}">
                <a16:creationId xmlns:a16="http://schemas.microsoft.com/office/drawing/2014/main" id="{F013A843-62EA-E47E-8852-8A07452A5B24}"/>
              </a:ext>
            </a:extLst>
          </p:cNvPr>
          <p:cNvSpPr>
            <a:spLocks noGrp="1"/>
          </p:cNvSpPr>
          <p:nvPr>
            <p:ph type="body" idx="1"/>
          </p:nvPr>
        </p:nvSpPr>
        <p:spPr>
          <a:xfrm>
            <a:off x="457200" y="1600201"/>
            <a:ext cx="8229600" cy="4235116"/>
          </a:xfrm>
        </p:spPr>
        <p:txBody>
          <a:bodyPr/>
          <a:lstStyle/>
          <a:p>
            <a:pPr>
              <a:buFont typeface="Arial" panose="020B0604020202020204" pitchFamily="34" charset="0"/>
              <a:buChar char="•"/>
            </a:pPr>
            <a:r>
              <a:rPr lang="en-GB" sz="2400" dirty="0">
                <a:effectLst/>
              </a:rPr>
              <a:t>The Naive Bayes model achieved an accuracy of 0.74 in sentiment analysis.</a:t>
            </a:r>
          </a:p>
          <a:p>
            <a:pPr>
              <a:buFont typeface="Arial" panose="020B0604020202020204" pitchFamily="34" charset="0"/>
              <a:buChar char="•"/>
            </a:pPr>
            <a:r>
              <a:rPr lang="en-GB" sz="2400" dirty="0">
                <a:effectLst/>
              </a:rPr>
              <a:t>RoBERTa, developed by Facebook AI, is a variant of BERT (Bidirectional Encoder Representations from Transformers) and is a transformer-based language model.</a:t>
            </a:r>
          </a:p>
          <a:p>
            <a:pPr>
              <a:buFont typeface="Arial" panose="020B0604020202020204" pitchFamily="34" charset="0"/>
              <a:buChar char="•"/>
            </a:pPr>
            <a:r>
              <a:rPr lang="en-GB" sz="2400" dirty="0">
                <a:effectLst/>
              </a:rPr>
              <a:t>RoBERTa is trained on a much larger dataset of 154 million tweets , including existing unannotated NLP datasets and a new set called CC-News, derived from public news articles.</a:t>
            </a:r>
          </a:p>
          <a:p>
            <a:pPr marL="114300" indent="0" algn="l">
              <a:buNone/>
            </a:pPr>
            <a:br>
              <a:rPr lang="en-GB" sz="2400" b="0" i="0" dirty="0">
                <a:solidFill>
                  <a:srgbClr val="FFFFFF"/>
                </a:solidFill>
                <a:effectLst/>
                <a:latin typeface="Söhne"/>
              </a:rPr>
            </a:br>
            <a:endParaRPr lang="en-GB" sz="2400" b="0" i="0" dirty="0">
              <a:solidFill>
                <a:srgbClr val="FFFFFF"/>
              </a:solidFill>
              <a:effectLst/>
              <a:latin typeface="Söhne"/>
            </a:endParaRPr>
          </a:p>
          <a:p>
            <a:endParaRPr lang="en-PK" sz="2400" dirty="0"/>
          </a:p>
        </p:txBody>
      </p:sp>
    </p:spTree>
    <p:extLst>
      <p:ext uri="{BB962C8B-B14F-4D97-AF65-F5344CB8AC3E}">
        <p14:creationId xmlns:p14="http://schemas.microsoft.com/office/powerpoint/2010/main" val="2853398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B45D-F3A7-2B8E-AA0D-EAB042692789}"/>
              </a:ext>
            </a:extLst>
          </p:cNvPr>
          <p:cNvSpPr>
            <a:spLocks noGrp="1"/>
          </p:cNvSpPr>
          <p:nvPr>
            <p:ph type="title"/>
          </p:nvPr>
        </p:nvSpPr>
        <p:spPr/>
        <p:txBody>
          <a:bodyPr/>
          <a:lstStyle/>
          <a:p>
            <a:r>
              <a:rPr lang="en-US" dirty="0"/>
              <a:t>Results Summary (2/2)</a:t>
            </a:r>
            <a:endParaRPr lang="en-PK" dirty="0"/>
          </a:p>
        </p:txBody>
      </p:sp>
      <p:sp>
        <p:nvSpPr>
          <p:cNvPr id="3" name="Text Placeholder 2">
            <a:extLst>
              <a:ext uri="{FF2B5EF4-FFF2-40B4-BE49-F238E27FC236}">
                <a16:creationId xmlns:a16="http://schemas.microsoft.com/office/drawing/2014/main" id="{FDA0D748-C699-C55C-3D46-83ECF727C6DF}"/>
              </a:ext>
            </a:extLst>
          </p:cNvPr>
          <p:cNvSpPr>
            <a:spLocks noGrp="1"/>
          </p:cNvSpPr>
          <p:nvPr>
            <p:ph type="body" idx="1"/>
          </p:nvPr>
        </p:nvSpPr>
        <p:spPr>
          <a:xfrm>
            <a:off x="457200" y="1600200"/>
            <a:ext cx="8229600" cy="4271211"/>
          </a:xfrm>
        </p:spPr>
        <p:txBody>
          <a:bodyPr/>
          <a:lstStyle/>
          <a:p>
            <a:pPr algn="just"/>
            <a:r>
              <a:rPr lang="en-GB" sz="2400" dirty="0"/>
              <a:t>On the GLUE benchmark (General Language Understanding Evaluation), RoBERTa achieves an overall score of 88.5, demonstrating its effectiveness in various NLP tasks.</a:t>
            </a:r>
          </a:p>
          <a:p>
            <a:pPr algn="just"/>
            <a:r>
              <a:rPr lang="en-GB" sz="2400" dirty="0"/>
              <a:t>The GLUE leader board ranks models participating in the benchmark, evaluating their general language understanding capabilities.</a:t>
            </a:r>
          </a:p>
          <a:p>
            <a:pPr algn="just"/>
            <a:r>
              <a:rPr lang="en-GB" sz="2400" dirty="0"/>
              <a:t>RoBERTa also matches state-of-the-art results on the SQuAD (Stanford Question Answering Dataset), which assesses computer systems' ability to understand and answer questions based on text passages</a:t>
            </a:r>
            <a:r>
              <a:rPr lang="en-GB" dirty="0"/>
              <a:t>.</a:t>
            </a:r>
          </a:p>
          <a:p>
            <a:endParaRPr lang="en-PK" dirty="0"/>
          </a:p>
        </p:txBody>
      </p:sp>
    </p:spTree>
    <p:extLst>
      <p:ext uri="{BB962C8B-B14F-4D97-AF65-F5344CB8AC3E}">
        <p14:creationId xmlns:p14="http://schemas.microsoft.com/office/powerpoint/2010/main" val="1185902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Testing Summary</a:t>
            </a:r>
            <a:endParaRPr dirty="0"/>
          </a:p>
        </p:txBody>
      </p:sp>
      <p:sp>
        <p:nvSpPr>
          <p:cNvPr id="176" name="Google Shape;176;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CONCLUSION AND OUTLOOK</a:t>
            </a:r>
            <a:endParaRPr/>
          </a:p>
        </p:txBody>
      </p:sp>
      <p:sp>
        <p:nvSpPr>
          <p:cNvPr id="182" name="Google Shape;182;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spcBef>
                <a:spcPts val="0"/>
              </a:spcBef>
              <a:spcAft>
                <a:spcPts val="0"/>
              </a:spcAft>
              <a:buClr>
                <a:srgbClr val="888888"/>
              </a:buClr>
              <a:buSzPts val="2000"/>
              <a:buFont typeface="Arial"/>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Conclusion &amp; Outlook (1/2)</a:t>
            </a:r>
            <a:endParaRPr dirty="0"/>
          </a:p>
        </p:txBody>
      </p:sp>
      <p:sp>
        <p:nvSpPr>
          <p:cNvPr id="188" name="Google Shape;188;p18"/>
          <p:cNvSpPr txBox="1">
            <a:spLocks noGrp="1"/>
          </p:cNvSpPr>
          <p:nvPr>
            <p:ph type="body" idx="1"/>
          </p:nvPr>
        </p:nvSpPr>
        <p:spPr>
          <a:xfrm>
            <a:off x="457200" y="1417638"/>
            <a:ext cx="8229600" cy="4525963"/>
          </a:xfrm>
          <a:prstGeom prst="rect">
            <a:avLst/>
          </a:prstGeom>
          <a:noFill/>
          <a:ln>
            <a:noFill/>
          </a:ln>
        </p:spPr>
        <p:txBody>
          <a:bodyPr spcFirstLastPara="1" wrap="square" lIns="91425" tIns="45700" rIns="91425" bIns="45700" anchor="t" anchorCtr="0">
            <a:noAutofit/>
          </a:bodyPr>
          <a:lstStyle/>
          <a:p>
            <a:pPr marL="660400" indent="-457200">
              <a:spcBef>
                <a:spcPts val="0"/>
              </a:spcBef>
              <a:buSzPts val="3200"/>
            </a:pPr>
            <a:r>
              <a:rPr lang="en-GB" sz="2400" dirty="0"/>
              <a:t>Our project demonstrates the potential of sentiment analysis models like Naive Bayes and RoBERTa in tailoring exercise suggestions based on users' emotional states.</a:t>
            </a:r>
          </a:p>
          <a:p>
            <a:pPr marL="660400" indent="-457200">
              <a:spcBef>
                <a:spcPts val="0"/>
              </a:spcBef>
              <a:buSzPts val="3200"/>
            </a:pPr>
            <a:r>
              <a:rPr lang="en-GB" sz="2400" dirty="0"/>
              <a:t>We want to make it even better by adding social media so we can see how people are feeling right away.</a:t>
            </a:r>
          </a:p>
          <a:p>
            <a:pPr marL="660400" indent="-457200">
              <a:spcBef>
                <a:spcPts val="0"/>
              </a:spcBef>
              <a:buSzPts val="3200"/>
            </a:pPr>
            <a:r>
              <a:rPr lang="en-GB" sz="2400" dirty="0"/>
              <a:t>We'll work with fitness experts to make sure our suggestions are good for everyone.</a:t>
            </a:r>
          </a:p>
          <a:p>
            <a:pPr marL="546100">
              <a:spcBef>
                <a:spcPts val="0"/>
              </a:spcBef>
              <a:buSzPts val="3200"/>
            </a:pPr>
            <a:r>
              <a:rPr lang="en-GB" sz="2400" dirty="0"/>
              <a:t>Everyone should be able to use our app, so we'll make sure it's easy for everyone.</a:t>
            </a:r>
          </a:p>
          <a:p>
            <a:pPr marL="203200" indent="0">
              <a:spcBef>
                <a:spcPts val="0"/>
              </a:spcBef>
              <a:buSzPts val="3200"/>
              <a:buNone/>
            </a:pPr>
            <a:endParaRPr lang="en-GB" sz="2400" dirty="0"/>
          </a:p>
          <a:p>
            <a:pPr marL="342900" lvl="0" indent="-139700" algn="l" rtl="0">
              <a:spcBef>
                <a:spcPts val="0"/>
              </a:spcBef>
              <a:spcAft>
                <a:spcPts val="0"/>
              </a:spcAft>
              <a:buClr>
                <a:schemeClr val="dk1"/>
              </a:buClr>
              <a:buSzPts val="3200"/>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Conclusion &amp; Outlook (2/2)</a:t>
            </a:r>
            <a:endParaRPr dirty="0"/>
          </a:p>
        </p:txBody>
      </p:sp>
      <p:sp>
        <p:nvSpPr>
          <p:cNvPr id="188" name="Google Shape;188;p18"/>
          <p:cNvSpPr txBox="1">
            <a:spLocks noGrp="1"/>
          </p:cNvSpPr>
          <p:nvPr>
            <p:ph type="body" idx="1"/>
          </p:nvPr>
        </p:nvSpPr>
        <p:spPr>
          <a:xfrm>
            <a:off x="457200" y="1417638"/>
            <a:ext cx="8229600" cy="4525963"/>
          </a:xfrm>
          <a:prstGeom prst="rect">
            <a:avLst/>
          </a:prstGeom>
          <a:noFill/>
          <a:ln>
            <a:noFill/>
          </a:ln>
        </p:spPr>
        <p:txBody>
          <a:bodyPr spcFirstLastPara="1" wrap="square" lIns="91425" tIns="45700" rIns="91425" bIns="45700" anchor="t" anchorCtr="0">
            <a:noAutofit/>
          </a:bodyPr>
          <a:lstStyle/>
          <a:p>
            <a:pPr marL="546100">
              <a:spcBef>
                <a:spcPts val="0"/>
              </a:spcBef>
              <a:buSzPts val="3200"/>
            </a:pPr>
            <a:r>
              <a:rPr lang="en-GB" sz="2400" dirty="0"/>
              <a:t>We'll make the app more fun by adding games and challenges for everyone to enjoy.</a:t>
            </a:r>
          </a:p>
          <a:p>
            <a:pPr marL="546100">
              <a:spcBef>
                <a:spcPts val="0"/>
              </a:spcBef>
              <a:buSzPts val="3200"/>
            </a:pPr>
            <a:r>
              <a:rPr lang="en-GB" sz="2400" dirty="0"/>
              <a:t>Our app is just the beginning of helping people feel better both physically and emotionally.</a:t>
            </a:r>
          </a:p>
          <a:p>
            <a:pPr marL="546100">
              <a:spcBef>
                <a:spcPts val="0"/>
              </a:spcBef>
              <a:buSzPts val="3200"/>
            </a:pPr>
            <a:r>
              <a:rPr lang="en-GB" sz="2400" dirty="0"/>
              <a:t>Our big dream is to help everyone get healthier and happier using AI and different ideas.</a:t>
            </a:r>
          </a:p>
          <a:p>
            <a:pPr marL="546100">
              <a:spcBef>
                <a:spcPts val="0"/>
              </a:spcBef>
              <a:buSzPts val="3200"/>
            </a:pPr>
            <a:endParaRPr lang="en-GB" sz="2400" dirty="0"/>
          </a:p>
          <a:p>
            <a:pPr marL="203200" indent="0">
              <a:spcBef>
                <a:spcPts val="0"/>
              </a:spcBef>
              <a:buSzPts val="3200"/>
              <a:buNone/>
            </a:pPr>
            <a:endParaRPr lang="en-GB" sz="2400" dirty="0"/>
          </a:p>
          <a:p>
            <a:pPr marL="342900" lvl="0" indent="-139700" algn="l" rtl="0">
              <a:spcBef>
                <a:spcPts val="0"/>
              </a:spcBef>
              <a:spcAft>
                <a:spcPts val="0"/>
              </a:spcAft>
              <a:buClr>
                <a:schemeClr val="dk1"/>
              </a:buClr>
              <a:buSzPts val="3200"/>
              <a:buNone/>
            </a:pPr>
            <a:endParaRPr dirty="0"/>
          </a:p>
        </p:txBody>
      </p:sp>
    </p:spTree>
    <p:extLst>
      <p:ext uri="{BB962C8B-B14F-4D97-AF65-F5344CB8AC3E}">
        <p14:creationId xmlns:p14="http://schemas.microsoft.com/office/powerpoint/2010/main" val="285638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Table of Content</a:t>
            </a:r>
            <a:endParaRPr/>
          </a:p>
        </p:txBody>
      </p:sp>
      <p:sp>
        <p:nvSpPr>
          <p:cNvPr id="98" name="Google Shape;98;p3"/>
          <p:cNvSpPr txBox="1">
            <a:spLocks noGrp="1"/>
          </p:cNvSpPr>
          <p:nvPr>
            <p:ph type="body" idx="1"/>
          </p:nvPr>
        </p:nvSpPr>
        <p:spPr>
          <a:xfrm>
            <a:off x="457200" y="1094874"/>
            <a:ext cx="8229600" cy="475247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dirty="0"/>
              <a:t>Background and Introduction</a:t>
            </a:r>
            <a:endParaRPr dirty="0"/>
          </a:p>
          <a:p>
            <a:pPr marL="342900" lvl="0" indent="-342900" algn="l" rtl="0">
              <a:spcBef>
                <a:spcPts val="480"/>
              </a:spcBef>
              <a:spcAft>
                <a:spcPts val="0"/>
              </a:spcAft>
              <a:buClr>
                <a:schemeClr val="dk1"/>
              </a:buClr>
              <a:buSzPts val="2400"/>
              <a:buChar char="•"/>
            </a:pPr>
            <a:r>
              <a:rPr lang="en-US" sz="2400" dirty="0"/>
              <a:t>Literature Review</a:t>
            </a:r>
            <a:endParaRPr dirty="0"/>
          </a:p>
          <a:p>
            <a:pPr marL="342900" lvl="0" indent="-342900" algn="l" rtl="0">
              <a:spcBef>
                <a:spcPts val="480"/>
              </a:spcBef>
              <a:spcAft>
                <a:spcPts val="0"/>
              </a:spcAft>
              <a:buClr>
                <a:schemeClr val="dk1"/>
              </a:buClr>
              <a:buSzPts val="2400"/>
              <a:buChar char="•"/>
            </a:pPr>
            <a:r>
              <a:rPr lang="en-US" sz="2400" dirty="0"/>
              <a:t>Problem Statement</a:t>
            </a:r>
            <a:endParaRPr lang="en-US" dirty="0"/>
          </a:p>
          <a:p>
            <a:pPr marL="342900" lvl="0" indent="-342900" algn="l" rtl="0">
              <a:spcBef>
                <a:spcPts val="480"/>
              </a:spcBef>
              <a:spcAft>
                <a:spcPts val="0"/>
              </a:spcAft>
              <a:buClr>
                <a:schemeClr val="dk1"/>
              </a:buClr>
              <a:buSzPts val="2400"/>
              <a:buChar char="•"/>
            </a:pPr>
            <a:r>
              <a:rPr lang="en-US" sz="2400" dirty="0"/>
              <a:t>Project Scope</a:t>
            </a:r>
            <a:endParaRPr dirty="0"/>
          </a:p>
          <a:p>
            <a:pPr marL="342900" lvl="0" indent="-342900" algn="l" rtl="0">
              <a:spcBef>
                <a:spcPts val="480"/>
              </a:spcBef>
              <a:spcAft>
                <a:spcPts val="0"/>
              </a:spcAft>
              <a:buClr>
                <a:schemeClr val="dk1"/>
              </a:buClr>
              <a:buSzPts val="2400"/>
              <a:buChar char="•"/>
            </a:pPr>
            <a:r>
              <a:rPr lang="en-US" sz="2400" dirty="0"/>
              <a:t>Proposed Solution</a:t>
            </a:r>
            <a:endParaRPr dirty="0"/>
          </a:p>
          <a:p>
            <a:pPr marL="742950" lvl="1" indent="-285750" algn="l" rtl="0">
              <a:spcBef>
                <a:spcPts val="400"/>
              </a:spcBef>
              <a:spcAft>
                <a:spcPts val="0"/>
              </a:spcAft>
              <a:buClr>
                <a:schemeClr val="dk1"/>
              </a:buClr>
              <a:buSzPts val="2000"/>
              <a:buChar char="–"/>
            </a:pPr>
            <a:r>
              <a:rPr lang="en-US" sz="2000" dirty="0"/>
              <a:t>Requirements Summary</a:t>
            </a:r>
          </a:p>
          <a:p>
            <a:pPr marL="742950" lvl="1" indent="-285750" algn="l" rtl="0">
              <a:spcBef>
                <a:spcPts val="400"/>
              </a:spcBef>
              <a:spcAft>
                <a:spcPts val="0"/>
              </a:spcAft>
              <a:buClr>
                <a:schemeClr val="dk1"/>
              </a:buClr>
              <a:buSzPts val="2000"/>
              <a:buChar char="–"/>
            </a:pPr>
            <a:r>
              <a:rPr lang="en-US" sz="2000" dirty="0"/>
              <a:t>Design Summary</a:t>
            </a:r>
            <a:endParaRPr dirty="0"/>
          </a:p>
          <a:p>
            <a:pPr marL="742950" lvl="1" indent="-285750">
              <a:spcBef>
                <a:spcPts val="400"/>
              </a:spcBef>
              <a:buSzPts val="2000"/>
            </a:pPr>
            <a:r>
              <a:rPr lang="en-US" sz="2000" dirty="0"/>
              <a:t>Methodology</a:t>
            </a:r>
          </a:p>
          <a:p>
            <a:pPr marL="742950" lvl="1" indent="-285750" algn="l" rtl="0">
              <a:spcBef>
                <a:spcPts val="400"/>
              </a:spcBef>
              <a:spcAft>
                <a:spcPts val="0"/>
              </a:spcAft>
              <a:buClr>
                <a:schemeClr val="dk1"/>
              </a:buClr>
              <a:buSzPts val="2000"/>
              <a:buChar char="–"/>
            </a:pPr>
            <a:r>
              <a:rPr lang="en-US" sz="2000" dirty="0"/>
              <a:t>Implementation Summary</a:t>
            </a:r>
          </a:p>
          <a:p>
            <a:pPr marL="742950" lvl="1" indent="-285750" algn="l" rtl="0">
              <a:spcBef>
                <a:spcPts val="400"/>
              </a:spcBef>
              <a:spcAft>
                <a:spcPts val="0"/>
              </a:spcAft>
              <a:buClr>
                <a:schemeClr val="dk1"/>
              </a:buClr>
              <a:buSzPts val="2000"/>
              <a:buChar char="–"/>
            </a:pPr>
            <a:r>
              <a:rPr lang="en-US" sz="2000" dirty="0"/>
              <a:t>Experiments and Results Summary</a:t>
            </a:r>
            <a:endParaRPr dirty="0"/>
          </a:p>
          <a:p>
            <a:pPr marL="742950" lvl="1" indent="-285750" algn="l" rtl="0">
              <a:spcBef>
                <a:spcPts val="400"/>
              </a:spcBef>
              <a:spcAft>
                <a:spcPts val="0"/>
              </a:spcAft>
              <a:buClr>
                <a:schemeClr val="dk1"/>
              </a:buClr>
              <a:buSzPts val="2000"/>
              <a:buChar char="–"/>
            </a:pPr>
            <a:r>
              <a:rPr lang="en-US" sz="2000" dirty="0"/>
              <a:t>Testing Summary</a:t>
            </a:r>
            <a:endParaRPr dirty="0"/>
          </a:p>
          <a:p>
            <a:pPr marL="342900" lvl="0" indent="-342900" algn="l" rtl="0">
              <a:spcBef>
                <a:spcPts val="480"/>
              </a:spcBef>
              <a:spcAft>
                <a:spcPts val="0"/>
              </a:spcAft>
              <a:buClr>
                <a:schemeClr val="dk1"/>
              </a:buClr>
              <a:buSzPts val="2400"/>
              <a:buChar char="•"/>
            </a:pPr>
            <a:r>
              <a:rPr lang="en-US" sz="2400" dirty="0"/>
              <a:t>Conclusion and Outlook</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BACKGROUND AND INTRODUCTION</a:t>
            </a:r>
            <a:endParaRPr dirty="0"/>
          </a:p>
        </p:txBody>
      </p:sp>
      <p:sp>
        <p:nvSpPr>
          <p:cNvPr id="104" name="Google Shape;10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spcBef>
                <a:spcPts val="0"/>
              </a:spcBef>
              <a:spcAft>
                <a:spcPts val="0"/>
              </a:spcAft>
              <a:buClr>
                <a:srgbClr val="888888"/>
              </a:buClr>
              <a:buSzPts val="2000"/>
              <a:buFont typeface="Arial"/>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Introduction</a:t>
            </a:r>
            <a:endParaRPr dirty="0"/>
          </a:p>
        </p:txBody>
      </p:sp>
      <p:sp>
        <p:nvSpPr>
          <p:cNvPr id="110" name="Google Shape;110;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88950" indent="-285750" algn="just">
              <a:spcBef>
                <a:spcPts val="0"/>
              </a:spcBef>
              <a:spcAft>
                <a:spcPts val="0"/>
              </a:spcAft>
              <a:buClr>
                <a:schemeClr val="dk1"/>
              </a:buClr>
              <a:buSzPts val="3200"/>
            </a:pPr>
            <a:r>
              <a:rPr lang="en-US" sz="2400" dirty="0">
                <a:effectLst/>
                <a:ea typeface="Times New Roman" panose="02020603050405020304" pitchFamily="18" charset="0"/>
              </a:rPr>
              <a:t>BodyBoost is an application based on fitness </a:t>
            </a:r>
          </a:p>
          <a:p>
            <a:pPr marL="488950" indent="-285750" algn="just">
              <a:spcBef>
                <a:spcPts val="0"/>
              </a:spcBef>
              <a:spcAft>
                <a:spcPts val="0"/>
              </a:spcAft>
              <a:buClr>
                <a:schemeClr val="dk1"/>
              </a:buClr>
              <a:buSzPts val="3200"/>
            </a:pPr>
            <a:r>
              <a:rPr lang="en-US" sz="2400" dirty="0">
                <a:effectLst/>
                <a:ea typeface="Times New Roman" panose="02020603050405020304" pitchFamily="18" charset="0"/>
              </a:rPr>
              <a:t>It provide users with workout and diet plans designed according to their emotional state. </a:t>
            </a:r>
          </a:p>
          <a:p>
            <a:pPr marL="488950" indent="-285750" algn="just">
              <a:spcBef>
                <a:spcPts val="0"/>
              </a:spcBef>
              <a:spcAft>
                <a:spcPts val="0"/>
              </a:spcAft>
              <a:buClr>
                <a:schemeClr val="dk1"/>
              </a:buClr>
              <a:buSzPts val="3200"/>
            </a:pPr>
            <a:r>
              <a:rPr lang="en-US" sz="2400" dirty="0">
                <a:ea typeface="Times New Roman" panose="02020603050405020304" pitchFamily="18" charset="0"/>
              </a:rPr>
              <a:t>It takes care of both physical and mental state.</a:t>
            </a:r>
            <a:endParaRPr lang="en-US" sz="2400" dirty="0">
              <a:effectLst/>
              <a:ea typeface="Times New Roman" panose="02020603050405020304" pitchFamily="18" charset="0"/>
            </a:endParaRPr>
          </a:p>
          <a:p>
            <a:pPr marL="488950" indent="-285750" algn="just">
              <a:spcBef>
                <a:spcPts val="0"/>
              </a:spcBef>
              <a:spcAft>
                <a:spcPts val="0"/>
              </a:spcAft>
              <a:buClr>
                <a:schemeClr val="dk1"/>
              </a:buClr>
              <a:buSzPts val="3200"/>
            </a:pPr>
            <a:r>
              <a:rPr lang="en-US" sz="2400" dirty="0">
                <a:ea typeface="Times New Roman" panose="02020603050405020304" pitchFamily="18" charset="0"/>
              </a:rPr>
              <a:t>By integrating social media textual data, the system captures real-time sentiments, enabling personalized workout and diet plans aligned with users' emotional states expressed. </a:t>
            </a:r>
          </a:p>
          <a:p>
            <a:pPr marL="488950" indent="-285750" algn="just">
              <a:spcBef>
                <a:spcPts val="0"/>
              </a:spcBef>
              <a:spcAft>
                <a:spcPts val="0"/>
              </a:spcAft>
              <a:buClr>
                <a:schemeClr val="dk1"/>
              </a:buClr>
              <a:buSzPts val="3200"/>
            </a:pPr>
            <a:r>
              <a:rPr lang="en-US" sz="2400" dirty="0">
                <a:cs typeface="Times New Roman" panose="02020603050405020304" pitchFamily="18" charset="0"/>
              </a:rPr>
              <a:t>Utilize technology to enhance the overall fitness journey, promoting holistic well-being.</a:t>
            </a:r>
          </a:p>
          <a:p>
            <a:pPr marL="488950" indent="-285750" algn="just">
              <a:spcBef>
                <a:spcPts val="0"/>
              </a:spcBef>
              <a:spcAft>
                <a:spcPts val="0"/>
              </a:spcAft>
              <a:buClr>
                <a:schemeClr val="dk1"/>
              </a:buClr>
              <a:buSzPts val="3200"/>
            </a:pPr>
            <a:endParaRPr lang="en-US" sz="2400" dirty="0">
              <a:ea typeface="Times New Roman" panose="02020603050405020304" pitchFamily="18" charset="0"/>
            </a:endParaRPr>
          </a:p>
          <a:p>
            <a:pPr marL="488950" indent="-285750" algn="just">
              <a:spcBef>
                <a:spcPts val="0"/>
              </a:spcBef>
              <a:spcAft>
                <a:spcPts val="0"/>
              </a:spcAft>
              <a:buClr>
                <a:schemeClr val="dk1"/>
              </a:buClr>
              <a:buSzPts val="3200"/>
            </a:pPr>
            <a:endParaRPr lang="en-US" sz="2400" dirty="0">
              <a:ea typeface="Times New Roman" panose="02020603050405020304" pitchFamily="18" charset="0"/>
            </a:endParaRPr>
          </a:p>
          <a:p>
            <a:pPr marL="488950" indent="-285750" algn="just">
              <a:spcBef>
                <a:spcPts val="0"/>
              </a:spcBef>
              <a:spcAft>
                <a:spcPts val="0"/>
              </a:spcAft>
              <a:buClr>
                <a:schemeClr val="dk1"/>
              </a:buClr>
              <a:buSzPts val="3200"/>
            </a:pPr>
            <a:endParaRPr lang="en-US" sz="2000" dirty="0">
              <a:effectLst/>
              <a:ea typeface="Times New Roman" panose="02020603050405020304" pitchFamily="18" charset="0"/>
            </a:endParaRPr>
          </a:p>
          <a:p>
            <a:pPr marL="488950" indent="-285750" algn="just">
              <a:spcBef>
                <a:spcPts val="0"/>
              </a:spcBef>
              <a:spcAft>
                <a:spcPts val="0"/>
              </a:spcAft>
              <a:buClr>
                <a:schemeClr val="dk1"/>
              </a:buClr>
              <a:buSzPts val="3200"/>
            </a:pPr>
            <a:endParaRPr dirty="0"/>
          </a:p>
        </p:txBody>
      </p:sp>
      <p:sp>
        <p:nvSpPr>
          <p:cNvPr id="2" name="Slide Number Placeholder 1">
            <a:extLst>
              <a:ext uri="{FF2B5EF4-FFF2-40B4-BE49-F238E27FC236}">
                <a16:creationId xmlns:a16="http://schemas.microsoft.com/office/drawing/2014/main" id="{62DB95AE-3637-EFC8-AC4A-5D1DB7E77072}"/>
              </a:ext>
            </a:extLst>
          </p:cNvPr>
          <p:cNvSpPr>
            <a:spLocks noGrp="1"/>
          </p:cNvSpPr>
          <p:nvPr>
            <p:ph type="sldNum" sz="quarter" idx="12"/>
          </p:nvPr>
        </p:nvSpPr>
        <p:spPr/>
        <p:txBody>
          <a:bodyPr/>
          <a:lstStyle/>
          <a:p>
            <a:pPr>
              <a:defRPr/>
            </a:pPr>
            <a:fld id="{E23E33BD-E18E-4BE1-9714-EE4282389175}"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4EF3-26C4-219B-FF9A-CD11DE0ED991}"/>
              </a:ext>
            </a:extLst>
          </p:cNvPr>
          <p:cNvSpPr>
            <a:spLocks noGrp="1"/>
          </p:cNvSpPr>
          <p:nvPr>
            <p:ph type="title"/>
          </p:nvPr>
        </p:nvSpPr>
        <p:spPr/>
        <p:txBody>
          <a:bodyPr/>
          <a:lstStyle/>
          <a:p>
            <a:r>
              <a:rPr lang="en-US" dirty="0"/>
              <a:t>BACKGROUND</a:t>
            </a:r>
            <a:endParaRPr lang="en-PK" dirty="0"/>
          </a:p>
        </p:txBody>
      </p:sp>
      <p:sp>
        <p:nvSpPr>
          <p:cNvPr id="3" name="Text Placeholder 2">
            <a:extLst>
              <a:ext uri="{FF2B5EF4-FFF2-40B4-BE49-F238E27FC236}">
                <a16:creationId xmlns:a16="http://schemas.microsoft.com/office/drawing/2014/main" id="{099A4121-64AB-D905-FB28-20EA67B1548D}"/>
              </a:ext>
            </a:extLst>
          </p:cNvPr>
          <p:cNvSpPr>
            <a:spLocks noGrp="1"/>
          </p:cNvSpPr>
          <p:nvPr>
            <p:ph type="body" idx="1"/>
          </p:nvPr>
        </p:nvSpPr>
        <p:spPr/>
        <p:txBody>
          <a:bodyPr/>
          <a:lstStyle/>
          <a:p>
            <a:pPr algn="just">
              <a:buFont typeface="Arial" panose="020B0604020202020204" pitchFamily="34" charset="0"/>
              <a:buChar char="•"/>
            </a:pPr>
            <a:r>
              <a:rPr lang="en-GB" sz="2400" dirty="0"/>
              <a:t>Many fitness apps focus only on exercise and diet, forgetting about how people feel.</a:t>
            </a:r>
          </a:p>
          <a:p>
            <a:pPr algn="just">
              <a:buFont typeface="Arial" panose="020B0604020202020204" pitchFamily="34" charset="0"/>
              <a:buChar char="•"/>
            </a:pPr>
            <a:r>
              <a:rPr lang="en-GB" sz="2400" dirty="0"/>
              <a:t>They provided workout routines and meal plans without understanding how users were feeling.</a:t>
            </a:r>
          </a:p>
          <a:p>
            <a:pPr algn="just">
              <a:buFont typeface="Arial" panose="020B0604020202020204" pitchFamily="34" charset="0"/>
              <a:buChar char="•"/>
            </a:pPr>
            <a:r>
              <a:rPr lang="en-GB" sz="2400" dirty="0"/>
              <a:t> BodyBoost was made to help with this. It's not just about exercise it about how you mentally feel.</a:t>
            </a:r>
          </a:p>
          <a:p>
            <a:pPr algn="just">
              <a:buFont typeface="Arial" panose="020B0604020202020204" pitchFamily="34" charset="0"/>
              <a:buChar char="•"/>
            </a:pPr>
            <a:r>
              <a:rPr lang="en-GB" sz="2400" dirty="0"/>
              <a:t>It looks at your social media to understand your emotions. Then, it suggests workouts and meals to match how you're feeling.</a:t>
            </a:r>
          </a:p>
          <a:p>
            <a:pPr marL="114300" indent="0" algn="just">
              <a:buNone/>
            </a:pPr>
            <a:endParaRPr lang="en-PK" dirty="0"/>
          </a:p>
        </p:txBody>
      </p:sp>
    </p:spTree>
    <p:extLst>
      <p:ext uri="{BB962C8B-B14F-4D97-AF65-F5344CB8AC3E}">
        <p14:creationId xmlns:p14="http://schemas.microsoft.com/office/powerpoint/2010/main" val="330133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Literature Review</a:t>
            </a:r>
            <a:endParaRPr/>
          </a:p>
        </p:txBody>
      </p:sp>
      <p:sp>
        <p:nvSpPr>
          <p:cNvPr id="116" name="Google Shape;116;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spcBef>
                <a:spcPts val="0"/>
              </a:spcBef>
              <a:spcAft>
                <a:spcPts val="0"/>
              </a:spcAft>
              <a:buClr>
                <a:srgbClr val="888888"/>
              </a:buClr>
              <a:buSzPts val="2000"/>
              <a:buFont typeface="Arial"/>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Literature Review</a:t>
            </a:r>
            <a:endParaRPr dirty="0"/>
          </a:p>
        </p:txBody>
      </p:sp>
      <p:sp>
        <p:nvSpPr>
          <p:cNvPr id="122" name="Google Shape;122;p7"/>
          <p:cNvSpPr txBox="1">
            <a:spLocks noGrp="1"/>
          </p:cNvSpPr>
          <p:nvPr>
            <p:ph type="body" idx="1"/>
          </p:nvPr>
        </p:nvSpPr>
        <p:spPr>
          <a:xfrm>
            <a:off x="312821" y="1417638"/>
            <a:ext cx="8229600" cy="4525963"/>
          </a:xfrm>
          <a:prstGeom prst="rect">
            <a:avLst/>
          </a:prstGeom>
          <a:noFill/>
          <a:ln>
            <a:noFill/>
          </a:ln>
        </p:spPr>
        <p:txBody>
          <a:bodyPr spcFirstLastPara="1" wrap="square" lIns="91425" tIns="45700" rIns="91425" bIns="45700" anchor="t" anchorCtr="0">
            <a:noAutofit/>
          </a:bodyPr>
          <a:lstStyle/>
          <a:p>
            <a:pPr marL="546100" marR="0" lvl="0" indent="-342900" algn="just" defTabSz="914400" rtl="0" eaLnBrk="0" fontAlgn="base" latinLnBrk="0" hangingPunct="0">
              <a:lnSpc>
                <a:spcPct val="100000"/>
              </a:lnSpc>
              <a:spcBef>
                <a:spcPts val="0"/>
              </a:spcBef>
              <a:spcAft>
                <a:spcPts val="0"/>
              </a:spcAft>
              <a:buClr>
                <a:prstClr val="black"/>
              </a:buClr>
              <a:buSzPts val="3200"/>
              <a:buFont typeface="Arial" charset="0"/>
              <a:buChar char="•"/>
              <a:tabLst/>
              <a:defRPr/>
            </a:pPr>
            <a:r>
              <a:rPr kumimoji="0" lang="en-GB" sz="2400" b="0" i="0" u="none" strike="noStrike" kern="1200" cap="none" spc="0" normalizeH="0" baseline="0" noProof="0" dirty="0">
                <a:ln>
                  <a:noFill/>
                </a:ln>
                <a:solidFill>
                  <a:prstClr val="black"/>
                </a:solidFill>
                <a:effectLst/>
                <a:uLnTx/>
                <a:uFillTx/>
                <a:latin typeface="Calibri"/>
                <a:ea typeface="+mn-ea"/>
                <a:cs typeface="+mn-cs"/>
              </a:rPr>
              <a:t>Studies showed that a variety of researchers from across the globe are working on sentimental analysis, health and fitness but very little work has been done on fitness app which takes user mental health and suggest workout plan and diet. </a:t>
            </a:r>
          </a:p>
          <a:p>
            <a:pPr marL="546100" marR="0" lvl="0" indent="-342900" algn="just" defTabSz="914400" rtl="0" eaLnBrk="0" fontAlgn="base" latinLnBrk="0" hangingPunct="0">
              <a:lnSpc>
                <a:spcPct val="100000"/>
              </a:lnSpc>
              <a:spcBef>
                <a:spcPts val="0"/>
              </a:spcBef>
              <a:spcAft>
                <a:spcPts val="0"/>
              </a:spcAft>
              <a:buClr>
                <a:prstClr val="black"/>
              </a:buClr>
              <a:buSzPts val="3200"/>
              <a:buFont typeface="Arial" charset="0"/>
              <a:buChar char="•"/>
              <a:tabLst/>
              <a:defRPr/>
            </a:pPr>
            <a:r>
              <a:rPr kumimoji="0" lang="en-US" sz="2400" b="0" i="0" u="none" strike="noStrike" kern="1200" cap="none" spc="0" normalizeH="0" baseline="0" noProof="0" dirty="0">
                <a:ln>
                  <a:noFill/>
                </a:ln>
                <a:solidFill>
                  <a:srgbClr val="1F1F1F"/>
                </a:solidFill>
                <a:effectLst/>
                <a:uLnTx/>
                <a:uFillTx/>
                <a:latin typeface="Calibri"/>
                <a:ea typeface="Times New Roman" panose="02020603050405020304" pitchFamily="18" charset="0"/>
                <a:cs typeface="+mn-cs"/>
              </a:rPr>
              <a:t>Fitbit,</a:t>
            </a:r>
            <a:r>
              <a:rPr kumimoji="0" lang="en-US" sz="24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mn-cs"/>
              </a:rPr>
              <a:t> </a:t>
            </a:r>
            <a:r>
              <a:rPr kumimoji="0" lang="en-US" sz="2400" b="0" i="0" u="none" strike="noStrike" kern="1200" cap="none" spc="0" normalizeH="0" baseline="0" noProof="0" dirty="0">
                <a:ln>
                  <a:noFill/>
                </a:ln>
                <a:solidFill>
                  <a:srgbClr val="1F1F1F"/>
                </a:solidFill>
                <a:effectLst/>
                <a:uLnTx/>
                <a:uFillTx/>
                <a:latin typeface="Calibri"/>
                <a:ea typeface="Times New Roman" panose="02020603050405020304" pitchFamily="18" charset="0"/>
                <a:cs typeface="+mn-cs"/>
              </a:rPr>
              <a:t>MyFitnessPal</a:t>
            </a:r>
            <a:r>
              <a:rPr kumimoji="0" lang="en-PK" sz="2400" b="0" i="0" u="none" strike="noStrike" kern="1200" cap="none" spc="0" normalizeH="0" baseline="0" noProof="0" dirty="0">
                <a:ln>
                  <a:noFill/>
                </a:ln>
                <a:solidFill>
                  <a:prstClr val="black"/>
                </a:solidFill>
                <a:effectLst/>
                <a:uLnTx/>
                <a:uFillTx/>
                <a:latin typeface="Calibri"/>
                <a:ea typeface="+mn-ea"/>
                <a:cs typeface="+mn-cs"/>
              </a:rPr>
              <a:t> , </a:t>
            </a:r>
            <a:r>
              <a:rPr kumimoji="0" lang="en-US" sz="2400" b="0" i="0" u="none" strike="noStrike" kern="1200" cap="none" spc="0" normalizeH="0" baseline="0" noProof="0" dirty="0">
                <a:ln>
                  <a:noFill/>
                </a:ln>
                <a:solidFill>
                  <a:srgbClr val="1F1F1F"/>
                </a:solidFill>
                <a:effectLst/>
                <a:uLnTx/>
                <a:uFillTx/>
                <a:latin typeface="Calibri"/>
                <a:ea typeface="Times New Roman" panose="02020603050405020304" pitchFamily="18" charset="0"/>
                <a:cs typeface="+mn-cs"/>
              </a:rPr>
              <a:t>Nike Training Club</a:t>
            </a:r>
            <a:r>
              <a:rPr kumimoji="0" lang="en-PK" sz="2400" b="0" i="0" u="none" strike="noStrike" kern="1200" cap="none" spc="0" normalizeH="0" baseline="0" noProof="0" dirty="0">
                <a:ln>
                  <a:noFill/>
                </a:ln>
                <a:solidFill>
                  <a:prstClr val="black"/>
                </a:solidFill>
                <a:effectLst/>
                <a:uLnTx/>
                <a:uFillTx/>
                <a:latin typeface="Calibri"/>
                <a:ea typeface="+mn-ea"/>
                <a:cs typeface="+mn-cs"/>
              </a:rPr>
              <a:t> , </a:t>
            </a:r>
            <a:r>
              <a:rPr kumimoji="0" lang="en-US" sz="2400" b="0" i="0" u="none" strike="noStrike" kern="1200" cap="none" spc="0" normalizeH="0" baseline="0" noProof="0" dirty="0">
                <a:ln>
                  <a:noFill/>
                </a:ln>
                <a:solidFill>
                  <a:srgbClr val="1F1F1F"/>
                </a:solidFill>
                <a:effectLst/>
                <a:uLnTx/>
                <a:uFillTx/>
                <a:latin typeface="Calibri"/>
                <a:ea typeface="Times New Roman" panose="02020603050405020304" pitchFamily="18" charset="0"/>
                <a:cs typeface="+mn-cs"/>
              </a:rPr>
              <a:t>7 Minute Workout</a:t>
            </a:r>
            <a:r>
              <a:rPr kumimoji="0" lang="en-PK" sz="2400" b="0" i="0" u="none" strike="noStrike" kern="1200" cap="none" spc="0" normalizeH="0" baseline="0" noProof="0" dirty="0">
                <a:ln>
                  <a:noFill/>
                </a:ln>
                <a:solidFill>
                  <a:prstClr val="black"/>
                </a:solidFill>
                <a:effectLst/>
                <a:uLnTx/>
                <a:uFillTx/>
                <a:latin typeface="Calibri"/>
                <a:ea typeface="+mn-ea"/>
                <a:cs typeface="+mn-cs"/>
              </a:rPr>
              <a:t> </a:t>
            </a:r>
          </a:p>
          <a:p>
            <a:pPr marL="546100" marR="0" lvl="0" indent="-342900" algn="just" defTabSz="914400" rtl="0" eaLnBrk="0" fontAlgn="base" latinLnBrk="0" hangingPunct="0">
              <a:lnSpc>
                <a:spcPct val="100000"/>
              </a:lnSpc>
              <a:spcBef>
                <a:spcPts val="0"/>
              </a:spcBef>
              <a:spcAft>
                <a:spcPts val="0"/>
              </a:spcAft>
              <a:buClr>
                <a:prstClr val="black"/>
              </a:buClr>
              <a:buSzPts val="3200"/>
              <a:buFont typeface="Arial" charset="0"/>
              <a:buChar char="•"/>
              <a:tabLst/>
              <a:defRPr/>
            </a:pPr>
            <a:r>
              <a:rPr kumimoji="0" lang="en-US" sz="2400" b="1" i="0" u="none" strike="noStrike" kern="1200" cap="none" spc="0" normalizeH="0" baseline="0" noProof="0" dirty="0">
                <a:ln>
                  <a:noFill/>
                </a:ln>
                <a:solidFill>
                  <a:srgbClr val="1F1F1F"/>
                </a:solidFill>
                <a:effectLst/>
                <a:uLnTx/>
                <a:uFillTx/>
                <a:latin typeface="Calibri"/>
                <a:ea typeface="Times New Roman" panose="02020603050405020304" pitchFamily="18" charset="0"/>
                <a:cs typeface="Times New Roman" panose="02020603050405020304" pitchFamily="18" charset="0"/>
              </a:rPr>
              <a:t>Strengths</a:t>
            </a:r>
            <a:r>
              <a:rPr kumimoji="0" lang="en-US" sz="2400" b="1"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Times New Roman" panose="02020603050405020304" pitchFamily="18" charset="0"/>
              </a:rPr>
              <a:t>These application gives a wide ranges of trackers that monitors various activities.</a:t>
            </a:r>
          </a:p>
          <a:p>
            <a:pPr marL="546100" marR="0" lvl="0" indent="-342900" algn="just" defTabSz="914400" rtl="0" eaLnBrk="0" fontAlgn="base" latinLnBrk="0" hangingPunct="0">
              <a:lnSpc>
                <a:spcPct val="100000"/>
              </a:lnSpc>
              <a:spcBef>
                <a:spcPts val="0"/>
              </a:spcBef>
              <a:spcAft>
                <a:spcPts val="0"/>
              </a:spcAft>
              <a:buClr>
                <a:prstClr val="black"/>
              </a:buClr>
              <a:buSzPts val="3200"/>
              <a:buFont typeface="Arial" charset="0"/>
              <a:buChar char="•"/>
              <a:tabLst/>
              <a:defRPr/>
            </a:pPr>
            <a:r>
              <a:rPr kumimoji="0" lang="en-US" sz="2400" b="1" i="0" u="none" strike="noStrike" kern="1200" cap="none" spc="0" normalizeH="0" baseline="0" noProof="0" dirty="0">
                <a:ln>
                  <a:noFill/>
                </a:ln>
                <a:solidFill>
                  <a:srgbClr val="1F1F1F"/>
                </a:solidFill>
                <a:effectLst/>
                <a:uLnTx/>
                <a:uFillTx/>
                <a:latin typeface="Calibri"/>
                <a:ea typeface="Times New Roman" panose="02020603050405020304" pitchFamily="18" charset="0"/>
                <a:cs typeface="Times New Roman" panose="02020603050405020304" pitchFamily="18" charset="0"/>
              </a:rPr>
              <a:t>Weaknesses: </a:t>
            </a:r>
            <a:r>
              <a:rPr kumimoji="0" lang="en-US" sz="2400" b="0" i="0" u="none" strike="noStrike" kern="1200" cap="none" spc="0" normalizeH="0" baseline="0" noProof="0" dirty="0">
                <a:ln>
                  <a:noFill/>
                </a:ln>
                <a:solidFill>
                  <a:srgbClr val="1F1F1F"/>
                </a:solidFill>
                <a:effectLst/>
                <a:uLnTx/>
                <a:uFillTx/>
                <a:latin typeface="Calibri"/>
                <a:ea typeface="Times New Roman" panose="02020603050405020304" pitchFamily="18" charset="0"/>
                <a:cs typeface="Times New Roman" panose="02020603050405020304" pitchFamily="18" charset="0"/>
              </a:rPr>
              <a:t>Lack of information of the user mental health lead it to the lack of wellbeing of the user.</a:t>
            </a:r>
            <a:endParaRPr kumimoji="0" lang="en-PK" sz="24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mn-cs"/>
            </a:endParaRPr>
          </a:p>
          <a:p>
            <a:pPr marL="546100" marR="0" lvl="0" indent="-342900" algn="just" defTabSz="914400" rtl="0" eaLnBrk="0" fontAlgn="base" latinLnBrk="0" hangingPunct="0">
              <a:lnSpc>
                <a:spcPct val="100000"/>
              </a:lnSpc>
              <a:spcBef>
                <a:spcPts val="0"/>
              </a:spcBef>
              <a:spcAft>
                <a:spcPts val="0"/>
              </a:spcAft>
              <a:buClr>
                <a:prstClr val="black"/>
              </a:buClr>
              <a:buSzPts val="3200"/>
              <a:buFont typeface="Arial" charset="0"/>
              <a:buChar char="•"/>
              <a:tabLst/>
              <a:defRPr/>
            </a:pPr>
            <a:r>
              <a:rPr kumimoji="0" lang="en-US" sz="2400" b="0" i="0" u="none" strike="noStrike" kern="1200" cap="none" spc="0" normalizeH="0" baseline="0" noProof="0" dirty="0">
                <a:ln>
                  <a:noFill/>
                </a:ln>
                <a:solidFill>
                  <a:srgbClr val="1F1F1F"/>
                </a:solidFill>
                <a:effectLst/>
                <a:uLnTx/>
                <a:uFillTx/>
                <a:latin typeface="Calibri"/>
                <a:ea typeface="Times New Roman" panose="02020603050405020304" pitchFamily="18" charset="0"/>
                <a:cs typeface="Times New Roman" panose="02020603050405020304" pitchFamily="18" charset="0"/>
              </a:rPr>
              <a:t>Some advance features behind a premium feature, which may prevent budget conscious user.</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Summary Table (1/2)</a:t>
            </a:r>
            <a:endParaRPr dirty="0"/>
          </a:p>
        </p:txBody>
      </p:sp>
      <p:sp>
        <p:nvSpPr>
          <p:cNvPr id="116" name="Google Shape;116;p6"/>
          <p:cNvSpPr txBox="1">
            <a:spLocks noGrp="1"/>
          </p:cNvSpPr>
          <p:nvPr>
            <p:ph type="body" idx="1"/>
          </p:nvPr>
        </p:nvSpPr>
        <p:spPr>
          <a:xfrm>
            <a:off x="457199" y="1442953"/>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lang="en-PK" dirty="0"/>
          </a:p>
        </p:txBody>
      </p:sp>
      <p:graphicFrame>
        <p:nvGraphicFramePr>
          <p:cNvPr id="2" name="Table 1">
            <a:extLst>
              <a:ext uri="{FF2B5EF4-FFF2-40B4-BE49-F238E27FC236}">
                <a16:creationId xmlns:a16="http://schemas.microsoft.com/office/drawing/2014/main" id="{66C9545C-E904-2B12-E6F4-150A09B56FA0}"/>
              </a:ext>
            </a:extLst>
          </p:cNvPr>
          <p:cNvGraphicFramePr>
            <a:graphicFrameLocks noGrp="1"/>
          </p:cNvGraphicFramePr>
          <p:nvPr>
            <p:extLst>
              <p:ext uri="{D42A27DB-BD31-4B8C-83A1-F6EECF244321}">
                <p14:modId xmlns:p14="http://schemas.microsoft.com/office/powerpoint/2010/main" val="2939069977"/>
              </p:ext>
            </p:extLst>
          </p:nvPr>
        </p:nvGraphicFramePr>
        <p:xfrm>
          <a:off x="457200" y="1417638"/>
          <a:ext cx="8229601" cy="4753875"/>
        </p:xfrm>
        <a:graphic>
          <a:graphicData uri="http://schemas.openxmlformats.org/drawingml/2006/table">
            <a:tbl>
              <a:tblPr firstRow="1" firstCol="1" bandRow="1">
                <a:tableStyleId>{5C22544A-7EE6-4342-B048-85BDC9FD1C3A}</a:tableStyleId>
              </a:tblPr>
              <a:tblGrid>
                <a:gridCol w="528973">
                  <a:extLst>
                    <a:ext uri="{9D8B030D-6E8A-4147-A177-3AD203B41FA5}">
                      <a16:colId xmlns:a16="http://schemas.microsoft.com/office/drawing/2014/main" val="39914131"/>
                    </a:ext>
                  </a:extLst>
                </a:gridCol>
                <a:gridCol w="1228105">
                  <a:extLst>
                    <a:ext uri="{9D8B030D-6E8A-4147-A177-3AD203B41FA5}">
                      <a16:colId xmlns:a16="http://schemas.microsoft.com/office/drawing/2014/main" val="3977607399"/>
                    </a:ext>
                  </a:extLst>
                </a:gridCol>
                <a:gridCol w="1141176">
                  <a:extLst>
                    <a:ext uri="{9D8B030D-6E8A-4147-A177-3AD203B41FA5}">
                      <a16:colId xmlns:a16="http://schemas.microsoft.com/office/drawing/2014/main" val="2555221747"/>
                    </a:ext>
                  </a:extLst>
                </a:gridCol>
                <a:gridCol w="671389">
                  <a:extLst>
                    <a:ext uri="{9D8B030D-6E8A-4147-A177-3AD203B41FA5}">
                      <a16:colId xmlns:a16="http://schemas.microsoft.com/office/drawing/2014/main" val="1061438072"/>
                    </a:ext>
                  </a:extLst>
                </a:gridCol>
                <a:gridCol w="1457451">
                  <a:extLst>
                    <a:ext uri="{9D8B030D-6E8A-4147-A177-3AD203B41FA5}">
                      <a16:colId xmlns:a16="http://schemas.microsoft.com/office/drawing/2014/main" val="2118603530"/>
                    </a:ext>
                  </a:extLst>
                </a:gridCol>
                <a:gridCol w="1297464">
                  <a:extLst>
                    <a:ext uri="{9D8B030D-6E8A-4147-A177-3AD203B41FA5}">
                      <a16:colId xmlns:a16="http://schemas.microsoft.com/office/drawing/2014/main" val="1942338399"/>
                    </a:ext>
                  </a:extLst>
                </a:gridCol>
                <a:gridCol w="1905043">
                  <a:extLst>
                    <a:ext uri="{9D8B030D-6E8A-4147-A177-3AD203B41FA5}">
                      <a16:colId xmlns:a16="http://schemas.microsoft.com/office/drawing/2014/main" val="2595936150"/>
                    </a:ext>
                  </a:extLst>
                </a:gridCol>
              </a:tblGrid>
              <a:tr h="948296">
                <a:tc>
                  <a:txBody>
                    <a:bodyPr/>
                    <a:lstStyle/>
                    <a:p>
                      <a:pPr algn="ctr">
                        <a:lnSpc>
                          <a:spcPct val="107000"/>
                        </a:lnSpc>
                      </a:pPr>
                      <a:r>
                        <a:rPr lang="en-US" sz="1800" dirty="0">
                          <a:effectLst/>
                        </a:rPr>
                        <a:t>No.</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a:effectLst/>
                        </a:rPr>
                        <a:t>Author Name</a:t>
                      </a:r>
                      <a:endParaRPr lang="en-PK" sz="1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a:effectLst/>
                        </a:rPr>
                        <a:t>Language</a:t>
                      </a:r>
                      <a:endParaRPr lang="en-PK" sz="1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Year</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Methods</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Data Description</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a:effectLst/>
                        </a:rPr>
                        <a:t>Performance</a:t>
                      </a:r>
                      <a:endParaRPr lang="en-PK" sz="1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extLst>
                  <a:ext uri="{0D108BD9-81ED-4DB2-BD59-A6C34878D82A}">
                    <a16:rowId xmlns:a16="http://schemas.microsoft.com/office/drawing/2014/main" val="3527703812"/>
                  </a:ext>
                </a:extLst>
              </a:tr>
              <a:tr h="1477732">
                <a:tc>
                  <a:txBody>
                    <a:bodyPr/>
                    <a:lstStyle/>
                    <a:p>
                      <a:pPr algn="ctr">
                        <a:lnSpc>
                          <a:spcPct val="107000"/>
                        </a:lnSpc>
                      </a:pPr>
                      <a:r>
                        <a:rPr lang="en-US" sz="1800" u="sng" dirty="0">
                          <a:effectLst/>
                          <a:latin typeface="Times New Roman" panose="02020603050405020304" pitchFamily="18" charset="0"/>
                          <a:ea typeface="Times New Roman" panose="02020603050405020304" pitchFamily="18" charset="0"/>
                          <a:cs typeface="Arial" panose="020B0604020202020204" pitchFamily="34" charset="0"/>
                        </a:rPr>
                        <a:t>1</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marL="3175">
                        <a:lnSpc>
                          <a:spcPct val="107000"/>
                        </a:lnSpc>
                        <a:spcAft>
                          <a:spcPts val="560"/>
                        </a:spcAft>
                      </a:pPr>
                      <a:r>
                        <a:rPr lang="en-US" sz="1800" dirty="0">
                          <a:effectLst/>
                        </a:rPr>
                        <a:t>Muhammet </a:t>
                      </a:r>
                      <a:endParaRPr lang="en-PK" sz="1800" dirty="0">
                        <a:effectLst/>
                      </a:endParaRPr>
                    </a:p>
                    <a:p>
                      <a:pPr marL="3175">
                        <a:lnSpc>
                          <a:spcPct val="107000"/>
                        </a:lnSpc>
                        <a:spcAft>
                          <a:spcPts val="585"/>
                        </a:spcAft>
                      </a:pPr>
                      <a:r>
                        <a:rPr lang="en-US" sz="1800" dirty="0">
                          <a:effectLst/>
                        </a:rPr>
                        <a:t>Sinan </a:t>
                      </a:r>
                      <a:endParaRPr lang="en-PK" sz="1800" dirty="0">
                        <a:effectLst/>
                      </a:endParaRPr>
                    </a:p>
                    <a:p>
                      <a:pPr marL="3175">
                        <a:lnSpc>
                          <a:spcPct val="107000"/>
                        </a:lnSpc>
                        <a:spcAft>
                          <a:spcPts val="565"/>
                        </a:spcAft>
                      </a:pPr>
                      <a:r>
                        <a:rPr lang="en-US" sz="1800" dirty="0">
                          <a:effectLst/>
                        </a:rPr>
                        <a:t>Başarslan, </a:t>
                      </a:r>
                      <a:endParaRPr lang="en-PK" sz="1800" dirty="0">
                        <a:effectLst/>
                      </a:endParaRPr>
                    </a:p>
                    <a:p>
                      <a:pPr marL="3175">
                        <a:lnSpc>
                          <a:spcPct val="107000"/>
                        </a:lnSpc>
                        <a:spcAft>
                          <a:spcPts val="585"/>
                        </a:spcAft>
                      </a:pPr>
                      <a:r>
                        <a:rPr lang="en-US" sz="1800" dirty="0">
                          <a:effectLst/>
                        </a:rPr>
                        <a:t>Fatih </a:t>
                      </a:r>
                      <a:endParaRPr lang="en-PK" sz="1800" dirty="0">
                        <a:effectLst/>
                      </a:endParaRPr>
                    </a:p>
                    <a:p>
                      <a:pPr marL="3175">
                        <a:lnSpc>
                          <a:spcPct val="107000"/>
                        </a:lnSpc>
                      </a:pPr>
                      <a:r>
                        <a:rPr lang="en-US" sz="1800" dirty="0">
                          <a:effectLst/>
                        </a:rPr>
                        <a:t>Kayaalp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English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2020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spcAft>
                          <a:spcPts val="565"/>
                        </a:spcAft>
                      </a:pPr>
                      <a:r>
                        <a:rPr lang="en-US" sz="1800" dirty="0">
                          <a:effectLst/>
                        </a:rPr>
                        <a:t>NB, SVM &amp; </a:t>
                      </a:r>
                      <a:endParaRPr lang="en-PK" sz="1800" dirty="0">
                        <a:effectLst/>
                      </a:endParaRPr>
                    </a:p>
                    <a:p>
                      <a:pPr marL="3175">
                        <a:lnSpc>
                          <a:spcPct val="107000"/>
                        </a:lnSpc>
                      </a:pPr>
                      <a:r>
                        <a:rPr lang="en-US" sz="1800" dirty="0">
                          <a:effectLst/>
                        </a:rPr>
                        <a:t>ANN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a:lnSpc>
                          <a:spcPct val="107000"/>
                        </a:lnSpc>
                      </a:pPr>
                      <a:r>
                        <a:rPr lang="en-US" sz="1800" dirty="0">
                          <a:effectLst/>
                        </a:rPr>
                        <a:t>4500 Twitter records of IMDB Movies &amp; health-related twitter data</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0.85 Accuracy</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extLst>
                  <a:ext uri="{0D108BD9-81ED-4DB2-BD59-A6C34878D82A}">
                    <a16:rowId xmlns:a16="http://schemas.microsoft.com/office/drawing/2014/main" val="1090819443"/>
                  </a:ext>
                </a:extLst>
              </a:tr>
              <a:tr h="1477732">
                <a:tc>
                  <a:txBody>
                    <a:bodyPr/>
                    <a:lstStyle/>
                    <a:p>
                      <a:pPr algn="ctr">
                        <a:lnSpc>
                          <a:spcPct val="107000"/>
                        </a:lnSpc>
                      </a:pPr>
                      <a:r>
                        <a:rPr lang="en-US" sz="1800" u="sng" dirty="0">
                          <a:effectLst/>
                          <a:latin typeface="Times New Roman" panose="02020603050405020304" pitchFamily="18" charset="0"/>
                          <a:ea typeface="Times New Roman" panose="02020603050405020304" pitchFamily="18" charset="0"/>
                          <a:cs typeface="Arial" panose="020B0604020202020204" pitchFamily="34" charset="0"/>
                        </a:rPr>
                        <a:t>2</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marL="3175">
                        <a:lnSpc>
                          <a:spcPct val="107000"/>
                        </a:lnSpc>
                        <a:spcAft>
                          <a:spcPts val="560"/>
                        </a:spcAft>
                      </a:pPr>
                      <a:r>
                        <a:rPr lang="en-US" sz="1800" dirty="0">
                          <a:effectLst/>
                        </a:rPr>
                        <a:t>Facebook </a:t>
                      </a:r>
                      <a:endParaRPr lang="en-PK" sz="1800" dirty="0">
                        <a:effectLst/>
                      </a:endParaRPr>
                    </a:p>
                    <a:p>
                      <a:pPr marL="3175">
                        <a:lnSpc>
                          <a:spcPct val="107000"/>
                        </a:lnSpc>
                      </a:pPr>
                      <a:r>
                        <a:rPr lang="en-US" sz="1800" dirty="0">
                          <a:effectLst/>
                        </a:rPr>
                        <a:t>AL &amp;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a:effectLst/>
                        </a:rPr>
                        <a:t>English </a:t>
                      </a:r>
                      <a:endParaRPr lang="en-PK"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a:effectLst/>
                        </a:rPr>
                        <a:t>2019 </a:t>
                      </a:r>
                      <a:endParaRPr lang="en-PK"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marR="6985">
                        <a:lnSpc>
                          <a:spcPct val="107000"/>
                        </a:lnSpc>
                        <a:spcAft>
                          <a:spcPts val="0"/>
                        </a:spcAft>
                      </a:pPr>
                      <a:r>
                        <a:rPr lang="en-US" sz="1800">
                          <a:effectLst/>
                        </a:rPr>
                        <a:t>RoBERTa and BERT </a:t>
                      </a:r>
                      <a:endParaRPr lang="en-PK"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a:lnSpc>
                          <a:spcPct val="107000"/>
                        </a:lnSpc>
                        <a:spcAft>
                          <a:spcPts val="595"/>
                        </a:spcAft>
                        <a:tabLst>
                          <a:tab pos="794385" algn="r"/>
                        </a:tabLst>
                      </a:pPr>
                      <a:r>
                        <a:rPr lang="en-US" sz="1800">
                          <a:effectLst/>
                        </a:rPr>
                        <a:t>160GB 	of </a:t>
                      </a:r>
                      <a:endParaRPr lang="en-PK" sz="1800">
                        <a:effectLst/>
                      </a:endParaRPr>
                    </a:p>
                    <a:p>
                      <a:pPr>
                        <a:lnSpc>
                          <a:spcPct val="107000"/>
                        </a:lnSpc>
                      </a:pPr>
                      <a:r>
                        <a:rPr lang="en-US" sz="1800">
                          <a:effectLst/>
                        </a:rPr>
                        <a:t>text </a:t>
                      </a:r>
                      <a:endParaRPr lang="en-PK"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SQuAD 94.6/89.4</a:t>
                      </a:r>
                      <a:endParaRPr lang="en-PK" sz="1800" dirty="0">
                        <a:effectLst/>
                      </a:endParaRPr>
                    </a:p>
                    <a:p>
                      <a:pPr marL="3175" algn="just">
                        <a:lnSpc>
                          <a:spcPct val="107000"/>
                        </a:lnSpc>
                      </a:pPr>
                      <a:r>
                        <a:rPr lang="en-US" sz="1800" dirty="0">
                          <a:effectLst/>
                        </a:rPr>
                        <a:t>88.5 on the GLUE benchmark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extLst>
                  <a:ext uri="{0D108BD9-81ED-4DB2-BD59-A6C34878D82A}">
                    <a16:rowId xmlns:a16="http://schemas.microsoft.com/office/drawing/2014/main" val="3199473794"/>
                  </a:ext>
                </a:extLst>
              </a:tr>
            </a:tbl>
          </a:graphicData>
        </a:graphic>
      </p:graphicFrame>
      <p:sp>
        <p:nvSpPr>
          <p:cNvPr id="3" name="Slide Number Placeholder 2">
            <a:extLst>
              <a:ext uri="{FF2B5EF4-FFF2-40B4-BE49-F238E27FC236}">
                <a16:creationId xmlns:a16="http://schemas.microsoft.com/office/drawing/2014/main" id="{9E87D974-9C82-66FD-B1E1-D6E134E1D5CD}"/>
              </a:ext>
            </a:extLst>
          </p:cNvPr>
          <p:cNvSpPr>
            <a:spLocks noGrp="1"/>
          </p:cNvSpPr>
          <p:nvPr>
            <p:ph type="sldNum" sz="quarter" idx="12"/>
          </p:nvPr>
        </p:nvSpPr>
        <p:spPr/>
        <p:txBody>
          <a:bodyPr/>
          <a:lstStyle/>
          <a:p>
            <a:pPr>
              <a:defRPr/>
            </a:pPr>
            <a:fld id="{E23E33BD-E18E-4BE1-9714-EE4282389175}"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1783</TotalTime>
  <Words>1273</Words>
  <Application>Microsoft Macintosh PowerPoint</Application>
  <PresentationFormat>On-screen Show (4:3)</PresentationFormat>
  <Paragraphs>164</Paragraphs>
  <Slides>28</Slides>
  <Notes>22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Söhne</vt:lpstr>
      <vt:lpstr>Times New Roman</vt:lpstr>
      <vt:lpstr>Office Theme</vt:lpstr>
      <vt:lpstr>1_Office Theme</vt:lpstr>
      <vt:lpstr>Final Year Project</vt:lpstr>
      <vt:lpstr>Project Team</vt:lpstr>
      <vt:lpstr>Table of Content</vt:lpstr>
      <vt:lpstr>BACKGROUND AND INTRODUCTION</vt:lpstr>
      <vt:lpstr>Introduction</vt:lpstr>
      <vt:lpstr>BACKGROUND</vt:lpstr>
      <vt:lpstr>Literature Review</vt:lpstr>
      <vt:lpstr>Literature Review</vt:lpstr>
      <vt:lpstr>Summary Table (1/2)</vt:lpstr>
      <vt:lpstr>Summary Table (2/2)</vt:lpstr>
      <vt:lpstr>PROBLEM STATEMENT</vt:lpstr>
      <vt:lpstr>Problem Statement</vt:lpstr>
      <vt:lpstr>ENDEAVOUR</vt:lpstr>
      <vt:lpstr>Endeavour</vt:lpstr>
      <vt:lpstr>PROPOSED SOLUTION</vt:lpstr>
      <vt:lpstr>Proposed Solution</vt:lpstr>
      <vt:lpstr>Requirements Summary</vt:lpstr>
      <vt:lpstr>Design Summary</vt:lpstr>
      <vt:lpstr>Methodology (1/2)</vt:lpstr>
      <vt:lpstr>Methodology (1/2)</vt:lpstr>
      <vt:lpstr>Methodology (2/2)</vt:lpstr>
      <vt:lpstr>Implementation Summary</vt:lpstr>
      <vt:lpstr>Results Summary (1/2)</vt:lpstr>
      <vt:lpstr>Results Summary (2/2)</vt:lpstr>
      <vt:lpstr>Testing Summary</vt:lpstr>
      <vt:lpstr>CONCLUSION AND OUTLOOK</vt:lpstr>
      <vt:lpstr>Conclusion &amp; Outlook (1/2)</vt:lpstr>
      <vt:lpstr>Conclusion &amp; Outlook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Khan</dc:creator>
  <cp:lastModifiedBy>Microsoft Office User</cp:lastModifiedBy>
  <cp:revision>5</cp:revision>
  <dcterms:created xsi:type="dcterms:W3CDTF">2013-01-22T07:04:44Z</dcterms:created>
  <dcterms:modified xsi:type="dcterms:W3CDTF">2024-05-13T17:41:21Z</dcterms:modified>
</cp:coreProperties>
</file>