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37"/>
  </p:notesMasterIdLst>
  <p:handoutMasterIdLst>
    <p:handoutMasterId r:id="rId38"/>
  </p:handoutMasterIdLst>
  <p:sldIdLst>
    <p:sldId id="256" r:id="rId2"/>
    <p:sldId id="257" r:id="rId3"/>
    <p:sldId id="290" r:id="rId4"/>
    <p:sldId id="258" r:id="rId5"/>
    <p:sldId id="291" r:id="rId6"/>
    <p:sldId id="292" r:id="rId7"/>
    <p:sldId id="293" r:id="rId8"/>
    <p:sldId id="294" r:id="rId9"/>
    <p:sldId id="295" r:id="rId10"/>
    <p:sldId id="296" r:id="rId11"/>
    <p:sldId id="262" r:id="rId12"/>
    <p:sldId id="269" r:id="rId13"/>
    <p:sldId id="297" r:id="rId14"/>
    <p:sldId id="298" r:id="rId15"/>
    <p:sldId id="260" r:id="rId16"/>
    <p:sldId id="259" r:id="rId17"/>
    <p:sldId id="261" r:id="rId18"/>
    <p:sldId id="283" r:id="rId19"/>
    <p:sldId id="272" r:id="rId20"/>
    <p:sldId id="273" r:id="rId21"/>
    <p:sldId id="274" r:id="rId22"/>
    <p:sldId id="284" r:id="rId23"/>
    <p:sldId id="285" r:id="rId24"/>
    <p:sldId id="287" r:id="rId25"/>
    <p:sldId id="280" r:id="rId26"/>
    <p:sldId id="263" r:id="rId27"/>
    <p:sldId id="282" r:id="rId28"/>
    <p:sldId id="281" r:id="rId29"/>
    <p:sldId id="275" r:id="rId30"/>
    <p:sldId id="264" r:id="rId31"/>
    <p:sldId id="277" r:id="rId32"/>
    <p:sldId id="276" r:id="rId33"/>
    <p:sldId id="288" r:id="rId34"/>
    <p:sldId id="289" r:id="rId35"/>
    <p:sldId id="278" r:id="rId3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00"/>
    <p:restoredTop sz="94676"/>
  </p:normalViewPr>
  <p:slideViewPr>
    <p:cSldViewPr>
      <p:cViewPr varScale="1">
        <p:scale>
          <a:sx n="106" d="100"/>
          <a:sy n="106" d="100"/>
        </p:scale>
        <p:origin x="208"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8E93129-E5B4-8F49-B265-23D8F4236806}"/>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PK"/>
          </a:p>
        </p:txBody>
      </p:sp>
      <p:sp>
        <p:nvSpPr>
          <p:cNvPr id="3" name="Date Placeholder 2">
            <a:extLst>
              <a:ext uri="{FF2B5EF4-FFF2-40B4-BE49-F238E27FC236}">
                <a16:creationId xmlns:a16="http://schemas.microsoft.com/office/drawing/2014/main" id="{6CBB61E5-B9DE-6274-BE62-E8ACC5491AC2}"/>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ACDEA08-F3F9-494B-A131-B353DCA9BA10}" type="datetimeFigureOut">
              <a:rPr lang="en-PK" smtClean="0"/>
              <a:t>10/01/2024</a:t>
            </a:fld>
            <a:endParaRPr lang="en-PK"/>
          </a:p>
        </p:txBody>
      </p:sp>
      <p:sp>
        <p:nvSpPr>
          <p:cNvPr id="4" name="Footer Placeholder 3">
            <a:extLst>
              <a:ext uri="{FF2B5EF4-FFF2-40B4-BE49-F238E27FC236}">
                <a16:creationId xmlns:a16="http://schemas.microsoft.com/office/drawing/2014/main" id="{FB85013F-6CE4-A41C-BE0A-915F562654D9}"/>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PK"/>
          </a:p>
        </p:txBody>
      </p:sp>
      <p:sp>
        <p:nvSpPr>
          <p:cNvPr id="5" name="Slide Number Placeholder 4">
            <a:extLst>
              <a:ext uri="{FF2B5EF4-FFF2-40B4-BE49-F238E27FC236}">
                <a16:creationId xmlns:a16="http://schemas.microsoft.com/office/drawing/2014/main" id="{8E64E3DF-A941-E92B-0684-F2D0B62F6BC8}"/>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0590FB92-A7B0-7C41-AA82-2D6D6C63AAC8}" type="slidenum">
              <a:rPr lang="en-PK" smtClean="0"/>
              <a:t>‹#›</a:t>
            </a:fld>
            <a:endParaRPr lang="en-PK"/>
          </a:p>
        </p:txBody>
      </p:sp>
    </p:spTree>
    <p:extLst>
      <p:ext uri="{BB962C8B-B14F-4D97-AF65-F5344CB8AC3E}">
        <p14:creationId xmlns:p14="http://schemas.microsoft.com/office/powerpoint/2010/main" val="2593203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57AE9C33-05F0-6544-8C1B-2CE049C7E1DF}" type="datetimeFigureOut">
              <a:rPr lang="en-PK" smtClean="0"/>
              <a:t>10/01/2024</a:t>
            </a:fld>
            <a:endParaRPr lang="en-PK"/>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99BAA5C-51D3-354E-B508-3FFBD011E02C}" type="slidenum">
              <a:rPr lang="en-PK" smtClean="0"/>
              <a:t>‹#›</a:t>
            </a:fld>
            <a:endParaRPr lang="en-PK"/>
          </a:p>
        </p:txBody>
      </p:sp>
    </p:spTree>
    <p:extLst>
      <p:ext uri="{BB962C8B-B14F-4D97-AF65-F5344CB8AC3E}">
        <p14:creationId xmlns:p14="http://schemas.microsoft.com/office/powerpoint/2010/main" val="1264976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715cfd4a_0_7: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715cfd4a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715cfd4a_0_7: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715cfd4a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99BAA5C-51D3-354E-B508-3FFBD011E02C}" type="slidenum">
              <a:rPr lang="en-PK" smtClean="0"/>
              <a:t>4</a:t>
            </a:fld>
            <a:endParaRPr lang="en-PK"/>
          </a:p>
        </p:txBody>
      </p:sp>
    </p:spTree>
    <p:extLst>
      <p:ext uri="{BB962C8B-B14F-4D97-AF65-F5344CB8AC3E}">
        <p14:creationId xmlns:p14="http://schemas.microsoft.com/office/powerpoint/2010/main" val="110540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9789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3715cfd4a_0_2: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03715cfd4a_0_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A9E3EEA-42A1-0B45-8D3D-5583544B92B3}" type="datetime1">
              <a:rPr lang="en-US" smtClean="0"/>
              <a:t>1/10/24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1F5670-D3F4-45C7-B985-727ECBBC4E31}" type="slidenum">
              <a:rPr lang="en-US"/>
              <a:pPr>
                <a:defRPr/>
              </a:pPr>
              <a:t>‹#›</a:t>
            </a:fld>
            <a:endParaRPr lang="en-US"/>
          </a:p>
        </p:txBody>
      </p:sp>
    </p:spTree>
    <p:extLst>
      <p:ext uri="{BB962C8B-B14F-4D97-AF65-F5344CB8AC3E}">
        <p14:creationId xmlns:p14="http://schemas.microsoft.com/office/powerpoint/2010/main" val="335224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319B4EF-BCD7-8F49-B50C-AC3765077236}" type="datetime1">
              <a:rPr lang="en-US" smtClean="0"/>
              <a:t>1/10/24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3F1DD-6A4D-4A6A-9723-33B3A792EBB9}" type="slidenum">
              <a:rPr lang="en-US"/>
              <a:pPr>
                <a:defRPr/>
              </a:pPr>
              <a:t>‹#›</a:t>
            </a:fld>
            <a:endParaRPr lang="en-US"/>
          </a:p>
        </p:txBody>
      </p:sp>
    </p:spTree>
    <p:extLst>
      <p:ext uri="{BB962C8B-B14F-4D97-AF65-F5344CB8AC3E}">
        <p14:creationId xmlns:p14="http://schemas.microsoft.com/office/powerpoint/2010/main" val="199284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9C50E3F-F255-4F4C-9E49-4BDB7CF0CA37}" type="datetime1">
              <a:rPr lang="en-US" smtClean="0"/>
              <a:t>1/10/24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3DAF-319D-456B-AC92-51897CFD44FC}" type="slidenum">
              <a:rPr lang="en-US"/>
              <a:pPr>
                <a:defRPr/>
              </a:pPr>
              <a:t>‹#›</a:t>
            </a:fld>
            <a:endParaRPr lang="en-US"/>
          </a:p>
        </p:txBody>
      </p:sp>
    </p:spTree>
    <p:extLst>
      <p:ext uri="{BB962C8B-B14F-4D97-AF65-F5344CB8AC3E}">
        <p14:creationId xmlns:p14="http://schemas.microsoft.com/office/powerpoint/2010/main" val="390028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CE1A658-FBE6-B94D-886A-9E0B0E95BE7B}" type="datetime1">
              <a:rPr lang="en-US" smtClean="0"/>
              <a:t>1/10/24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E33BD-E18E-4BE1-9714-EE4282389175}" type="slidenum">
              <a:rPr lang="en-US"/>
              <a:pPr>
                <a:defRPr/>
              </a:pPr>
              <a:t>‹#›</a:t>
            </a:fld>
            <a:endParaRPr lang="en-US"/>
          </a:p>
        </p:txBody>
      </p:sp>
    </p:spTree>
    <p:extLst>
      <p:ext uri="{BB962C8B-B14F-4D97-AF65-F5344CB8AC3E}">
        <p14:creationId xmlns:p14="http://schemas.microsoft.com/office/powerpoint/2010/main" val="72368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9E0C8F4-113B-B746-8E17-5B55F5821F9A}" type="datetime1">
              <a:rPr lang="en-US" smtClean="0"/>
              <a:t>1/10/24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4A030-EF6A-4762-B30C-DE8655F57C18}" type="slidenum">
              <a:rPr lang="en-US"/>
              <a:pPr>
                <a:defRPr/>
              </a:pPr>
              <a:t>‹#›</a:t>
            </a:fld>
            <a:endParaRPr lang="en-US"/>
          </a:p>
        </p:txBody>
      </p:sp>
    </p:spTree>
    <p:extLst>
      <p:ext uri="{BB962C8B-B14F-4D97-AF65-F5344CB8AC3E}">
        <p14:creationId xmlns:p14="http://schemas.microsoft.com/office/powerpoint/2010/main" val="37351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F0056F8-126D-3D48-ADA8-F4A6F26AF60D}" type="datetime1">
              <a:rPr lang="en-US" smtClean="0"/>
              <a:t>1/10/24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7087B-68C8-47F2-B5D0-EF32CB23F865}" type="slidenum">
              <a:rPr lang="en-US"/>
              <a:pPr>
                <a:defRPr/>
              </a:pPr>
              <a:t>‹#›</a:t>
            </a:fld>
            <a:endParaRPr lang="en-US"/>
          </a:p>
        </p:txBody>
      </p:sp>
    </p:spTree>
    <p:extLst>
      <p:ext uri="{BB962C8B-B14F-4D97-AF65-F5344CB8AC3E}">
        <p14:creationId xmlns:p14="http://schemas.microsoft.com/office/powerpoint/2010/main" val="167112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E6D3981-1A3D-6143-B1E8-0CA5B47E662C}" type="datetime1">
              <a:rPr lang="en-US" smtClean="0"/>
              <a:t>1/10/24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497330-42CC-42AC-87F9-5A3675C691E0}" type="slidenum">
              <a:rPr lang="en-US"/>
              <a:pPr>
                <a:defRPr/>
              </a:pPr>
              <a:t>‹#›</a:t>
            </a:fld>
            <a:endParaRPr lang="en-US"/>
          </a:p>
        </p:txBody>
      </p:sp>
    </p:spTree>
    <p:extLst>
      <p:ext uri="{BB962C8B-B14F-4D97-AF65-F5344CB8AC3E}">
        <p14:creationId xmlns:p14="http://schemas.microsoft.com/office/powerpoint/2010/main" val="20985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D31CCAC-9E4C-0246-8DE5-D98EDEE7F7FC}" type="datetime1">
              <a:rPr lang="en-US" smtClean="0"/>
              <a:t>1/10/24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6CAFDE-0C38-456D-B802-21864C3F830D}" type="slidenum">
              <a:rPr lang="en-US"/>
              <a:pPr>
                <a:defRPr/>
              </a:pPr>
              <a:t>‹#›</a:t>
            </a:fld>
            <a:endParaRPr lang="en-US"/>
          </a:p>
        </p:txBody>
      </p:sp>
    </p:spTree>
    <p:extLst>
      <p:ext uri="{BB962C8B-B14F-4D97-AF65-F5344CB8AC3E}">
        <p14:creationId xmlns:p14="http://schemas.microsoft.com/office/powerpoint/2010/main" val="300509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76BCD70-B68A-4645-A574-1A1A4485F2A7}" type="datetime1">
              <a:rPr lang="en-US" smtClean="0"/>
              <a:t>1/10/24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0D651-56A8-4CE0-9D94-65BDDFDEBFA7}" type="slidenum">
              <a:rPr lang="en-US"/>
              <a:pPr>
                <a:defRPr/>
              </a:pPr>
              <a:t>‹#›</a:t>
            </a:fld>
            <a:endParaRPr lang="en-US"/>
          </a:p>
        </p:txBody>
      </p:sp>
    </p:spTree>
    <p:extLst>
      <p:ext uri="{BB962C8B-B14F-4D97-AF65-F5344CB8AC3E}">
        <p14:creationId xmlns:p14="http://schemas.microsoft.com/office/powerpoint/2010/main" val="262345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DF36CC4-CA75-624E-B67C-B718F9C97270}" type="datetime1">
              <a:rPr lang="en-US" smtClean="0"/>
              <a:t>1/10/24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7F8457-8BC5-42F4-9665-36B7DF8528E8}" type="slidenum">
              <a:rPr lang="en-US"/>
              <a:pPr>
                <a:defRPr/>
              </a:pPr>
              <a:t>‹#›</a:t>
            </a:fld>
            <a:endParaRPr lang="en-US"/>
          </a:p>
        </p:txBody>
      </p:sp>
    </p:spTree>
    <p:extLst>
      <p:ext uri="{BB962C8B-B14F-4D97-AF65-F5344CB8AC3E}">
        <p14:creationId xmlns:p14="http://schemas.microsoft.com/office/powerpoint/2010/main" val="50674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FD56AC0-2E88-C643-8BE6-98BA06557F69}" type="datetime1">
              <a:rPr lang="en-US" smtClean="0"/>
              <a:t>1/10/24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70734B-61FB-498A-8F45-B91ADB27494E}" type="slidenum">
              <a:rPr lang="en-US"/>
              <a:pPr>
                <a:defRPr/>
              </a:pPr>
              <a:t>‹#›</a:t>
            </a:fld>
            <a:endParaRPr lang="en-US"/>
          </a:p>
        </p:txBody>
      </p:sp>
    </p:spTree>
    <p:extLst>
      <p:ext uri="{BB962C8B-B14F-4D97-AF65-F5344CB8AC3E}">
        <p14:creationId xmlns:p14="http://schemas.microsoft.com/office/powerpoint/2010/main" val="401547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4EF7422-26EB-8542-B9CB-248FF6FA5147}" type="datetime1">
              <a:rPr lang="en-US" smtClean="0"/>
              <a:t>1/10/24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E01495-F694-4C46-966A-5FC739EB7C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pplewebdata://7FC074F9-3A98-423B-AE7D-758484A5BD0B/#_Bibliograph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applewebdata://7FC074F9-3A98-423B-AE7D-758484A5BD0B/#_Bibliograph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r="-5000"/>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Final Year Project</a:t>
            </a:r>
          </a:p>
        </p:txBody>
      </p:sp>
      <p:sp>
        <p:nvSpPr>
          <p:cNvPr id="5123" name="Subtitle 2"/>
          <p:cNvSpPr>
            <a:spLocks noGrp="1"/>
          </p:cNvSpPr>
          <p:nvPr>
            <p:ph type="subTitle" idx="1"/>
          </p:nvPr>
        </p:nvSpPr>
        <p:spPr/>
        <p:txBody>
          <a:bodyPr rtlCol="0">
            <a:normAutofit/>
          </a:bodyPr>
          <a:lstStyle/>
          <a:p>
            <a:pPr marL="63500" eaLnBrk="1" fontAlgn="auto" hangingPunct="1">
              <a:spcAft>
                <a:spcPts val="0"/>
              </a:spcAft>
              <a:buFont typeface="Arial" pitchFamily="34" charset="0"/>
              <a:buNone/>
              <a:defRPr/>
            </a:pPr>
            <a:r>
              <a:rPr lang="en-US" b="1" dirty="0"/>
              <a:t>Body Boost</a:t>
            </a:r>
          </a:p>
          <a:p>
            <a:pPr marL="63500" eaLnBrk="1" fontAlgn="auto" hangingPunct="1">
              <a:spcAft>
                <a:spcPts val="0"/>
              </a:spcAft>
              <a:buFont typeface="Arial" pitchFamily="34" charset="0"/>
              <a:buNone/>
              <a:defRPr/>
            </a:pPr>
            <a:r>
              <a:rPr lang="en-US" sz="1400" b="1" dirty="0"/>
              <a:t>Supervised By: Mr. Muhammad Usman Karim(Lecturer)</a:t>
            </a:r>
          </a:p>
        </p:txBody>
      </p:sp>
      <p:pic>
        <p:nvPicPr>
          <p:cNvPr id="2052" name="Picture 3" descr="Riphah.jpg"/>
          <p:cNvPicPr>
            <a:picLocks noChangeAspect="1"/>
          </p:cNvPicPr>
          <p:nvPr/>
        </p:nvPicPr>
        <p:blipFill>
          <a:blip r:embed="rId3" cstate="print">
            <a:extLst>
              <a:ext uri="{28A0092B-C50C-407E-A947-70E740481C1C}">
                <a14:useLocalDpi xmlns:a14="http://schemas.microsoft.com/office/drawing/2010/main" val="0"/>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28748EE8-14BD-1E86-90FE-72E48A90FDBE}"/>
              </a:ext>
            </a:extLst>
          </p:cNvPr>
          <p:cNvSpPr>
            <a:spLocks noGrp="1"/>
          </p:cNvSpPr>
          <p:nvPr>
            <p:ph type="ftr" sz="quarter" idx="11"/>
          </p:nvPr>
        </p:nvSpPr>
        <p:spPr/>
        <p:txBody>
          <a:bodyPr/>
          <a:lstStyle/>
          <a:p>
            <a:pPr>
              <a:defRPr/>
            </a:pPr>
            <a:r>
              <a:rPr lang="en-US"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Summary Table</a:t>
            </a:r>
            <a:endParaRPr dirty="0"/>
          </a:p>
        </p:txBody>
      </p:sp>
      <p:sp>
        <p:nvSpPr>
          <p:cNvPr id="116" name="Google Shape;11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lang="en-PK" dirty="0"/>
          </a:p>
        </p:txBody>
      </p:sp>
      <p:graphicFrame>
        <p:nvGraphicFramePr>
          <p:cNvPr id="2" name="Table 1">
            <a:extLst>
              <a:ext uri="{FF2B5EF4-FFF2-40B4-BE49-F238E27FC236}">
                <a16:creationId xmlns:a16="http://schemas.microsoft.com/office/drawing/2014/main" id="{66C9545C-E904-2B12-E6F4-150A09B56FA0}"/>
              </a:ext>
            </a:extLst>
          </p:cNvPr>
          <p:cNvGraphicFramePr>
            <a:graphicFrameLocks noGrp="1"/>
          </p:cNvGraphicFramePr>
          <p:nvPr>
            <p:extLst>
              <p:ext uri="{D42A27DB-BD31-4B8C-83A1-F6EECF244321}">
                <p14:modId xmlns:p14="http://schemas.microsoft.com/office/powerpoint/2010/main" val="1996952401"/>
              </p:ext>
            </p:extLst>
          </p:nvPr>
        </p:nvGraphicFramePr>
        <p:xfrm>
          <a:off x="457200" y="1600200"/>
          <a:ext cx="8229601" cy="3243756"/>
        </p:xfrm>
        <a:graphic>
          <a:graphicData uri="http://schemas.openxmlformats.org/drawingml/2006/table">
            <a:tbl>
              <a:tblPr firstRow="1" firstCol="1" bandRow="1">
                <a:tableStyleId>{5C22544A-7EE6-4342-B048-85BDC9FD1C3A}</a:tableStyleId>
              </a:tblPr>
              <a:tblGrid>
                <a:gridCol w="528973">
                  <a:extLst>
                    <a:ext uri="{9D8B030D-6E8A-4147-A177-3AD203B41FA5}">
                      <a16:colId xmlns:a16="http://schemas.microsoft.com/office/drawing/2014/main" val="39914131"/>
                    </a:ext>
                  </a:extLst>
                </a:gridCol>
                <a:gridCol w="1228105">
                  <a:extLst>
                    <a:ext uri="{9D8B030D-6E8A-4147-A177-3AD203B41FA5}">
                      <a16:colId xmlns:a16="http://schemas.microsoft.com/office/drawing/2014/main" val="3977607399"/>
                    </a:ext>
                  </a:extLst>
                </a:gridCol>
                <a:gridCol w="1141176">
                  <a:extLst>
                    <a:ext uri="{9D8B030D-6E8A-4147-A177-3AD203B41FA5}">
                      <a16:colId xmlns:a16="http://schemas.microsoft.com/office/drawing/2014/main" val="2555221747"/>
                    </a:ext>
                  </a:extLst>
                </a:gridCol>
                <a:gridCol w="671389">
                  <a:extLst>
                    <a:ext uri="{9D8B030D-6E8A-4147-A177-3AD203B41FA5}">
                      <a16:colId xmlns:a16="http://schemas.microsoft.com/office/drawing/2014/main" val="1061438072"/>
                    </a:ext>
                  </a:extLst>
                </a:gridCol>
                <a:gridCol w="1457451">
                  <a:extLst>
                    <a:ext uri="{9D8B030D-6E8A-4147-A177-3AD203B41FA5}">
                      <a16:colId xmlns:a16="http://schemas.microsoft.com/office/drawing/2014/main" val="2118603530"/>
                    </a:ext>
                  </a:extLst>
                </a:gridCol>
                <a:gridCol w="1297464">
                  <a:extLst>
                    <a:ext uri="{9D8B030D-6E8A-4147-A177-3AD203B41FA5}">
                      <a16:colId xmlns:a16="http://schemas.microsoft.com/office/drawing/2014/main" val="1942338399"/>
                    </a:ext>
                  </a:extLst>
                </a:gridCol>
                <a:gridCol w="1905043">
                  <a:extLst>
                    <a:ext uri="{9D8B030D-6E8A-4147-A177-3AD203B41FA5}">
                      <a16:colId xmlns:a16="http://schemas.microsoft.com/office/drawing/2014/main" val="2595936150"/>
                    </a:ext>
                  </a:extLst>
                </a:gridCol>
              </a:tblGrid>
              <a:tr h="910258">
                <a:tc>
                  <a:txBody>
                    <a:bodyPr/>
                    <a:lstStyle/>
                    <a:p>
                      <a:pPr algn="ctr">
                        <a:lnSpc>
                          <a:spcPct val="107000"/>
                        </a:lnSpc>
                      </a:pPr>
                      <a:r>
                        <a:rPr lang="en-US" sz="1800" dirty="0">
                          <a:effectLst/>
                        </a:rPr>
                        <a:t>No.</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Author Name</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Language</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Year</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Machine Learning Methods</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Data Description</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Performance</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extLst>
                  <a:ext uri="{0D108BD9-81ED-4DB2-BD59-A6C34878D82A}">
                    <a16:rowId xmlns:a16="http://schemas.microsoft.com/office/drawing/2014/main" val="3527703812"/>
                  </a:ext>
                </a:extLst>
              </a:tr>
              <a:tr h="1418457">
                <a:tc>
                  <a:txBody>
                    <a:bodyPr/>
                    <a:lstStyle/>
                    <a:p>
                      <a:pPr algn="ctr">
                        <a:lnSpc>
                          <a:spcPct val="107000"/>
                        </a:lnSpc>
                      </a:pPr>
                      <a:r>
                        <a:rPr lang="en-US" sz="1800" u="sng" dirty="0">
                          <a:effectLst/>
                          <a:hlinkClick r:id="rId3"/>
                        </a:rPr>
                        <a:t>3.</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marL="3175">
                        <a:lnSpc>
                          <a:spcPct val="107000"/>
                        </a:lnSpc>
                        <a:spcAft>
                          <a:spcPts val="560"/>
                        </a:spcAft>
                      </a:pPr>
                      <a:r>
                        <a:rPr lang="en-US" sz="1800" dirty="0">
                          <a:effectLst/>
                        </a:rPr>
                        <a:t>Muhammet </a:t>
                      </a:r>
                      <a:endParaRPr lang="en-PK" sz="1800" dirty="0">
                        <a:effectLst/>
                      </a:endParaRPr>
                    </a:p>
                    <a:p>
                      <a:pPr marL="3175">
                        <a:lnSpc>
                          <a:spcPct val="107000"/>
                        </a:lnSpc>
                        <a:spcAft>
                          <a:spcPts val="585"/>
                        </a:spcAft>
                      </a:pPr>
                      <a:r>
                        <a:rPr lang="en-US" sz="1800" dirty="0">
                          <a:effectLst/>
                        </a:rPr>
                        <a:t>Sinan </a:t>
                      </a:r>
                      <a:endParaRPr lang="en-PK" sz="1800" dirty="0">
                        <a:effectLst/>
                      </a:endParaRPr>
                    </a:p>
                    <a:p>
                      <a:pPr marL="3175">
                        <a:lnSpc>
                          <a:spcPct val="107000"/>
                        </a:lnSpc>
                        <a:spcAft>
                          <a:spcPts val="565"/>
                        </a:spcAft>
                      </a:pPr>
                      <a:r>
                        <a:rPr lang="en-US" sz="1800" dirty="0">
                          <a:effectLst/>
                        </a:rPr>
                        <a:t>Başarslan, </a:t>
                      </a:r>
                      <a:endParaRPr lang="en-PK" sz="1800" dirty="0">
                        <a:effectLst/>
                      </a:endParaRPr>
                    </a:p>
                    <a:p>
                      <a:pPr marL="3175">
                        <a:lnSpc>
                          <a:spcPct val="107000"/>
                        </a:lnSpc>
                        <a:spcAft>
                          <a:spcPts val="585"/>
                        </a:spcAft>
                      </a:pPr>
                      <a:r>
                        <a:rPr lang="en-US" sz="1800" dirty="0">
                          <a:effectLst/>
                        </a:rPr>
                        <a:t>Fatih </a:t>
                      </a:r>
                      <a:endParaRPr lang="en-PK" sz="1800" dirty="0">
                        <a:effectLst/>
                      </a:endParaRPr>
                    </a:p>
                    <a:p>
                      <a:pPr marL="3175">
                        <a:lnSpc>
                          <a:spcPct val="107000"/>
                        </a:lnSpc>
                      </a:pPr>
                      <a:r>
                        <a:rPr lang="en-US" sz="1800" dirty="0">
                          <a:effectLst/>
                        </a:rPr>
                        <a:t>Kayaalp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English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2020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spcAft>
                          <a:spcPts val="565"/>
                        </a:spcAft>
                      </a:pPr>
                      <a:r>
                        <a:rPr lang="en-US" sz="1800" dirty="0">
                          <a:effectLst/>
                        </a:rPr>
                        <a:t>NB, SVM &amp; </a:t>
                      </a:r>
                      <a:endParaRPr lang="en-PK" sz="1800" dirty="0">
                        <a:effectLst/>
                      </a:endParaRPr>
                    </a:p>
                    <a:p>
                      <a:pPr marL="3175">
                        <a:lnSpc>
                          <a:spcPct val="107000"/>
                        </a:lnSpc>
                      </a:pPr>
                      <a:r>
                        <a:rPr lang="en-US" sz="1800" dirty="0">
                          <a:effectLst/>
                        </a:rPr>
                        <a:t>ANN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a:lnSpc>
                          <a:spcPct val="107000"/>
                        </a:lnSpc>
                      </a:pPr>
                      <a:r>
                        <a:rPr lang="en-US" sz="1800" dirty="0">
                          <a:effectLst/>
                        </a:rPr>
                        <a:t>4500 Twitter records of IMDB Movies &amp; health-related twitter data</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0.85 Accuracy</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extLst>
                  <a:ext uri="{0D108BD9-81ED-4DB2-BD59-A6C34878D82A}">
                    <a16:rowId xmlns:a16="http://schemas.microsoft.com/office/drawing/2014/main" val="3199473794"/>
                  </a:ext>
                </a:extLst>
              </a:tr>
            </a:tbl>
          </a:graphicData>
        </a:graphic>
      </p:graphicFrame>
    </p:spTree>
    <p:extLst>
      <p:ext uri="{BB962C8B-B14F-4D97-AF65-F5344CB8AC3E}">
        <p14:creationId xmlns:p14="http://schemas.microsoft.com/office/powerpoint/2010/main" val="138851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03715cfd4a_0_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Problem Statement</a:t>
            </a:r>
            <a:endParaRPr/>
          </a:p>
        </p:txBody>
      </p:sp>
      <p:sp>
        <p:nvSpPr>
          <p:cNvPr id="122" name="Google Shape;122;g203715cfd4a_0_2"/>
          <p:cNvSpPr txBox="1">
            <a:spLocks noGrp="1"/>
          </p:cNvSpPr>
          <p:nvPr>
            <p:ph type="body" idx="1"/>
          </p:nvPr>
        </p:nvSpPr>
        <p:spPr>
          <a:xfrm>
            <a:off x="457200" y="1219200"/>
            <a:ext cx="8229600" cy="4648200"/>
          </a:xfrm>
          <a:prstGeom prst="rect">
            <a:avLst/>
          </a:prstGeom>
          <a:noFill/>
          <a:ln>
            <a:noFill/>
          </a:ln>
        </p:spPr>
        <p:txBody>
          <a:bodyPr spcFirstLastPara="1" wrap="square" lIns="91425" tIns="45700" rIns="91425" bIns="45700" anchor="t" anchorCtr="0">
            <a:noAutofit/>
          </a:bodyPr>
          <a:lstStyle/>
          <a:p>
            <a:pPr marL="660400" indent="-457200">
              <a:spcBef>
                <a:spcPts val="0"/>
              </a:spcBef>
              <a:spcAft>
                <a:spcPts val="0"/>
              </a:spcAft>
              <a:buClr>
                <a:schemeClr val="dk1"/>
              </a:buClr>
              <a:buSzPts val="3200"/>
            </a:pPr>
            <a:r>
              <a:rPr lang="en-GB" sz="2400" b="1" dirty="0"/>
              <a:t>Lack of Emotional Integration in Fitness Apps: </a:t>
            </a:r>
            <a:r>
              <a:rPr lang="en-GB" sz="2400" dirty="0"/>
              <a:t>Due to limited emotional support many fitness apps mainly focus on physical exercises and diet plan but lack features addressing user’s emotional state. Users might feel a gap in the support provided.</a:t>
            </a:r>
          </a:p>
          <a:p>
            <a:pPr marL="660400" indent="-457200">
              <a:spcBef>
                <a:spcPts val="0"/>
              </a:spcBef>
              <a:spcAft>
                <a:spcPts val="0"/>
              </a:spcAft>
              <a:buClr>
                <a:schemeClr val="dk1"/>
              </a:buClr>
              <a:buSzPts val="3200"/>
            </a:pPr>
            <a:r>
              <a:rPr lang="en-GB" sz="2400" dirty="0"/>
              <a:t>Exercises and diet plan cannot be same for depress person and active person which leading to reduced app utilization and potentially hindering their fitness progress.</a:t>
            </a:r>
          </a:p>
          <a:p>
            <a:pPr marL="660400" indent="-457200">
              <a:spcBef>
                <a:spcPts val="0"/>
              </a:spcBef>
              <a:spcAft>
                <a:spcPts val="0"/>
              </a:spcAft>
              <a:buClr>
                <a:schemeClr val="dk1"/>
              </a:buClr>
              <a:buSzPts val="3200"/>
            </a:pPr>
            <a:r>
              <a:rPr lang="en-GB" sz="2400" dirty="0"/>
              <a:t>There is a critical need for a holistic fitness application that integrates sentiment analysis based on users' social media posts to tailor personalized exercise routines.</a:t>
            </a:r>
          </a:p>
          <a:p>
            <a:pPr marL="203200" indent="0">
              <a:spcBef>
                <a:spcPts val="0"/>
              </a:spcBef>
              <a:spcAft>
                <a:spcPts val="0"/>
              </a:spcAft>
              <a:buClr>
                <a:schemeClr val="dk1"/>
              </a:buClr>
              <a:buSzPts val="3200"/>
              <a:buNone/>
            </a:pPr>
            <a:endParaRPr lang="en-GB"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19869"/>
            <a:ext cx="8077200" cy="731837"/>
          </a:xfrm>
        </p:spPr>
        <p:txBody>
          <a:bodyPr>
            <a:normAutofit fontScale="90000"/>
          </a:bodyPr>
          <a:lstStyle/>
          <a:p>
            <a:r>
              <a:rPr lang="en-US" dirty="0"/>
              <a:t>Solution</a:t>
            </a:r>
          </a:p>
        </p:txBody>
      </p:sp>
      <p:sp>
        <p:nvSpPr>
          <p:cNvPr id="3" name="Content Placeholder 2"/>
          <p:cNvSpPr>
            <a:spLocks noGrp="1"/>
          </p:cNvSpPr>
          <p:nvPr>
            <p:ph idx="1"/>
          </p:nvPr>
        </p:nvSpPr>
        <p:spPr>
          <a:xfrm>
            <a:off x="457200" y="1066800"/>
            <a:ext cx="8229600" cy="5059363"/>
          </a:xfrm>
        </p:spPr>
        <p:txBody>
          <a:bodyPr/>
          <a:lstStyle/>
          <a:p>
            <a:pPr algn="just">
              <a:buFont typeface="Arial" panose="020B0604020202020204" pitchFamily="34" charset="0"/>
              <a:buChar char="•"/>
            </a:pPr>
            <a:r>
              <a:rPr lang="en-US" sz="2400" b="1" dirty="0">
                <a:latin typeface="+mj-lt"/>
                <a:cs typeface="Times New Roman" panose="02020603050405020304" pitchFamily="18" charset="0"/>
              </a:rPr>
              <a:t>Personalized Fitness via Sentimental Analysis: </a:t>
            </a:r>
            <a:r>
              <a:rPr lang="en-US" sz="2000" dirty="0">
                <a:cs typeface="Times New Roman" panose="02020603050405020304" pitchFamily="18" charset="0"/>
              </a:rPr>
              <a:t>The primary goal is to create a fitness app that continuously integrates physical and emotional well-being everyday. </a:t>
            </a:r>
          </a:p>
          <a:p>
            <a:pPr algn="just">
              <a:buFont typeface="Arial" panose="020B0604020202020204" pitchFamily="34" charset="0"/>
              <a:buChar char="•"/>
            </a:pPr>
            <a:r>
              <a:rPr lang="en-US" sz="2000" dirty="0">
                <a:cs typeface="Times New Roman" panose="02020603050405020304" pitchFamily="18" charset="0"/>
              </a:rPr>
              <a:t>This includes providing workout routines and diet plans a which are designed according to the emotional state of the person that are on users' social media sentiment analysis.</a:t>
            </a:r>
          </a:p>
          <a:p>
            <a:pPr algn="just">
              <a:buFont typeface="Arial" panose="020B0604020202020204" pitchFamily="34" charset="0"/>
              <a:buChar char="•"/>
            </a:pPr>
            <a:r>
              <a:rPr lang="en-GB" sz="2000" i="0" dirty="0">
                <a:effectLst/>
              </a:rPr>
              <a:t>Monitor body composition effortlessly with our BMI Tracker.</a:t>
            </a:r>
          </a:p>
          <a:p>
            <a:pPr algn="just">
              <a:buFont typeface="Arial" panose="020B0604020202020204" pitchFamily="34" charset="0"/>
              <a:buChar char="•"/>
            </a:pPr>
            <a:r>
              <a:rPr lang="en-US" sz="2000" dirty="0">
                <a:cs typeface="Times New Roman" panose="02020603050405020304" pitchFamily="18" charset="0"/>
              </a:rPr>
              <a:t>Accessible through a user-friendly mobile app</a:t>
            </a:r>
          </a:p>
          <a:p>
            <a:pPr algn="just">
              <a:buFont typeface="Arial" panose="020B0604020202020204" pitchFamily="34" charset="0"/>
              <a:buChar char="•"/>
            </a:pPr>
            <a:r>
              <a:rPr lang="en-US" sz="2000" dirty="0">
                <a:cs typeface="Times New Roman" panose="02020603050405020304" pitchFamily="18" charset="0"/>
              </a:rPr>
              <a:t>Utilize technology to enhance the overall fitness journey, promoting holistic well-being.</a:t>
            </a:r>
          </a:p>
        </p:txBody>
      </p:sp>
      <p:sp>
        <p:nvSpPr>
          <p:cNvPr id="5" name="Footer Placeholder 4">
            <a:extLst>
              <a:ext uri="{FF2B5EF4-FFF2-40B4-BE49-F238E27FC236}">
                <a16:creationId xmlns:a16="http://schemas.microsoft.com/office/drawing/2014/main" id="{2DB9D640-0C9D-DAD5-AF51-36913ECFD37E}"/>
              </a:ext>
            </a:extLst>
          </p:cNvPr>
          <p:cNvSpPr>
            <a:spLocks noGrp="1"/>
          </p:cNvSpPr>
          <p:nvPr>
            <p:ph type="ftr" sz="quarter" idx="11"/>
          </p:nvPr>
        </p:nvSpPr>
        <p:spPr/>
        <p:txBody>
          <a:bodyPr/>
          <a:lstStyle/>
          <a:p>
            <a:pPr>
              <a:defRPr/>
            </a:pPr>
            <a:r>
              <a:rPr lang="en-US" dirty="0"/>
              <a:t>7</a:t>
            </a:r>
          </a:p>
        </p:txBody>
      </p:sp>
    </p:spTree>
    <p:extLst>
      <p:ext uri="{BB962C8B-B14F-4D97-AF65-F5344CB8AC3E}">
        <p14:creationId xmlns:p14="http://schemas.microsoft.com/office/powerpoint/2010/main" val="176998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715cfd4a_0_7"/>
          <p:cNvSpPr txBox="1">
            <a:spLocks noGrp="1"/>
          </p:cNvSpPr>
          <p:nvPr>
            <p:ph type="title"/>
          </p:nvPr>
        </p:nvSpPr>
        <p:spPr>
          <a:xfrm>
            <a:off x="288758"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Methodology</a:t>
            </a:r>
            <a:endParaRPr dirty="0"/>
          </a:p>
        </p:txBody>
      </p:sp>
      <p:sp>
        <p:nvSpPr>
          <p:cNvPr id="128" name="Google Shape;128;g203715cfd4a_0_7"/>
          <p:cNvSpPr txBox="1">
            <a:spLocks noGrp="1"/>
          </p:cNvSpPr>
          <p:nvPr>
            <p:ph type="body" idx="1"/>
          </p:nvPr>
        </p:nvSpPr>
        <p:spPr>
          <a:xfrm>
            <a:off x="457200" y="838200"/>
            <a:ext cx="8229600" cy="4876800"/>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dirty="0"/>
          </a:p>
        </p:txBody>
      </p:sp>
      <p:pic>
        <p:nvPicPr>
          <p:cNvPr id="6" name="Picture 5">
            <a:extLst>
              <a:ext uri="{FF2B5EF4-FFF2-40B4-BE49-F238E27FC236}">
                <a16:creationId xmlns:a16="http://schemas.microsoft.com/office/drawing/2014/main" id="{9C0FB6E4-C327-858E-24C8-2B301D1AA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79" y="838200"/>
            <a:ext cx="8398042" cy="4876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715cfd4a_0_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Methodology</a:t>
            </a:r>
            <a:endParaRPr/>
          </a:p>
        </p:txBody>
      </p:sp>
      <p:sp>
        <p:nvSpPr>
          <p:cNvPr id="128" name="Google Shape;128;g203715cfd4a_0_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88950" indent="-285750">
              <a:spcBef>
                <a:spcPts val="0"/>
              </a:spcBef>
              <a:spcAft>
                <a:spcPts val="0"/>
              </a:spcAft>
              <a:buClr>
                <a:schemeClr val="dk1"/>
              </a:buClr>
              <a:buSzPts val="3200"/>
            </a:pPr>
            <a:r>
              <a:rPr lang="en-GB" sz="2000" dirty="0"/>
              <a:t>The user provides their login credentials, and the system verifies them. Once verified, the user is redirected to the main screen (Index Screen), which offers functionalities like BMI, Exercise, and Diet Plan.</a:t>
            </a:r>
          </a:p>
          <a:p>
            <a:pPr marL="488950" indent="-285750">
              <a:spcBef>
                <a:spcPts val="0"/>
              </a:spcBef>
              <a:spcAft>
                <a:spcPts val="0"/>
              </a:spcAft>
              <a:buClr>
                <a:schemeClr val="dk1"/>
              </a:buClr>
              <a:buSzPts val="3200"/>
            </a:pPr>
            <a:r>
              <a:rPr lang="en-GB" sz="2000" dirty="0"/>
              <a:t>The user can access various features through the main screen, including functionalities like Workout Schedule and Workout Tracking (Manage Functionalities), as well as Admin Functionalities such as Manage Profile, Manage Notification, and Setting of Notification.</a:t>
            </a:r>
          </a:p>
          <a:p>
            <a:pPr marL="488950" indent="-285750">
              <a:spcBef>
                <a:spcPts val="0"/>
              </a:spcBef>
              <a:spcAft>
                <a:spcPts val="0"/>
              </a:spcAft>
              <a:buClr>
                <a:schemeClr val="dk1"/>
              </a:buClr>
              <a:buSzPts val="3200"/>
            </a:pPr>
            <a:r>
              <a:rPr lang="en-GB" sz="2000" dirty="0"/>
              <a:t>In the context of above diagram, these points cover the major features and functionalities of the system.</a:t>
            </a:r>
          </a:p>
          <a:p>
            <a:pPr marL="488950" indent="-285750">
              <a:spcBef>
                <a:spcPts val="0"/>
              </a:spcBef>
              <a:spcAft>
                <a:spcPts val="0"/>
              </a:spcAft>
              <a:buClr>
                <a:schemeClr val="dk1"/>
              </a:buClr>
              <a:buSzPts val="3200"/>
            </a:pPr>
            <a:endParaRPr lang="en-GB" sz="1800" dirty="0"/>
          </a:p>
          <a:p>
            <a:pPr marL="342900" lvl="0" indent="-139700" algn="l" rtl="0">
              <a:lnSpc>
                <a:spcPct val="100000"/>
              </a:lnSpc>
              <a:spcBef>
                <a:spcPts val="0"/>
              </a:spcBef>
              <a:spcAft>
                <a:spcPts val="0"/>
              </a:spcAft>
              <a:buClr>
                <a:schemeClr val="dk1"/>
              </a:buClr>
              <a:buSzPts val="3200"/>
              <a:buNone/>
            </a:pP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Opportunity &amp; Stakeholders</a:t>
            </a:r>
          </a:p>
        </p:txBody>
      </p:sp>
      <p:sp>
        <p:nvSpPr>
          <p:cNvPr id="8195"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
        <p:nvSpPr>
          <p:cNvPr id="3" name="Footer Placeholder 2">
            <a:extLst>
              <a:ext uri="{FF2B5EF4-FFF2-40B4-BE49-F238E27FC236}">
                <a16:creationId xmlns:a16="http://schemas.microsoft.com/office/drawing/2014/main" id="{E395C5A6-2D39-79BC-6645-4F44AE23CEAF}"/>
              </a:ext>
            </a:extLst>
          </p:cNvPr>
          <p:cNvSpPr>
            <a:spLocks noGrp="1"/>
          </p:cNvSpPr>
          <p:nvPr>
            <p:ph type="ftr" sz="quarter" idx="11"/>
          </p:nvPr>
        </p:nvSpPr>
        <p:spPr/>
        <p:txBody>
          <a:bodyPr/>
          <a:lstStyle/>
          <a:p>
            <a:pPr>
              <a:defRPr/>
            </a:pPr>
            <a:r>
              <a:rPr lang="en-US" dirty="0"/>
              <a:t>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1219200"/>
          </a:xfrm>
        </p:spPr>
        <p:txBody>
          <a:bodyPr/>
          <a:lstStyle/>
          <a:p>
            <a:pPr eaLnBrk="1" hangingPunct="1"/>
            <a:r>
              <a:rPr lang="en-US" dirty="0"/>
              <a:t>Opportunity </a:t>
            </a:r>
          </a:p>
        </p:txBody>
      </p:sp>
      <p:sp>
        <p:nvSpPr>
          <p:cNvPr id="6147" name="Content Placeholder 2"/>
          <p:cNvSpPr>
            <a:spLocks noGrp="1"/>
          </p:cNvSpPr>
          <p:nvPr>
            <p:ph idx="1"/>
          </p:nvPr>
        </p:nvSpPr>
        <p:spPr>
          <a:xfrm>
            <a:off x="457200" y="1013618"/>
            <a:ext cx="8229600" cy="4830763"/>
          </a:xfrm>
        </p:spPr>
        <p:txBody>
          <a:bodyPr/>
          <a:lstStyle/>
          <a:p>
            <a:pPr eaLnBrk="1" hangingPunct="1"/>
            <a:r>
              <a:rPr lang="en-US" sz="2400" b="1" dirty="0"/>
              <a:t>Holistic Well-being Focus: </a:t>
            </a:r>
            <a:r>
              <a:rPr lang="en-US" sz="2000" dirty="0"/>
              <a:t>Recognizing the growing importance of both physical and emotional health, our app seizes the opportunity to give to individuals seeking a comprehensive approach to fitness that addresses both aspects.</a:t>
            </a:r>
          </a:p>
          <a:p>
            <a:pPr eaLnBrk="1" hangingPunct="1"/>
            <a:r>
              <a:rPr lang="en-US" sz="2400" b="1" dirty="0"/>
              <a:t>Identified Market Gap: </a:t>
            </a:r>
            <a:r>
              <a:rPr lang="en-US" sz="2000" dirty="0"/>
              <a:t>By looking into existing fitness apps, we found that there was something important missing, giving us an opportunity to create a more complete solution. by combining both physically and emotionally. The app capitalizes on the opportunity to gather valuable insights from social media, we realized that social media can help us understand users better, making our app even more special in the fitness world. </a:t>
            </a:r>
          </a:p>
        </p:txBody>
      </p:sp>
      <p:sp>
        <p:nvSpPr>
          <p:cNvPr id="3" name="Footer Placeholder 2">
            <a:extLst>
              <a:ext uri="{FF2B5EF4-FFF2-40B4-BE49-F238E27FC236}">
                <a16:creationId xmlns:a16="http://schemas.microsoft.com/office/drawing/2014/main" id="{852AA293-C51D-DE77-5B37-3EE17CF4AE0E}"/>
              </a:ext>
            </a:extLst>
          </p:cNvPr>
          <p:cNvSpPr>
            <a:spLocks noGrp="1"/>
          </p:cNvSpPr>
          <p:nvPr>
            <p:ph type="ftr" sz="quarter" idx="11"/>
          </p:nvPr>
        </p:nvSpPr>
        <p:spPr/>
        <p:txBody>
          <a:bodyPr/>
          <a:lstStyle/>
          <a:p>
            <a:pPr>
              <a:defRPr/>
            </a:pPr>
            <a:r>
              <a:rPr lang="en-US" dirty="0"/>
              <a:t>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PROGRESS REPORT</a:t>
            </a:r>
            <a:br>
              <a:rPr lang="en-US" dirty="0"/>
            </a:br>
            <a:r>
              <a:rPr lang="en-US" dirty="0"/>
              <a:t>Summary</a:t>
            </a:r>
          </a:p>
        </p:txBody>
      </p:sp>
      <p:sp>
        <p:nvSpPr>
          <p:cNvPr id="10243"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
        <p:nvSpPr>
          <p:cNvPr id="3" name="Footer Placeholder 2">
            <a:extLst>
              <a:ext uri="{FF2B5EF4-FFF2-40B4-BE49-F238E27FC236}">
                <a16:creationId xmlns:a16="http://schemas.microsoft.com/office/drawing/2014/main" id="{46F7F22E-C7C2-761B-5DF4-4A44AE490874}"/>
              </a:ext>
            </a:extLst>
          </p:cNvPr>
          <p:cNvSpPr>
            <a:spLocks noGrp="1"/>
          </p:cNvSpPr>
          <p:nvPr>
            <p:ph type="ftr" sz="quarter" idx="11"/>
          </p:nvPr>
        </p:nvSpPr>
        <p:spPr/>
        <p:txBody>
          <a:bodyPr/>
          <a:lstStyle/>
          <a:p>
            <a:pPr>
              <a:defRPr/>
            </a:pPr>
            <a:r>
              <a:rPr lang="en-US" dirty="0"/>
              <a:t>8</a:t>
            </a:r>
          </a:p>
        </p:txBody>
      </p:sp>
    </p:spTree>
    <p:extLst>
      <p:ext uri="{BB962C8B-B14F-4D97-AF65-F5344CB8AC3E}">
        <p14:creationId xmlns:p14="http://schemas.microsoft.com/office/powerpoint/2010/main" val="4115971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t>
            </a:r>
          </a:p>
        </p:txBody>
      </p:sp>
      <p:sp>
        <p:nvSpPr>
          <p:cNvPr id="3" name="Content Placeholder 2"/>
          <p:cNvSpPr>
            <a:spLocks noGrp="1"/>
          </p:cNvSpPr>
          <p:nvPr>
            <p:ph idx="1"/>
          </p:nvPr>
        </p:nvSpPr>
        <p:spPr/>
        <p:txBody>
          <a:bodyPr/>
          <a:lstStyle/>
          <a:p>
            <a:pPr algn="just"/>
            <a:r>
              <a:rPr lang="en-US" b="1" dirty="0"/>
              <a:t>Trainee:</a:t>
            </a:r>
            <a:r>
              <a:rPr lang="en-US" dirty="0"/>
              <a:t> </a:t>
            </a:r>
            <a:r>
              <a:rPr lang="en-GB" b="0" i="0" dirty="0">
                <a:solidFill>
                  <a:srgbClr val="374151"/>
                </a:solidFill>
                <a:effectLst/>
              </a:rPr>
              <a:t>Trainee are interested in a user-friendly interface, personalized workout plans, Diet plan and the effectiveness of the sentiment analysis feature</a:t>
            </a:r>
            <a:r>
              <a:rPr lang="en-US" dirty="0"/>
              <a:t>.</a:t>
            </a:r>
          </a:p>
          <a:p>
            <a:pPr algn="just"/>
            <a:r>
              <a:rPr lang="en-US" b="1" dirty="0"/>
              <a:t>Admin: </a:t>
            </a:r>
            <a:r>
              <a:rPr lang="en-US" dirty="0"/>
              <a:t>Admin will mange user, workout ,diet plans and checking the effectiveness of </a:t>
            </a:r>
            <a:r>
              <a:rPr lang="en-GB" b="0" i="0" dirty="0">
                <a:solidFill>
                  <a:srgbClr val="374151"/>
                </a:solidFill>
                <a:effectLst/>
              </a:rPr>
              <a:t>sentiment analysis feature</a:t>
            </a:r>
            <a:endParaRPr lang="en-US" b="1" dirty="0"/>
          </a:p>
        </p:txBody>
      </p:sp>
      <p:sp>
        <p:nvSpPr>
          <p:cNvPr id="5" name="Footer Placeholder 4">
            <a:extLst>
              <a:ext uri="{FF2B5EF4-FFF2-40B4-BE49-F238E27FC236}">
                <a16:creationId xmlns:a16="http://schemas.microsoft.com/office/drawing/2014/main" id="{129B1B97-46BC-920A-FE1F-E0D468D5B49A}"/>
              </a:ext>
            </a:extLst>
          </p:cNvPr>
          <p:cNvSpPr>
            <a:spLocks noGrp="1"/>
          </p:cNvSpPr>
          <p:nvPr>
            <p:ph type="ftr" sz="quarter" idx="11"/>
          </p:nvPr>
        </p:nvSpPr>
        <p:spPr/>
        <p:txBody>
          <a:bodyPr/>
          <a:lstStyle/>
          <a:p>
            <a:pPr>
              <a:defRPr/>
            </a:pPr>
            <a:r>
              <a:rPr lang="en-US" dirty="0"/>
              <a:t>6</a:t>
            </a:r>
          </a:p>
        </p:txBody>
      </p:sp>
    </p:spTree>
    <p:extLst>
      <p:ext uri="{BB962C8B-B14F-4D97-AF65-F5344CB8AC3E}">
        <p14:creationId xmlns:p14="http://schemas.microsoft.com/office/powerpoint/2010/main" val="3158359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9017"/>
            <a:ext cx="8229600" cy="1143000"/>
          </a:xfrm>
        </p:spPr>
        <p:txBody>
          <a:bodyPr/>
          <a:lstStyle/>
          <a:p>
            <a:r>
              <a:rPr lang="en-US" dirty="0"/>
              <a:t>Requirements</a:t>
            </a:r>
          </a:p>
        </p:txBody>
      </p:sp>
      <p:sp>
        <p:nvSpPr>
          <p:cNvPr id="3" name="Content Placeholder 2"/>
          <p:cNvSpPr>
            <a:spLocks noGrp="1"/>
          </p:cNvSpPr>
          <p:nvPr>
            <p:ph idx="1"/>
          </p:nvPr>
        </p:nvSpPr>
        <p:spPr/>
        <p:txBody>
          <a:bodyPr/>
          <a:lstStyle/>
          <a:p>
            <a:pPr marL="0" indent="0">
              <a:buNone/>
            </a:pPr>
            <a:r>
              <a:rPr lang="en-US" dirty="0"/>
              <a:t>Our project has two users:</a:t>
            </a:r>
          </a:p>
          <a:p>
            <a:r>
              <a:rPr lang="en-US" dirty="0"/>
              <a:t>User/Trainee</a:t>
            </a:r>
          </a:p>
          <a:p>
            <a:r>
              <a:rPr lang="en-US" dirty="0"/>
              <a:t>Admin</a:t>
            </a:r>
          </a:p>
          <a:p>
            <a:pPr marL="0" indent="0">
              <a:buNone/>
            </a:pPr>
            <a:r>
              <a:rPr lang="en-US" b="1" dirty="0"/>
              <a:t>Use Cases :</a:t>
            </a:r>
            <a:r>
              <a:rPr lang="en-US" dirty="0"/>
              <a:t> 18</a:t>
            </a:r>
          </a:p>
          <a:p>
            <a:pPr marL="0" indent="0">
              <a:buNone/>
            </a:pPr>
            <a:r>
              <a:rPr lang="en-US" b="1" dirty="0"/>
              <a:t>Functional Requirements:</a:t>
            </a:r>
            <a:r>
              <a:rPr lang="en-US" dirty="0"/>
              <a:t> 16</a:t>
            </a:r>
          </a:p>
        </p:txBody>
      </p:sp>
      <p:sp>
        <p:nvSpPr>
          <p:cNvPr id="5" name="Footer Placeholder 4">
            <a:extLst>
              <a:ext uri="{FF2B5EF4-FFF2-40B4-BE49-F238E27FC236}">
                <a16:creationId xmlns:a16="http://schemas.microsoft.com/office/drawing/2014/main" id="{2421EA7D-9721-2258-4DC5-0B27B0C40700}"/>
              </a:ext>
            </a:extLst>
          </p:cNvPr>
          <p:cNvSpPr>
            <a:spLocks noGrp="1"/>
          </p:cNvSpPr>
          <p:nvPr>
            <p:ph type="ftr" sz="quarter" idx="11"/>
          </p:nvPr>
        </p:nvSpPr>
        <p:spPr/>
        <p:txBody>
          <a:bodyPr/>
          <a:lstStyle/>
          <a:p>
            <a:pPr>
              <a:defRPr/>
            </a:pPr>
            <a:r>
              <a:rPr lang="en-US" dirty="0"/>
              <a:t>11</a:t>
            </a:r>
          </a:p>
        </p:txBody>
      </p:sp>
    </p:spTree>
    <p:extLst>
      <p:ext uri="{BB962C8B-B14F-4D97-AF65-F5344CB8AC3E}">
        <p14:creationId xmlns:p14="http://schemas.microsoft.com/office/powerpoint/2010/main" val="2569178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Project Team</a:t>
            </a:r>
          </a:p>
        </p:txBody>
      </p:sp>
      <p:sp>
        <p:nvSpPr>
          <p:cNvPr id="3075" name="Content Placeholder 2"/>
          <p:cNvSpPr>
            <a:spLocks noGrp="1"/>
          </p:cNvSpPr>
          <p:nvPr>
            <p:ph idx="1"/>
          </p:nvPr>
        </p:nvSpPr>
        <p:spPr/>
        <p:txBody>
          <a:bodyPr/>
          <a:lstStyle/>
          <a:p>
            <a:pPr eaLnBrk="1" hangingPunct="1"/>
            <a:r>
              <a:rPr lang="en-US" dirty="0"/>
              <a:t>Muhammad Ali Hamza (12826)</a:t>
            </a:r>
          </a:p>
          <a:p>
            <a:pPr eaLnBrk="1" hangingPunct="1"/>
            <a:r>
              <a:rPr lang="en-US" dirty="0"/>
              <a:t>Anosh Junaid.                 (11359)</a:t>
            </a:r>
          </a:p>
          <a:p>
            <a:pPr eaLnBrk="1" hangingPunct="1"/>
            <a:r>
              <a:rPr lang="en-US" dirty="0"/>
              <a:t>Hidayat Kiram                 (11939)</a:t>
            </a:r>
          </a:p>
          <a:p>
            <a:pPr eaLnBrk="1" hangingPunct="1"/>
            <a:endParaRPr lang="en-US" dirty="0"/>
          </a:p>
        </p:txBody>
      </p:sp>
      <p:sp>
        <p:nvSpPr>
          <p:cNvPr id="3" name="Footer Placeholder 2">
            <a:extLst>
              <a:ext uri="{FF2B5EF4-FFF2-40B4-BE49-F238E27FC236}">
                <a16:creationId xmlns:a16="http://schemas.microsoft.com/office/drawing/2014/main" id="{ACBBF3B8-35DB-2372-A68A-6407C747EED6}"/>
              </a:ext>
            </a:extLst>
          </p:cNvPr>
          <p:cNvSpPr>
            <a:spLocks noGrp="1"/>
          </p:cNvSpPr>
          <p:nvPr>
            <p:ph type="ftr" sz="quarter" idx="11"/>
          </p:nvPr>
        </p:nvSpPr>
        <p:spPr/>
        <p:txBody>
          <a:bodyPr/>
          <a:lstStyle/>
          <a:p>
            <a:pPr>
              <a:defRPr/>
            </a:pPr>
            <a:r>
              <a:rPr lang="en-US" dirty="0"/>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Detailed Design</a:t>
            </a:r>
          </a:p>
          <a:p>
            <a:pPr lvl="1"/>
            <a:r>
              <a:rPr lang="en-US" dirty="0"/>
              <a:t>Architectural Design</a:t>
            </a:r>
          </a:p>
          <a:p>
            <a:pPr lvl="1"/>
            <a:r>
              <a:rPr lang="en-US" dirty="0"/>
              <a:t>Use Cases</a:t>
            </a:r>
          </a:p>
          <a:p>
            <a:pPr lvl="1">
              <a:buFont typeface="Arial" panose="020B0604020202020204" pitchFamily="34" charset="0"/>
              <a:buChar char="•"/>
            </a:pPr>
            <a:r>
              <a:rPr lang="en-US" sz="2000" dirty="0"/>
              <a:t>Trainee Use-Case Diagram</a:t>
            </a:r>
          </a:p>
          <a:p>
            <a:pPr lvl="1">
              <a:buFont typeface="Arial" panose="020B0604020202020204" pitchFamily="34" charset="0"/>
              <a:buChar char="•"/>
            </a:pPr>
            <a:r>
              <a:rPr lang="en-US" sz="2000" dirty="0"/>
              <a:t>Admin Use-Case Diagram</a:t>
            </a:r>
          </a:p>
          <a:p>
            <a:pPr lvl="1"/>
            <a:r>
              <a:rPr lang="en-US" dirty="0"/>
              <a:t>Database Schema Diagram</a:t>
            </a:r>
          </a:p>
          <a:p>
            <a:pPr lvl="1"/>
            <a:r>
              <a:rPr lang="en-US" dirty="0"/>
              <a:t>Methodology Diagram</a:t>
            </a:r>
          </a:p>
        </p:txBody>
      </p:sp>
      <p:sp>
        <p:nvSpPr>
          <p:cNvPr id="5" name="Footer Placeholder 4">
            <a:extLst>
              <a:ext uri="{FF2B5EF4-FFF2-40B4-BE49-F238E27FC236}">
                <a16:creationId xmlns:a16="http://schemas.microsoft.com/office/drawing/2014/main" id="{1E2838AD-9EA8-ED41-CFB6-170F4A5FB071}"/>
              </a:ext>
            </a:extLst>
          </p:cNvPr>
          <p:cNvSpPr>
            <a:spLocks noGrp="1"/>
          </p:cNvSpPr>
          <p:nvPr>
            <p:ph type="ftr" sz="quarter" idx="11"/>
          </p:nvPr>
        </p:nvSpPr>
        <p:spPr/>
        <p:txBody>
          <a:bodyPr/>
          <a:lstStyle/>
          <a:p>
            <a:pPr>
              <a:defRPr/>
            </a:pPr>
            <a:r>
              <a:rPr lang="en-US" dirty="0"/>
              <a:t>13</a:t>
            </a:r>
          </a:p>
        </p:txBody>
      </p:sp>
    </p:spTree>
    <p:extLst>
      <p:ext uri="{BB962C8B-B14F-4D97-AF65-F5344CB8AC3E}">
        <p14:creationId xmlns:p14="http://schemas.microsoft.com/office/powerpoint/2010/main" val="2923985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457200" y="1219201"/>
            <a:ext cx="8229600" cy="4419600"/>
          </a:xfrm>
        </p:spPr>
        <p:txBody>
          <a:bodyPr/>
          <a:lstStyle/>
          <a:p>
            <a:pPr marL="0" indent="0">
              <a:buNone/>
            </a:pPr>
            <a:r>
              <a:rPr lang="en-US" sz="2000" b="1" dirty="0"/>
              <a:t>Development Tools &amp; Technologies</a:t>
            </a:r>
          </a:p>
          <a:p>
            <a:pPr marL="0" indent="0">
              <a:buNone/>
            </a:pPr>
            <a:r>
              <a:rPr lang="en-US" sz="2000" b="1" dirty="0"/>
              <a:t>IDEs and Tools</a:t>
            </a:r>
          </a:p>
          <a:p>
            <a:r>
              <a:rPr lang="en-US" sz="2000" dirty="0"/>
              <a:t>Backend: Python</a:t>
            </a:r>
          </a:p>
          <a:p>
            <a:r>
              <a:rPr lang="en-US" sz="2000" dirty="0"/>
              <a:t>Flutter: Android Studio</a:t>
            </a:r>
          </a:p>
          <a:p>
            <a:r>
              <a:rPr lang="en-US" sz="2000" dirty="0"/>
              <a:t>Collaborative Model Training: Google Colab</a:t>
            </a:r>
          </a:p>
          <a:p>
            <a:r>
              <a:rPr lang="en-US" sz="2000" dirty="0"/>
              <a:t>Version Control and Document Sharing: GitHub </a:t>
            </a:r>
          </a:p>
          <a:p>
            <a:r>
              <a:rPr lang="en-US" sz="2000" dirty="0"/>
              <a:t>Containerization: Not Applicable</a:t>
            </a:r>
          </a:p>
          <a:p>
            <a:pPr marL="0" indent="0">
              <a:buNone/>
            </a:pPr>
            <a:r>
              <a:rPr lang="en-US" sz="2000" b="1" dirty="0"/>
              <a:t>Technologies</a:t>
            </a:r>
            <a:endParaRPr lang="en-US" sz="2000" dirty="0"/>
          </a:p>
          <a:p>
            <a:r>
              <a:rPr lang="en-US" sz="2000" dirty="0"/>
              <a:t>Backend: Python </a:t>
            </a:r>
          </a:p>
          <a:p>
            <a:r>
              <a:rPr lang="en-US" sz="2000" dirty="0"/>
              <a:t>Framework: Google Colab  </a:t>
            </a:r>
          </a:p>
          <a:p>
            <a:r>
              <a:rPr lang="en-US" sz="2000" dirty="0"/>
              <a:t>Machine Learning: Hugging Face Transformers , sklearn</a:t>
            </a:r>
          </a:p>
          <a:p>
            <a:r>
              <a:rPr lang="en-US" sz="2000" dirty="0"/>
              <a:t>Database: MongoDB</a:t>
            </a:r>
          </a:p>
        </p:txBody>
      </p:sp>
      <p:sp>
        <p:nvSpPr>
          <p:cNvPr id="5" name="Footer Placeholder 4">
            <a:extLst>
              <a:ext uri="{FF2B5EF4-FFF2-40B4-BE49-F238E27FC236}">
                <a16:creationId xmlns:a16="http://schemas.microsoft.com/office/drawing/2014/main" id="{0612EBD3-BDFF-D066-0938-80A041E4585E}"/>
              </a:ext>
            </a:extLst>
          </p:cNvPr>
          <p:cNvSpPr>
            <a:spLocks noGrp="1"/>
          </p:cNvSpPr>
          <p:nvPr>
            <p:ph type="ftr" sz="quarter" idx="11"/>
          </p:nvPr>
        </p:nvSpPr>
        <p:spPr/>
        <p:txBody>
          <a:bodyPr/>
          <a:lstStyle/>
          <a:p>
            <a:pPr>
              <a:defRPr/>
            </a:pPr>
            <a:r>
              <a:rPr lang="en-US" dirty="0"/>
              <a:t>14</a:t>
            </a:r>
          </a:p>
        </p:txBody>
      </p:sp>
    </p:spTree>
    <p:extLst>
      <p:ext uri="{BB962C8B-B14F-4D97-AF65-F5344CB8AC3E}">
        <p14:creationId xmlns:p14="http://schemas.microsoft.com/office/powerpoint/2010/main" val="2536390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25F1-A72E-2D51-F915-5B069F501172}"/>
              </a:ext>
            </a:extLst>
          </p:cNvPr>
          <p:cNvSpPr>
            <a:spLocks noGrp="1"/>
          </p:cNvSpPr>
          <p:nvPr>
            <p:ph type="title"/>
          </p:nvPr>
        </p:nvSpPr>
        <p:spPr/>
        <p:txBody>
          <a:bodyPr/>
          <a:lstStyle/>
          <a:p>
            <a:r>
              <a:rPr lang="en-US" sz="4000" dirty="0"/>
              <a:t>Best Practices / Coding Standards</a:t>
            </a:r>
          </a:p>
        </p:txBody>
      </p:sp>
      <p:sp>
        <p:nvSpPr>
          <p:cNvPr id="3" name="Content Placeholder 2">
            <a:extLst>
              <a:ext uri="{FF2B5EF4-FFF2-40B4-BE49-F238E27FC236}">
                <a16:creationId xmlns:a16="http://schemas.microsoft.com/office/drawing/2014/main" id="{AA8FB25D-5C61-6CC4-D3AA-80271251BDF8}"/>
              </a:ext>
            </a:extLst>
          </p:cNvPr>
          <p:cNvSpPr>
            <a:spLocks noGrp="1"/>
          </p:cNvSpPr>
          <p:nvPr>
            <p:ph idx="1"/>
          </p:nvPr>
        </p:nvSpPr>
        <p:spPr/>
        <p:txBody>
          <a:bodyPr/>
          <a:lstStyle/>
          <a:p>
            <a:pPr marL="0" indent="0">
              <a:buNone/>
            </a:pPr>
            <a:r>
              <a:rPr lang="en-US" b="1" dirty="0"/>
              <a:t>Best Practices</a:t>
            </a:r>
            <a:r>
              <a:rPr lang="en-US" dirty="0"/>
              <a:t> </a:t>
            </a:r>
            <a:endParaRPr lang="en-US" sz="2800" dirty="0"/>
          </a:p>
          <a:p>
            <a:r>
              <a:rPr lang="en-US" sz="2800" dirty="0"/>
              <a:t>Version Control: GitHub</a:t>
            </a:r>
          </a:p>
          <a:p>
            <a:r>
              <a:rPr lang="en-US" sz="2800" dirty="0"/>
              <a:t>Continuous Integration and Deployment Practices </a:t>
            </a:r>
          </a:p>
          <a:p>
            <a:pPr marL="0" indent="0">
              <a:buNone/>
            </a:pPr>
            <a:r>
              <a:rPr lang="en-US" b="1" dirty="0"/>
              <a:t>Coding Standards</a:t>
            </a:r>
            <a:r>
              <a:rPr lang="en-US" sz="2800" dirty="0"/>
              <a:t> </a:t>
            </a:r>
          </a:p>
          <a:p>
            <a:r>
              <a:rPr lang="en-US" sz="2800" dirty="0"/>
              <a:t>Project Jupyter code</a:t>
            </a:r>
          </a:p>
          <a:p>
            <a:r>
              <a:rPr lang="en-US" sz="2800" dirty="0"/>
              <a:t>Flutter: Followed Flutter's Coding Standards</a:t>
            </a:r>
          </a:p>
        </p:txBody>
      </p:sp>
      <p:sp>
        <p:nvSpPr>
          <p:cNvPr id="5" name="Footer Placeholder 4">
            <a:extLst>
              <a:ext uri="{FF2B5EF4-FFF2-40B4-BE49-F238E27FC236}">
                <a16:creationId xmlns:a16="http://schemas.microsoft.com/office/drawing/2014/main" id="{67B87C99-872D-37A9-D99B-6C3D45101A62}"/>
              </a:ext>
            </a:extLst>
          </p:cNvPr>
          <p:cNvSpPr>
            <a:spLocks noGrp="1"/>
          </p:cNvSpPr>
          <p:nvPr>
            <p:ph type="ftr" sz="quarter" idx="11"/>
          </p:nvPr>
        </p:nvSpPr>
        <p:spPr/>
        <p:txBody>
          <a:bodyPr/>
          <a:lstStyle/>
          <a:p>
            <a:pPr>
              <a:defRPr/>
            </a:pPr>
            <a:r>
              <a:rPr lang="en-US" dirty="0"/>
              <a:t>15</a:t>
            </a:r>
          </a:p>
        </p:txBody>
      </p:sp>
    </p:spTree>
    <p:extLst>
      <p:ext uri="{BB962C8B-B14F-4D97-AF65-F5344CB8AC3E}">
        <p14:creationId xmlns:p14="http://schemas.microsoft.com/office/powerpoint/2010/main" val="2548801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9F1F-DD83-782B-F97D-561800AA29C9}"/>
              </a:ext>
            </a:extLst>
          </p:cNvPr>
          <p:cNvSpPr>
            <a:spLocks noGrp="1"/>
          </p:cNvSpPr>
          <p:nvPr>
            <p:ph type="title"/>
          </p:nvPr>
        </p:nvSpPr>
        <p:spPr>
          <a:xfrm>
            <a:off x="457200" y="-14468"/>
            <a:ext cx="8229600" cy="1005068"/>
          </a:xfrm>
        </p:spPr>
        <p:txBody>
          <a:bodyPr/>
          <a:lstStyle/>
          <a:p>
            <a:r>
              <a:rPr lang="en-US" sz="4000" dirty="0"/>
              <a:t>Libraries / Components / Web Services</a:t>
            </a:r>
          </a:p>
        </p:txBody>
      </p:sp>
      <p:sp>
        <p:nvSpPr>
          <p:cNvPr id="3" name="Content Placeholder 2">
            <a:extLst>
              <a:ext uri="{FF2B5EF4-FFF2-40B4-BE49-F238E27FC236}">
                <a16:creationId xmlns:a16="http://schemas.microsoft.com/office/drawing/2014/main" id="{9A9B5DCB-2455-580F-045E-0F3ACCD6C71A}"/>
              </a:ext>
            </a:extLst>
          </p:cNvPr>
          <p:cNvSpPr>
            <a:spLocks noGrp="1"/>
          </p:cNvSpPr>
          <p:nvPr>
            <p:ph idx="1"/>
          </p:nvPr>
        </p:nvSpPr>
        <p:spPr>
          <a:xfrm>
            <a:off x="437909" y="762000"/>
            <a:ext cx="8229600" cy="5029200"/>
          </a:xfrm>
        </p:spPr>
        <p:txBody>
          <a:bodyPr>
            <a:normAutofit lnSpcReduction="10000"/>
          </a:bodyPr>
          <a:lstStyle/>
          <a:p>
            <a:pPr marL="0" indent="0">
              <a:buNone/>
            </a:pPr>
            <a:r>
              <a:rPr lang="en-US" sz="2400" b="1" dirty="0"/>
              <a:t>Libraries</a:t>
            </a:r>
          </a:p>
          <a:p>
            <a:r>
              <a:rPr lang="en-US" sz="2400" dirty="0"/>
              <a:t>Transformers</a:t>
            </a:r>
          </a:p>
          <a:p>
            <a:r>
              <a:rPr lang="en-US" sz="2400" dirty="0"/>
              <a:t>Sklearn</a:t>
            </a:r>
          </a:p>
          <a:p>
            <a:r>
              <a:rPr lang="en-US" sz="2400" dirty="0"/>
              <a:t>Flutter SDK</a:t>
            </a:r>
            <a:r>
              <a:rPr lang="en-US" sz="2400" b="1" dirty="0"/>
              <a:t> </a:t>
            </a:r>
          </a:p>
          <a:p>
            <a:pPr marL="0" indent="0">
              <a:buNone/>
            </a:pPr>
            <a:r>
              <a:rPr lang="en-US" sz="2400" b="1" dirty="0"/>
              <a:t>Components</a:t>
            </a:r>
          </a:p>
          <a:p>
            <a:r>
              <a:rPr lang="en-US" sz="2400" dirty="0"/>
              <a:t>Roberta model</a:t>
            </a:r>
          </a:p>
          <a:p>
            <a:r>
              <a:rPr lang="en-US" sz="2400" dirty="0"/>
              <a:t>Naïve baye Model</a:t>
            </a:r>
            <a:endParaRPr lang="en-US" sz="2400" b="1" dirty="0"/>
          </a:p>
          <a:p>
            <a:r>
              <a:rPr lang="en-US" sz="2400" dirty="0"/>
              <a:t>Google Colab</a:t>
            </a:r>
          </a:p>
          <a:p>
            <a:r>
              <a:rPr lang="en-US" sz="2400" dirty="0"/>
              <a:t>Flutter Application</a:t>
            </a:r>
          </a:p>
          <a:p>
            <a:r>
              <a:rPr lang="en-US" sz="2400" dirty="0"/>
              <a:t>Visual studio code </a:t>
            </a:r>
          </a:p>
          <a:p>
            <a:pPr marL="0" indent="0">
              <a:buNone/>
            </a:pPr>
            <a:r>
              <a:rPr lang="en-US" sz="2400" b="1" dirty="0"/>
              <a:t>Web Services</a:t>
            </a:r>
          </a:p>
          <a:p>
            <a:r>
              <a:rPr lang="en-US" sz="2400" dirty="0"/>
              <a:t>MongoDB Database</a:t>
            </a:r>
          </a:p>
          <a:p>
            <a:endParaRPr lang="en-US" sz="2400" dirty="0"/>
          </a:p>
          <a:p>
            <a:endParaRPr lang="en-US" sz="2400" b="1" dirty="0"/>
          </a:p>
          <a:p>
            <a:pPr marL="0" indent="0">
              <a:buNone/>
            </a:pPr>
            <a:endParaRPr lang="en-US" sz="2400" b="1" dirty="0"/>
          </a:p>
          <a:p>
            <a:pPr marL="0" indent="0">
              <a:buNone/>
            </a:pPr>
            <a:endParaRPr lang="en-US" sz="2400" b="1" dirty="0"/>
          </a:p>
        </p:txBody>
      </p:sp>
      <p:sp>
        <p:nvSpPr>
          <p:cNvPr id="5" name="Footer Placeholder 4">
            <a:extLst>
              <a:ext uri="{FF2B5EF4-FFF2-40B4-BE49-F238E27FC236}">
                <a16:creationId xmlns:a16="http://schemas.microsoft.com/office/drawing/2014/main" id="{1C9C3672-1FE6-8F8C-715C-86E32EA6AB93}"/>
              </a:ext>
            </a:extLst>
          </p:cNvPr>
          <p:cNvSpPr>
            <a:spLocks noGrp="1"/>
          </p:cNvSpPr>
          <p:nvPr>
            <p:ph type="ftr" sz="quarter" idx="11"/>
          </p:nvPr>
        </p:nvSpPr>
        <p:spPr/>
        <p:txBody>
          <a:bodyPr/>
          <a:lstStyle/>
          <a:p>
            <a:pPr>
              <a:defRPr/>
            </a:pPr>
            <a:r>
              <a:rPr lang="en-US" dirty="0"/>
              <a:t>16</a:t>
            </a:r>
          </a:p>
        </p:txBody>
      </p:sp>
    </p:spTree>
    <p:extLst>
      <p:ext uri="{BB962C8B-B14F-4D97-AF65-F5344CB8AC3E}">
        <p14:creationId xmlns:p14="http://schemas.microsoft.com/office/powerpoint/2010/main" val="723635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DF31-F3D0-1C97-888D-00B8CFEFDB34}"/>
              </a:ext>
            </a:extLst>
          </p:cNvPr>
          <p:cNvSpPr>
            <a:spLocks noGrp="1"/>
          </p:cNvSpPr>
          <p:nvPr>
            <p:ph type="title"/>
          </p:nvPr>
        </p:nvSpPr>
        <p:spPr/>
        <p:txBody>
          <a:bodyPr/>
          <a:lstStyle/>
          <a:p>
            <a:r>
              <a:rPr lang="en-US" dirty="0"/>
              <a:t>Testing</a:t>
            </a:r>
          </a:p>
        </p:txBody>
      </p:sp>
      <p:graphicFrame>
        <p:nvGraphicFramePr>
          <p:cNvPr id="4" name="Content Placeholder 3">
            <a:extLst>
              <a:ext uri="{FF2B5EF4-FFF2-40B4-BE49-F238E27FC236}">
                <a16:creationId xmlns:a16="http://schemas.microsoft.com/office/drawing/2014/main" id="{A1E761FD-97FA-24C7-B1A2-91710D9CC821}"/>
              </a:ext>
            </a:extLst>
          </p:cNvPr>
          <p:cNvGraphicFramePr>
            <a:graphicFrameLocks noGrp="1"/>
          </p:cNvGraphicFramePr>
          <p:nvPr>
            <p:ph idx="1"/>
            <p:extLst>
              <p:ext uri="{D42A27DB-BD31-4B8C-83A1-F6EECF244321}">
                <p14:modId xmlns:p14="http://schemas.microsoft.com/office/powerpoint/2010/main" val="2303525978"/>
              </p:ext>
            </p:extLst>
          </p:nvPr>
        </p:nvGraphicFramePr>
        <p:xfrm>
          <a:off x="152400" y="1295400"/>
          <a:ext cx="8839199" cy="4937760"/>
        </p:xfrm>
        <a:graphic>
          <a:graphicData uri="http://schemas.openxmlformats.org/drawingml/2006/table">
            <a:tbl>
              <a:tblPr firstRow="1" firstCol="1" bandRow="1">
                <a:tableStyleId>{5C22544A-7EE6-4342-B048-85BDC9FD1C3A}</a:tableStyleId>
              </a:tblPr>
              <a:tblGrid>
                <a:gridCol w="1759215">
                  <a:extLst>
                    <a:ext uri="{9D8B030D-6E8A-4147-A177-3AD203B41FA5}">
                      <a16:colId xmlns:a16="http://schemas.microsoft.com/office/drawing/2014/main" val="1641689480"/>
                    </a:ext>
                  </a:extLst>
                </a:gridCol>
                <a:gridCol w="7079984">
                  <a:extLst>
                    <a:ext uri="{9D8B030D-6E8A-4147-A177-3AD203B41FA5}">
                      <a16:colId xmlns:a16="http://schemas.microsoft.com/office/drawing/2014/main" val="2953317714"/>
                    </a:ext>
                  </a:extLst>
                </a:gridCol>
              </a:tblGrid>
              <a:tr h="533400">
                <a:tc>
                  <a:txBody>
                    <a:bodyPr/>
                    <a:lstStyle/>
                    <a:p>
                      <a:pPr marL="0" marR="0" algn="just">
                        <a:spcBef>
                          <a:spcPts val="0"/>
                        </a:spcBef>
                        <a:spcAft>
                          <a:spcPts val="0"/>
                        </a:spcAft>
                      </a:pPr>
                      <a:r>
                        <a:rPr lang="en-US" sz="1800">
                          <a:effectLst/>
                        </a:rPr>
                        <a:t>Test Data</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TD-2</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97419217"/>
                  </a:ext>
                </a:extLst>
              </a:tr>
              <a:tr h="533400">
                <a:tc>
                  <a:txBody>
                    <a:bodyPr/>
                    <a:lstStyle/>
                    <a:p>
                      <a:pPr marL="0" marR="0" algn="just">
                        <a:spcBef>
                          <a:spcPts val="0"/>
                        </a:spcBef>
                        <a:spcAft>
                          <a:spcPts val="0"/>
                        </a:spcAft>
                      </a:pPr>
                      <a:r>
                        <a:rPr lang="en-US" sz="1800">
                          <a:effectLst/>
                        </a:rPr>
                        <a:t>Form</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Login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72834352"/>
                  </a:ext>
                </a:extLst>
              </a:tr>
              <a:tr h="533400">
                <a:tc>
                  <a:txBody>
                    <a:bodyPr/>
                    <a:lstStyle/>
                    <a:p>
                      <a:pPr marL="0" marR="0" algn="just">
                        <a:spcBef>
                          <a:spcPts val="0"/>
                        </a:spcBef>
                        <a:spcAft>
                          <a:spcPts val="0"/>
                        </a:spcAft>
                      </a:pPr>
                      <a:r>
                        <a:rPr lang="en-US" sz="1800">
                          <a:effectLst/>
                        </a:rPr>
                        <a:t>Stakeholder</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User</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45466671"/>
                  </a:ext>
                </a:extLst>
              </a:tr>
              <a:tr h="533400">
                <a:tc>
                  <a:txBody>
                    <a:bodyPr/>
                    <a:lstStyle/>
                    <a:p>
                      <a:pPr marL="0" marR="0" algn="just">
                        <a:spcBef>
                          <a:spcPts val="0"/>
                        </a:spcBef>
                        <a:spcAft>
                          <a:spcPts val="0"/>
                        </a:spcAft>
                      </a:pPr>
                      <a:r>
                        <a:rPr lang="en-US" sz="1800">
                          <a:effectLst/>
                        </a:rPr>
                        <a:t>Field</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Password</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8816918"/>
                  </a:ext>
                </a:extLst>
              </a:tr>
              <a:tr h="533400">
                <a:tc>
                  <a:txBody>
                    <a:bodyPr/>
                    <a:lstStyle/>
                    <a:p>
                      <a:pPr marL="0" marR="0" algn="just">
                        <a:spcBef>
                          <a:spcPts val="0"/>
                        </a:spcBef>
                        <a:spcAft>
                          <a:spcPts val="0"/>
                        </a:spcAft>
                      </a:pPr>
                      <a:r>
                        <a:rPr lang="en-US" sz="1800">
                          <a:effectLst/>
                        </a:rPr>
                        <a:t>Technique</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Equivalence Partitioning</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12764611"/>
                  </a:ext>
                </a:extLst>
              </a:tr>
              <a:tr h="1066800">
                <a:tc>
                  <a:txBody>
                    <a:bodyPr/>
                    <a:lstStyle/>
                    <a:p>
                      <a:pPr marL="0" marR="0" algn="just">
                        <a:spcBef>
                          <a:spcPts val="0"/>
                        </a:spcBef>
                        <a:spcAft>
                          <a:spcPts val="0"/>
                        </a:spcAft>
                      </a:pPr>
                      <a:r>
                        <a:rPr lang="en-US" sz="1800">
                          <a:effectLst/>
                        </a:rPr>
                        <a:t>Valid</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800" dirty="0">
                          <a:effectLst/>
                        </a:rPr>
                        <a:t>Password length should be &gt;=9.</a:t>
                      </a:r>
                    </a:p>
                    <a:p>
                      <a:pPr marL="342900" marR="0" lvl="0" indent="-342900" algn="just">
                        <a:spcBef>
                          <a:spcPts val="0"/>
                        </a:spcBef>
                        <a:spcAft>
                          <a:spcPts val="0"/>
                        </a:spcAft>
                        <a:buFont typeface="Symbol" panose="05050102010706020507" pitchFamily="18" charset="2"/>
                        <a:buChar char=""/>
                      </a:pPr>
                      <a:r>
                        <a:rPr lang="en-US" sz="1800" dirty="0">
                          <a:effectLst/>
                        </a:rPr>
                        <a:t>Includes two special characters.</a:t>
                      </a:r>
                    </a:p>
                    <a:p>
                      <a:pPr marL="342900" marR="0" lvl="0" indent="-342900" algn="just">
                        <a:spcBef>
                          <a:spcPts val="0"/>
                        </a:spcBef>
                        <a:spcAft>
                          <a:spcPts val="0"/>
                        </a:spcAft>
                        <a:buFont typeface="Symbol" panose="05050102010706020507" pitchFamily="18" charset="2"/>
                        <a:buChar char=""/>
                      </a:pPr>
                      <a:r>
                        <a:rPr lang="en-US" sz="1800" dirty="0">
                          <a:effectLst/>
                        </a:rPr>
                        <a:t>Includes uppercase and lowercase character</a:t>
                      </a:r>
                    </a:p>
                    <a:p>
                      <a:pPr marL="342900" marR="0" lvl="0" indent="-342900" algn="just">
                        <a:spcBef>
                          <a:spcPts val="0"/>
                        </a:spcBef>
                        <a:spcAft>
                          <a:spcPts val="0"/>
                        </a:spcAft>
                        <a:buFont typeface="Symbol" panose="05050102010706020507" pitchFamily="18" charset="2"/>
                        <a:buChar char=""/>
                      </a:pPr>
                      <a:r>
                        <a:rPr lang="en-US" sz="1800" dirty="0">
                          <a:effectLst/>
                        </a:rPr>
                        <a:t>Includes one numeric character</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99328854"/>
                  </a:ext>
                </a:extLst>
              </a:tr>
              <a:tr h="1066800">
                <a:tc>
                  <a:txBody>
                    <a:bodyPr/>
                    <a:lstStyle/>
                    <a:p>
                      <a:pPr marL="0" marR="0" algn="just">
                        <a:spcBef>
                          <a:spcPts val="0"/>
                        </a:spcBef>
                        <a:spcAft>
                          <a:spcPts val="0"/>
                        </a:spcAft>
                      </a:pPr>
                      <a:r>
                        <a:rPr lang="en-US" sz="1800">
                          <a:effectLst/>
                        </a:rPr>
                        <a:t>Invalid</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800" dirty="0">
                          <a:effectLst/>
                        </a:rPr>
                        <a:t>Password length &lt; 9</a:t>
                      </a:r>
                    </a:p>
                    <a:p>
                      <a:pPr marL="342900" marR="0" lvl="0" indent="-342900" algn="just">
                        <a:spcBef>
                          <a:spcPts val="0"/>
                        </a:spcBef>
                        <a:spcAft>
                          <a:spcPts val="0"/>
                        </a:spcAft>
                        <a:buFont typeface="Symbol" panose="05050102010706020507" pitchFamily="18" charset="2"/>
                        <a:buChar char=""/>
                      </a:pPr>
                      <a:r>
                        <a:rPr lang="en-US" sz="1800" dirty="0">
                          <a:effectLst/>
                        </a:rPr>
                        <a:t>No uppercase and lowercase characters</a:t>
                      </a:r>
                    </a:p>
                    <a:p>
                      <a:pPr marL="342900" marR="0" lvl="0" indent="-342900" algn="just">
                        <a:spcBef>
                          <a:spcPts val="0"/>
                        </a:spcBef>
                        <a:spcAft>
                          <a:spcPts val="0"/>
                        </a:spcAft>
                        <a:buFont typeface="Symbol" panose="05050102010706020507" pitchFamily="18" charset="2"/>
                        <a:buChar char=""/>
                      </a:pPr>
                      <a:r>
                        <a:rPr lang="en-US" sz="1800" dirty="0">
                          <a:effectLst/>
                        </a:rPr>
                        <a:t>No special character</a:t>
                      </a:r>
                    </a:p>
                    <a:p>
                      <a:pPr marL="342900" marR="0" lvl="0" indent="-342900" algn="just">
                        <a:spcBef>
                          <a:spcPts val="0"/>
                        </a:spcBef>
                        <a:spcAft>
                          <a:spcPts val="0"/>
                        </a:spcAft>
                        <a:buFont typeface="Symbol" panose="05050102010706020507" pitchFamily="18" charset="2"/>
                        <a:buChar char=""/>
                      </a:pPr>
                      <a:r>
                        <a:rPr lang="en-US" sz="1800" dirty="0">
                          <a:effectLst/>
                        </a:rPr>
                        <a:t>No numeric character</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27644722"/>
                  </a:ext>
                </a:extLst>
              </a:tr>
            </a:tbl>
          </a:graphicData>
        </a:graphic>
      </p:graphicFrame>
      <p:sp>
        <p:nvSpPr>
          <p:cNvPr id="5" name="Footer Placeholder 4">
            <a:extLst>
              <a:ext uri="{FF2B5EF4-FFF2-40B4-BE49-F238E27FC236}">
                <a16:creationId xmlns:a16="http://schemas.microsoft.com/office/drawing/2014/main" id="{69EAA626-E7E5-716D-3090-5361FA965C6F}"/>
              </a:ext>
            </a:extLst>
          </p:cNvPr>
          <p:cNvSpPr>
            <a:spLocks noGrp="1"/>
          </p:cNvSpPr>
          <p:nvPr>
            <p:ph type="ftr" sz="quarter" idx="11"/>
          </p:nvPr>
        </p:nvSpPr>
        <p:spPr/>
        <p:txBody>
          <a:bodyPr/>
          <a:lstStyle/>
          <a:p>
            <a:pPr>
              <a:defRPr/>
            </a:pPr>
            <a:r>
              <a:rPr lang="en-US" dirty="0"/>
              <a:t>17</a:t>
            </a:r>
          </a:p>
        </p:txBody>
      </p:sp>
    </p:spTree>
    <p:extLst>
      <p:ext uri="{BB962C8B-B14F-4D97-AF65-F5344CB8AC3E}">
        <p14:creationId xmlns:p14="http://schemas.microsoft.com/office/powerpoint/2010/main" val="3457580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F85B25B5-DE1B-7D7E-38A5-39243F52B936}"/>
              </a:ext>
            </a:extLst>
          </p:cNvPr>
          <p:cNvGraphicFramePr>
            <a:graphicFrameLocks noGrp="1"/>
          </p:cNvGraphicFramePr>
          <p:nvPr>
            <p:extLst>
              <p:ext uri="{D42A27DB-BD31-4B8C-83A1-F6EECF244321}">
                <p14:modId xmlns:p14="http://schemas.microsoft.com/office/powerpoint/2010/main" val="1587473977"/>
              </p:ext>
            </p:extLst>
          </p:nvPr>
        </p:nvGraphicFramePr>
        <p:xfrm>
          <a:off x="152400" y="1295400"/>
          <a:ext cx="8839199" cy="4707466"/>
        </p:xfrm>
        <a:graphic>
          <a:graphicData uri="http://schemas.openxmlformats.org/drawingml/2006/table">
            <a:tbl>
              <a:tblPr firstRow="1" firstCol="1" bandRow="1">
                <a:tableStyleId>{5C22544A-7EE6-4342-B048-85BDC9FD1C3A}</a:tableStyleId>
              </a:tblPr>
              <a:tblGrid>
                <a:gridCol w="1759216">
                  <a:extLst>
                    <a:ext uri="{9D8B030D-6E8A-4147-A177-3AD203B41FA5}">
                      <a16:colId xmlns:a16="http://schemas.microsoft.com/office/drawing/2014/main" val="3564277595"/>
                    </a:ext>
                  </a:extLst>
                </a:gridCol>
                <a:gridCol w="7079983">
                  <a:extLst>
                    <a:ext uri="{9D8B030D-6E8A-4147-A177-3AD203B41FA5}">
                      <a16:colId xmlns:a16="http://schemas.microsoft.com/office/drawing/2014/main" val="953011714"/>
                    </a:ext>
                  </a:extLst>
                </a:gridCol>
              </a:tblGrid>
              <a:tr h="491067">
                <a:tc>
                  <a:txBody>
                    <a:bodyPr/>
                    <a:lstStyle/>
                    <a:p>
                      <a:pPr marL="0" marR="0" algn="just">
                        <a:spcBef>
                          <a:spcPts val="0"/>
                        </a:spcBef>
                        <a:spcAft>
                          <a:spcPts val="0"/>
                        </a:spcAft>
                      </a:pPr>
                      <a:r>
                        <a:rPr lang="en-US" sz="1800" dirty="0">
                          <a:effectLst/>
                        </a:rPr>
                        <a:t>Test Data</a:t>
                      </a:r>
                    </a:p>
                    <a:p>
                      <a:pPr marL="0" marR="0" algn="just">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TD-1</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19150757"/>
                  </a:ext>
                </a:extLst>
              </a:tr>
              <a:tr h="491067">
                <a:tc>
                  <a:txBody>
                    <a:bodyPr/>
                    <a:lstStyle/>
                    <a:p>
                      <a:pPr marL="0" marR="0" algn="just">
                        <a:spcBef>
                          <a:spcPts val="0"/>
                        </a:spcBef>
                        <a:spcAft>
                          <a:spcPts val="0"/>
                        </a:spcAft>
                      </a:pPr>
                      <a:r>
                        <a:rPr lang="en-US" sz="1800">
                          <a:effectLst/>
                        </a:rPr>
                        <a:t>Form</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Sentimental analysis </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89425042"/>
                  </a:ext>
                </a:extLst>
              </a:tr>
              <a:tr h="491067">
                <a:tc>
                  <a:txBody>
                    <a:bodyPr/>
                    <a:lstStyle/>
                    <a:p>
                      <a:pPr marL="0" marR="0" algn="just">
                        <a:spcBef>
                          <a:spcPts val="0"/>
                        </a:spcBef>
                        <a:spcAft>
                          <a:spcPts val="0"/>
                        </a:spcAft>
                      </a:pPr>
                      <a:r>
                        <a:rPr lang="en-US" sz="1800">
                          <a:effectLst/>
                        </a:rPr>
                        <a:t>Stakeholder</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User</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44389761"/>
                  </a:ext>
                </a:extLst>
              </a:tr>
              <a:tr h="491067">
                <a:tc>
                  <a:txBody>
                    <a:bodyPr/>
                    <a:lstStyle/>
                    <a:p>
                      <a:pPr marL="0" marR="0" algn="just">
                        <a:spcBef>
                          <a:spcPts val="0"/>
                        </a:spcBef>
                        <a:spcAft>
                          <a:spcPts val="0"/>
                        </a:spcAft>
                      </a:pPr>
                      <a:r>
                        <a:rPr lang="en-US" sz="1800">
                          <a:effectLst/>
                        </a:rPr>
                        <a:t>Field</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Enter your tweet /caption/ words about yourself</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37788346"/>
                  </a:ext>
                </a:extLst>
              </a:tr>
              <a:tr h="491067">
                <a:tc>
                  <a:txBody>
                    <a:bodyPr/>
                    <a:lstStyle/>
                    <a:p>
                      <a:pPr marL="0" marR="0" algn="just">
                        <a:spcBef>
                          <a:spcPts val="0"/>
                        </a:spcBef>
                        <a:spcAft>
                          <a:spcPts val="0"/>
                        </a:spcAft>
                      </a:pPr>
                      <a:r>
                        <a:rPr lang="en-US" sz="1800">
                          <a:effectLst/>
                        </a:rPr>
                        <a:t>Technique</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Equivalence Partitioning</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07081909"/>
                  </a:ext>
                </a:extLst>
              </a:tr>
              <a:tr h="982133">
                <a:tc>
                  <a:txBody>
                    <a:bodyPr/>
                    <a:lstStyle/>
                    <a:p>
                      <a:pPr marL="0" marR="0" algn="just">
                        <a:spcBef>
                          <a:spcPts val="0"/>
                        </a:spcBef>
                        <a:spcAft>
                          <a:spcPts val="0"/>
                        </a:spcAft>
                      </a:pPr>
                      <a:r>
                        <a:rPr lang="en-US" sz="1800">
                          <a:effectLst/>
                        </a:rPr>
                        <a:t>Valid</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800" dirty="0">
                          <a:effectLst/>
                        </a:rPr>
                        <a:t>Correct Length</a:t>
                      </a:r>
                    </a:p>
                    <a:p>
                      <a:pPr marL="342900" marR="0" lvl="0" indent="-342900" algn="just"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800" dirty="0">
                          <a:effectLst/>
                        </a:rPr>
                        <a:t>Input length should be &gt;=5</a:t>
                      </a:r>
                    </a:p>
                    <a:p>
                      <a:pPr marL="342900" marR="0" lvl="0" indent="-342900" algn="just"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800" dirty="0">
                          <a:effectLst/>
                        </a:rPr>
                        <a:t>Input length should be &lt;25</a:t>
                      </a:r>
                    </a:p>
                  </a:txBody>
                  <a:tcPr marL="68580" marR="68580" marT="0" marB="0"/>
                </a:tc>
                <a:extLst>
                  <a:ext uri="{0D108BD9-81ED-4DB2-BD59-A6C34878D82A}">
                    <a16:rowId xmlns:a16="http://schemas.microsoft.com/office/drawing/2014/main" val="3551297145"/>
                  </a:ext>
                </a:extLst>
              </a:tr>
              <a:tr h="982133">
                <a:tc>
                  <a:txBody>
                    <a:bodyPr/>
                    <a:lstStyle/>
                    <a:p>
                      <a:pPr marL="0" marR="0" algn="just">
                        <a:spcBef>
                          <a:spcPts val="0"/>
                        </a:spcBef>
                        <a:spcAft>
                          <a:spcPts val="0"/>
                        </a:spcAft>
                      </a:pPr>
                      <a:r>
                        <a:rPr lang="en-US" sz="1800">
                          <a:effectLst/>
                        </a:rPr>
                        <a:t>Invalid</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800" dirty="0">
                          <a:effectLst/>
                        </a:rPr>
                        <a:t>Not contain @user</a:t>
                      </a:r>
                    </a:p>
                    <a:p>
                      <a:pPr marL="342900" marR="0" lvl="0" indent="-342900" algn="just"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800" dirty="0">
                          <a:effectLst/>
                        </a:rPr>
                        <a:t>Not contain “</a:t>
                      </a:r>
                      <a:r>
                        <a:rPr lang="en-GB" sz="1800" b="0" i="0" u="none" strike="noStrike" kern="1200" dirty="0">
                          <a:solidFill>
                            <a:schemeClr val="dk1"/>
                          </a:solidFill>
                          <a:effectLst/>
                          <a:latin typeface="+mn-lt"/>
                          <a:ea typeface="+mn-ea"/>
                          <a:cs typeface="+mn-cs"/>
                        </a:rPr>
                        <a:t>http”</a:t>
                      </a:r>
                      <a:endParaRPr lang="en-US" sz="1800" dirty="0">
                        <a:effectLst/>
                      </a:endParaRPr>
                    </a:p>
                    <a:p>
                      <a:pPr marL="342900" marR="0" lvl="0" indent="-342900" algn="just">
                        <a:spcBef>
                          <a:spcPts val="0"/>
                        </a:spcBef>
                        <a:spcAft>
                          <a:spcPts val="0"/>
                        </a:spcAft>
                        <a:buFont typeface="Symbol" panose="05050102010706020507" pitchFamily="18" charset="2"/>
                        <a:buChar char=""/>
                      </a:pPr>
                      <a:r>
                        <a:rPr lang="en-US" sz="1800" dirty="0">
                          <a:effectLst/>
                        </a:rPr>
                        <a:t>Special characters </a:t>
                      </a:r>
                    </a:p>
                  </a:txBody>
                  <a:tcPr marL="68580" marR="68580" marT="0" marB="0"/>
                </a:tc>
                <a:extLst>
                  <a:ext uri="{0D108BD9-81ED-4DB2-BD59-A6C34878D82A}">
                    <a16:rowId xmlns:a16="http://schemas.microsoft.com/office/drawing/2014/main" val="3328004868"/>
                  </a:ext>
                </a:extLst>
              </a:tr>
            </a:tbl>
          </a:graphicData>
        </a:graphic>
      </p:graphicFrame>
      <p:sp>
        <p:nvSpPr>
          <p:cNvPr id="6" name="Footer Placeholder 5">
            <a:extLst>
              <a:ext uri="{FF2B5EF4-FFF2-40B4-BE49-F238E27FC236}">
                <a16:creationId xmlns:a16="http://schemas.microsoft.com/office/drawing/2014/main" id="{486714CF-C956-7CBA-3F37-671CDF894F9B}"/>
              </a:ext>
            </a:extLst>
          </p:cNvPr>
          <p:cNvSpPr>
            <a:spLocks noGrp="1"/>
          </p:cNvSpPr>
          <p:nvPr>
            <p:ph type="ftr" sz="quarter" idx="11"/>
          </p:nvPr>
        </p:nvSpPr>
        <p:spPr/>
        <p:txBody>
          <a:bodyPr/>
          <a:lstStyle/>
          <a:p>
            <a:pPr>
              <a:defRPr/>
            </a:pPr>
            <a:r>
              <a:rPr lang="en-US" dirty="0"/>
              <a:t>18</a:t>
            </a:r>
          </a:p>
        </p:txBody>
      </p:sp>
    </p:spTree>
    <p:extLst>
      <p:ext uri="{BB962C8B-B14F-4D97-AF65-F5344CB8AC3E}">
        <p14:creationId xmlns:p14="http://schemas.microsoft.com/office/powerpoint/2010/main" val="4143119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Endeavour</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
        <p:nvSpPr>
          <p:cNvPr id="3" name="Footer Placeholder 2">
            <a:extLst>
              <a:ext uri="{FF2B5EF4-FFF2-40B4-BE49-F238E27FC236}">
                <a16:creationId xmlns:a16="http://schemas.microsoft.com/office/drawing/2014/main" id="{C6980146-692B-0D33-9EAE-51A134929BFA}"/>
              </a:ext>
            </a:extLst>
          </p:cNvPr>
          <p:cNvSpPr>
            <a:spLocks noGrp="1"/>
          </p:cNvSpPr>
          <p:nvPr>
            <p:ph type="ftr" sz="quarter" idx="11"/>
          </p:nvPr>
        </p:nvSpPr>
        <p:spPr/>
        <p:txBody>
          <a:bodyPr/>
          <a:lstStyle/>
          <a:p>
            <a:pPr>
              <a:defRPr/>
            </a:pPr>
            <a:r>
              <a:rPr lang="en-US" dirty="0"/>
              <a:t>19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graphicFrame>
        <p:nvGraphicFramePr>
          <p:cNvPr id="5" name="Content Placeholder 4">
            <a:extLst>
              <a:ext uri="{FF2B5EF4-FFF2-40B4-BE49-F238E27FC236}">
                <a16:creationId xmlns:a16="http://schemas.microsoft.com/office/drawing/2014/main" id="{F6313983-BD1A-2F2C-6EAC-2A9663D68F7C}"/>
              </a:ext>
            </a:extLst>
          </p:cNvPr>
          <p:cNvGraphicFramePr>
            <a:graphicFrameLocks noGrp="1"/>
          </p:cNvGraphicFramePr>
          <p:nvPr>
            <p:ph idx="1"/>
            <p:extLst>
              <p:ext uri="{D42A27DB-BD31-4B8C-83A1-F6EECF244321}">
                <p14:modId xmlns:p14="http://schemas.microsoft.com/office/powerpoint/2010/main" val="348039142"/>
              </p:ext>
            </p:extLst>
          </p:nvPr>
        </p:nvGraphicFramePr>
        <p:xfrm>
          <a:off x="152400" y="1417638"/>
          <a:ext cx="8839200" cy="3810164"/>
        </p:xfrm>
        <a:graphic>
          <a:graphicData uri="http://schemas.openxmlformats.org/drawingml/2006/table">
            <a:tbl>
              <a:tblPr firstRow="1" bandRow="1">
                <a:tableStyleId>{5C22544A-7EE6-4342-B048-85BDC9FD1C3A}</a:tableStyleId>
              </a:tblPr>
              <a:tblGrid>
                <a:gridCol w="2455334">
                  <a:extLst>
                    <a:ext uri="{9D8B030D-6E8A-4147-A177-3AD203B41FA5}">
                      <a16:colId xmlns:a16="http://schemas.microsoft.com/office/drawing/2014/main" val="156347688"/>
                    </a:ext>
                  </a:extLst>
                </a:gridCol>
                <a:gridCol w="6383866">
                  <a:extLst>
                    <a:ext uri="{9D8B030D-6E8A-4147-A177-3AD203B41FA5}">
                      <a16:colId xmlns:a16="http://schemas.microsoft.com/office/drawing/2014/main" val="3154588707"/>
                    </a:ext>
                  </a:extLst>
                </a:gridCol>
              </a:tblGrid>
              <a:tr h="1194922">
                <a:tc>
                  <a:txBody>
                    <a:bodyPr/>
                    <a:lstStyle/>
                    <a:p>
                      <a:r>
                        <a:rPr lang="en-US" sz="2800" dirty="0">
                          <a:latin typeface="+mn-lt"/>
                          <a:cs typeface="Times New Roman" panose="02020603050405020304" pitchFamily="18" charset="0"/>
                        </a:rPr>
                        <a:t> </a:t>
                      </a:r>
                      <a:r>
                        <a:rPr lang="en-US" sz="4000" dirty="0">
                          <a:latin typeface="+mj-lt"/>
                          <a:cs typeface="Times New Roman" panose="02020603050405020304" pitchFamily="18" charset="0"/>
                        </a:rPr>
                        <a:t>Names</a:t>
                      </a:r>
                      <a:endParaRPr lang="en-US" sz="2800" dirty="0">
                        <a:latin typeface="+mj-lt"/>
                        <a:cs typeface="Times New Roman" panose="02020603050405020304" pitchFamily="18" charset="0"/>
                      </a:endParaRPr>
                    </a:p>
                  </a:txBody>
                  <a:tcPr/>
                </a:tc>
                <a:tc>
                  <a:txBody>
                    <a:bodyPr/>
                    <a:lstStyle/>
                    <a:p>
                      <a:pPr algn="ctr"/>
                      <a:r>
                        <a:rPr lang="en-US" sz="4000" dirty="0">
                          <a:latin typeface="+mj-lt"/>
                        </a:rPr>
                        <a:t>Roles</a:t>
                      </a:r>
                      <a:endParaRPr lang="en-US" sz="2800" dirty="0">
                        <a:latin typeface="+mj-lt"/>
                      </a:endParaRPr>
                    </a:p>
                  </a:txBody>
                  <a:tcPr/>
                </a:tc>
                <a:extLst>
                  <a:ext uri="{0D108BD9-81ED-4DB2-BD59-A6C34878D82A}">
                    <a16:rowId xmlns:a16="http://schemas.microsoft.com/office/drawing/2014/main" val="1321623012"/>
                  </a:ext>
                </a:extLst>
              </a:tr>
              <a:tr h="835181">
                <a:tc>
                  <a:txBody>
                    <a:bodyPr/>
                    <a:lstStyle/>
                    <a:p>
                      <a:r>
                        <a:rPr lang="en-US" sz="2800" b="0" dirty="0">
                          <a:latin typeface="+mn-lt"/>
                          <a:cs typeface="Times New Roman" panose="02020603050405020304" pitchFamily="18" charset="0"/>
                        </a:rPr>
                        <a:t>Anosh Junaid</a:t>
                      </a:r>
                    </a:p>
                  </a:txBody>
                  <a:tcPr/>
                </a:tc>
                <a:tc>
                  <a:txBody>
                    <a:bodyPr/>
                    <a:lstStyle/>
                    <a:p>
                      <a:r>
                        <a:rPr lang="en-US" sz="2800" dirty="0">
                          <a:latin typeface="+mn-lt"/>
                        </a:rPr>
                        <a:t>Front-end, Back-end Documentation</a:t>
                      </a:r>
                    </a:p>
                  </a:txBody>
                  <a:tcPr/>
                </a:tc>
                <a:extLst>
                  <a:ext uri="{0D108BD9-81ED-4DB2-BD59-A6C34878D82A}">
                    <a16:rowId xmlns:a16="http://schemas.microsoft.com/office/drawing/2014/main" val="409955380"/>
                  </a:ext>
                </a:extLst>
              </a:tr>
              <a:tr h="822479">
                <a:tc>
                  <a:txBody>
                    <a:bodyPr/>
                    <a:lstStyle/>
                    <a:p>
                      <a:r>
                        <a:rPr lang="en-US" sz="2800" b="0" dirty="0">
                          <a:latin typeface="+mn-lt"/>
                          <a:cs typeface="Times New Roman" panose="02020603050405020304" pitchFamily="18" charset="0"/>
                        </a:rPr>
                        <a:t>Muhammad Ali Hamza </a:t>
                      </a:r>
                    </a:p>
                  </a:txBody>
                  <a:tcPr/>
                </a:tc>
                <a:tc>
                  <a:txBody>
                    <a:bodyPr/>
                    <a:lstStyle/>
                    <a:p>
                      <a:r>
                        <a:rPr lang="en-US" sz="2800" dirty="0">
                          <a:latin typeface="+mn-lt"/>
                        </a:rPr>
                        <a:t>Model-Train, Back-end, Documentation</a:t>
                      </a:r>
                    </a:p>
                  </a:txBody>
                  <a:tcPr/>
                </a:tc>
                <a:extLst>
                  <a:ext uri="{0D108BD9-81ED-4DB2-BD59-A6C34878D82A}">
                    <a16:rowId xmlns:a16="http://schemas.microsoft.com/office/drawing/2014/main" val="173615456"/>
                  </a:ext>
                </a:extLst>
              </a:tr>
              <a:tr h="835181">
                <a:tc>
                  <a:txBody>
                    <a:bodyPr/>
                    <a:lstStyle/>
                    <a:p>
                      <a:r>
                        <a:rPr lang="en-US" sz="2800" dirty="0"/>
                        <a:t>Hidayat Kiram </a:t>
                      </a:r>
                      <a:endParaRPr lang="en-US" sz="2800" b="0" dirty="0">
                        <a:latin typeface="+mn-lt"/>
                        <a:cs typeface="Times New Roman" panose="02020603050405020304" pitchFamily="18" charset="0"/>
                      </a:endParaRPr>
                    </a:p>
                  </a:txBody>
                  <a:tcPr/>
                </a:tc>
                <a:tc>
                  <a:txBody>
                    <a:bodyPr/>
                    <a:lstStyle/>
                    <a:p>
                      <a:r>
                        <a:rPr lang="en-US" sz="2800" dirty="0">
                          <a:latin typeface="+mn-lt"/>
                        </a:rPr>
                        <a:t>Front-end, Documentation</a:t>
                      </a:r>
                    </a:p>
                  </a:txBody>
                  <a:tcPr/>
                </a:tc>
                <a:extLst>
                  <a:ext uri="{0D108BD9-81ED-4DB2-BD59-A6C34878D82A}">
                    <a16:rowId xmlns:a16="http://schemas.microsoft.com/office/drawing/2014/main" val="1582927487"/>
                  </a:ext>
                </a:extLst>
              </a:tr>
            </a:tbl>
          </a:graphicData>
        </a:graphic>
      </p:graphicFrame>
      <p:sp>
        <p:nvSpPr>
          <p:cNvPr id="4" name="Footer Placeholder 3">
            <a:extLst>
              <a:ext uri="{FF2B5EF4-FFF2-40B4-BE49-F238E27FC236}">
                <a16:creationId xmlns:a16="http://schemas.microsoft.com/office/drawing/2014/main" id="{33B9F5BF-19B7-1BC1-6E5C-90BFB42F30CD}"/>
              </a:ext>
            </a:extLst>
          </p:cNvPr>
          <p:cNvSpPr>
            <a:spLocks noGrp="1"/>
          </p:cNvSpPr>
          <p:nvPr>
            <p:ph type="ftr" sz="quarter" idx="11"/>
          </p:nvPr>
        </p:nvSpPr>
        <p:spPr/>
        <p:txBody>
          <a:bodyPr/>
          <a:lstStyle/>
          <a:p>
            <a:pPr>
              <a:defRPr/>
            </a:pPr>
            <a:r>
              <a:rPr lang="en-US" dirty="0"/>
              <a:t>20</a:t>
            </a:r>
          </a:p>
        </p:txBody>
      </p:sp>
    </p:spTree>
    <p:extLst>
      <p:ext uri="{BB962C8B-B14F-4D97-AF65-F5344CB8AC3E}">
        <p14:creationId xmlns:p14="http://schemas.microsoft.com/office/powerpoint/2010/main" val="2593467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NEXT STEPS</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
        <p:nvSpPr>
          <p:cNvPr id="3" name="Footer Placeholder 2">
            <a:extLst>
              <a:ext uri="{FF2B5EF4-FFF2-40B4-BE49-F238E27FC236}">
                <a16:creationId xmlns:a16="http://schemas.microsoft.com/office/drawing/2014/main" id="{91C755DA-A19C-E348-AD01-73D1E0FA6D9A}"/>
              </a:ext>
            </a:extLst>
          </p:cNvPr>
          <p:cNvSpPr>
            <a:spLocks noGrp="1"/>
          </p:cNvSpPr>
          <p:nvPr>
            <p:ph type="ftr" sz="quarter" idx="11"/>
          </p:nvPr>
        </p:nvSpPr>
        <p:spPr/>
        <p:txBody>
          <a:bodyPr/>
          <a:lstStyle/>
          <a:p>
            <a:pPr>
              <a:defRPr/>
            </a:pPr>
            <a:r>
              <a:rPr lang="en-US" dirty="0"/>
              <a:t>21</a:t>
            </a:r>
          </a:p>
        </p:txBody>
      </p:sp>
    </p:spTree>
    <p:extLst>
      <p:ext uri="{BB962C8B-B14F-4D97-AF65-F5344CB8AC3E}">
        <p14:creationId xmlns:p14="http://schemas.microsoft.com/office/powerpoint/2010/main" val="2216199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graphicFrame>
        <p:nvGraphicFramePr>
          <p:cNvPr id="3" name="Content Placeholder 2">
            <a:extLst>
              <a:ext uri="{FF2B5EF4-FFF2-40B4-BE49-F238E27FC236}">
                <a16:creationId xmlns:a16="http://schemas.microsoft.com/office/drawing/2014/main" id="{7C849856-EEF3-70A3-1FAE-42670070C3FE}"/>
              </a:ext>
            </a:extLst>
          </p:cNvPr>
          <p:cNvGraphicFramePr>
            <a:graphicFrameLocks noGrp="1"/>
          </p:cNvGraphicFramePr>
          <p:nvPr>
            <p:ph sz="half" idx="1"/>
            <p:extLst>
              <p:ext uri="{D42A27DB-BD31-4B8C-83A1-F6EECF244321}">
                <p14:modId xmlns:p14="http://schemas.microsoft.com/office/powerpoint/2010/main" val="1281862735"/>
              </p:ext>
            </p:extLst>
          </p:nvPr>
        </p:nvGraphicFramePr>
        <p:xfrm>
          <a:off x="152400" y="1600201"/>
          <a:ext cx="2057400" cy="2475873"/>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001259463"/>
                    </a:ext>
                  </a:extLst>
                </a:gridCol>
              </a:tblGrid>
              <a:tr h="1684646">
                <a:tc>
                  <a:txBody>
                    <a:bodyPr/>
                    <a:lstStyle/>
                    <a:p>
                      <a:r>
                        <a:rPr lang="en-US" sz="2800" dirty="0"/>
                        <a:t>Data Collection and Processing</a:t>
                      </a:r>
                      <a:endParaRPr lang="en-US" dirty="0"/>
                    </a:p>
                  </a:txBody>
                  <a:tcPr/>
                </a:tc>
                <a:extLst>
                  <a:ext uri="{0D108BD9-81ED-4DB2-BD59-A6C34878D82A}">
                    <a16:rowId xmlns:a16="http://schemas.microsoft.com/office/drawing/2014/main" val="3708924352"/>
                  </a:ext>
                </a:extLst>
              </a:tr>
              <a:tr h="677553">
                <a:tc>
                  <a:txBody>
                    <a:bodyPr/>
                    <a:lstStyle/>
                    <a:p>
                      <a:r>
                        <a:rPr lang="en-US" sz="2800" dirty="0"/>
                        <a:t>Sept-Oct</a:t>
                      </a:r>
                      <a:endParaRPr lang="en-US" dirty="0"/>
                    </a:p>
                  </a:txBody>
                  <a:tcPr/>
                </a:tc>
                <a:extLst>
                  <a:ext uri="{0D108BD9-81ED-4DB2-BD59-A6C34878D82A}">
                    <a16:rowId xmlns:a16="http://schemas.microsoft.com/office/drawing/2014/main" val="2358064540"/>
                  </a:ext>
                </a:extLst>
              </a:tr>
            </a:tbl>
          </a:graphicData>
        </a:graphic>
      </p:graphicFrame>
      <p:sp>
        <p:nvSpPr>
          <p:cNvPr id="7" name="Arrow: Right 6">
            <a:extLst>
              <a:ext uri="{FF2B5EF4-FFF2-40B4-BE49-F238E27FC236}">
                <a16:creationId xmlns:a16="http://schemas.microsoft.com/office/drawing/2014/main" id="{FF36216A-9AD1-3AE3-9536-241AE9839C26}"/>
              </a:ext>
            </a:extLst>
          </p:cNvPr>
          <p:cNvSpPr/>
          <p:nvPr/>
        </p:nvSpPr>
        <p:spPr>
          <a:xfrm>
            <a:off x="2232285" y="2746217"/>
            <a:ext cx="739515"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827D415D-C6F9-D9DF-07E2-6E1F254CED98}"/>
              </a:ext>
            </a:extLst>
          </p:cNvPr>
          <p:cNvGraphicFramePr>
            <a:graphicFrameLocks noGrp="1"/>
          </p:cNvGraphicFramePr>
          <p:nvPr>
            <p:extLst>
              <p:ext uri="{D42A27DB-BD31-4B8C-83A1-F6EECF244321}">
                <p14:modId xmlns:p14="http://schemas.microsoft.com/office/powerpoint/2010/main" val="2391351726"/>
              </p:ext>
            </p:extLst>
          </p:nvPr>
        </p:nvGraphicFramePr>
        <p:xfrm>
          <a:off x="2971799" y="1600199"/>
          <a:ext cx="2438399" cy="2475873"/>
        </p:xfrm>
        <a:graphic>
          <a:graphicData uri="http://schemas.openxmlformats.org/drawingml/2006/table">
            <a:tbl>
              <a:tblPr firstRow="1" bandRow="1">
                <a:tableStyleId>{5C22544A-7EE6-4342-B048-85BDC9FD1C3A}</a:tableStyleId>
              </a:tblPr>
              <a:tblGrid>
                <a:gridCol w="2438399">
                  <a:extLst>
                    <a:ext uri="{9D8B030D-6E8A-4147-A177-3AD203B41FA5}">
                      <a16:colId xmlns:a16="http://schemas.microsoft.com/office/drawing/2014/main" val="3200729589"/>
                    </a:ext>
                  </a:extLst>
                </a:gridCol>
              </a:tblGrid>
              <a:tr h="1230431">
                <a:tc>
                  <a:txBody>
                    <a:bodyPr/>
                    <a:lstStyle/>
                    <a:p>
                      <a:r>
                        <a:rPr lang="en-US" sz="2800" dirty="0"/>
                        <a:t>Flutter App Development</a:t>
                      </a:r>
                      <a:endParaRPr lang="en-US" dirty="0"/>
                    </a:p>
                  </a:txBody>
                  <a:tcPr/>
                </a:tc>
                <a:extLst>
                  <a:ext uri="{0D108BD9-81ED-4DB2-BD59-A6C34878D82A}">
                    <a16:rowId xmlns:a16="http://schemas.microsoft.com/office/drawing/2014/main" val="2036415621"/>
                  </a:ext>
                </a:extLst>
              </a:tr>
              <a:tr h="1245442">
                <a:tc>
                  <a:txBody>
                    <a:bodyPr/>
                    <a:lstStyle/>
                    <a:p>
                      <a:pPr algn="l"/>
                      <a:r>
                        <a:rPr lang="en-US" sz="2800" dirty="0"/>
                        <a:t>Oct-Nov</a:t>
                      </a:r>
                      <a:endParaRPr lang="en-US" dirty="0"/>
                    </a:p>
                  </a:txBody>
                  <a:tcPr/>
                </a:tc>
                <a:extLst>
                  <a:ext uri="{0D108BD9-81ED-4DB2-BD59-A6C34878D82A}">
                    <a16:rowId xmlns:a16="http://schemas.microsoft.com/office/drawing/2014/main" val="283746153"/>
                  </a:ext>
                </a:extLst>
              </a:tr>
            </a:tbl>
          </a:graphicData>
        </a:graphic>
      </p:graphicFrame>
      <p:sp>
        <p:nvSpPr>
          <p:cNvPr id="9" name="Arrow: Right 8">
            <a:extLst>
              <a:ext uri="{FF2B5EF4-FFF2-40B4-BE49-F238E27FC236}">
                <a16:creationId xmlns:a16="http://schemas.microsoft.com/office/drawing/2014/main" id="{0173987A-4AF6-F818-95E2-B55C534A757A}"/>
              </a:ext>
            </a:extLst>
          </p:cNvPr>
          <p:cNvSpPr/>
          <p:nvPr/>
        </p:nvSpPr>
        <p:spPr>
          <a:xfrm>
            <a:off x="5410199" y="2719984"/>
            <a:ext cx="84849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D9A7E06E-35F3-F960-26F7-BAF3E22D2040}"/>
              </a:ext>
            </a:extLst>
          </p:cNvPr>
          <p:cNvGraphicFramePr>
            <a:graphicFrameLocks noGrp="1"/>
          </p:cNvGraphicFramePr>
          <p:nvPr>
            <p:extLst>
              <p:ext uri="{D42A27DB-BD31-4B8C-83A1-F6EECF244321}">
                <p14:modId xmlns:p14="http://schemas.microsoft.com/office/powerpoint/2010/main" val="4179446565"/>
              </p:ext>
            </p:extLst>
          </p:nvPr>
        </p:nvGraphicFramePr>
        <p:xfrm>
          <a:off x="6258692" y="1600199"/>
          <a:ext cx="2275708" cy="2475874"/>
        </p:xfrm>
        <a:graphic>
          <a:graphicData uri="http://schemas.openxmlformats.org/drawingml/2006/table">
            <a:tbl>
              <a:tblPr firstRow="1" bandRow="1">
                <a:tableStyleId>{5C22544A-7EE6-4342-B048-85BDC9FD1C3A}</a:tableStyleId>
              </a:tblPr>
              <a:tblGrid>
                <a:gridCol w="2275708">
                  <a:extLst>
                    <a:ext uri="{9D8B030D-6E8A-4147-A177-3AD203B41FA5}">
                      <a16:colId xmlns:a16="http://schemas.microsoft.com/office/drawing/2014/main" val="2852769715"/>
                    </a:ext>
                  </a:extLst>
                </a:gridCol>
              </a:tblGrid>
              <a:tr h="1237937">
                <a:tc>
                  <a:txBody>
                    <a:bodyPr/>
                    <a:lstStyle/>
                    <a:p>
                      <a:r>
                        <a:rPr lang="en-US" sz="2800" dirty="0"/>
                        <a:t>Model Training</a:t>
                      </a:r>
                      <a:endParaRPr lang="en-US" dirty="0"/>
                    </a:p>
                  </a:txBody>
                  <a:tcPr/>
                </a:tc>
                <a:extLst>
                  <a:ext uri="{0D108BD9-81ED-4DB2-BD59-A6C34878D82A}">
                    <a16:rowId xmlns:a16="http://schemas.microsoft.com/office/drawing/2014/main" val="1280976353"/>
                  </a:ext>
                </a:extLst>
              </a:tr>
              <a:tr h="1237937">
                <a:tc>
                  <a:txBody>
                    <a:bodyPr/>
                    <a:lstStyle/>
                    <a:p>
                      <a:r>
                        <a:rPr lang="en-US" sz="2800" dirty="0"/>
                        <a:t>Nov-Dec</a:t>
                      </a:r>
                      <a:endParaRPr lang="en-US" dirty="0"/>
                    </a:p>
                  </a:txBody>
                  <a:tcPr/>
                </a:tc>
                <a:extLst>
                  <a:ext uri="{0D108BD9-81ED-4DB2-BD59-A6C34878D82A}">
                    <a16:rowId xmlns:a16="http://schemas.microsoft.com/office/drawing/2014/main" val="2380235639"/>
                  </a:ext>
                </a:extLst>
              </a:tr>
            </a:tbl>
          </a:graphicData>
        </a:graphic>
      </p:graphicFrame>
      <p:sp>
        <p:nvSpPr>
          <p:cNvPr id="4" name="Footer Placeholder 3">
            <a:extLst>
              <a:ext uri="{FF2B5EF4-FFF2-40B4-BE49-F238E27FC236}">
                <a16:creationId xmlns:a16="http://schemas.microsoft.com/office/drawing/2014/main" id="{B7D90595-63C1-EEB1-E2EE-1B3857B57D96}"/>
              </a:ext>
            </a:extLst>
          </p:cNvPr>
          <p:cNvSpPr>
            <a:spLocks noGrp="1"/>
          </p:cNvSpPr>
          <p:nvPr>
            <p:ph type="ftr" sz="quarter" idx="11"/>
          </p:nvPr>
        </p:nvSpPr>
        <p:spPr/>
        <p:txBody>
          <a:bodyPr/>
          <a:lstStyle/>
          <a:p>
            <a:pPr>
              <a:defRPr/>
            </a:pPr>
            <a:r>
              <a:rPr lang="en-US" dirty="0"/>
              <a:t>22</a:t>
            </a:r>
          </a:p>
        </p:txBody>
      </p:sp>
    </p:spTree>
    <p:extLst>
      <p:ext uri="{BB962C8B-B14F-4D97-AF65-F5344CB8AC3E}">
        <p14:creationId xmlns:p14="http://schemas.microsoft.com/office/powerpoint/2010/main" val="57813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Table of Content</a:t>
            </a:r>
            <a:endParaRPr/>
          </a:p>
        </p:txBody>
      </p:sp>
      <p:sp>
        <p:nvSpPr>
          <p:cNvPr id="98" name="Google Shape;98;p3"/>
          <p:cNvSpPr txBox="1">
            <a:spLocks noGrp="1"/>
          </p:cNvSpPr>
          <p:nvPr>
            <p:ph type="body" idx="1"/>
          </p:nvPr>
        </p:nvSpPr>
        <p:spPr>
          <a:xfrm>
            <a:off x="424543" y="1066800"/>
            <a:ext cx="8229600" cy="4800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800" dirty="0"/>
              <a:t>Introduction and Background</a:t>
            </a:r>
            <a:endParaRPr dirty="0"/>
          </a:p>
          <a:p>
            <a:pPr marL="342900" lvl="0" indent="-342900" algn="l" rtl="0">
              <a:lnSpc>
                <a:spcPct val="100000"/>
              </a:lnSpc>
              <a:spcBef>
                <a:spcPts val="560"/>
              </a:spcBef>
              <a:spcAft>
                <a:spcPts val="0"/>
              </a:spcAft>
              <a:buClr>
                <a:schemeClr val="dk1"/>
              </a:buClr>
              <a:buSzPts val="2800"/>
              <a:buChar char="•"/>
            </a:pPr>
            <a:r>
              <a:rPr lang="en-US" sz="2800" dirty="0"/>
              <a:t>Literature Review and Summary Table</a:t>
            </a:r>
            <a:endParaRPr sz="2800" dirty="0"/>
          </a:p>
          <a:p>
            <a:pPr marL="342900" lvl="0" indent="-342900" algn="l" rtl="0">
              <a:lnSpc>
                <a:spcPct val="100000"/>
              </a:lnSpc>
              <a:spcBef>
                <a:spcPts val="560"/>
              </a:spcBef>
              <a:spcAft>
                <a:spcPts val="0"/>
              </a:spcAft>
              <a:buSzPts val="2800"/>
              <a:buChar char="•"/>
            </a:pPr>
            <a:r>
              <a:rPr lang="en-US" sz="2800" dirty="0"/>
              <a:t>Problem Statement</a:t>
            </a:r>
            <a:endParaRPr sz="2800" dirty="0"/>
          </a:p>
          <a:p>
            <a:pPr marL="342900" lvl="0" indent="-342900" algn="l" rtl="0">
              <a:lnSpc>
                <a:spcPct val="100000"/>
              </a:lnSpc>
              <a:spcBef>
                <a:spcPts val="560"/>
              </a:spcBef>
              <a:spcAft>
                <a:spcPts val="0"/>
              </a:spcAft>
              <a:buSzPts val="2800"/>
              <a:buChar char="•"/>
            </a:pPr>
            <a:r>
              <a:rPr lang="en-US" sz="2800" dirty="0"/>
              <a:t>Methodology</a:t>
            </a:r>
            <a:endParaRPr sz="2800" dirty="0"/>
          </a:p>
          <a:p>
            <a:pPr marL="342900" lvl="0" indent="-342900" algn="l" rtl="0">
              <a:lnSpc>
                <a:spcPct val="100000"/>
              </a:lnSpc>
              <a:spcBef>
                <a:spcPts val="560"/>
              </a:spcBef>
              <a:spcAft>
                <a:spcPts val="0"/>
              </a:spcAft>
              <a:buClr>
                <a:schemeClr val="dk1"/>
              </a:buClr>
              <a:buSzPts val="2800"/>
              <a:buChar char="•"/>
            </a:pPr>
            <a:r>
              <a:rPr lang="en-US" sz="2800" dirty="0"/>
              <a:t>Progress Report Summary</a:t>
            </a:r>
            <a:endParaRPr dirty="0"/>
          </a:p>
          <a:p>
            <a:pPr marL="742950" lvl="1" indent="-285750" algn="l" rtl="0">
              <a:lnSpc>
                <a:spcPct val="100000"/>
              </a:lnSpc>
              <a:spcBef>
                <a:spcPts val="480"/>
              </a:spcBef>
              <a:spcAft>
                <a:spcPts val="0"/>
              </a:spcAft>
              <a:buClr>
                <a:schemeClr val="dk1"/>
              </a:buClr>
              <a:buSzPts val="2400"/>
              <a:buChar char="–"/>
            </a:pPr>
            <a:r>
              <a:rPr lang="en-US" sz="2400" dirty="0"/>
              <a:t>Requirements</a:t>
            </a:r>
            <a:endParaRPr dirty="0"/>
          </a:p>
          <a:p>
            <a:pPr marL="742950" lvl="1" indent="-285750" algn="l" rtl="0">
              <a:lnSpc>
                <a:spcPct val="100000"/>
              </a:lnSpc>
              <a:spcBef>
                <a:spcPts val="480"/>
              </a:spcBef>
              <a:spcAft>
                <a:spcPts val="0"/>
              </a:spcAft>
              <a:buClr>
                <a:schemeClr val="dk1"/>
              </a:buClr>
              <a:buSzPts val="2400"/>
              <a:buChar char="–"/>
            </a:pPr>
            <a:r>
              <a:rPr lang="en-US" sz="2400" dirty="0"/>
              <a:t>Software System (Design + Implementation + Testing)</a:t>
            </a:r>
            <a:endParaRPr dirty="0"/>
          </a:p>
          <a:p>
            <a:pPr marL="742950" lvl="1" indent="-285750" algn="l" rtl="0">
              <a:lnSpc>
                <a:spcPct val="100000"/>
              </a:lnSpc>
              <a:spcBef>
                <a:spcPts val="480"/>
              </a:spcBef>
              <a:spcAft>
                <a:spcPts val="0"/>
              </a:spcAft>
              <a:buClr>
                <a:schemeClr val="dk1"/>
              </a:buClr>
              <a:buSzPts val="2400"/>
              <a:buChar char="–"/>
            </a:pPr>
            <a:r>
              <a:rPr lang="en-US" sz="2400" dirty="0"/>
              <a:t>Endeavour (Team)</a:t>
            </a:r>
            <a:endParaRPr dirty="0"/>
          </a:p>
          <a:p>
            <a:pPr marL="342900" lvl="0" indent="-342900" algn="l" rtl="0">
              <a:lnSpc>
                <a:spcPct val="100000"/>
              </a:lnSpc>
              <a:spcBef>
                <a:spcPts val="560"/>
              </a:spcBef>
              <a:spcAft>
                <a:spcPts val="0"/>
              </a:spcAft>
              <a:buClr>
                <a:schemeClr val="dk1"/>
              </a:buClr>
              <a:buSzPts val="2800"/>
              <a:buChar char="•"/>
            </a:pPr>
            <a:r>
              <a:rPr lang="en-US" sz="2800" dirty="0"/>
              <a:t>Next Steps</a:t>
            </a:r>
            <a:endParaRPr dirty="0"/>
          </a:p>
          <a:p>
            <a:pPr marL="342900" lvl="0" indent="-342900" algn="l" rtl="0">
              <a:lnSpc>
                <a:spcPct val="100000"/>
              </a:lnSpc>
              <a:spcBef>
                <a:spcPts val="560"/>
              </a:spcBef>
              <a:spcAft>
                <a:spcPts val="0"/>
              </a:spcAft>
              <a:buClr>
                <a:schemeClr val="dk1"/>
              </a:buClr>
              <a:buSzPts val="2800"/>
              <a:buChar char="•"/>
            </a:pPr>
            <a:r>
              <a:rPr lang="en-US" sz="2800" dirty="0"/>
              <a:t>Prototype / Report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Challenges</a:t>
            </a:r>
          </a:p>
        </p:txBody>
      </p:sp>
      <p:sp>
        <p:nvSpPr>
          <p:cNvPr id="10243" name="Content Placeholder 2"/>
          <p:cNvSpPr>
            <a:spLocks noGrp="1"/>
          </p:cNvSpPr>
          <p:nvPr>
            <p:ph idx="1"/>
          </p:nvPr>
        </p:nvSpPr>
        <p:spPr/>
        <p:txBody>
          <a:bodyPr/>
          <a:lstStyle/>
          <a:p>
            <a:pPr eaLnBrk="1" hangingPunct="1"/>
            <a:r>
              <a:rPr lang="en-US" dirty="0"/>
              <a:t>Finding Dataset</a:t>
            </a:r>
          </a:p>
          <a:p>
            <a:pPr eaLnBrk="1" hangingPunct="1"/>
            <a:r>
              <a:rPr lang="en-US" dirty="0"/>
              <a:t>Twitter API </a:t>
            </a:r>
          </a:p>
          <a:p>
            <a:pPr eaLnBrk="1" hangingPunct="1"/>
            <a:r>
              <a:rPr lang="en-US" dirty="0"/>
              <a:t>Scrapper API </a:t>
            </a:r>
          </a:p>
          <a:p>
            <a:pPr eaLnBrk="1" hangingPunct="1"/>
            <a:r>
              <a:rPr lang="en-US" dirty="0"/>
              <a:t>Model Training Hurdles</a:t>
            </a:r>
          </a:p>
          <a:p>
            <a:pPr eaLnBrk="1" hangingPunct="1"/>
            <a:r>
              <a:rPr lang="en-US" dirty="0"/>
              <a:t>Front-End Development Challenges</a:t>
            </a:r>
          </a:p>
          <a:p>
            <a:pPr eaLnBrk="1" hangingPunct="1"/>
            <a:r>
              <a:rPr lang="en-US" dirty="0"/>
              <a:t>Database Connection</a:t>
            </a:r>
          </a:p>
        </p:txBody>
      </p:sp>
      <p:sp>
        <p:nvSpPr>
          <p:cNvPr id="3" name="Footer Placeholder 2">
            <a:extLst>
              <a:ext uri="{FF2B5EF4-FFF2-40B4-BE49-F238E27FC236}">
                <a16:creationId xmlns:a16="http://schemas.microsoft.com/office/drawing/2014/main" id="{2044B2B1-0601-D845-974B-D7C4AB9560DE}"/>
              </a:ext>
            </a:extLst>
          </p:cNvPr>
          <p:cNvSpPr>
            <a:spLocks noGrp="1"/>
          </p:cNvSpPr>
          <p:nvPr>
            <p:ph type="ftr" sz="quarter" idx="11"/>
          </p:nvPr>
        </p:nvSpPr>
        <p:spPr/>
        <p:txBody>
          <a:bodyPr/>
          <a:lstStyle/>
          <a:p>
            <a:pPr>
              <a:defRPr/>
            </a:pPr>
            <a:r>
              <a:rPr lang="en-US" dirty="0"/>
              <a:t>23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Prototype &amp; Report</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
        <p:nvSpPr>
          <p:cNvPr id="3" name="Footer Placeholder 2">
            <a:extLst>
              <a:ext uri="{FF2B5EF4-FFF2-40B4-BE49-F238E27FC236}">
                <a16:creationId xmlns:a16="http://schemas.microsoft.com/office/drawing/2014/main" id="{712181E8-108B-80DB-C718-0419260D5A41}"/>
              </a:ext>
            </a:extLst>
          </p:cNvPr>
          <p:cNvSpPr>
            <a:spLocks noGrp="1"/>
          </p:cNvSpPr>
          <p:nvPr>
            <p:ph type="ftr" sz="quarter" idx="11"/>
          </p:nvPr>
        </p:nvSpPr>
        <p:spPr/>
        <p:txBody>
          <a:bodyPr/>
          <a:lstStyle/>
          <a:p>
            <a:pPr>
              <a:defRPr/>
            </a:pPr>
            <a:r>
              <a:rPr lang="en-US" dirty="0"/>
              <a:t>24</a:t>
            </a:r>
          </a:p>
        </p:txBody>
      </p:sp>
    </p:spTree>
    <p:extLst>
      <p:ext uri="{BB962C8B-B14F-4D97-AF65-F5344CB8AC3E}">
        <p14:creationId xmlns:p14="http://schemas.microsoft.com/office/powerpoint/2010/main" val="1880313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1"/>
            <a:ext cx="8229600" cy="1143000"/>
          </a:xfrm>
        </p:spPr>
        <p:txBody>
          <a:bodyPr/>
          <a:lstStyle/>
          <a:p>
            <a:pPr eaLnBrk="1" hangingPunct="1"/>
            <a:r>
              <a:rPr lang="en-US" dirty="0"/>
              <a:t>Prototype</a:t>
            </a:r>
          </a:p>
        </p:txBody>
      </p:sp>
      <p:pic>
        <p:nvPicPr>
          <p:cNvPr id="8" name="Content Placeholder 7">
            <a:extLst>
              <a:ext uri="{FF2B5EF4-FFF2-40B4-BE49-F238E27FC236}">
                <a16:creationId xmlns:a16="http://schemas.microsoft.com/office/drawing/2014/main" id="{81E2574C-E19A-42F2-2DFC-5B59989BF2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952500"/>
            <a:ext cx="4114800" cy="4953000"/>
          </a:xfrm>
        </p:spPr>
      </p:pic>
      <p:sp>
        <p:nvSpPr>
          <p:cNvPr id="10" name="Footer Placeholder 9">
            <a:extLst>
              <a:ext uri="{FF2B5EF4-FFF2-40B4-BE49-F238E27FC236}">
                <a16:creationId xmlns:a16="http://schemas.microsoft.com/office/drawing/2014/main" id="{F58F4A68-51B3-D213-5933-99AA18088505}"/>
              </a:ext>
            </a:extLst>
          </p:cNvPr>
          <p:cNvSpPr>
            <a:spLocks noGrp="1"/>
          </p:cNvSpPr>
          <p:nvPr>
            <p:ph type="ftr" sz="quarter" idx="11"/>
          </p:nvPr>
        </p:nvSpPr>
        <p:spPr/>
        <p:txBody>
          <a:bodyPr/>
          <a:lstStyle/>
          <a:p>
            <a:pPr>
              <a:defRPr/>
            </a:pPr>
            <a:r>
              <a:rPr lang="en-US" dirty="0"/>
              <a:t>25</a:t>
            </a:r>
          </a:p>
        </p:txBody>
      </p:sp>
    </p:spTree>
    <p:extLst>
      <p:ext uri="{BB962C8B-B14F-4D97-AF65-F5344CB8AC3E}">
        <p14:creationId xmlns:p14="http://schemas.microsoft.com/office/powerpoint/2010/main" val="835110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B357-B5E9-124A-3CDE-730C17737ABF}"/>
              </a:ext>
            </a:extLst>
          </p:cNvPr>
          <p:cNvSpPr>
            <a:spLocks noGrp="1"/>
          </p:cNvSpPr>
          <p:nvPr>
            <p:ph type="title"/>
          </p:nvPr>
        </p:nvSpPr>
        <p:spPr>
          <a:xfrm>
            <a:off x="457200" y="0"/>
            <a:ext cx="8229600" cy="990600"/>
          </a:xfrm>
        </p:spPr>
        <p:txBody>
          <a:bodyPr/>
          <a:lstStyle/>
          <a:p>
            <a:r>
              <a:rPr lang="en-US" dirty="0"/>
              <a:t>Prototype</a:t>
            </a:r>
          </a:p>
        </p:txBody>
      </p:sp>
      <p:pic>
        <p:nvPicPr>
          <p:cNvPr id="6" name="Content Placeholder 5">
            <a:extLst>
              <a:ext uri="{FF2B5EF4-FFF2-40B4-BE49-F238E27FC236}">
                <a16:creationId xmlns:a16="http://schemas.microsoft.com/office/drawing/2014/main" id="{AA502DEE-9E82-B39D-5530-F958495DB2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838200"/>
            <a:ext cx="3886200" cy="5029200"/>
          </a:xfrm>
        </p:spPr>
      </p:pic>
      <p:sp>
        <p:nvSpPr>
          <p:cNvPr id="8" name="Footer Placeholder 7">
            <a:extLst>
              <a:ext uri="{FF2B5EF4-FFF2-40B4-BE49-F238E27FC236}">
                <a16:creationId xmlns:a16="http://schemas.microsoft.com/office/drawing/2014/main" id="{D9615DFB-F066-F9D8-5434-EC534B175A5F}"/>
              </a:ext>
            </a:extLst>
          </p:cNvPr>
          <p:cNvSpPr>
            <a:spLocks noGrp="1"/>
          </p:cNvSpPr>
          <p:nvPr>
            <p:ph type="ftr" sz="quarter" idx="11"/>
          </p:nvPr>
        </p:nvSpPr>
        <p:spPr/>
        <p:txBody>
          <a:bodyPr/>
          <a:lstStyle/>
          <a:p>
            <a:pPr>
              <a:defRPr/>
            </a:pPr>
            <a:r>
              <a:rPr lang="en-US" dirty="0"/>
              <a:t>26</a:t>
            </a:r>
          </a:p>
        </p:txBody>
      </p:sp>
    </p:spTree>
    <p:extLst>
      <p:ext uri="{BB962C8B-B14F-4D97-AF65-F5344CB8AC3E}">
        <p14:creationId xmlns:p14="http://schemas.microsoft.com/office/powerpoint/2010/main" val="3604961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A23F4-86A4-C308-D76F-1EE80A6AE1C6}"/>
              </a:ext>
            </a:extLst>
          </p:cNvPr>
          <p:cNvSpPr>
            <a:spLocks noGrp="1"/>
          </p:cNvSpPr>
          <p:nvPr>
            <p:ph type="title"/>
          </p:nvPr>
        </p:nvSpPr>
        <p:spPr>
          <a:xfrm>
            <a:off x="457200" y="-76200"/>
            <a:ext cx="8229600" cy="990600"/>
          </a:xfrm>
        </p:spPr>
        <p:txBody>
          <a:bodyPr/>
          <a:lstStyle/>
          <a:p>
            <a:r>
              <a:rPr lang="en-US" dirty="0"/>
              <a:t>Prototype</a:t>
            </a:r>
          </a:p>
        </p:txBody>
      </p:sp>
      <p:pic>
        <p:nvPicPr>
          <p:cNvPr id="5" name="Content Placeholder 4">
            <a:extLst>
              <a:ext uri="{FF2B5EF4-FFF2-40B4-BE49-F238E27FC236}">
                <a16:creationId xmlns:a16="http://schemas.microsoft.com/office/drawing/2014/main" id="{3A18B7D6-9E97-F1FC-8E0F-991ED9A0A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762000"/>
            <a:ext cx="5943600" cy="5059363"/>
          </a:xfrm>
        </p:spPr>
      </p:pic>
      <p:sp>
        <p:nvSpPr>
          <p:cNvPr id="7" name="Footer Placeholder 6">
            <a:extLst>
              <a:ext uri="{FF2B5EF4-FFF2-40B4-BE49-F238E27FC236}">
                <a16:creationId xmlns:a16="http://schemas.microsoft.com/office/drawing/2014/main" id="{5DD74D6F-6D66-429F-6AFA-B379F5766142}"/>
              </a:ext>
            </a:extLst>
          </p:cNvPr>
          <p:cNvSpPr>
            <a:spLocks noGrp="1"/>
          </p:cNvSpPr>
          <p:nvPr>
            <p:ph type="ftr" sz="quarter" idx="11"/>
          </p:nvPr>
        </p:nvSpPr>
        <p:spPr/>
        <p:txBody>
          <a:bodyPr/>
          <a:lstStyle/>
          <a:p>
            <a:pPr>
              <a:defRPr/>
            </a:pPr>
            <a:r>
              <a:rPr lang="en-US" dirty="0"/>
              <a:t>27</a:t>
            </a:r>
          </a:p>
        </p:txBody>
      </p:sp>
    </p:spTree>
    <p:extLst>
      <p:ext uri="{BB962C8B-B14F-4D97-AF65-F5344CB8AC3E}">
        <p14:creationId xmlns:p14="http://schemas.microsoft.com/office/powerpoint/2010/main" val="1228591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Report</a:t>
            </a:r>
          </a:p>
        </p:txBody>
      </p:sp>
      <p:sp>
        <p:nvSpPr>
          <p:cNvPr id="10243" name="Content Placeholder 2"/>
          <p:cNvSpPr>
            <a:spLocks noGrp="1"/>
          </p:cNvSpPr>
          <p:nvPr>
            <p:ph idx="1"/>
          </p:nvPr>
        </p:nvSpPr>
        <p:spPr/>
        <p:txBody>
          <a:bodyPr/>
          <a:lstStyle/>
          <a:p>
            <a:pPr eaLnBrk="1" hangingPunct="1"/>
            <a:r>
              <a:rPr lang="en-US" dirty="0"/>
              <a:t>Chapter 1: Introduction</a:t>
            </a:r>
          </a:p>
          <a:p>
            <a:pPr eaLnBrk="1" hangingPunct="1"/>
            <a:r>
              <a:rPr lang="en-US" dirty="0"/>
              <a:t>Chapter 2: Literature / Market Survey</a:t>
            </a:r>
          </a:p>
          <a:p>
            <a:pPr eaLnBrk="1" hangingPunct="1"/>
            <a:r>
              <a:rPr lang="en-US" dirty="0"/>
              <a:t>Chapter 3: Requirement Analysis</a:t>
            </a:r>
          </a:p>
          <a:p>
            <a:pPr eaLnBrk="1" hangingPunct="1"/>
            <a:r>
              <a:rPr lang="en-US" dirty="0"/>
              <a:t>Chapter 4: System Design</a:t>
            </a:r>
          </a:p>
          <a:p>
            <a:pPr eaLnBrk="1" hangingPunct="1"/>
            <a:r>
              <a:rPr lang="en-US" dirty="0"/>
              <a:t>Chapter 5: Implementation</a:t>
            </a:r>
          </a:p>
          <a:p>
            <a:pPr eaLnBrk="1" hangingPunct="1"/>
            <a:r>
              <a:rPr lang="en-US" dirty="0"/>
              <a:t>Chapter 6: Testing &amp; Evaluations</a:t>
            </a:r>
          </a:p>
          <a:p>
            <a:pPr eaLnBrk="1" hangingPunct="1"/>
            <a:r>
              <a:rPr lang="en-US" dirty="0"/>
              <a:t>Chapter 7: Conclusion &amp; Outlook</a:t>
            </a:r>
          </a:p>
        </p:txBody>
      </p:sp>
      <p:sp>
        <p:nvSpPr>
          <p:cNvPr id="3" name="Footer Placeholder 2">
            <a:extLst>
              <a:ext uri="{FF2B5EF4-FFF2-40B4-BE49-F238E27FC236}">
                <a16:creationId xmlns:a16="http://schemas.microsoft.com/office/drawing/2014/main" id="{F732DBA0-6748-4DD1-526A-E00554E23A42}"/>
              </a:ext>
            </a:extLst>
          </p:cNvPr>
          <p:cNvSpPr>
            <a:spLocks noGrp="1"/>
          </p:cNvSpPr>
          <p:nvPr>
            <p:ph type="ftr" sz="quarter" idx="11"/>
          </p:nvPr>
        </p:nvSpPr>
        <p:spPr/>
        <p:txBody>
          <a:bodyPr/>
          <a:lstStyle/>
          <a:p>
            <a:pPr>
              <a:defRPr/>
            </a:pPr>
            <a:r>
              <a:rPr lang="en-US" dirty="0"/>
              <a:t>28</a:t>
            </a:r>
          </a:p>
        </p:txBody>
      </p:sp>
    </p:spTree>
    <p:extLst>
      <p:ext uri="{BB962C8B-B14F-4D97-AF65-F5344CB8AC3E}">
        <p14:creationId xmlns:p14="http://schemas.microsoft.com/office/powerpoint/2010/main" val="402201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Table of Content</a:t>
            </a:r>
          </a:p>
        </p:txBody>
      </p:sp>
      <p:sp>
        <p:nvSpPr>
          <p:cNvPr id="4099" name="Content Placeholder 2"/>
          <p:cNvSpPr>
            <a:spLocks noGrp="1"/>
          </p:cNvSpPr>
          <p:nvPr>
            <p:ph idx="1"/>
          </p:nvPr>
        </p:nvSpPr>
        <p:spPr/>
        <p:txBody>
          <a:bodyPr/>
          <a:lstStyle/>
          <a:p>
            <a:pPr eaLnBrk="1" hangingPunct="1"/>
            <a:r>
              <a:rPr lang="en-US" sz="2800" dirty="0"/>
              <a:t>Opportunity &amp; Stakeholders </a:t>
            </a:r>
          </a:p>
          <a:p>
            <a:pPr eaLnBrk="1" hangingPunct="1"/>
            <a:r>
              <a:rPr lang="en-US" sz="2800" dirty="0"/>
              <a:t>Solution</a:t>
            </a:r>
          </a:p>
          <a:p>
            <a:pPr eaLnBrk="1" hangingPunct="1"/>
            <a:r>
              <a:rPr lang="en-US" sz="2800" dirty="0"/>
              <a:t>Progress Report Summary</a:t>
            </a:r>
          </a:p>
          <a:p>
            <a:pPr lvl="1" eaLnBrk="1" hangingPunct="1"/>
            <a:r>
              <a:rPr lang="en-US" sz="2400" dirty="0"/>
              <a:t>Requirements</a:t>
            </a:r>
          </a:p>
          <a:p>
            <a:pPr lvl="1" eaLnBrk="1" hangingPunct="1"/>
            <a:r>
              <a:rPr lang="en-US" sz="2400" dirty="0"/>
              <a:t>Software System (Design + Implementation + Testing)</a:t>
            </a:r>
          </a:p>
          <a:p>
            <a:pPr lvl="1" eaLnBrk="1" hangingPunct="1"/>
            <a:r>
              <a:rPr lang="en-US" sz="2400" dirty="0"/>
              <a:t>Endeavour (Team + Work + Way of Working)</a:t>
            </a:r>
          </a:p>
          <a:p>
            <a:pPr eaLnBrk="1" hangingPunct="1"/>
            <a:r>
              <a:rPr lang="en-US" sz="2800" dirty="0"/>
              <a:t>Next Steps</a:t>
            </a:r>
          </a:p>
          <a:p>
            <a:pPr eaLnBrk="1" hangingPunct="1"/>
            <a:r>
              <a:rPr lang="en-US" sz="2800" dirty="0"/>
              <a:t>Prototype / Report</a:t>
            </a:r>
          </a:p>
        </p:txBody>
      </p:sp>
      <p:sp>
        <p:nvSpPr>
          <p:cNvPr id="3" name="Footer Placeholder 2">
            <a:extLst>
              <a:ext uri="{FF2B5EF4-FFF2-40B4-BE49-F238E27FC236}">
                <a16:creationId xmlns:a16="http://schemas.microsoft.com/office/drawing/2014/main" id="{5BFFB770-786B-BA2E-F24B-4C20A78FE13A}"/>
              </a:ext>
            </a:extLst>
          </p:cNvPr>
          <p:cNvSpPr>
            <a:spLocks noGrp="1"/>
          </p:cNvSpPr>
          <p:nvPr>
            <p:ph type="ftr" sz="quarter" idx="11"/>
          </p:nvPr>
        </p:nvSpPr>
        <p:spPr/>
        <p:txBody>
          <a:bodyPr/>
          <a:lstStyle/>
          <a:p>
            <a:pPr>
              <a:defRPr/>
            </a:pPr>
            <a:r>
              <a:rPr lang="en-US" dirty="0"/>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INTRODUCTION AND BACKGROUND </a:t>
            </a:r>
            <a:endParaRPr/>
          </a:p>
        </p:txBody>
      </p:sp>
      <p:sp>
        <p:nvSpPr>
          <p:cNvPr id="104" name="Google Shape;10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Introduction</a:t>
            </a:r>
            <a:endParaRPr dirty="0"/>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88950" indent="-285750">
              <a:spcBef>
                <a:spcPts val="0"/>
              </a:spcBef>
              <a:spcAft>
                <a:spcPts val="0"/>
              </a:spcAft>
              <a:buClr>
                <a:schemeClr val="dk1"/>
              </a:buClr>
              <a:buSzPts val="3200"/>
            </a:pPr>
            <a:r>
              <a:rPr lang="en-US" sz="2400" dirty="0">
                <a:effectLst/>
                <a:ea typeface="Times New Roman" panose="02020603050405020304" pitchFamily="18" charset="0"/>
              </a:rPr>
              <a:t>BodyBoost is an application based on fitness </a:t>
            </a:r>
          </a:p>
          <a:p>
            <a:pPr marL="488950" indent="-285750">
              <a:spcBef>
                <a:spcPts val="0"/>
              </a:spcBef>
              <a:spcAft>
                <a:spcPts val="0"/>
              </a:spcAft>
              <a:buClr>
                <a:schemeClr val="dk1"/>
              </a:buClr>
              <a:buSzPts val="3200"/>
            </a:pPr>
            <a:r>
              <a:rPr lang="en-US" sz="2400" dirty="0">
                <a:effectLst/>
                <a:ea typeface="Times New Roman" panose="02020603050405020304" pitchFamily="18" charset="0"/>
              </a:rPr>
              <a:t>It provide users with workout and diet plans designed according to their emotional state. </a:t>
            </a:r>
          </a:p>
          <a:p>
            <a:pPr marL="488950" indent="-285750">
              <a:spcBef>
                <a:spcPts val="0"/>
              </a:spcBef>
              <a:spcAft>
                <a:spcPts val="0"/>
              </a:spcAft>
              <a:buClr>
                <a:schemeClr val="dk1"/>
              </a:buClr>
              <a:buSzPts val="3200"/>
            </a:pPr>
            <a:r>
              <a:rPr lang="en-US" sz="2400" dirty="0">
                <a:ea typeface="Times New Roman" panose="02020603050405020304" pitchFamily="18" charset="0"/>
              </a:rPr>
              <a:t>It takes care of both physical and mental state.</a:t>
            </a:r>
            <a:endParaRPr lang="en-US" sz="2400" dirty="0">
              <a:effectLst/>
              <a:ea typeface="Times New Roman" panose="02020603050405020304" pitchFamily="18" charset="0"/>
            </a:endParaRPr>
          </a:p>
          <a:p>
            <a:pPr marL="488950" indent="-285750">
              <a:spcBef>
                <a:spcPts val="0"/>
              </a:spcBef>
              <a:spcAft>
                <a:spcPts val="0"/>
              </a:spcAft>
              <a:buClr>
                <a:schemeClr val="dk1"/>
              </a:buClr>
              <a:buSzPts val="3200"/>
            </a:pPr>
            <a:r>
              <a:rPr lang="en-US" sz="2400" dirty="0">
                <a:ea typeface="Times New Roman" panose="02020603050405020304" pitchFamily="18" charset="0"/>
              </a:rPr>
              <a:t>By integrating social media textual data, the system captures real-time sentiments, enabling personalized workout and diet plans aligned with users' emotional states expressed. </a:t>
            </a:r>
          </a:p>
          <a:p>
            <a:pPr marL="488950" indent="-285750">
              <a:spcBef>
                <a:spcPts val="0"/>
              </a:spcBef>
              <a:spcAft>
                <a:spcPts val="0"/>
              </a:spcAft>
              <a:buClr>
                <a:schemeClr val="dk1"/>
              </a:buClr>
              <a:buSzPts val="3200"/>
            </a:pPr>
            <a:r>
              <a:rPr lang="en-US" sz="2400" dirty="0">
                <a:cs typeface="Times New Roman" panose="02020603050405020304" pitchFamily="18" charset="0"/>
              </a:rPr>
              <a:t>Utilize technology to enhance the overall fitness journey, promoting holistic well-being.</a:t>
            </a:r>
          </a:p>
          <a:p>
            <a:pPr marL="488950" indent="-285750">
              <a:spcBef>
                <a:spcPts val="0"/>
              </a:spcBef>
              <a:spcAft>
                <a:spcPts val="0"/>
              </a:spcAft>
              <a:buClr>
                <a:schemeClr val="dk1"/>
              </a:buClr>
              <a:buSzPts val="3200"/>
            </a:pPr>
            <a:endParaRPr lang="en-US" sz="2400" dirty="0">
              <a:ea typeface="Times New Roman" panose="02020603050405020304" pitchFamily="18" charset="0"/>
            </a:endParaRPr>
          </a:p>
          <a:p>
            <a:pPr marL="488950" indent="-285750">
              <a:spcBef>
                <a:spcPts val="0"/>
              </a:spcBef>
              <a:spcAft>
                <a:spcPts val="0"/>
              </a:spcAft>
              <a:buClr>
                <a:schemeClr val="dk1"/>
              </a:buClr>
              <a:buSzPts val="3200"/>
            </a:pPr>
            <a:endParaRPr lang="en-US" sz="2400" dirty="0">
              <a:ea typeface="Times New Roman" panose="02020603050405020304" pitchFamily="18" charset="0"/>
            </a:endParaRPr>
          </a:p>
          <a:p>
            <a:pPr marL="488950" indent="-285750">
              <a:spcBef>
                <a:spcPts val="0"/>
              </a:spcBef>
              <a:spcAft>
                <a:spcPts val="0"/>
              </a:spcAft>
              <a:buClr>
                <a:schemeClr val="dk1"/>
              </a:buClr>
              <a:buSzPts val="3200"/>
            </a:pPr>
            <a:endParaRPr lang="en-US" sz="2000" dirty="0">
              <a:effectLst/>
              <a:ea typeface="Times New Roman" panose="02020603050405020304" pitchFamily="18" charset="0"/>
            </a:endParaRPr>
          </a:p>
          <a:p>
            <a:pPr marL="488950" indent="-285750">
              <a:spcBef>
                <a:spcPts val="0"/>
              </a:spcBef>
              <a:spcAft>
                <a:spcPts val="0"/>
              </a:spcAft>
              <a:buClr>
                <a:schemeClr val="dk1"/>
              </a:buClr>
              <a:buSzPts val="3200"/>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Background </a:t>
            </a:r>
            <a:endParaRPr dirty="0"/>
          </a:p>
        </p:txBody>
      </p:sp>
      <p:sp>
        <p:nvSpPr>
          <p:cNvPr id="110" name="Google Shape;110;p5"/>
          <p:cNvSpPr txBox="1">
            <a:spLocks noGrp="1"/>
          </p:cNvSpPr>
          <p:nvPr>
            <p:ph type="body" idx="1"/>
          </p:nvPr>
        </p:nvSpPr>
        <p:spPr>
          <a:xfrm>
            <a:off x="457200" y="1219200"/>
            <a:ext cx="8229600" cy="4906963"/>
          </a:xfrm>
          <a:prstGeom prst="rect">
            <a:avLst/>
          </a:prstGeom>
          <a:noFill/>
          <a:ln>
            <a:noFill/>
          </a:ln>
        </p:spPr>
        <p:txBody>
          <a:bodyPr spcFirstLastPara="1" wrap="square" lIns="91425" tIns="45700" rIns="91425" bIns="45700" anchor="t" anchorCtr="0">
            <a:noAutofit/>
          </a:bodyPr>
          <a:lstStyle/>
          <a:p>
            <a:pPr marL="546100">
              <a:spcBef>
                <a:spcPts val="0"/>
              </a:spcBef>
              <a:spcAft>
                <a:spcPts val="0"/>
              </a:spcAft>
              <a:buClr>
                <a:schemeClr val="dk1"/>
              </a:buClr>
              <a:buSzPts val="3200"/>
            </a:pPr>
            <a:r>
              <a:rPr lang="en-GB" sz="2400" dirty="0"/>
              <a:t>The concept for our fitness app emerged from extensive research conducted to understand the existing landscape of fitness applications.</a:t>
            </a:r>
          </a:p>
          <a:p>
            <a:pPr marL="546100">
              <a:spcBef>
                <a:spcPts val="0"/>
              </a:spcBef>
              <a:spcAft>
                <a:spcPts val="0"/>
              </a:spcAft>
              <a:buClr>
                <a:schemeClr val="dk1"/>
              </a:buClr>
              <a:buSzPts val="3200"/>
            </a:pPr>
            <a:r>
              <a:rPr lang="en-GB" sz="2400" dirty="0"/>
              <a:t>Traditional fitness applications have primarily focused on exercise routines and nutritional guidance.</a:t>
            </a:r>
          </a:p>
          <a:p>
            <a:pPr marL="546100">
              <a:spcBef>
                <a:spcPts val="0"/>
              </a:spcBef>
              <a:spcAft>
                <a:spcPts val="0"/>
              </a:spcAft>
              <a:buClr>
                <a:schemeClr val="dk1"/>
              </a:buClr>
              <a:buSzPts val="3200"/>
            </a:pPr>
            <a:endParaRPr lang="en-GB" sz="2400" dirty="0"/>
          </a:p>
          <a:p>
            <a:pPr marL="546100">
              <a:spcBef>
                <a:spcPts val="0"/>
              </a:spcBef>
              <a:spcAft>
                <a:spcPts val="0"/>
              </a:spcAft>
              <a:buClr>
                <a:schemeClr val="dk1"/>
              </a:buClr>
              <a:buSzPts val="3200"/>
            </a:pPr>
            <a:endParaRPr lang="en-PK"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46100">
              <a:spcBef>
                <a:spcPts val="0"/>
              </a:spcBef>
              <a:spcAft>
                <a:spcPts val="0"/>
              </a:spcAft>
              <a:buClr>
                <a:schemeClr val="dk1"/>
              </a:buClr>
              <a:buSzPts val="3200"/>
            </a:pP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46100">
              <a:spcBef>
                <a:spcPts val="0"/>
              </a:spcBef>
              <a:spcAft>
                <a:spcPts val="0"/>
              </a:spcAft>
              <a:buClr>
                <a:schemeClr val="dk1"/>
              </a:buClr>
              <a:buSzPts val="3200"/>
            </a:pPr>
            <a:endParaRPr lang="en-PK"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46100">
              <a:spcBef>
                <a:spcPts val="0"/>
              </a:spcBef>
              <a:spcAft>
                <a:spcPts val="0"/>
              </a:spcAft>
              <a:buClr>
                <a:schemeClr val="dk1"/>
              </a:buClr>
              <a:buSzPts val="3200"/>
            </a:pPr>
            <a:endParaRPr lang="en-PK" sz="1400" dirty="0">
              <a:effectLst/>
            </a:endParaRPr>
          </a:p>
          <a:p>
            <a:pPr marL="203200" indent="0">
              <a:spcBef>
                <a:spcPts val="0"/>
              </a:spcBef>
              <a:spcAft>
                <a:spcPts val="0"/>
              </a:spcAft>
              <a:buClr>
                <a:schemeClr val="dk1"/>
              </a:buClr>
              <a:buSzPts val="3200"/>
              <a:buNone/>
            </a:pPr>
            <a:endParaRPr lang="en-GB" sz="2400" b="1" dirty="0"/>
          </a:p>
          <a:p>
            <a:pPr marL="546100">
              <a:spcBef>
                <a:spcPts val="0"/>
              </a:spcBef>
              <a:spcAft>
                <a:spcPts val="0"/>
              </a:spcAft>
              <a:buClr>
                <a:schemeClr val="dk1"/>
              </a:buClr>
              <a:buSzPts val="3200"/>
            </a:pPr>
            <a:endParaRPr lang="en-GB" sz="2400" dirty="0"/>
          </a:p>
          <a:p>
            <a:pPr marL="203200" indent="0">
              <a:spcBef>
                <a:spcPts val="0"/>
              </a:spcBef>
              <a:spcAft>
                <a:spcPts val="0"/>
              </a:spcAft>
              <a:buClr>
                <a:schemeClr val="dk1"/>
              </a:buClr>
              <a:buSzPts val="3200"/>
              <a:buNone/>
            </a:pP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Literature Review</a:t>
            </a:r>
            <a:endParaRPr dirty="0"/>
          </a:p>
        </p:txBody>
      </p:sp>
      <p:sp>
        <p:nvSpPr>
          <p:cNvPr id="116" name="Google Shape;116;p6"/>
          <p:cNvSpPr txBox="1">
            <a:spLocks noGrp="1"/>
          </p:cNvSpPr>
          <p:nvPr>
            <p:ph type="body" idx="1"/>
          </p:nvPr>
        </p:nvSpPr>
        <p:spPr>
          <a:xfrm>
            <a:off x="457200" y="1417638"/>
            <a:ext cx="8229600" cy="4708525"/>
          </a:xfrm>
          <a:prstGeom prst="rect">
            <a:avLst/>
          </a:prstGeom>
          <a:noFill/>
          <a:ln>
            <a:noFill/>
          </a:ln>
        </p:spPr>
        <p:txBody>
          <a:bodyPr spcFirstLastPara="1" wrap="square" lIns="91425" tIns="45700" rIns="91425" bIns="45700" anchor="t" anchorCtr="0">
            <a:noAutofit/>
          </a:bodyPr>
          <a:lstStyle/>
          <a:p>
            <a:pPr marL="546100">
              <a:spcBef>
                <a:spcPts val="0"/>
              </a:spcBef>
              <a:spcAft>
                <a:spcPts val="0"/>
              </a:spcAft>
              <a:buClr>
                <a:schemeClr val="dk1"/>
              </a:buClr>
              <a:buSzPts val="3200"/>
            </a:pPr>
            <a:r>
              <a:rPr lang="en-GB" sz="2400" dirty="0"/>
              <a:t>Studies showed that a variety of researchers from across the globe are working on sentimental analysis, health and fitness but very little work has been done on fitness app which takes user mental health and suggest workout plan and diet. </a:t>
            </a:r>
          </a:p>
          <a:p>
            <a:pPr marL="546100">
              <a:spcBef>
                <a:spcPts val="0"/>
              </a:spcBef>
              <a:spcAft>
                <a:spcPts val="0"/>
              </a:spcAft>
              <a:buClr>
                <a:schemeClr val="dk1"/>
              </a:buClr>
              <a:buSzPts val="3200"/>
            </a:pPr>
            <a:r>
              <a:rPr lang="en-US" sz="2400" b="0" dirty="0">
                <a:solidFill>
                  <a:srgbClr val="1F1F1F"/>
                </a:solidFill>
                <a:effectLst/>
                <a:ea typeface="Times New Roman" panose="02020603050405020304" pitchFamily="18" charset="0"/>
              </a:rPr>
              <a:t>Fitbit</a:t>
            </a:r>
            <a:r>
              <a:rPr lang="en-US" sz="2400" dirty="0">
                <a:solidFill>
                  <a:srgbClr val="1F1F1F"/>
                </a:solidFill>
                <a:ea typeface="Times New Roman" panose="02020603050405020304" pitchFamily="18" charset="0"/>
              </a:rPr>
              <a:t>,</a:t>
            </a:r>
            <a:r>
              <a:rPr lang="en-US" sz="2400" dirty="0">
                <a:effectLst/>
                <a:ea typeface="Times New Roman" panose="02020603050405020304" pitchFamily="18" charset="0"/>
              </a:rPr>
              <a:t> </a:t>
            </a:r>
            <a:r>
              <a:rPr lang="en-US" sz="2400" b="0" dirty="0">
                <a:solidFill>
                  <a:srgbClr val="1F1F1F"/>
                </a:solidFill>
                <a:effectLst/>
                <a:ea typeface="Times New Roman" panose="02020603050405020304" pitchFamily="18" charset="0"/>
              </a:rPr>
              <a:t>MyFitnessPal</a:t>
            </a:r>
            <a:r>
              <a:rPr lang="en-PK" sz="2400" dirty="0">
                <a:effectLst/>
              </a:rPr>
              <a:t> , </a:t>
            </a:r>
            <a:r>
              <a:rPr lang="en-US" sz="2400" b="0" dirty="0">
                <a:solidFill>
                  <a:srgbClr val="1F1F1F"/>
                </a:solidFill>
                <a:effectLst/>
                <a:ea typeface="Times New Roman" panose="02020603050405020304" pitchFamily="18" charset="0"/>
              </a:rPr>
              <a:t>Nike Training Club</a:t>
            </a:r>
            <a:r>
              <a:rPr lang="en-PK" sz="2400" dirty="0">
                <a:effectLst/>
              </a:rPr>
              <a:t> , </a:t>
            </a:r>
            <a:r>
              <a:rPr lang="en-US" sz="2400" b="0" dirty="0">
                <a:solidFill>
                  <a:srgbClr val="1F1F1F"/>
                </a:solidFill>
                <a:effectLst/>
                <a:ea typeface="Times New Roman" panose="02020603050405020304" pitchFamily="18" charset="0"/>
              </a:rPr>
              <a:t>7 Minute Workout</a:t>
            </a:r>
            <a:r>
              <a:rPr lang="en-PK" sz="2400" dirty="0">
                <a:effectLst/>
              </a:rPr>
              <a:t> </a:t>
            </a:r>
          </a:p>
          <a:p>
            <a:pPr marL="546100">
              <a:spcBef>
                <a:spcPts val="0"/>
              </a:spcBef>
              <a:spcAft>
                <a:spcPts val="0"/>
              </a:spcAft>
              <a:buClr>
                <a:schemeClr val="dk1"/>
              </a:buClr>
              <a:buSzPts val="3200"/>
            </a:pPr>
            <a:r>
              <a:rPr lang="en-US" sz="2400" b="1" dirty="0">
                <a:solidFill>
                  <a:srgbClr val="1F1F1F"/>
                </a:solidFill>
                <a:effectLst/>
                <a:ea typeface="Times New Roman" panose="02020603050405020304" pitchFamily="18" charset="0"/>
                <a:cs typeface="Times New Roman" panose="02020603050405020304" pitchFamily="18" charset="0"/>
              </a:rPr>
              <a:t>Strengths</a:t>
            </a:r>
            <a:r>
              <a:rPr lang="en-US" sz="2400" b="1" dirty="0">
                <a:effectLst/>
                <a:ea typeface="Times New Roman" panose="02020603050405020304" pitchFamily="18" charset="0"/>
                <a:cs typeface="Times New Roman" panose="02020603050405020304" pitchFamily="18" charset="0"/>
              </a:rPr>
              <a:t>: </a:t>
            </a:r>
            <a:r>
              <a:rPr lang="en-US" sz="2400" dirty="0">
                <a:effectLst/>
                <a:ea typeface="Times New Roman" panose="02020603050405020304" pitchFamily="18" charset="0"/>
                <a:cs typeface="Times New Roman" panose="02020603050405020304" pitchFamily="18" charset="0"/>
              </a:rPr>
              <a:t>These application gives a wide ranges of trackers that monitors various activities.</a:t>
            </a:r>
          </a:p>
          <a:p>
            <a:pPr marL="546100">
              <a:spcBef>
                <a:spcPts val="0"/>
              </a:spcBef>
              <a:spcAft>
                <a:spcPts val="0"/>
              </a:spcAft>
              <a:buClr>
                <a:schemeClr val="dk1"/>
              </a:buClr>
              <a:buSzPts val="3200"/>
            </a:pPr>
            <a:r>
              <a:rPr lang="en-US" sz="2400" b="1" dirty="0">
                <a:solidFill>
                  <a:srgbClr val="1F1F1F"/>
                </a:solidFill>
                <a:effectLst/>
                <a:ea typeface="Times New Roman" panose="02020603050405020304" pitchFamily="18" charset="0"/>
                <a:cs typeface="Times New Roman" panose="02020603050405020304" pitchFamily="18" charset="0"/>
              </a:rPr>
              <a:t>Weaknesses: </a:t>
            </a:r>
            <a:r>
              <a:rPr lang="en-US" sz="2400" dirty="0">
                <a:solidFill>
                  <a:srgbClr val="1F1F1F"/>
                </a:solidFill>
                <a:effectLst/>
                <a:ea typeface="Times New Roman" panose="02020603050405020304" pitchFamily="18" charset="0"/>
                <a:cs typeface="Times New Roman" panose="02020603050405020304" pitchFamily="18" charset="0"/>
              </a:rPr>
              <a:t>Lack of information of the user mental health lead it to the lack of wellbeing of the user.</a:t>
            </a:r>
            <a:endParaRPr lang="en-PK" sz="2400" dirty="0">
              <a:effectLst/>
              <a:ea typeface="Times New Roman" panose="02020603050405020304" pitchFamily="18" charset="0"/>
            </a:endParaRPr>
          </a:p>
          <a:p>
            <a:pPr marL="546100">
              <a:spcBef>
                <a:spcPts val="0"/>
              </a:spcBef>
              <a:spcAft>
                <a:spcPts val="0"/>
              </a:spcAft>
              <a:buClr>
                <a:schemeClr val="dk1"/>
              </a:buClr>
              <a:buSzPts val="3200"/>
            </a:pPr>
            <a:r>
              <a:rPr lang="en-US" sz="2400" dirty="0">
                <a:solidFill>
                  <a:srgbClr val="1F1F1F"/>
                </a:solidFill>
                <a:effectLst/>
                <a:ea typeface="Times New Roman" panose="02020603050405020304" pitchFamily="18" charset="0"/>
                <a:cs typeface="Times New Roman" panose="02020603050405020304" pitchFamily="18" charset="0"/>
              </a:rPr>
              <a:t>Some advance features behind a premium feature, which may deter budget conscious user.</a:t>
            </a:r>
            <a:endParaRPr lang="en-PK" sz="2400" dirty="0">
              <a:effectLst/>
              <a:ea typeface="Times New Roman" panose="02020603050405020304" pitchFamily="18" charset="0"/>
            </a:endParaRPr>
          </a:p>
          <a:p>
            <a:pPr marL="546100">
              <a:spcBef>
                <a:spcPts val="0"/>
              </a:spcBef>
              <a:spcAft>
                <a:spcPts val="0"/>
              </a:spcAft>
              <a:buClr>
                <a:schemeClr val="dk1"/>
              </a:buClr>
              <a:buSzPts val="3200"/>
            </a:pPr>
            <a:endParaRPr lang="en-GB" sz="2400" dirty="0"/>
          </a:p>
          <a:p>
            <a:pPr marL="546100">
              <a:spcBef>
                <a:spcPts val="0"/>
              </a:spcBef>
              <a:spcAft>
                <a:spcPts val="0"/>
              </a:spcAft>
              <a:buClr>
                <a:schemeClr val="dk1"/>
              </a:buClr>
              <a:buSzPts val="3200"/>
            </a:pPr>
            <a:endParaRPr lang="en-GB" sz="2400" dirty="0"/>
          </a:p>
          <a:p>
            <a:pPr marL="546100">
              <a:spcBef>
                <a:spcPts val="0"/>
              </a:spcBef>
              <a:spcAft>
                <a:spcPts val="0"/>
              </a:spcAft>
              <a:buClr>
                <a:schemeClr val="dk1"/>
              </a:buClr>
              <a:buSzPts val="3200"/>
            </a:pPr>
            <a:endParaRPr lang="en-GB" sz="2400" dirty="0"/>
          </a:p>
          <a:p>
            <a:pPr marL="342900" lvl="0" indent="-139700" algn="l" rtl="0">
              <a:lnSpc>
                <a:spcPct val="100000"/>
              </a:lnSpc>
              <a:spcBef>
                <a:spcPts val="0"/>
              </a:spcBef>
              <a:spcAft>
                <a:spcPts val="0"/>
              </a:spcAft>
              <a:buClr>
                <a:schemeClr val="dk1"/>
              </a:buClr>
              <a:buSzPts val="32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Summary Table</a:t>
            </a:r>
            <a:endParaRPr dirty="0"/>
          </a:p>
        </p:txBody>
      </p:sp>
      <p:sp>
        <p:nvSpPr>
          <p:cNvPr id="116" name="Google Shape;116;p6"/>
          <p:cNvSpPr txBox="1">
            <a:spLocks noGrp="1"/>
          </p:cNvSpPr>
          <p:nvPr>
            <p:ph type="body" idx="1"/>
          </p:nvPr>
        </p:nvSpPr>
        <p:spPr>
          <a:xfrm>
            <a:off x="457199" y="1442953"/>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lang="en-PK" dirty="0"/>
          </a:p>
        </p:txBody>
      </p:sp>
      <p:graphicFrame>
        <p:nvGraphicFramePr>
          <p:cNvPr id="2" name="Table 1">
            <a:extLst>
              <a:ext uri="{FF2B5EF4-FFF2-40B4-BE49-F238E27FC236}">
                <a16:creationId xmlns:a16="http://schemas.microsoft.com/office/drawing/2014/main" id="{66C9545C-E904-2B12-E6F4-150A09B56FA0}"/>
              </a:ext>
            </a:extLst>
          </p:cNvPr>
          <p:cNvGraphicFramePr>
            <a:graphicFrameLocks noGrp="1"/>
          </p:cNvGraphicFramePr>
          <p:nvPr>
            <p:extLst>
              <p:ext uri="{D42A27DB-BD31-4B8C-83A1-F6EECF244321}">
                <p14:modId xmlns:p14="http://schemas.microsoft.com/office/powerpoint/2010/main" val="3448101769"/>
              </p:ext>
            </p:extLst>
          </p:nvPr>
        </p:nvGraphicFramePr>
        <p:xfrm>
          <a:off x="457200" y="1417638"/>
          <a:ext cx="8229601" cy="4551278"/>
        </p:xfrm>
        <a:graphic>
          <a:graphicData uri="http://schemas.openxmlformats.org/drawingml/2006/table">
            <a:tbl>
              <a:tblPr firstRow="1" firstCol="1" bandRow="1">
                <a:tableStyleId>{5C22544A-7EE6-4342-B048-85BDC9FD1C3A}</a:tableStyleId>
              </a:tblPr>
              <a:tblGrid>
                <a:gridCol w="528973">
                  <a:extLst>
                    <a:ext uri="{9D8B030D-6E8A-4147-A177-3AD203B41FA5}">
                      <a16:colId xmlns:a16="http://schemas.microsoft.com/office/drawing/2014/main" val="39914131"/>
                    </a:ext>
                  </a:extLst>
                </a:gridCol>
                <a:gridCol w="1228105">
                  <a:extLst>
                    <a:ext uri="{9D8B030D-6E8A-4147-A177-3AD203B41FA5}">
                      <a16:colId xmlns:a16="http://schemas.microsoft.com/office/drawing/2014/main" val="3977607399"/>
                    </a:ext>
                  </a:extLst>
                </a:gridCol>
                <a:gridCol w="1141176">
                  <a:extLst>
                    <a:ext uri="{9D8B030D-6E8A-4147-A177-3AD203B41FA5}">
                      <a16:colId xmlns:a16="http://schemas.microsoft.com/office/drawing/2014/main" val="2555221747"/>
                    </a:ext>
                  </a:extLst>
                </a:gridCol>
                <a:gridCol w="671389">
                  <a:extLst>
                    <a:ext uri="{9D8B030D-6E8A-4147-A177-3AD203B41FA5}">
                      <a16:colId xmlns:a16="http://schemas.microsoft.com/office/drawing/2014/main" val="1061438072"/>
                    </a:ext>
                  </a:extLst>
                </a:gridCol>
                <a:gridCol w="1457451">
                  <a:extLst>
                    <a:ext uri="{9D8B030D-6E8A-4147-A177-3AD203B41FA5}">
                      <a16:colId xmlns:a16="http://schemas.microsoft.com/office/drawing/2014/main" val="2118603530"/>
                    </a:ext>
                  </a:extLst>
                </a:gridCol>
                <a:gridCol w="1297464">
                  <a:extLst>
                    <a:ext uri="{9D8B030D-6E8A-4147-A177-3AD203B41FA5}">
                      <a16:colId xmlns:a16="http://schemas.microsoft.com/office/drawing/2014/main" val="1942338399"/>
                    </a:ext>
                  </a:extLst>
                </a:gridCol>
                <a:gridCol w="1905043">
                  <a:extLst>
                    <a:ext uri="{9D8B030D-6E8A-4147-A177-3AD203B41FA5}">
                      <a16:colId xmlns:a16="http://schemas.microsoft.com/office/drawing/2014/main" val="2595936150"/>
                    </a:ext>
                  </a:extLst>
                </a:gridCol>
              </a:tblGrid>
              <a:tr h="948296">
                <a:tc>
                  <a:txBody>
                    <a:bodyPr/>
                    <a:lstStyle/>
                    <a:p>
                      <a:pPr algn="ctr">
                        <a:lnSpc>
                          <a:spcPct val="107000"/>
                        </a:lnSpc>
                      </a:pPr>
                      <a:r>
                        <a:rPr lang="en-US" sz="1800" dirty="0">
                          <a:effectLst/>
                        </a:rPr>
                        <a:t>No.</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Author Name</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Language</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Year</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Machine Learning Methods</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Data Description</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Performance</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extLst>
                  <a:ext uri="{0D108BD9-81ED-4DB2-BD59-A6C34878D82A}">
                    <a16:rowId xmlns:a16="http://schemas.microsoft.com/office/drawing/2014/main" val="3527703812"/>
                  </a:ext>
                </a:extLst>
              </a:tr>
              <a:tr h="1477732">
                <a:tc>
                  <a:txBody>
                    <a:bodyPr/>
                    <a:lstStyle/>
                    <a:p>
                      <a:pPr algn="ctr">
                        <a:lnSpc>
                          <a:spcPct val="107000"/>
                        </a:lnSpc>
                      </a:pPr>
                      <a:r>
                        <a:rPr lang="en-US" sz="1800" u="sng">
                          <a:effectLst/>
                          <a:hlinkClick r:id="rId3"/>
                        </a:rPr>
                        <a:t>1</a:t>
                      </a:r>
                      <a:r>
                        <a:rPr lang="en-US" sz="1800">
                          <a:effectLst/>
                        </a:rPr>
                        <a:t>.</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marL="3175">
                        <a:lnSpc>
                          <a:spcPct val="107000"/>
                        </a:lnSpc>
                        <a:spcAft>
                          <a:spcPts val="560"/>
                        </a:spcAft>
                      </a:pPr>
                      <a:r>
                        <a:rPr lang="en-US" sz="1800" dirty="0">
                          <a:effectLst/>
                        </a:rPr>
                        <a:t>Facebook </a:t>
                      </a:r>
                      <a:endParaRPr lang="en-PK" sz="1800" dirty="0">
                        <a:effectLst/>
                      </a:endParaRPr>
                    </a:p>
                    <a:p>
                      <a:pPr marL="3175">
                        <a:lnSpc>
                          <a:spcPct val="107000"/>
                        </a:lnSpc>
                      </a:pPr>
                      <a:r>
                        <a:rPr lang="en-US" sz="1800" dirty="0">
                          <a:effectLst/>
                        </a:rPr>
                        <a:t>AL &amp;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a:effectLst/>
                        </a:rPr>
                        <a:t>English </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a:effectLst/>
                        </a:rPr>
                        <a:t>2019 </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marR="6985">
                        <a:lnSpc>
                          <a:spcPct val="107000"/>
                        </a:lnSpc>
                        <a:spcAft>
                          <a:spcPts val="0"/>
                        </a:spcAft>
                      </a:pPr>
                      <a:r>
                        <a:rPr lang="en-US" sz="1800">
                          <a:effectLst/>
                        </a:rPr>
                        <a:t>RoBERTa and BERT </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a:lnSpc>
                          <a:spcPct val="107000"/>
                        </a:lnSpc>
                        <a:spcAft>
                          <a:spcPts val="595"/>
                        </a:spcAft>
                        <a:tabLst>
                          <a:tab pos="794385" algn="r"/>
                        </a:tabLst>
                      </a:pPr>
                      <a:r>
                        <a:rPr lang="en-US" sz="1800">
                          <a:effectLst/>
                        </a:rPr>
                        <a:t>160GB 	of </a:t>
                      </a:r>
                      <a:endParaRPr lang="en-PK" sz="1800">
                        <a:effectLst/>
                      </a:endParaRPr>
                    </a:p>
                    <a:p>
                      <a:pPr>
                        <a:lnSpc>
                          <a:spcPct val="107000"/>
                        </a:lnSpc>
                      </a:pPr>
                      <a:r>
                        <a:rPr lang="en-US" sz="1800">
                          <a:effectLst/>
                        </a:rPr>
                        <a:t>text </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a:effectLst/>
                        </a:rPr>
                        <a:t>SQuAD 94.6/89.4</a:t>
                      </a:r>
                      <a:endParaRPr lang="en-PK" sz="1800">
                        <a:effectLst/>
                      </a:endParaRPr>
                    </a:p>
                    <a:p>
                      <a:pPr marL="3175" algn="just">
                        <a:lnSpc>
                          <a:spcPct val="107000"/>
                        </a:lnSpc>
                      </a:pPr>
                      <a:r>
                        <a:rPr lang="en-US" sz="1800">
                          <a:effectLst/>
                        </a:rPr>
                        <a:t>88.5 on the GLUE benchmark </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extLst>
                  <a:ext uri="{0D108BD9-81ED-4DB2-BD59-A6C34878D82A}">
                    <a16:rowId xmlns:a16="http://schemas.microsoft.com/office/drawing/2014/main" val="3199473794"/>
                  </a:ext>
                </a:extLst>
              </a:tr>
              <a:tr h="2125250">
                <a:tc>
                  <a:txBody>
                    <a:bodyPr/>
                    <a:lstStyle/>
                    <a:p>
                      <a:pPr algn="ctr">
                        <a:lnSpc>
                          <a:spcPct val="107000"/>
                        </a:lnSpc>
                      </a:pPr>
                      <a:r>
                        <a:rPr lang="en-US" sz="1800" u="sng">
                          <a:effectLst/>
                          <a:hlinkClick r:id="rId3"/>
                        </a:rPr>
                        <a:t>2</a:t>
                      </a:r>
                      <a:r>
                        <a:rPr lang="en-US" sz="1800">
                          <a:effectLst/>
                        </a:rPr>
                        <a:t>.</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marL="3175">
                        <a:lnSpc>
                          <a:spcPct val="107000"/>
                        </a:lnSpc>
                        <a:spcAft>
                          <a:spcPts val="560"/>
                        </a:spcAft>
                      </a:pPr>
                      <a:r>
                        <a:rPr lang="en-US" sz="1800" dirty="0">
                          <a:effectLst/>
                        </a:rPr>
                        <a:t>Sunir </a:t>
                      </a:r>
                      <a:endParaRPr lang="en-PK" sz="1800" dirty="0">
                        <a:effectLst/>
                      </a:endParaRPr>
                    </a:p>
                    <a:p>
                      <a:pPr marL="3175">
                        <a:lnSpc>
                          <a:spcPct val="107000"/>
                        </a:lnSpc>
                        <a:spcAft>
                          <a:spcPts val="590"/>
                        </a:spcAft>
                      </a:pPr>
                      <a:r>
                        <a:rPr lang="en-US" sz="1800" dirty="0">
                          <a:effectLst/>
                        </a:rPr>
                        <a:t>Gohil, </a:t>
                      </a:r>
                      <a:endParaRPr lang="en-PK" sz="1800" dirty="0">
                        <a:effectLst/>
                      </a:endParaRPr>
                    </a:p>
                    <a:p>
                      <a:pPr marL="3175">
                        <a:lnSpc>
                          <a:spcPct val="107000"/>
                        </a:lnSpc>
                        <a:spcAft>
                          <a:spcPts val="560"/>
                        </a:spcAft>
                      </a:pPr>
                      <a:r>
                        <a:rPr lang="en-US" sz="1800" dirty="0">
                          <a:effectLst/>
                        </a:rPr>
                        <a:t>Sabine </a:t>
                      </a:r>
                      <a:endParaRPr lang="en-PK" sz="1800" dirty="0">
                        <a:effectLst/>
                      </a:endParaRPr>
                    </a:p>
                    <a:p>
                      <a:pPr>
                        <a:lnSpc>
                          <a:spcPct val="107000"/>
                        </a:lnSpc>
                        <a:spcAft>
                          <a:spcPts val="595"/>
                        </a:spcAft>
                        <a:tabLst>
                          <a:tab pos="748665" algn="r"/>
                        </a:tabLst>
                      </a:pPr>
                      <a:r>
                        <a:rPr lang="en-US" sz="1800" dirty="0">
                          <a:effectLst/>
                        </a:rPr>
                        <a:t>Vuik 	and </a:t>
                      </a:r>
                      <a:endParaRPr lang="en-PK" sz="1800" dirty="0">
                        <a:effectLst/>
                      </a:endParaRPr>
                    </a:p>
                    <a:p>
                      <a:pPr marL="3175">
                        <a:lnSpc>
                          <a:spcPct val="107000"/>
                        </a:lnSpc>
                      </a:pPr>
                      <a:r>
                        <a:rPr lang="en-US" sz="1800" dirty="0">
                          <a:effectLst/>
                        </a:rPr>
                        <a:t>Ara Darzi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English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2018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a:lnSpc>
                          <a:spcPct val="107000"/>
                        </a:lnSpc>
                        <a:spcAft>
                          <a:spcPts val="620"/>
                        </a:spcAft>
                        <a:tabLst>
                          <a:tab pos="906780" algn="r"/>
                        </a:tabLst>
                      </a:pPr>
                      <a:r>
                        <a:rPr lang="en-US" sz="1800" dirty="0">
                          <a:effectLst/>
                        </a:rPr>
                        <a:t>SVM 	, </a:t>
                      </a:r>
                      <a:endParaRPr lang="en-PK" sz="1800" dirty="0">
                        <a:effectLst/>
                      </a:endParaRPr>
                    </a:p>
                    <a:p>
                      <a:pPr marL="3175">
                        <a:lnSpc>
                          <a:spcPct val="107000"/>
                        </a:lnSpc>
                      </a:pPr>
                      <a:r>
                        <a:rPr lang="en-US" sz="1800" dirty="0">
                          <a:effectLst/>
                        </a:rPr>
                        <a:t>SVM, NB &amp; k-NN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R="8890">
                        <a:lnSpc>
                          <a:spcPct val="107000"/>
                        </a:lnSpc>
                      </a:pPr>
                      <a:r>
                        <a:rPr lang="en-US" sz="1800" dirty="0">
                          <a:effectLst/>
                        </a:rPr>
                        <a:t>12 papers were compared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46% (92/2) of health-based tweets contain some form of positive or negative sentiment.</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extLst>
                  <a:ext uri="{0D108BD9-81ED-4DB2-BD59-A6C34878D82A}">
                    <a16:rowId xmlns:a16="http://schemas.microsoft.com/office/drawing/2014/main" val="189512723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7116</TotalTime>
  <Words>1281</Words>
  <Application>Microsoft Macintosh PowerPoint</Application>
  <PresentationFormat>On-screen Show (4:3)</PresentationFormat>
  <Paragraphs>292</Paragraphs>
  <Slides>35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Symbol</vt:lpstr>
      <vt:lpstr>Times New Roman</vt:lpstr>
      <vt:lpstr>Office Theme</vt:lpstr>
      <vt:lpstr>Final Year Project</vt:lpstr>
      <vt:lpstr>Project Team</vt:lpstr>
      <vt:lpstr>Table of Content</vt:lpstr>
      <vt:lpstr>Table of Content</vt:lpstr>
      <vt:lpstr>INTRODUCTION AND BACKGROUND </vt:lpstr>
      <vt:lpstr>Introduction</vt:lpstr>
      <vt:lpstr>Background </vt:lpstr>
      <vt:lpstr>Literature Review</vt:lpstr>
      <vt:lpstr>Summary Table</vt:lpstr>
      <vt:lpstr>Summary Table</vt:lpstr>
      <vt:lpstr>Problem Statement</vt:lpstr>
      <vt:lpstr>Solution</vt:lpstr>
      <vt:lpstr>Methodology</vt:lpstr>
      <vt:lpstr>Methodology</vt:lpstr>
      <vt:lpstr>Opportunity &amp; Stakeholders</vt:lpstr>
      <vt:lpstr>Opportunity </vt:lpstr>
      <vt:lpstr>PROGRESS REPORT Summary</vt:lpstr>
      <vt:lpstr>Stakeholders</vt:lpstr>
      <vt:lpstr>Requirements</vt:lpstr>
      <vt:lpstr>Design</vt:lpstr>
      <vt:lpstr>Implementation</vt:lpstr>
      <vt:lpstr>Best Practices / Coding Standards</vt:lpstr>
      <vt:lpstr>Libraries / Components / Web Services</vt:lpstr>
      <vt:lpstr>Testing</vt:lpstr>
      <vt:lpstr>Testing</vt:lpstr>
      <vt:lpstr>Endeavour</vt:lpstr>
      <vt:lpstr>Endeavour</vt:lpstr>
      <vt:lpstr>NEXT STEPS</vt:lpstr>
      <vt:lpstr>Work Breakdown Structure (List of all Deliverables / Strikethrough Completed Deliverables)</vt:lpstr>
      <vt:lpstr>Challenges</vt:lpstr>
      <vt:lpstr>Prototype &amp; Report</vt:lpstr>
      <vt:lpstr>Prototype</vt:lpstr>
      <vt:lpstr>Prototype</vt:lpstr>
      <vt:lpstr>Prototype</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Microsoft Office User</cp:lastModifiedBy>
  <cp:revision>68</cp:revision>
  <dcterms:created xsi:type="dcterms:W3CDTF">2013-01-22T07:04:44Z</dcterms:created>
  <dcterms:modified xsi:type="dcterms:W3CDTF">2024-01-10T18:48:18Z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2024-01-04T11:25:03Z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31f32a21-52fc-49c3-9bc8-dca67d5acfb7</vt:lpwstr>
  </property>
  <property fmtid="{D5CDD505-2E9C-101B-9397-08002B2CF9AE}" pid="7" name="MSIP_Label_defa4170-0d19-0005-0004-bc88714345d2_ActionId">
    <vt:lpwstr>6173bf9c-ecf7-4961-b2e1-5c55328d9f94</vt:lpwstr>
  </property>
  <property fmtid="{D5CDD505-2E9C-101B-9397-08002B2CF9AE}" pid="8" name="MSIP_Label_defa4170-0d19-0005-0004-bc88714345d2_ContentBits">
    <vt:lpwstr>0</vt:lpwstr>
  </property>
</Properties>
</file>