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374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348" r:id="rId11"/>
    <p:sldId id="270" r:id="rId12"/>
    <p:sldId id="271" r:id="rId13"/>
    <p:sldId id="350" r:id="rId14"/>
    <p:sldId id="349" r:id="rId15"/>
    <p:sldId id="354" r:id="rId16"/>
    <p:sldId id="272" r:id="rId17"/>
    <p:sldId id="275" r:id="rId18"/>
    <p:sldId id="351" r:id="rId19"/>
    <p:sldId id="355" r:id="rId20"/>
    <p:sldId id="276" r:id="rId21"/>
    <p:sldId id="352" r:id="rId22"/>
    <p:sldId id="353" r:id="rId23"/>
    <p:sldId id="268" r:id="rId24"/>
    <p:sldId id="267" r:id="rId25"/>
    <p:sldId id="262" r:id="rId26"/>
    <p:sldId id="277" r:id="rId27"/>
    <p:sldId id="278" r:id="rId28"/>
    <p:sldId id="291" r:id="rId29"/>
    <p:sldId id="292" r:id="rId30"/>
    <p:sldId id="324" r:id="rId31"/>
    <p:sldId id="356" r:id="rId32"/>
    <p:sldId id="288" r:id="rId33"/>
    <p:sldId id="294" r:id="rId34"/>
    <p:sldId id="357" r:id="rId35"/>
    <p:sldId id="293" r:id="rId36"/>
    <p:sldId id="279" r:id="rId37"/>
    <p:sldId id="358" r:id="rId38"/>
    <p:sldId id="359" r:id="rId39"/>
    <p:sldId id="282" r:id="rId40"/>
    <p:sldId id="283" r:id="rId41"/>
    <p:sldId id="360" r:id="rId42"/>
    <p:sldId id="325" r:id="rId43"/>
    <p:sldId id="329" r:id="rId44"/>
    <p:sldId id="339" r:id="rId45"/>
    <p:sldId id="336" r:id="rId46"/>
    <p:sldId id="361" r:id="rId47"/>
    <p:sldId id="284" r:id="rId48"/>
    <p:sldId id="286" r:id="rId49"/>
    <p:sldId id="287" r:id="rId50"/>
    <p:sldId id="289" r:id="rId51"/>
    <p:sldId id="362" r:id="rId52"/>
    <p:sldId id="363" r:id="rId53"/>
    <p:sldId id="295" r:id="rId54"/>
    <p:sldId id="318" r:id="rId55"/>
    <p:sldId id="296" r:id="rId56"/>
    <p:sldId id="297" r:id="rId57"/>
    <p:sldId id="299" r:id="rId58"/>
    <p:sldId id="302" r:id="rId59"/>
    <p:sldId id="306" r:id="rId60"/>
    <p:sldId id="300" r:id="rId61"/>
    <p:sldId id="301" r:id="rId62"/>
    <p:sldId id="304" r:id="rId63"/>
    <p:sldId id="340" r:id="rId64"/>
    <p:sldId id="343" r:id="rId65"/>
    <p:sldId id="364" r:id="rId66"/>
    <p:sldId id="365" r:id="rId67"/>
    <p:sldId id="308" r:id="rId68"/>
    <p:sldId id="366" r:id="rId69"/>
    <p:sldId id="367" r:id="rId70"/>
    <p:sldId id="369" r:id="rId71"/>
    <p:sldId id="370" r:id="rId72"/>
    <p:sldId id="371" r:id="rId73"/>
    <p:sldId id="372" r:id="rId74"/>
    <p:sldId id="373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28" r:id="rId83"/>
    <p:sldId id="338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" initials="A" lastIdx="7" clrIdx="0">
    <p:extLst>
      <p:ext uri="{19B8F6BF-5375-455C-9EA6-DF929625EA0E}">
        <p15:presenceInfo xmlns:p15="http://schemas.microsoft.com/office/powerpoint/2012/main" userId="Shasha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585" autoAdjust="0"/>
  </p:normalViewPr>
  <p:slideViewPr>
    <p:cSldViewPr snapToGrid="0">
      <p:cViewPr varScale="1">
        <p:scale>
          <a:sx n="61" d="100"/>
          <a:sy n="61" d="100"/>
        </p:scale>
        <p:origin x="10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3T17:48:21.145" idx="2">
    <p:pos x="10" y="10"/>
    <p:text>Visualizing and data cleaning have overlapping motivations. Both feed each other.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3T17:48:21.145" idx="2">
    <p:pos x="10" y="10"/>
    <p:text>Visualizing and data cleaning have overlapping motivations. Both feed each other.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3T18:00:32.918" idx="3">
    <p:pos x="10" y="10"/>
    <p:text>Based on the code, need to change this to DT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3T19:36:51.023" idx="6">
    <p:pos x="10" y="10"/>
    <p:text>currently, we're using AMEO's train data set to do this exercise. Thought process is for them to go back and use the leaderboard to see where they stand.</p:text>
    <p:extLst>
      <p:ext uri="{C676402C-5697-4E1C-873F-D02D1690AC5C}">
        <p15:threadingInfo xmlns:p15="http://schemas.microsoft.com/office/powerpoint/2012/main" timeZoneBias="-330"/>
      </p:ext>
    </p:extLst>
  </p:cm>
  <p:cm authorId="1" dt="2016-03-13T19:38:01.200" idx="7">
    <p:pos x="10" y="106"/>
    <p:text>But then, we're again getting them to split as train-test and then have cross-val sets further. Will have to explain in the end on how to use the test.xlsx data finally.</p:text>
    <p:extLst>
      <p:ext uri="{C676402C-5697-4E1C-873F-D02D1690AC5C}">
        <p15:threadingInfo xmlns:p15="http://schemas.microsoft.com/office/powerpoint/2012/main" timeZoneBias="-330">
          <p15:parentCm authorId="1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3T19:27:10.696" idx="4">
    <p:pos x="10" y="10"/>
    <p:text>any thoughts on how this shouild be specifically explained?</p:text>
    <p:extLst>
      <p:ext uri="{C676402C-5697-4E1C-873F-D02D1690AC5C}">
        <p15:threadingInfo xmlns:p15="http://schemas.microsoft.com/office/powerpoint/2012/main" timeZoneBias="-330"/>
      </p:ext>
    </p:extLst>
  </p:cm>
  <p:cm authorId="1" dt="2016-03-13T19:27:54.292" idx="5">
    <p:pos x="10" y="106"/>
    <p:text>The question that comes up is - why is high weights a bad thing? what's wrong in assigning one feature a high weight. Why should the sum of weights really be constrained?</p:text>
    <p:extLst>
      <p:ext uri="{C676402C-5697-4E1C-873F-D02D1690AC5C}">
        <p15:threadingInfo xmlns:p15="http://schemas.microsoft.com/office/powerpoint/2012/main" timeZoneBias="-330">
          <p15:parentCm authorId="1" idx="4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C6263-FE33-4778-BA28-02099033161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EF378-DD3B-46D0-BABA-F7B1CA0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nlab.org/tutorials/overfit10.pdf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9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1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9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5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3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5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0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 BE SPLIT IN TWO SLIDES… WANT TO SPEND TIME HERE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1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6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 BE SPLIT IN TWO SLIDES… WANT TO SPEND TIME HERE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8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1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6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8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2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5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1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WE MENTION WEB LINKS FOR OTHER TECHNIQUES</a:t>
            </a:r>
          </a:p>
          <a:p>
            <a:r>
              <a:rPr lang="en-US" baseline="0" dirty="0" smtClean="0"/>
              <a:t>ONE SIMPLE IS TAKING MEAN</a:t>
            </a:r>
          </a:p>
          <a:p>
            <a:r>
              <a:rPr lang="en-US" baseline="0" dirty="0" smtClean="0"/>
              <a:t>ANOTHER IS EM LIKE PROCESS TO MAXIMIZE JOINT LIKELIHOOD OF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26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66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0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466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4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NEED TO MOTIVATE WHY IN ONE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5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9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9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2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13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6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0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050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325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41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9269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237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90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1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55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76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36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96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14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86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98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94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586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4433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9730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231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75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961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572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422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J</a:t>
            </a:r>
            <a:r>
              <a:rPr lang="en" dirty="0" smtClean="0"/>
              <a:t>ust a fun implementation of Decision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302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J</a:t>
            </a:r>
            <a:r>
              <a:rPr lang="en" dirty="0" smtClean="0"/>
              <a:t>ust a fun implementation of Decision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1278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J</a:t>
            </a:r>
            <a:r>
              <a:rPr lang="en" dirty="0" smtClean="0"/>
              <a:t>ust a fun implementation of Decision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7666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J</a:t>
            </a:r>
            <a:r>
              <a:rPr lang="en" dirty="0" smtClean="0"/>
              <a:t>ust a fun implementation of Decision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5479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here you can give this slide as a reference -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5153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J</a:t>
            </a:r>
            <a:r>
              <a:rPr lang="en" dirty="0" smtClean="0"/>
              <a:t>ust a fun implementation of Decision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9681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J</a:t>
            </a:r>
            <a:r>
              <a:rPr lang="en" dirty="0" smtClean="0"/>
              <a:t>ust a fun implementation of Decision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1835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13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61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8641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147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5295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403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3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1264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1775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4284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654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38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88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here you can give this slide as a reference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http://www.autonlab.org/tutorials/overfit10.pdf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1671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J</a:t>
            </a:r>
            <a:r>
              <a:rPr lang="en" dirty="0" smtClean="0"/>
              <a:t>ust a fun implementation of Decision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662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title</a:t>
            </a:r>
            <a:r>
              <a:rPr lang="en-US" baseline="0" dirty="0"/>
              <a:t> </a:t>
            </a:r>
            <a:r>
              <a:rPr lang="en-US" baseline="0" dirty="0" smtClean="0"/>
              <a:t>and authors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AC3C-767C-49EC-AB9C-389F24CF83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7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1" y="2867800"/>
            <a:ext cx="11360799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83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916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0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0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50CE-D30E-4D6E-A8BA-85B1A8DCBC4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41A3-8B1D-4F15-8264-6A5CDA03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981200" y="1296538"/>
            <a:ext cx="82296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Hands-on supervised machine learning</a:t>
            </a:r>
            <a:endParaRPr lang="en-US" sz="36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728988" y="3596731"/>
            <a:ext cx="8610600" cy="1510351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dirty="0" smtClean="0"/>
              <a:t>Aspiring </a:t>
            </a:r>
            <a:r>
              <a:rPr lang="en-US" sz="2800" dirty="0"/>
              <a:t>Minds</a:t>
            </a:r>
          </a:p>
          <a:p>
            <a:r>
              <a:rPr lang="en-US" sz="2800" dirty="0" smtClean="0"/>
              <a:t>research.aspiringminds.com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r>
              <a:rPr lang="en-US" dirty="0" smtClean="0"/>
              <a:t>Importing in python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Validating the imported data in python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started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2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03915" y="1308715"/>
            <a:ext cx="11784169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Should we get started with training a model?</a:t>
            </a:r>
            <a:endParaRPr lang="en-US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4139" y="3993630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Build an ML predictor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7119" y="2692419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Known Inputs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7118" y="5385541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Expected output</a:t>
            </a:r>
            <a:endParaRPr lang="en-US" sz="3200" dirty="0"/>
          </a:p>
        </p:txBody>
      </p:sp>
      <p:cxnSp>
        <p:nvCxnSpPr>
          <p:cNvPr id="15" name="Curved Connector 14"/>
          <p:cNvCxnSpPr>
            <a:stCxn id="13" idx="2"/>
          </p:cNvCxnSpPr>
          <p:nvPr/>
        </p:nvCxnSpPr>
        <p:spPr>
          <a:xfrm rot="16200000" flipH="1">
            <a:off x="2717417" y="3204238"/>
            <a:ext cx="716437" cy="86234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4" idx="0"/>
          </p:cNvCxnSpPr>
          <p:nvPr/>
        </p:nvCxnSpPr>
        <p:spPr>
          <a:xfrm rot="5400000" flipH="1" flipV="1">
            <a:off x="2672066" y="4550798"/>
            <a:ext cx="807138" cy="86234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0"/>
          <p:cNvGrpSpPr/>
          <p:nvPr/>
        </p:nvGrpSpPr>
        <p:grpSpPr>
          <a:xfrm>
            <a:off x="1594833" y="4110231"/>
            <a:ext cx="381000" cy="307777"/>
            <a:chOff x="1143000" y="1524000"/>
            <a:chExt cx="609600" cy="538610"/>
          </a:xfrm>
        </p:grpSpPr>
        <p:sp>
          <p:nvSpPr>
            <p:cNvPr id="18" name="Oval 17"/>
            <p:cNvSpPr/>
            <p:nvPr/>
          </p:nvSpPr>
          <p:spPr>
            <a:xfrm>
              <a:off x="1143000" y="1524000"/>
              <a:ext cx="6096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1524000"/>
              <a:ext cx="457200" cy="538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7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03915" y="1308715"/>
            <a:ext cx="11784169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Should we get started with training a model?</a:t>
            </a:r>
            <a:endParaRPr lang="en-US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4139" y="3993630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Build an ML predictor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7119" y="2692419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Known Inputs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7118" y="5385541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Expected output</a:t>
            </a:r>
            <a:endParaRPr lang="en-US" sz="3200" dirty="0"/>
          </a:p>
        </p:txBody>
      </p:sp>
      <p:cxnSp>
        <p:nvCxnSpPr>
          <p:cNvPr id="15" name="Curved Connector 14"/>
          <p:cNvCxnSpPr>
            <a:stCxn id="13" idx="2"/>
          </p:cNvCxnSpPr>
          <p:nvPr/>
        </p:nvCxnSpPr>
        <p:spPr>
          <a:xfrm rot="16200000" flipH="1">
            <a:off x="2717417" y="3204238"/>
            <a:ext cx="716437" cy="86234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4" idx="0"/>
          </p:cNvCxnSpPr>
          <p:nvPr/>
        </p:nvCxnSpPr>
        <p:spPr>
          <a:xfrm rot="5400000" flipH="1" flipV="1">
            <a:off x="2672066" y="4550798"/>
            <a:ext cx="807138" cy="86234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0"/>
          <p:cNvGrpSpPr/>
          <p:nvPr/>
        </p:nvGrpSpPr>
        <p:grpSpPr>
          <a:xfrm>
            <a:off x="1594833" y="4110231"/>
            <a:ext cx="381000" cy="307777"/>
            <a:chOff x="1143000" y="1524000"/>
            <a:chExt cx="609600" cy="538610"/>
          </a:xfrm>
        </p:grpSpPr>
        <p:sp>
          <p:nvSpPr>
            <p:cNvPr id="18" name="Oval 17"/>
            <p:cNvSpPr/>
            <p:nvPr/>
          </p:nvSpPr>
          <p:spPr>
            <a:xfrm>
              <a:off x="1143000" y="1524000"/>
              <a:ext cx="6096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1524000"/>
              <a:ext cx="457200" cy="538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>
          <a:xfrm>
            <a:off x="7624294" y="3491882"/>
            <a:ext cx="4363790" cy="2501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/>
              <a:t>NO!</a:t>
            </a:r>
          </a:p>
          <a:p>
            <a:endParaRPr lang="en-US" sz="4800" b="1" dirty="0" smtClean="0"/>
          </a:p>
          <a:p>
            <a:endParaRPr lang="en-US" sz="4800" b="1" dirty="0" smtClean="0"/>
          </a:p>
          <a:p>
            <a:r>
              <a:rPr lang="en-US" sz="4800" b="1" dirty="0" smtClean="0"/>
              <a:t>Inspect and visualize </a:t>
            </a:r>
          </a:p>
          <a:p>
            <a:r>
              <a:rPr lang="en-US" sz="4800" b="1" dirty="0" smtClean="0"/>
              <a:t>Clean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773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11946" y="1053632"/>
            <a:ext cx="7768108" cy="16557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Inspecting your data</a:t>
            </a:r>
            <a:endParaRPr lang="en-US" sz="4800" b="1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50762" y="2047741"/>
            <a:ext cx="7702638" cy="430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/>
              <a:t>Critical step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Gives you an idea of the monster you are trying to tame.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Makes </a:t>
            </a:r>
            <a:r>
              <a:rPr lang="en-US" sz="2800" dirty="0" smtClean="0"/>
              <a:t>you realize inconsistencies in the data you are dealing </a:t>
            </a:r>
            <a:r>
              <a:rPr lang="en-US" sz="2800" dirty="0" smtClean="0"/>
              <a:t>with</a:t>
            </a: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785" y="2280229"/>
            <a:ext cx="3114453" cy="31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8715" y="2370137"/>
            <a:ext cx="10515600" cy="210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/>
              <a:t>Basic data statistics</a:t>
            </a:r>
          </a:p>
          <a:p>
            <a:pPr algn="l"/>
            <a:r>
              <a:rPr lang="en-US" sz="2800" b="1" i="1" dirty="0" smtClean="0"/>
              <a:t>Continuous valued variables</a:t>
            </a:r>
          </a:p>
          <a:p>
            <a:pPr algn="l"/>
            <a:r>
              <a:rPr lang="en-US" sz="2800" dirty="0" smtClean="0"/>
              <a:t>Mean</a:t>
            </a:r>
          </a:p>
          <a:p>
            <a:pPr algn="l"/>
            <a:r>
              <a:rPr lang="en-US" sz="2800" dirty="0" smtClean="0"/>
              <a:t>Median</a:t>
            </a:r>
          </a:p>
          <a:p>
            <a:pPr algn="l"/>
            <a:r>
              <a:rPr lang="en-US" sz="2800" dirty="0" smtClean="0"/>
              <a:t>Standard deviation</a:t>
            </a:r>
          </a:p>
          <a:p>
            <a:pPr algn="l"/>
            <a:r>
              <a:rPr lang="en-US" sz="2800" dirty="0"/>
              <a:t>P</a:t>
            </a:r>
            <a:r>
              <a:rPr lang="en-US" sz="2800" dirty="0" smtClean="0"/>
              <a:t>ercentile points</a:t>
            </a:r>
          </a:p>
          <a:p>
            <a:pPr algn="l"/>
            <a:endParaRPr lang="en-US" sz="28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46207" y="911897"/>
            <a:ext cx="7768108" cy="16557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Knowing your data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1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8715" y="2370137"/>
            <a:ext cx="10515600" cy="210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CHECKPOINT #2</a:t>
            </a:r>
            <a:endParaRPr lang="en-US" sz="28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46207" y="911897"/>
            <a:ext cx="7768108" cy="16557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Knowing your data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769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22292" y="840841"/>
            <a:ext cx="6002155" cy="16557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Inspecting further</a:t>
            </a:r>
            <a:endParaRPr lang="en-US" sz="4800" b="1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50762" y="2047741"/>
            <a:ext cx="7702638" cy="430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/>
              <a:t>Critical step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Fix</a:t>
            </a:r>
            <a:r>
              <a:rPr lang="en-US" sz="2800" dirty="0" smtClean="0"/>
              <a:t> inconsistencies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Different </a:t>
            </a:r>
            <a:r>
              <a:rPr lang="en-US" sz="2800" dirty="0" smtClean="0"/>
              <a:t>data types in the same feature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Missing values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Making values homogenous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36" y="2496603"/>
            <a:ext cx="1797527" cy="30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11946" y="1053632"/>
            <a:ext cx="7768108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Visualize</a:t>
            </a:r>
            <a:endParaRPr lang="en-US" sz="4800" b="1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365162" y="2230303"/>
            <a:ext cx="5550793" cy="430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/>
              <a:t>Output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Inputs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Inputs </a:t>
            </a:r>
            <a:r>
              <a:rPr lang="en-US" sz="3600" dirty="0" err="1" smtClean="0"/>
              <a:t>vs</a:t>
            </a:r>
            <a:r>
              <a:rPr lang="en-US" sz="3600" dirty="0" smtClean="0"/>
              <a:t> Outputs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2312390"/>
            <a:ext cx="4615807" cy="25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11946" y="1053632"/>
            <a:ext cx="7768108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Visualize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2312390"/>
            <a:ext cx="4615807" cy="258485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2956" y="1673817"/>
            <a:ext cx="6106331" cy="4670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Descriptive Statistics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Mean, Median, </a:t>
            </a:r>
            <a:r>
              <a:rPr lang="en-US" sz="2400" dirty="0" err="1" smtClean="0"/>
              <a:t>Std</a:t>
            </a:r>
            <a:r>
              <a:rPr lang="en-US" sz="2400" dirty="0" smtClean="0"/>
              <a:t>, Percentile points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</a:t>
            </a:r>
            <a:r>
              <a:rPr lang="en-US" sz="3200" dirty="0" smtClean="0"/>
              <a:t>ntinuous 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Histograms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Categorical 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Bar charts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Input vs. Output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Scatter plots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Box plots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87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8715" y="2370137"/>
            <a:ext cx="10515600" cy="210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CHECKPOINT #3</a:t>
            </a:r>
            <a:endParaRPr lang="en-US" sz="28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46207" y="911897"/>
            <a:ext cx="7768108" cy="16557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Inspecting further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75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data set where we want to do a prediction</a:t>
            </a:r>
          </a:p>
          <a:p>
            <a:endParaRPr lang="en-US" dirty="0"/>
          </a:p>
          <a:p>
            <a:r>
              <a:rPr lang="en-US" dirty="0" smtClean="0"/>
              <a:t>Sanitize the data</a:t>
            </a:r>
          </a:p>
          <a:p>
            <a:endParaRPr lang="en-US" dirty="0"/>
          </a:p>
          <a:p>
            <a:r>
              <a:rPr lang="en-US" dirty="0" smtClean="0"/>
              <a:t>Visualize it</a:t>
            </a:r>
          </a:p>
          <a:p>
            <a:endParaRPr lang="en-US" dirty="0"/>
          </a:p>
          <a:p>
            <a:r>
              <a:rPr lang="en-US" dirty="0" smtClean="0"/>
              <a:t>Make a model and learn how to evaluate the model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1" descr="E:\AspiringMinds\acm_dev\home_logo1.png"/>
          <p:cNvPicPr>
            <a:picLocks noChangeAspect="1" noChangeArrowheads="1"/>
          </p:cNvPicPr>
          <p:nvPr/>
        </p:nvPicPr>
        <p:blipFill>
          <a:blip r:embed="rId2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</p:spTree>
    <p:extLst>
      <p:ext uri="{BB962C8B-B14F-4D97-AF65-F5344CB8AC3E}">
        <p14:creationId xmlns:p14="http://schemas.microsoft.com/office/powerpoint/2010/main" val="99493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896" y="892664"/>
            <a:ext cx="7768108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What </a:t>
            </a:r>
            <a:r>
              <a:rPr lang="en-US" sz="4800" b="1" dirty="0" smtClean="0"/>
              <a:t>can one expect to see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93896" y="2230303"/>
            <a:ext cx="6522060" cy="430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/>
              <a:t>Class imbalance in the output</a:t>
            </a: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" t="4120" r="2606" b="14041"/>
          <a:stretch/>
        </p:blipFill>
        <p:spPr>
          <a:xfrm>
            <a:off x="2628185" y="2866548"/>
            <a:ext cx="7516815" cy="33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93896" y="2230303"/>
            <a:ext cx="6522060" cy="430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/>
              <a:t>Specific relation b/w inputs and output</a:t>
            </a:r>
            <a:endParaRPr lang="en-US" sz="3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6" y="1799013"/>
            <a:ext cx="4138237" cy="4138237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896" y="892664"/>
            <a:ext cx="7768108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What </a:t>
            </a:r>
            <a:r>
              <a:rPr lang="en-US" sz="4800" b="1" dirty="0" smtClean="0"/>
              <a:t>can one expect to see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449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22292" y="840841"/>
            <a:ext cx="6002155" cy="16557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Inspecting further</a:t>
            </a:r>
            <a:endParaRPr lang="en-US" sz="4800" b="1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50762" y="2047741"/>
            <a:ext cx="7702638" cy="4308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/>
              <a:t>Critical step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Fix</a:t>
            </a:r>
            <a:r>
              <a:rPr lang="en-US" sz="2800" dirty="0" smtClean="0"/>
              <a:t> inconsistencies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Different </a:t>
            </a:r>
            <a:r>
              <a:rPr lang="en-US" sz="2800" dirty="0" smtClean="0"/>
              <a:t>data </a:t>
            </a:r>
            <a:r>
              <a:rPr lang="en-US" sz="2800" dirty="0" smtClean="0"/>
              <a:t>scales in </a:t>
            </a:r>
            <a:r>
              <a:rPr lang="en-US" sz="2800" dirty="0" smtClean="0"/>
              <a:t>the same </a:t>
            </a:r>
            <a:r>
              <a:rPr lang="en-US" sz="2800" dirty="0" smtClean="0"/>
              <a:t>feature </a:t>
            </a:r>
            <a:r>
              <a:rPr lang="en-US" b="1" dirty="0" smtClean="0">
                <a:solidFill>
                  <a:srgbClr val="FF0000"/>
                </a:solidFill>
              </a:rPr>
              <a:t>[grades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endParaRPr lang="en-US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Missing </a:t>
            </a:r>
            <a:r>
              <a:rPr lang="en-US" sz="2800" dirty="0" smtClean="0"/>
              <a:t>values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				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>
                <a:solidFill>
                  <a:srgbClr val="FF0000"/>
                </a:solidFill>
              </a:rPr>
              <a:t>scores]</a:t>
            </a:r>
            <a:endParaRPr lang="en-US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Making values homogenous		</a:t>
            </a:r>
            <a:r>
              <a:rPr lang="en-US" b="1" dirty="0" smtClean="0">
                <a:solidFill>
                  <a:srgbClr val="FF0000"/>
                </a:solidFill>
              </a:rPr>
              <a:t>[titles,  board]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36" y="2496603"/>
            <a:ext cx="1797527" cy="30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4101"/>
            <a:ext cx="9144000" cy="985704"/>
          </a:xfrm>
        </p:spPr>
        <p:txBody>
          <a:bodyPr/>
          <a:lstStyle/>
          <a:p>
            <a:r>
              <a:rPr lang="en-US" dirty="0" smtClean="0"/>
              <a:t>Other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731" y="3895725"/>
            <a:ext cx="10805375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http://insights.aspiringminds.com/titles/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095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4101"/>
            <a:ext cx="9144000" cy="985704"/>
          </a:xfrm>
        </p:spPr>
        <p:txBody>
          <a:bodyPr/>
          <a:lstStyle/>
          <a:p>
            <a:r>
              <a:rPr lang="en-US" dirty="0" smtClean="0"/>
              <a:t>Other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731" y="3895725"/>
            <a:ext cx="10805375" cy="1655762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Gramener</a:t>
            </a:r>
            <a:endParaRPr lang="en-US" sz="4800" b="1" dirty="0" smtClean="0"/>
          </a:p>
          <a:p>
            <a:r>
              <a:rPr lang="en-US" sz="4800" b="1" dirty="0"/>
              <a:t>https://gramener.com/</a:t>
            </a:r>
          </a:p>
        </p:txBody>
      </p:sp>
    </p:spTree>
    <p:extLst>
      <p:ext uri="{BB962C8B-B14F-4D97-AF65-F5344CB8AC3E}">
        <p14:creationId xmlns:p14="http://schemas.microsoft.com/office/powerpoint/2010/main" val="7626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4101"/>
            <a:ext cx="9144000" cy="985704"/>
          </a:xfrm>
        </p:spPr>
        <p:txBody>
          <a:bodyPr/>
          <a:lstStyle/>
          <a:p>
            <a:r>
              <a:rPr lang="en-US" dirty="0" smtClean="0"/>
              <a:t>Other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570" y="3872300"/>
            <a:ext cx="11225121" cy="1655762"/>
          </a:xfrm>
        </p:spPr>
        <p:txBody>
          <a:bodyPr>
            <a:normAutofit/>
          </a:bodyPr>
          <a:lstStyle/>
          <a:p>
            <a:r>
              <a:rPr lang="en-US" sz="4000" b="1" dirty="0"/>
              <a:t>182.71.71.226:5555/</a:t>
            </a:r>
            <a:r>
              <a:rPr lang="en-US" sz="4000" b="1" dirty="0" err="1"/>
              <a:t>rango</a:t>
            </a:r>
            <a:r>
              <a:rPr lang="en-US" sz="4000" b="1" dirty="0"/>
              <a:t>/</a:t>
            </a:r>
            <a:r>
              <a:rPr lang="en-US" sz="4000" b="1" dirty="0" err="1"/>
              <a:t>skill_map_skill_view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2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72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Building a model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72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Building a model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72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Not yet..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344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5399" y="1868497"/>
            <a:ext cx="11458296" cy="4253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dirty="0" smtClean="0"/>
              <a:t>One solution</a:t>
            </a:r>
          </a:p>
          <a:p>
            <a:pPr marL="457200" indent="-457200" algn="l">
              <a:buFontTx/>
              <a:buChar char="-"/>
            </a:pPr>
            <a:r>
              <a:rPr lang="en-US" sz="3200" dirty="0" smtClean="0"/>
              <a:t>Remove </a:t>
            </a:r>
            <a:r>
              <a:rPr lang="en-US" sz="3200" dirty="0" smtClean="0"/>
              <a:t>rows having any column-value with missing </a:t>
            </a:r>
            <a:r>
              <a:rPr lang="en-US" sz="3200" dirty="0" smtClean="0"/>
              <a:t>info</a:t>
            </a:r>
          </a:p>
          <a:p>
            <a:pPr marL="457200" indent="-457200" algn="l">
              <a:buFontTx/>
              <a:buChar char="-"/>
            </a:pPr>
            <a:endParaRPr lang="en-US" sz="3200" dirty="0"/>
          </a:p>
          <a:p>
            <a:pPr algn="l"/>
            <a:r>
              <a:rPr lang="en-US" sz="3200" dirty="0" smtClean="0"/>
              <a:t>Large body of literature describing other techniques</a:t>
            </a:r>
          </a:p>
          <a:p>
            <a:pPr marL="457200" indent="-457200" algn="l">
              <a:buFontTx/>
              <a:buChar char="-"/>
            </a:pPr>
            <a:r>
              <a:rPr lang="en-US" sz="3200" dirty="0" smtClean="0"/>
              <a:t>“Imputing” with replacement values</a:t>
            </a:r>
          </a:p>
          <a:p>
            <a:pPr marL="457200" indent="-457200" algn="l">
              <a:buFontTx/>
              <a:buChar char="-"/>
            </a:pPr>
            <a:r>
              <a:rPr lang="en-US" sz="3200" dirty="0" smtClean="0"/>
              <a:t>Use statistical models to allow for missing data </a:t>
            </a:r>
            <a:r>
              <a:rPr lang="en-US" sz="2800" dirty="0" smtClean="0"/>
              <a:t>(Maximum likelihood)</a:t>
            </a: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r>
              <a:rPr lang="en-US" sz="3200" dirty="0"/>
              <a:t>https://www.utexas.edu/cola/prc/_files/cs/Missing-Data.pdf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47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0373"/>
            <a:ext cx="9144000" cy="1067045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801" y="3493719"/>
            <a:ext cx="11037193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Go to tmpnb.org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Upload </a:t>
            </a:r>
            <a:r>
              <a:rPr lang="en-US" sz="2800" b="1" i="1" dirty="0" err="1" smtClean="0"/>
              <a:t>codebook.ipynb</a:t>
            </a:r>
            <a:r>
              <a:rPr lang="en-US" sz="2800" b="1" i="1" dirty="0" smtClean="0"/>
              <a:t> </a:t>
            </a:r>
            <a:r>
              <a:rPr lang="en-US" sz="2800" dirty="0" smtClean="0"/>
              <a:t>and </a:t>
            </a:r>
            <a:r>
              <a:rPr lang="en-US" b="1" i="1" dirty="0"/>
              <a:t>ameo_15.csv</a:t>
            </a:r>
            <a:endParaRPr lang="en-US" sz="2800" b="1" i="1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9802" y="2156406"/>
            <a:ext cx="110371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Go to </a:t>
            </a:r>
            <a:r>
              <a:rPr lang="en-US" sz="2800" dirty="0" smtClean="0"/>
              <a:t>resource folder </a:t>
            </a:r>
            <a:r>
              <a:rPr lang="en-US" sz="2800" dirty="0" smtClean="0"/>
              <a:t>at: </a:t>
            </a:r>
            <a:endParaRPr lang="en-US" sz="2800" dirty="0" smtClean="0"/>
          </a:p>
          <a:p>
            <a:pPr algn="l"/>
            <a:r>
              <a:rPr lang="en-US" sz="2800" b="1" dirty="0" smtClean="0"/>
              <a:t>		researchapi.aspiringminds.in/AMDB/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921" y="943292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Categorical Variables</a:t>
            </a:r>
            <a:endParaRPr lang="en-US" b="1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8921" y="1996451"/>
            <a:ext cx="11360799" cy="4917758"/>
          </a:xfrm>
        </p:spPr>
        <p:txBody>
          <a:bodyPr>
            <a:normAutofit/>
          </a:bodyPr>
          <a:lstStyle/>
          <a:p>
            <a:r>
              <a:rPr lang="en-US" dirty="0" smtClean="0"/>
              <a:t>Nominal variable: a categorical variable without an intrinsic order. </a:t>
            </a:r>
          </a:p>
          <a:p>
            <a:pPr lvl="1"/>
            <a:r>
              <a:rPr lang="en-US" dirty="0"/>
              <a:t>Where a person lives in the U.S. (Northeast, South, Midwest, etc.)</a:t>
            </a:r>
          </a:p>
          <a:p>
            <a:endParaRPr lang="en-US" dirty="0" smtClean="0"/>
          </a:p>
          <a:p>
            <a:r>
              <a:rPr lang="en-US" dirty="0" smtClean="0"/>
              <a:t>Ordinal </a:t>
            </a:r>
            <a:r>
              <a:rPr lang="en-US" dirty="0"/>
              <a:t>variable: a categorical variable with some intrinsic order or rank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Education (no high school degree, HS degree, </a:t>
            </a:r>
            <a:r>
              <a:rPr lang="en-US" dirty="0" smtClean="0"/>
              <a:t>college </a:t>
            </a:r>
            <a:r>
              <a:rPr lang="en-US" dirty="0"/>
              <a:t>degree)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Dichotomous variable: a categorical variable with only 2 levels of categories. </a:t>
            </a:r>
          </a:p>
          <a:p>
            <a:pPr marL="685800" lvl="2"/>
            <a:r>
              <a:rPr lang="en-US" dirty="0"/>
              <a:t>Often represents the answer to a yes or no </a:t>
            </a:r>
            <a:r>
              <a:rPr lang="en-US" dirty="0" smtClean="0"/>
              <a:t>question.</a:t>
            </a:r>
          </a:p>
          <a:p>
            <a:pPr marL="685800" lvl="2"/>
            <a:r>
              <a:rPr lang="en-US" dirty="0"/>
              <a:t>“Did you attend the </a:t>
            </a:r>
            <a:r>
              <a:rPr lang="en-US" dirty="0" smtClean="0"/>
              <a:t>picnic </a:t>
            </a:r>
            <a:r>
              <a:rPr lang="en-US" dirty="0"/>
              <a:t>on May 24</a:t>
            </a:r>
            <a:r>
              <a:rPr lang="en-US" dirty="0" smtClean="0"/>
              <a:t>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935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921" y="943292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Categorical Variables</a:t>
            </a:r>
            <a:endParaRPr lang="en-US" b="1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8921" y="1996451"/>
            <a:ext cx="11360799" cy="4917758"/>
          </a:xfrm>
        </p:spPr>
        <p:txBody>
          <a:bodyPr>
            <a:normAutofit/>
          </a:bodyPr>
          <a:lstStyle/>
          <a:p>
            <a:r>
              <a:rPr lang="en-US" dirty="0" smtClean="0"/>
              <a:t>Nominal variable: a categorical variable without an intrinsic order. </a:t>
            </a:r>
          </a:p>
          <a:p>
            <a:pPr lvl="1"/>
            <a:r>
              <a:rPr lang="en-US" dirty="0"/>
              <a:t>Where a person lives in the U.S. (Northeast, South, Midwest, etc.)</a:t>
            </a:r>
          </a:p>
          <a:p>
            <a:endParaRPr lang="en-US" dirty="0" smtClean="0"/>
          </a:p>
          <a:p>
            <a:r>
              <a:rPr lang="en-US" dirty="0" smtClean="0"/>
              <a:t>Ordinal </a:t>
            </a:r>
            <a:r>
              <a:rPr lang="en-US" dirty="0"/>
              <a:t>variable: a categorical variable with some intrinsic order or rank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Education (no high school degree, HS degree, </a:t>
            </a:r>
            <a:r>
              <a:rPr lang="en-US" dirty="0" smtClean="0"/>
              <a:t>college </a:t>
            </a:r>
            <a:r>
              <a:rPr lang="en-US" dirty="0"/>
              <a:t>degree)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Dichotomous variable: a categorical variable with only 2 levels of categories. </a:t>
            </a:r>
          </a:p>
          <a:p>
            <a:pPr marL="685800" lvl="2"/>
            <a:r>
              <a:rPr lang="en-US" dirty="0"/>
              <a:t>Often represents the answer to a yes or no </a:t>
            </a:r>
            <a:r>
              <a:rPr lang="en-US" dirty="0" smtClean="0"/>
              <a:t>question.</a:t>
            </a:r>
          </a:p>
          <a:p>
            <a:pPr marL="685800" lvl="2"/>
            <a:r>
              <a:rPr lang="en-US" dirty="0"/>
              <a:t>“Did you attend the </a:t>
            </a:r>
            <a:r>
              <a:rPr lang="en-US" dirty="0" smtClean="0"/>
              <a:t>picnic </a:t>
            </a:r>
            <a:r>
              <a:rPr lang="en-US" dirty="0"/>
              <a:t>on May 24</a:t>
            </a:r>
            <a:r>
              <a:rPr lang="en-US" dirty="0" smtClean="0"/>
              <a:t>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03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528" y="956375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09095"/>
              </p:ext>
            </p:extLst>
          </p:nvPr>
        </p:nvGraphicFramePr>
        <p:xfrm>
          <a:off x="618184" y="1969102"/>
          <a:ext cx="11243259" cy="419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9251"/>
                <a:gridCol w="1249251"/>
                <a:gridCol w="1249251"/>
                <a:gridCol w="1390919"/>
                <a:gridCol w="1107583"/>
                <a:gridCol w="1249251"/>
                <a:gridCol w="965916"/>
                <a:gridCol w="1532586"/>
                <a:gridCol w="1249251"/>
              </a:tblGrid>
              <a:tr h="699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JobCity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10percentage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10board</a:t>
                      </a:r>
                    </a:p>
                  </a:txBody>
                  <a:tcPr marL="9525" marR="9525" marT="9525" marB="0" anchor="ctr"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Central</a:t>
                      </a:r>
                      <a:endParaRPr lang="en-US" b="1" dirty="0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Delhi</a:t>
                      </a:r>
                      <a:r>
                        <a:rPr lang="en-US" b="1" baseline="0" dirty="0" smtClean="0"/>
                        <a:t> state</a:t>
                      </a:r>
                      <a:endParaRPr lang="en-US" b="1" dirty="0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UP state</a:t>
                      </a:r>
                      <a:endParaRPr lang="en-US" b="1" dirty="0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Central</a:t>
                      </a:r>
                      <a:endParaRPr lang="en-US" b="1" dirty="0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ICSE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528" y="956375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38061"/>
              </p:ext>
            </p:extLst>
          </p:nvPr>
        </p:nvGraphicFramePr>
        <p:xfrm>
          <a:off x="618184" y="1969102"/>
          <a:ext cx="11243259" cy="419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9251"/>
                <a:gridCol w="1249251"/>
                <a:gridCol w="1249251"/>
                <a:gridCol w="1390919"/>
                <a:gridCol w="1107583"/>
                <a:gridCol w="1249251"/>
                <a:gridCol w="1501365"/>
                <a:gridCol w="997137"/>
                <a:gridCol w="1249251"/>
              </a:tblGrid>
              <a:tr h="699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isCentral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isDelhi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isUP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10percentage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9975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8715" y="2370137"/>
            <a:ext cx="10515600" cy="210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CHECKPOINT #4</a:t>
            </a:r>
            <a:endParaRPr lang="en-US" sz="28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17356" y="1020385"/>
            <a:ext cx="10160430" cy="16557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Getting started with model building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274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72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Let’s build models..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344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7282805" y="2316163"/>
                <a:ext cx="4475329" cy="23140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SzPct val="90000"/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 Two variables and two equations: </a:t>
                </a:r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r>
                  <a:rPr lang="en-US" sz="1600" b="0" i="1" dirty="0" smtClean="0">
                    <a:latin typeface="Cambria Math" panose="02040503050406030204" pitchFamily="18" charset="0"/>
                  </a:rPr>
                  <a:t>	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b="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800" b="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/>
              </a:p>
              <a:p>
                <a:pPr marL="0" indent="0">
                  <a:buClr>
                    <a:srgbClr val="C00000"/>
                  </a:buClr>
                  <a:buSzPct val="9000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05" y="2316163"/>
                <a:ext cx="4475329" cy="2314048"/>
              </a:xfrm>
              <a:prstGeom prst="rect">
                <a:avLst/>
              </a:prstGeom>
              <a:blipFill rotWithShape="0">
                <a:blip r:embed="rId4"/>
                <a:stretch>
                  <a:fillRect l="-954" t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981503" y="2316163"/>
                <a:ext cx="5390865" cy="39401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SzPct val="90000"/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 In general,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variables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equations: </a:t>
                </a:r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r>
                  <a:rPr lang="en-US" sz="1600" b="0" i="1" dirty="0" smtClean="0">
                    <a:latin typeface="Cambria Math" panose="02040503050406030204" pitchFamily="18" charset="0"/>
                  </a:rPr>
                  <a:t>	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r>
                  <a:rPr lang="en-US" sz="2800" dirty="0" smtClean="0"/>
                  <a:t>  …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800" b="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: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:</m:t>
                      </m:r>
                    </m:oMath>
                  </m:oMathPara>
                </a14:m>
                <a:endParaRPr lang="en-US" sz="2800" b="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:</m:t>
                      </m:r>
                    </m:oMath>
                  </m:oMathPara>
                </a14:m>
                <a:endParaRPr lang="en-US" sz="2800" b="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b="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 smtClean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/>
              </a:p>
              <a:p>
                <a:pPr marL="457200" lvl="1" indent="0">
                  <a:buClr>
                    <a:srgbClr val="C00000"/>
                  </a:buClr>
                  <a:buSzPct val="90000"/>
                  <a:buNone/>
                </a:pPr>
                <a:endParaRPr lang="en-US" sz="2800" dirty="0"/>
              </a:p>
              <a:p>
                <a:pPr marL="0" indent="0">
                  <a:buClr>
                    <a:srgbClr val="C00000"/>
                  </a:buClr>
                  <a:buSzPct val="9000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03" y="2316163"/>
                <a:ext cx="5390865" cy="3940128"/>
              </a:xfrm>
              <a:prstGeom prst="rect">
                <a:avLst/>
              </a:prstGeom>
              <a:blipFill rotWithShape="0">
                <a:blip r:embed="rId5"/>
                <a:stretch>
                  <a:fillRect l="-679" t="-1703" b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334407" y="4954452"/>
            <a:ext cx="2517728" cy="3912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1588">
              <a:spcBef>
                <a:spcPts val="563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Values we know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334406" y="5737539"/>
            <a:ext cx="3640399" cy="3912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1588">
              <a:spcBef>
                <a:spcPts val="563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Values we want the constants to multiply and produce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334406" y="5327853"/>
            <a:ext cx="3408388" cy="3912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1588">
              <a:spcBef>
                <a:spcPts val="563"/>
              </a:spcBef>
              <a:spcAft>
                <a:spcPts val="1425"/>
              </a:spcAft>
              <a:buSzPct val="4500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Constants we do not know</a:t>
            </a:r>
          </a:p>
        </p:txBody>
      </p:sp>
    </p:spTree>
    <p:extLst>
      <p:ext uri="{BB962C8B-B14F-4D97-AF65-F5344CB8AC3E}">
        <p14:creationId xmlns:p14="http://schemas.microsoft.com/office/powerpoint/2010/main" val="16688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3262" y="2833351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Build an ML predictor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6242" y="1532140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Known Inputs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6241" y="4225262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Expected output</a:t>
            </a:r>
            <a:endParaRPr lang="en-US" sz="3200" dirty="0"/>
          </a:p>
        </p:txBody>
      </p:sp>
      <p:cxnSp>
        <p:nvCxnSpPr>
          <p:cNvPr id="10" name="Curved Connector 9"/>
          <p:cNvCxnSpPr>
            <a:stCxn id="11" idx="2"/>
          </p:cNvCxnSpPr>
          <p:nvPr/>
        </p:nvCxnSpPr>
        <p:spPr>
          <a:xfrm rot="16200000" flipH="1">
            <a:off x="2726540" y="2043959"/>
            <a:ext cx="716437" cy="862347"/>
          </a:xfrm>
          <a:prstGeom prst="curvedConnector2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2" idx="0"/>
          </p:cNvCxnSpPr>
          <p:nvPr/>
        </p:nvCxnSpPr>
        <p:spPr>
          <a:xfrm rot="5400000" flipH="1" flipV="1">
            <a:off x="2681189" y="3390519"/>
            <a:ext cx="807138" cy="86234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3400" y="1531185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Unseen Inputs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153400" y="4225262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Predicted output</a:t>
            </a:r>
            <a:endParaRPr lang="en-US" sz="3200" dirty="0"/>
          </a:p>
        </p:txBody>
      </p:sp>
      <p:cxnSp>
        <p:nvCxnSpPr>
          <p:cNvPr id="27" name="Curved Connector 26"/>
          <p:cNvCxnSpPr>
            <a:stCxn id="18" idx="2"/>
          </p:cNvCxnSpPr>
          <p:nvPr/>
        </p:nvCxnSpPr>
        <p:spPr>
          <a:xfrm rot="5400000">
            <a:off x="9049054" y="1940451"/>
            <a:ext cx="846181" cy="1197199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8873545" y="3293432"/>
            <a:ext cx="913864" cy="74841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0"/>
          <p:cNvGrpSpPr/>
          <p:nvPr/>
        </p:nvGrpSpPr>
        <p:grpSpPr>
          <a:xfrm>
            <a:off x="1603956" y="2949952"/>
            <a:ext cx="381000" cy="307777"/>
            <a:chOff x="1143000" y="1524000"/>
            <a:chExt cx="609600" cy="538610"/>
          </a:xfrm>
        </p:grpSpPr>
        <p:sp>
          <p:nvSpPr>
            <p:cNvPr id="44" name="Oval 43"/>
            <p:cNvSpPr/>
            <p:nvPr/>
          </p:nvSpPr>
          <p:spPr>
            <a:xfrm>
              <a:off x="1143000" y="1524000"/>
              <a:ext cx="6096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1524000"/>
              <a:ext cx="457200" cy="538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10"/>
          <p:cNvGrpSpPr/>
          <p:nvPr/>
        </p:nvGrpSpPr>
        <p:grpSpPr>
          <a:xfrm>
            <a:off x="6004238" y="3667803"/>
            <a:ext cx="381000" cy="307777"/>
            <a:chOff x="1143000" y="1524000"/>
            <a:chExt cx="609600" cy="538610"/>
          </a:xfrm>
        </p:grpSpPr>
        <p:sp>
          <p:nvSpPr>
            <p:cNvPr id="47" name="Oval 46"/>
            <p:cNvSpPr/>
            <p:nvPr/>
          </p:nvSpPr>
          <p:spPr>
            <a:xfrm>
              <a:off x="1143000" y="1524000"/>
              <a:ext cx="6096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19200" y="1524000"/>
              <a:ext cx="457200" cy="538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10"/>
          <p:cNvGrpSpPr/>
          <p:nvPr/>
        </p:nvGrpSpPr>
        <p:grpSpPr>
          <a:xfrm>
            <a:off x="10699664" y="2944160"/>
            <a:ext cx="381000" cy="307777"/>
            <a:chOff x="1143000" y="1524000"/>
            <a:chExt cx="609600" cy="538610"/>
          </a:xfrm>
        </p:grpSpPr>
        <p:sp>
          <p:nvSpPr>
            <p:cNvPr id="50" name="Oval 49"/>
            <p:cNvSpPr/>
            <p:nvPr/>
          </p:nvSpPr>
          <p:spPr>
            <a:xfrm>
              <a:off x="1143000" y="1524000"/>
              <a:ext cx="6096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19200" y="1524000"/>
              <a:ext cx="457200" cy="538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064075" y="5352361"/>
            <a:ext cx="464232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optimizes a fitness function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348527" y="4693189"/>
            <a:ext cx="0" cy="514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8715" y="2370137"/>
            <a:ext cx="10515600" cy="210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CHECKPOINT #5</a:t>
            </a:r>
            <a:endParaRPr lang="en-US" sz="28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17356" y="1020385"/>
            <a:ext cx="1016043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Building linear regression models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020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344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905000" y="326565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How good is your model?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63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72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Knowing your dataset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344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Error metrics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886265" y="2158460"/>
            <a:ext cx="10607039" cy="3778790"/>
          </a:xfrm>
        </p:spPr>
        <p:txBody>
          <a:bodyPr>
            <a:normAutofit/>
          </a:bodyPr>
          <a:lstStyle/>
          <a:p>
            <a:endParaRPr lang="en-US" sz="4800" b="1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Correlation</a:t>
            </a:r>
          </a:p>
          <a:p>
            <a:endParaRPr lang="en-US" sz="4800" b="1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.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63281"/>
            <a:ext cx="4391638" cy="1190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17" y="1830716"/>
            <a:ext cx="4400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8715" y="2370137"/>
            <a:ext cx="10515600" cy="210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CHECKPOINT #6</a:t>
            </a:r>
            <a:endParaRPr lang="en-US" sz="28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15785" y="1135214"/>
            <a:ext cx="1016043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Erro</a:t>
            </a:r>
            <a:r>
              <a:rPr lang="en-US" sz="4800" b="1" dirty="0" smtClean="0"/>
              <a:t>r metrics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389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921" y="943292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Decision Trees</a:t>
            </a:r>
            <a:endParaRPr lang="en-US" b="1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788920" y="214567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Leave At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14120" y="351727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Stall?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65320" y="351727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Accident?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341120" y="2755270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10 AM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736784" y="283147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9 AM</a:t>
            </a:r>
          </a:p>
        </p:txBody>
      </p:sp>
      <p:cxnSp>
        <p:nvCxnSpPr>
          <p:cNvPr id="17" name="AutoShape 8"/>
          <p:cNvCxnSpPr>
            <a:cxnSpLocks noChangeShapeType="1"/>
            <a:stCxn id="12" idx="2"/>
            <a:endCxn id="13" idx="0"/>
          </p:cNvCxnSpPr>
          <p:nvPr/>
        </p:nvCxnSpPr>
        <p:spPr bwMode="auto">
          <a:xfrm flipH="1">
            <a:off x="2095183" y="2679070"/>
            <a:ext cx="15748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9"/>
          <p:cNvCxnSpPr>
            <a:cxnSpLocks noChangeShapeType="1"/>
            <a:stCxn id="12" idx="2"/>
            <a:endCxn id="14" idx="0"/>
          </p:cNvCxnSpPr>
          <p:nvPr/>
        </p:nvCxnSpPr>
        <p:spPr bwMode="auto">
          <a:xfrm>
            <a:off x="3669983" y="2679070"/>
            <a:ext cx="16764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398520" y="306007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8 AM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55520" y="504127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246120" y="420307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Long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942659" y="504127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Short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008121" y="5041270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Medium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532120" y="504127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Long</a:t>
            </a:r>
          </a:p>
        </p:txBody>
      </p:sp>
      <p:cxnSp>
        <p:nvCxnSpPr>
          <p:cNvPr id="25" name="AutoShape 17"/>
          <p:cNvCxnSpPr>
            <a:cxnSpLocks noChangeShapeType="1"/>
            <a:stCxn id="13" idx="2"/>
            <a:endCxn id="20" idx="0"/>
          </p:cNvCxnSpPr>
          <p:nvPr/>
        </p:nvCxnSpPr>
        <p:spPr bwMode="auto">
          <a:xfrm>
            <a:off x="2095183" y="4050670"/>
            <a:ext cx="635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875984" y="4279270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2331720" y="427927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Yes</a:t>
            </a:r>
          </a:p>
        </p:txBody>
      </p:sp>
      <p:cxnSp>
        <p:nvCxnSpPr>
          <p:cNvPr id="28" name="AutoShape 20"/>
          <p:cNvCxnSpPr>
            <a:cxnSpLocks noChangeShapeType="1"/>
            <a:stCxn id="12" idx="2"/>
            <a:endCxn id="21" idx="0"/>
          </p:cNvCxnSpPr>
          <p:nvPr/>
        </p:nvCxnSpPr>
        <p:spPr bwMode="auto">
          <a:xfrm>
            <a:off x="3669983" y="2679070"/>
            <a:ext cx="50800" cy="152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1"/>
          <p:cNvCxnSpPr>
            <a:cxnSpLocks noChangeShapeType="1"/>
            <a:stCxn id="14" idx="2"/>
            <a:endCxn id="23" idx="0"/>
          </p:cNvCxnSpPr>
          <p:nvPr/>
        </p:nvCxnSpPr>
        <p:spPr bwMode="auto">
          <a:xfrm flipH="1">
            <a:off x="4716145" y="4050670"/>
            <a:ext cx="630238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2"/>
          <p:cNvCxnSpPr>
            <a:cxnSpLocks noChangeShapeType="1"/>
            <a:stCxn id="14" idx="2"/>
            <a:endCxn id="24" idx="0"/>
          </p:cNvCxnSpPr>
          <p:nvPr/>
        </p:nvCxnSpPr>
        <p:spPr bwMode="auto">
          <a:xfrm>
            <a:off x="5346383" y="4050670"/>
            <a:ext cx="6604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4262120" y="435547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5616259" y="435547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08546" y="2232722"/>
            <a:ext cx="34469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If we leave at 10 AM and there are no cars stalled on the road, what will our commute time be?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942659" y="5041270"/>
            <a:ext cx="949325" cy="457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27"/>
          <p:cNvCxnSpPr>
            <a:cxnSpLocks noChangeShapeType="1"/>
            <a:stCxn id="13" idx="2"/>
            <a:endCxn id="34" idx="0"/>
          </p:cNvCxnSpPr>
          <p:nvPr/>
        </p:nvCxnSpPr>
        <p:spPr bwMode="auto">
          <a:xfrm flipH="1">
            <a:off x="1417321" y="4050670"/>
            <a:ext cx="677863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816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28726" y="6119812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921" y="943292"/>
            <a:ext cx="11360799" cy="76359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Complicated Decision Tree</a:t>
            </a:r>
            <a:r>
              <a:rPr lang="en-US" sz="2800" dirty="0" smtClean="0"/>
              <a:t>: Whether the kids will Play (P) outside or Not (N)</a:t>
            </a:r>
            <a:endParaRPr lang="en-US" sz="28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876166" y="1631950"/>
            <a:ext cx="10119360" cy="4724400"/>
            <a:chOff x="152400" y="1752600"/>
            <a:chExt cx="8686800" cy="4724400"/>
          </a:xfrm>
        </p:grpSpPr>
        <p:sp>
          <p:nvSpPr>
            <p:cNvPr id="110" name="Rectangle 3"/>
            <p:cNvSpPr>
              <a:spLocks noChangeArrowheads="1"/>
            </p:cNvSpPr>
            <p:nvPr/>
          </p:nvSpPr>
          <p:spPr bwMode="auto">
            <a:xfrm>
              <a:off x="3733800" y="1752600"/>
              <a:ext cx="13716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 dirty="0"/>
                <a:t>Temperature</a:t>
              </a:r>
              <a:endParaRPr lang="en-US" sz="1600" dirty="0"/>
            </a:p>
          </p:txBody>
        </p:sp>
        <p:sp>
          <p:nvSpPr>
            <p:cNvPr id="111" name="Rectangle 4"/>
            <p:cNvSpPr>
              <a:spLocks noChangeArrowheads="1"/>
            </p:cNvSpPr>
            <p:nvPr/>
          </p:nvSpPr>
          <p:spPr bwMode="auto">
            <a:xfrm>
              <a:off x="762000" y="2819400"/>
              <a:ext cx="10668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 dirty="0"/>
                <a:t>Outlook</a:t>
              </a:r>
              <a:endParaRPr lang="en-US" sz="1600" dirty="0"/>
            </a:p>
          </p:txBody>
        </p:sp>
        <p:sp>
          <p:nvSpPr>
            <p:cNvPr id="112" name="Rectangle 5"/>
            <p:cNvSpPr>
              <a:spLocks noChangeArrowheads="1"/>
            </p:cNvSpPr>
            <p:nvPr/>
          </p:nvSpPr>
          <p:spPr bwMode="auto">
            <a:xfrm>
              <a:off x="6858000" y="2819400"/>
              <a:ext cx="10668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Windy</a:t>
              </a:r>
              <a:endParaRPr lang="en-US" sz="1600"/>
            </a:p>
          </p:txBody>
        </p:sp>
        <p:cxnSp>
          <p:nvCxnSpPr>
            <p:cNvPr id="113" name="AutoShape 6"/>
            <p:cNvCxnSpPr>
              <a:cxnSpLocks noChangeShapeType="1"/>
              <a:stCxn id="111" idx="0"/>
              <a:endCxn id="110" idx="2"/>
            </p:cNvCxnSpPr>
            <p:nvPr/>
          </p:nvCxnSpPr>
          <p:spPr bwMode="auto">
            <a:xfrm flipV="1">
              <a:off x="1295400" y="2133600"/>
              <a:ext cx="31242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AutoShape 7"/>
            <p:cNvCxnSpPr>
              <a:cxnSpLocks noChangeShapeType="1"/>
              <a:stCxn id="112" idx="0"/>
              <a:endCxn id="110" idx="2"/>
            </p:cNvCxnSpPr>
            <p:nvPr/>
          </p:nvCxnSpPr>
          <p:spPr bwMode="auto">
            <a:xfrm flipH="1" flipV="1">
              <a:off x="4419600" y="2133600"/>
              <a:ext cx="29718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8"/>
            <p:cNvCxnSpPr>
              <a:cxnSpLocks noChangeShapeType="1"/>
              <a:endCxn id="110" idx="2"/>
            </p:cNvCxnSpPr>
            <p:nvPr/>
          </p:nvCxnSpPr>
          <p:spPr bwMode="auto">
            <a:xfrm flipV="1">
              <a:off x="4419600" y="2133600"/>
              <a:ext cx="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Text Box 9"/>
            <p:cNvSpPr txBox="1">
              <a:spLocks noChangeArrowheads="1"/>
            </p:cNvSpPr>
            <p:nvPr/>
          </p:nvSpPr>
          <p:spPr bwMode="auto">
            <a:xfrm>
              <a:off x="2286000" y="2362200"/>
              <a:ext cx="5334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cold</a:t>
              </a:r>
              <a:endParaRPr lang="en-US" sz="1400"/>
            </a:p>
          </p:txBody>
        </p:sp>
        <p:sp>
          <p:nvSpPr>
            <p:cNvPr id="117" name="Text Box 10"/>
            <p:cNvSpPr txBox="1">
              <a:spLocks noChangeArrowheads="1"/>
            </p:cNvSpPr>
            <p:nvPr/>
          </p:nvSpPr>
          <p:spPr bwMode="auto">
            <a:xfrm>
              <a:off x="4038600" y="2438400"/>
              <a:ext cx="974725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sl-SI" sz="1400"/>
                <a:t>moderate</a:t>
              </a:r>
              <a:endParaRPr lang="en-US" sz="1400"/>
            </a:p>
          </p:txBody>
        </p:sp>
        <p:sp>
          <p:nvSpPr>
            <p:cNvPr id="118" name="Text Box 11"/>
            <p:cNvSpPr txBox="1">
              <a:spLocks noChangeArrowheads="1"/>
            </p:cNvSpPr>
            <p:nvPr/>
          </p:nvSpPr>
          <p:spPr bwMode="auto">
            <a:xfrm>
              <a:off x="5257800" y="2209800"/>
              <a:ext cx="465138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sl-SI" sz="1400"/>
                <a:t>hot</a:t>
              </a:r>
              <a:endParaRPr lang="en-US" sz="1400"/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152400" y="38862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P</a:t>
              </a:r>
              <a:endParaRPr lang="en-US" sz="1600"/>
            </a:p>
          </p:txBody>
        </p:sp>
        <p:cxnSp>
          <p:nvCxnSpPr>
            <p:cNvPr id="120" name="AutoShape 13"/>
            <p:cNvCxnSpPr>
              <a:cxnSpLocks noChangeShapeType="1"/>
              <a:stCxn id="119" idx="0"/>
              <a:endCxn id="111" idx="2"/>
            </p:cNvCxnSpPr>
            <p:nvPr/>
          </p:nvCxnSpPr>
          <p:spPr bwMode="auto">
            <a:xfrm flipV="1">
              <a:off x="342900" y="3200400"/>
              <a:ext cx="9525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AutoShape 14"/>
            <p:cNvCxnSpPr>
              <a:cxnSpLocks noChangeShapeType="1"/>
              <a:stCxn id="140" idx="0"/>
              <a:endCxn id="111" idx="2"/>
            </p:cNvCxnSpPr>
            <p:nvPr/>
          </p:nvCxnSpPr>
          <p:spPr bwMode="auto">
            <a:xfrm flipH="1" flipV="1">
              <a:off x="1295400" y="3200400"/>
              <a:ext cx="9906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" name="Text Box 15"/>
            <p:cNvSpPr txBox="1">
              <a:spLocks noChangeArrowheads="1"/>
            </p:cNvSpPr>
            <p:nvPr/>
          </p:nvSpPr>
          <p:spPr bwMode="auto">
            <a:xfrm>
              <a:off x="152400" y="3352800"/>
              <a:ext cx="7620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sunny</a:t>
              </a:r>
              <a:endParaRPr lang="en-US" sz="1400"/>
            </a:p>
          </p:txBody>
        </p:sp>
        <p:sp>
          <p:nvSpPr>
            <p:cNvPr id="123" name="Text Box 16"/>
            <p:cNvSpPr txBox="1">
              <a:spLocks noChangeArrowheads="1"/>
            </p:cNvSpPr>
            <p:nvPr/>
          </p:nvSpPr>
          <p:spPr bwMode="auto">
            <a:xfrm>
              <a:off x="1676400" y="3352800"/>
              <a:ext cx="6858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/>
                <a:t>rainy</a:t>
              </a:r>
              <a:endParaRPr lang="en-US" sz="1400"/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6248400" y="3886200"/>
              <a:ext cx="4572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N</a:t>
              </a:r>
              <a:endParaRPr lang="en-US" sz="1600"/>
            </a:p>
          </p:txBody>
        </p:sp>
        <p:cxnSp>
          <p:nvCxnSpPr>
            <p:cNvPr id="125" name="AutoShape 18"/>
            <p:cNvCxnSpPr>
              <a:cxnSpLocks noChangeShapeType="1"/>
              <a:stCxn id="124" idx="0"/>
            </p:cNvCxnSpPr>
            <p:nvPr/>
          </p:nvCxnSpPr>
          <p:spPr bwMode="auto">
            <a:xfrm flipV="1">
              <a:off x="6477000" y="3200400"/>
              <a:ext cx="9144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9"/>
            <p:cNvCxnSpPr>
              <a:cxnSpLocks noChangeShapeType="1"/>
              <a:stCxn id="167" idx="0"/>
            </p:cNvCxnSpPr>
            <p:nvPr/>
          </p:nvCxnSpPr>
          <p:spPr bwMode="auto">
            <a:xfrm flipH="1" flipV="1">
              <a:off x="7391400" y="3200400"/>
              <a:ext cx="685800" cy="762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" name="Text Box 20"/>
            <p:cNvSpPr txBox="1">
              <a:spLocks noChangeArrowheads="1"/>
            </p:cNvSpPr>
            <p:nvPr/>
          </p:nvSpPr>
          <p:spPr bwMode="auto">
            <a:xfrm>
              <a:off x="6638925" y="3429000"/>
              <a:ext cx="752475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yes</a:t>
              </a:r>
              <a:endParaRPr lang="en-US" sz="1400"/>
            </a:p>
          </p:txBody>
        </p:sp>
        <p:sp>
          <p:nvSpPr>
            <p:cNvPr id="128" name="Text Box 21"/>
            <p:cNvSpPr txBox="1">
              <a:spLocks noChangeArrowheads="1"/>
            </p:cNvSpPr>
            <p:nvPr/>
          </p:nvSpPr>
          <p:spPr bwMode="auto">
            <a:xfrm>
              <a:off x="7543800" y="3429000"/>
              <a:ext cx="457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/>
                <a:t>no</a:t>
              </a:r>
              <a:endParaRPr lang="en-US" sz="1400"/>
            </a:p>
          </p:txBody>
        </p:sp>
        <p:sp>
          <p:nvSpPr>
            <p:cNvPr id="129" name="Rectangle 22"/>
            <p:cNvSpPr>
              <a:spLocks noChangeArrowheads="1"/>
            </p:cNvSpPr>
            <p:nvPr/>
          </p:nvSpPr>
          <p:spPr bwMode="auto">
            <a:xfrm>
              <a:off x="1143000" y="3886200"/>
              <a:ext cx="3048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P</a:t>
              </a:r>
              <a:endParaRPr lang="en-US" sz="1600"/>
            </a:p>
          </p:txBody>
        </p:sp>
        <p:cxnSp>
          <p:nvCxnSpPr>
            <p:cNvPr id="130" name="AutoShape 23"/>
            <p:cNvCxnSpPr>
              <a:cxnSpLocks noChangeShapeType="1"/>
              <a:stCxn id="111" idx="2"/>
              <a:endCxn id="129" idx="0"/>
            </p:cNvCxnSpPr>
            <p:nvPr/>
          </p:nvCxnSpPr>
          <p:spPr bwMode="auto">
            <a:xfrm>
              <a:off x="1295400" y="3200400"/>
              <a:ext cx="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" name="Text Box 24"/>
            <p:cNvSpPr txBox="1">
              <a:spLocks noChangeArrowheads="1"/>
            </p:cNvSpPr>
            <p:nvPr/>
          </p:nvSpPr>
          <p:spPr bwMode="auto">
            <a:xfrm>
              <a:off x="838200" y="3505200"/>
              <a:ext cx="9144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 dirty="0"/>
                <a:t>overcast</a:t>
              </a:r>
              <a:endParaRPr lang="en-US" sz="1400" dirty="0"/>
            </a:p>
          </p:txBody>
        </p:sp>
        <p:sp>
          <p:nvSpPr>
            <p:cNvPr id="132" name="Rectangle 25"/>
            <p:cNvSpPr>
              <a:spLocks noChangeArrowheads="1"/>
            </p:cNvSpPr>
            <p:nvPr/>
          </p:nvSpPr>
          <p:spPr bwMode="auto">
            <a:xfrm>
              <a:off x="3886200" y="2819400"/>
              <a:ext cx="10668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 dirty="0"/>
                <a:t>Outlook</a:t>
              </a:r>
              <a:endParaRPr lang="en-US" sz="1600" dirty="0"/>
            </a:p>
          </p:txBody>
        </p:sp>
        <p:cxnSp>
          <p:nvCxnSpPr>
            <p:cNvPr id="133" name="AutoShape 26"/>
            <p:cNvCxnSpPr>
              <a:cxnSpLocks noChangeShapeType="1"/>
              <a:stCxn id="147" idx="0"/>
              <a:endCxn id="132" idx="2"/>
            </p:cNvCxnSpPr>
            <p:nvPr/>
          </p:nvCxnSpPr>
          <p:spPr bwMode="auto">
            <a:xfrm flipV="1">
              <a:off x="3505200" y="3200400"/>
              <a:ext cx="9144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27"/>
            <p:cNvCxnSpPr>
              <a:cxnSpLocks noChangeShapeType="1"/>
              <a:endCxn id="132" idx="2"/>
            </p:cNvCxnSpPr>
            <p:nvPr/>
          </p:nvCxnSpPr>
          <p:spPr bwMode="auto">
            <a:xfrm flipH="1" flipV="1">
              <a:off x="4419600" y="3200400"/>
              <a:ext cx="9906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5" name="Text Box 28"/>
            <p:cNvSpPr txBox="1">
              <a:spLocks noChangeArrowheads="1"/>
            </p:cNvSpPr>
            <p:nvPr/>
          </p:nvSpPr>
          <p:spPr bwMode="auto">
            <a:xfrm>
              <a:off x="3276600" y="3352800"/>
              <a:ext cx="7620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sunny</a:t>
              </a:r>
              <a:endParaRPr lang="en-US" sz="1400"/>
            </a:p>
          </p:txBody>
        </p:sp>
        <p:sp>
          <p:nvSpPr>
            <p:cNvPr id="136" name="Text Box 29"/>
            <p:cNvSpPr txBox="1">
              <a:spLocks noChangeArrowheads="1"/>
            </p:cNvSpPr>
            <p:nvPr/>
          </p:nvSpPr>
          <p:spPr bwMode="auto">
            <a:xfrm>
              <a:off x="4800600" y="3352800"/>
              <a:ext cx="6096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 dirty="0"/>
                <a:t>rainy</a:t>
              </a:r>
              <a:endParaRPr lang="en-US" sz="1400" dirty="0"/>
            </a:p>
          </p:txBody>
        </p:sp>
        <p:sp>
          <p:nvSpPr>
            <p:cNvPr id="137" name="Rectangle 30"/>
            <p:cNvSpPr>
              <a:spLocks noChangeArrowheads="1"/>
            </p:cNvSpPr>
            <p:nvPr/>
          </p:nvSpPr>
          <p:spPr bwMode="auto">
            <a:xfrm>
              <a:off x="4267200" y="3886200"/>
              <a:ext cx="3048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P</a:t>
              </a:r>
              <a:endParaRPr lang="en-US" sz="1600"/>
            </a:p>
          </p:txBody>
        </p:sp>
        <p:cxnSp>
          <p:nvCxnSpPr>
            <p:cNvPr id="138" name="AutoShape 31"/>
            <p:cNvCxnSpPr>
              <a:cxnSpLocks noChangeShapeType="1"/>
              <a:stCxn id="132" idx="2"/>
              <a:endCxn id="137" idx="0"/>
            </p:cNvCxnSpPr>
            <p:nvPr/>
          </p:nvCxnSpPr>
          <p:spPr bwMode="auto">
            <a:xfrm>
              <a:off x="4419600" y="3200400"/>
              <a:ext cx="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Text Box 32"/>
            <p:cNvSpPr txBox="1">
              <a:spLocks noChangeArrowheads="1"/>
            </p:cNvSpPr>
            <p:nvPr/>
          </p:nvSpPr>
          <p:spPr bwMode="auto">
            <a:xfrm>
              <a:off x="3962400" y="3505200"/>
              <a:ext cx="9144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/>
                <a:t>overcast</a:t>
              </a:r>
              <a:endParaRPr lang="en-US" sz="1400"/>
            </a:p>
          </p:txBody>
        </p:sp>
        <p:sp>
          <p:nvSpPr>
            <p:cNvPr id="140" name="Rectangle 33"/>
            <p:cNvSpPr>
              <a:spLocks noChangeArrowheads="1"/>
            </p:cNvSpPr>
            <p:nvPr/>
          </p:nvSpPr>
          <p:spPr bwMode="auto">
            <a:xfrm>
              <a:off x="1752600" y="3886200"/>
              <a:ext cx="10668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Windy</a:t>
              </a:r>
              <a:endParaRPr lang="en-US" sz="1600"/>
            </a:p>
          </p:txBody>
        </p:sp>
        <p:sp>
          <p:nvSpPr>
            <p:cNvPr id="141" name="Rectangle 34"/>
            <p:cNvSpPr>
              <a:spLocks noChangeArrowheads="1"/>
            </p:cNvSpPr>
            <p:nvPr/>
          </p:nvSpPr>
          <p:spPr bwMode="auto">
            <a:xfrm>
              <a:off x="2438400" y="49530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P</a:t>
              </a:r>
              <a:endParaRPr lang="en-US" sz="1600"/>
            </a:p>
          </p:txBody>
        </p:sp>
        <p:sp>
          <p:nvSpPr>
            <p:cNvPr id="142" name="Rectangle 35"/>
            <p:cNvSpPr>
              <a:spLocks noChangeArrowheads="1"/>
            </p:cNvSpPr>
            <p:nvPr/>
          </p:nvSpPr>
          <p:spPr bwMode="auto">
            <a:xfrm>
              <a:off x="1828800" y="49530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N</a:t>
              </a:r>
              <a:endParaRPr lang="en-US" sz="1600"/>
            </a:p>
          </p:txBody>
        </p:sp>
        <p:cxnSp>
          <p:nvCxnSpPr>
            <p:cNvPr id="143" name="AutoShape 36"/>
            <p:cNvCxnSpPr>
              <a:cxnSpLocks noChangeShapeType="1"/>
              <a:stCxn id="142" idx="0"/>
              <a:endCxn id="140" idx="2"/>
            </p:cNvCxnSpPr>
            <p:nvPr/>
          </p:nvCxnSpPr>
          <p:spPr bwMode="auto">
            <a:xfrm flipV="1">
              <a:off x="2019300" y="4267200"/>
              <a:ext cx="2667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37"/>
            <p:cNvCxnSpPr>
              <a:cxnSpLocks noChangeShapeType="1"/>
              <a:stCxn id="141" idx="0"/>
              <a:endCxn id="140" idx="2"/>
            </p:cNvCxnSpPr>
            <p:nvPr/>
          </p:nvCxnSpPr>
          <p:spPr bwMode="auto">
            <a:xfrm flipH="1" flipV="1">
              <a:off x="2286000" y="4267200"/>
              <a:ext cx="3429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" name="Text Box 38"/>
            <p:cNvSpPr txBox="1">
              <a:spLocks noChangeArrowheads="1"/>
            </p:cNvSpPr>
            <p:nvPr/>
          </p:nvSpPr>
          <p:spPr bwMode="auto">
            <a:xfrm>
              <a:off x="1752600" y="4495800"/>
              <a:ext cx="5334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yes</a:t>
              </a:r>
              <a:endParaRPr lang="en-US" sz="1400"/>
            </a:p>
          </p:txBody>
        </p:sp>
        <p:sp>
          <p:nvSpPr>
            <p:cNvPr id="146" name="Text Box 39"/>
            <p:cNvSpPr txBox="1">
              <a:spLocks noChangeArrowheads="1"/>
            </p:cNvSpPr>
            <p:nvPr/>
          </p:nvSpPr>
          <p:spPr bwMode="auto">
            <a:xfrm>
              <a:off x="2286000" y="4495800"/>
              <a:ext cx="457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/>
                <a:t>no</a:t>
              </a:r>
              <a:endParaRPr lang="en-US" sz="1400"/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2971800" y="3886200"/>
              <a:ext cx="10668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Windy</a:t>
              </a:r>
              <a:endParaRPr lang="en-US" sz="1600"/>
            </a:p>
          </p:txBody>
        </p:sp>
        <p:sp>
          <p:nvSpPr>
            <p:cNvPr id="148" name="Rectangle 41"/>
            <p:cNvSpPr>
              <a:spLocks noChangeArrowheads="1"/>
            </p:cNvSpPr>
            <p:nvPr/>
          </p:nvSpPr>
          <p:spPr bwMode="auto">
            <a:xfrm>
              <a:off x="3657600" y="4953000"/>
              <a:ext cx="4572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N</a:t>
              </a:r>
              <a:endParaRPr lang="en-US" sz="1600"/>
            </a:p>
          </p:txBody>
        </p:sp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3048000" y="49530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P</a:t>
              </a:r>
              <a:endParaRPr lang="en-US" sz="1600"/>
            </a:p>
          </p:txBody>
        </p:sp>
        <p:cxnSp>
          <p:nvCxnSpPr>
            <p:cNvPr id="150" name="AutoShape 43"/>
            <p:cNvCxnSpPr>
              <a:cxnSpLocks noChangeShapeType="1"/>
              <a:stCxn id="149" idx="0"/>
              <a:endCxn id="147" idx="2"/>
            </p:cNvCxnSpPr>
            <p:nvPr/>
          </p:nvCxnSpPr>
          <p:spPr bwMode="auto">
            <a:xfrm flipV="1">
              <a:off x="3238500" y="4267200"/>
              <a:ext cx="2667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44"/>
            <p:cNvCxnSpPr>
              <a:cxnSpLocks noChangeShapeType="1"/>
              <a:stCxn id="148" idx="0"/>
              <a:endCxn id="147" idx="2"/>
            </p:cNvCxnSpPr>
            <p:nvPr/>
          </p:nvCxnSpPr>
          <p:spPr bwMode="auto">
            <a:xfrm flipH="1" flipV="1">
              <a:off x="3505200" y="4267200"/>
              <a:ext cx="3810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Text Box 45"/>
            <p:cNvSpPr txBox="1">
              <a:spLocks noChangeArrowheads="1"/>
            </p:cNvSpPr>
            <p:nvPr/>
          </p:nvSpPr>
          <p:spPr bwMode="auto">
            <a:xfrm>
              <a:off x="2971800" y="4495800"/>
              <a:ext cx="5334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yes</a:t>
              </a:r>
              <a:endParaRPr lang="en-US" sz="1400"/>
            </a:p>
          </p:txBody>
        </p:sp>
        <p:sp>
          <p:nvSpPr>
            <p:cNvPr id="153" name="Text Box 46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457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/>
                <a:t>no</a:t>
              </a:r>
              <a:endParaRPr lang="en-US" sz="1400"/>
            </a:p>
          </p:txBody>
        </p:sp>
        <p:sp>
          <p:nvSpPr>
            <p:cNvPr id="154" name="Rectangle 47"/>
            <p:cNvSpPr>
              <a:spLocks noChangeArrowheads="1"/>
            </p:cNvSpPr>
            <p:nvPr/>
          </p:nvSpPr>
          <p:spPr bwMode="auto">
            <a:xfrm>
              <a:off x="4876800" y="3886200"/>
              <a:ext cx="10668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Humidity</a:t>
              </a:r>
              <a:endParaRPr lang="en-US" sz="1600"/>
            </a:p>
          </p:txBody>
        </p:sp>
        <p:sp>
          <p:nvSpPr>
            <p:cNvPr id="155" name="Rectangle 48"/>
            <p:cNvSpPr>
              <a:spLocks noChangeArrowheads="1"/>
            </p:cNvSpPr>
            <p:nvPr/>
          </p:nvSpPr>
          <p:spPr bwMode="auto">
            <a:xfrm>
              <a:off x="5791200" y="4953000"/>
              <a:ext cx="3810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P</a:t>
              </a:r>
              <a:endParaRPr lang="en-US" sz="1600"/>
            </a:p>
          </p:txBody>
        </p:sp>
        <p:cxnSp>
          <p:nvCxnSpPr>
            <p:cNvPr id="156" name="AutoShape 49"/>
            <p:cNvCxnSpPr>
              <a:cxnSpLocks noChangeShapeType="1"/>
              <a:stCxn id="160" idx="0"/>
              <a:endCxn id="154" idx="2"/>
            </p:cNvCxnSpPr>
            <p:nvPr/>
          </p:nvCxnSpPr>
          <p:spPr bwMode="auto">
            <a:xfrm flipV="1">
              <a:off x="5029200" y="4267200"/>
              <a:ext cx="3810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50"/>
            <p:cNvCxnSpPr>
              <a:cxnSpLocks noChangeShapeType="1"/>
              <a:stCxn id="155" idx="0"/>
              <a:endCxn id="154" idx="2"/>
            </p:cNvCxnSpPr>
            <p:nvPr/>
          </p:nvCxnSpPr>
          <p:spPr bwMode="auto">
            <a:xfrm flipH="1" flipV="1">
              <a:off x="5410200" y="4267200"/>
              <a:ext cx="5715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Text Box 51"/>
            <p:cNvSpPr txBox="1">
              <a:spLocks noChangeArrowheads="1"/>
            </p:cNvSpPr>
            <p:nvPr/>
          </p:nvSpPr>
          <p:spPr bwMode="auto">
            <a:xfrm>
              <a:off x="4724400" y="4495800"/>
              <a:ext cx="6858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high</a:t>
              </a:r>
              <a:endParaRPr lang="en-US" sz="1400"/>
            </a:p>
          </p:txBody>
        </p:sp>
        <p:sp>
          <p:nvSpPr>
            <p:cNvPr id="159" name="Text Box 52"/>
            <p:cNvSpPr txBox="1">
              <a:spLocks noChangeArrowheads="1"/>
            </p:cNvSpPr>
            <p:nvPr/>
          </p:nvSpPr>
          <p:spPr bwMode="auto">
            <a:xfrm>
              <a:off x="5410200" y="4495800"/>
              <a:ext cx="9906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/>
                <a:t>normal</a:t>
              </a:r>
              <a:endParaRPr lang="en-US" sz="1400"/>
            </a:p>
          </p:txBody>
        </p:sp>
        <p:sp>
          <p:nvSpPr>
            <p:cNvPr id="160" name="Rectangle 53"/>
            <p:cNvSpPr>
              <a:spLocks noChangeArrowheads="1"/>
            </p:cNvSpPr>
            <p:nvPr/>
          </p:nvSpPr>
          <p:spPr bwMode="auto">
            <a:xfrm>
              <a:off x="4495800" y="4953000"/>
              <a:ext cx="10668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Windy</a:t>
              </a:r>
              <a:endParaRPr lang="en-US" sz="1600"/>
            </a:p>
          </p:txBody>
        </p:sp>
        <p:sp>
          <p:nvSpPr>
            <p:cNvPr id="161" name="Rectangle 54"/>
            <p:cNvSpPr>
              <a:spLocks noChangeArrowheads="1"/>
            </p:cNvSpPr>
            <p:nvPr/>
          </p:nvSpPr>
          <p:spPr bwMode="auto">
            <a:xfrm>
              <a:off x="5181600" y="6019800"/>
              <a:ext cx="4572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P</a:t>
              </a:r>
              <a:endParaRPr lang="en-US" sz="1600"/>
            </a:p>
          </p:txBody>
        </p:sp>
        <p:sp>
          <p:nvSpPr>
            <p:cNvPr id="162" name="Rectangle 55"/>
            <p:cNvSpPr>
              <a:spLocks noChangeArrowheads="1"/>
            </p:cNvSpPr>
            <p:nvPr/>
          </p:nvSpPr>
          <p:spPr bwMode="auto">
            <a:xfrm>
              <a:off x="4419600" y="6019800"/>
              <a:ext cx="5334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N</a:t>
              </a:r>
              <a:endParaRPr lang="en-US" sz="1600"/>
            </a:p>
          </p:txBody>
        </p:sp>
        <p:cxnSp>
          <p:nvCxnSpPr>
            <p:cNvPr id="163" name="AutoShape 56"/>
            <p:cNvCxnSpPr>
              <a:cxnSpLocks noChangeShapeType="1"/>
              <a:stCxn id="162" idx="0"/>
              <a:endCxn id="160" idx="2"/>
            </p:cNvCxnSpPr>
            <p:nvPr/>
          </p:nvCxnSpPr>
          <p:spPr bwMode="auto">
            <a:xfrm flipV="1">
              <a:off x="4686300" y="5334000"/>
              <a:ext cx="3429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57"/>
            <p:cNvCxnSpPr>
              <a:cxnSpLocks noChangeShapeType="1"/>
              <a:stCxn id="161" idx="0"/>
              <a:endCxn id="160" idx="2"/>
            </p:cNvCxnSpPr>
            <p:nvPr/>
          </p:nvCxnSpPr>
          <p:spPr bwMode="auto">
            <a:xfrm flipH="1" flipV="1">
              <a:off x="5029200" y="5334000"/>
              <a:ext cx="3810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" name="Text Box 58"/>
            <p:cNvSpPr txBox="1">
              <a:spLocks noChangeArrowheads="1"/>
            </p:cNvSpPr>
            <p:nvPr/>
          </p:nvSpPr>
          <p:spPr bwMode="auto">
            <a:xfrm>
              <a:off x="4495800" y="5562600"/>
              <a:ext cx="5334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yes</a:t>
              </a:r>
              <a:endParaRPr lang="en-US" sz="1400"/>
            </a:p>
          </p:txBody>
        </p:sp>
        <p:sp>
          <p:nvSpPr>
            <p:cNvPr id="166" name="Text Box 59"/>
            <p:cNvSpPr txBox="1">
              <a:spLocks noChangeArrowheads="1"/>
            </p:cNvSpPr>
            <p:nvPr/>
          </p:nvSpPr>
          <p:spPr bwMode="auto">
            <a:xfrm>
              <a:off x="5029200" y="5562600"/>
              <a:ext cx="457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/>
                <a:t>no</a:t>
              </a:r>
              <a:endParaRPr lang="en-US" sz="1400"/>
            </a:p>
          </p:txBody>
        </p:sp>
        <p:sp>
          <p:nvSpPr>
            <p:cNvPr id="167" name="Rectangle 60"/>
            <p:cNvSpPr>
              <a:spLocks noChangeArrowheads="1"/>
            </p:cNvSpPr>
            <p:nvPr/>
          </p:nvSpPr>
          <p:spPr bwMode="auto">
            <a:xfrm>
              <a:off x="7543800" y="3962400"/>
              <a:ext cx="10668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Humidity</a:t>
              </a:r>
              <a:endParaRPr lang="en-US" sz="1600"/>
            </a:p>
          </p:txBody>
        </p:sp>
        <p:sp>
          <p:nvSpPr>
            <p:cNvPr id="168" name="Rectangle 61"/>
            <p:cNvSpPr>
              <a:spLocks noChangeArrowheads="1"/>
            </p:cNvSpPr>
            <p:nvPr/>
          </p:nvSpPr>
          <p:spPr bwMode="auto">
            <a:xfrm>
              <a:off x="8382000" y="5029200"/>
              <a:ext cx="4572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P</a:t>
              </a:r>
              <a:endParaRPr lang="en-US" sz="1600"/>
            </a:p>
          </p:txBody>
        </p:sp>
        <p:cxnSp>
          <p:nvCxnSpPr>
            <p:cNvPr id="169" name="AutoShape 62"/>
            <p:cNvCxnSpPr>
              <a:cxnSpLocks noChangeShapeType="1"/>
              <a:stCxn id="172" idx="0"/>
              <a:endCxn id="167" idx="2"/>
            </p:cNvCxnSpPr>
            <p:nvPr/>
          </p:nvCxnSpPr>
          <p:spPr bwMode="auto">
            <a:xfrm flipV="1">
              <a:off x="7696200" y="4343400"/>
              <a:ext cx="3810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63"/>
            <p:cNvCxnSpPr>
              <a:cxnSpLocks noChangeShapeType="1"/>
              <a:stCxn id="168" idx="0"/>
              <a:endCxn id="167" idx="2"/>
            </p:cNvCxnSpPr>
            <p:nvPr/>
          </p:nvCxnSpPr>
          <p:spPr bwMode="auto">
            <a:xfrm flipH="1" flipV="1">
              <a:off x="8077200" y="4343400"/>
              <a:ext cx="5334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Text Box 64"/>
            <p:cNvSpPr txBox="1">
              <a:spLocks noChangeArrowheads="1"/>
            </p:cNvSpPr>
            <p:nvPr/>
          </p:nvSpPr>
          <p:spPr bwMode="auto">
            <a:xfrm>
              <a:off x="7391400" y="4572000"/>
              <a:ext cx="6858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high</a:t>
              </a:r>
              <a:endParaRPr lang="en-US" sz="1400"/>
            </a:p>
          </p:txBody>
        </p:sp>
        <p:sp>
          <p:nvSpPr>
            <p:cNvPr id="172" name="Rectangle 66"/>
            <p:cNvSpPr>
              <a:spLocks noChangeArrowheads="1"/>
            </p:cNvSpPr>
            <p:nvPr/>
          </p:nvSpPr>
          <p:spPr bwMode="auto">
            <a:xfrm>
              <a:off x="7162800" y="5029200"/>
              <a:ext cx="10668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Outlook</a:t>
              </a:r>
              <a:endParaRPr lang="en-US" sz="1600"/>
            </a:p>
          </p:txBody>
        </p:sp>
        <p:sp>
          <p:nvSpPr>
            <p:cNvPr id="173" name="Rectangle 67"/>
            <p:cNvSpPr>
              <a:spLocks noChangeArrowheads="1"/>
            </p:cNvSpPr>
            <p:nvPr/>
          </p:nvSpPr>
          <p:spPr bwMode="auto">
            <a:xfrm>
              <a:off x="6477000" y="6096000"/>
              <a:ext cx="4572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N</a:t>
              </a:r>
              <a:endParaRPr lang="en-US" sz="1600"/>
            </a:p>
          </p:txBody>
        </p:sp>
        <p:cxnSp>
          <p:nvCxnSpPr>
            <p:cNvPr id="174" name="AutoShape 68"/>
            <p:cNvCxnSpPr>
              <a:cxnSpLocks noChangeShapeType="1"/>
              <a:stCxn id="173" idx="0"/>
              <a:endCxn id="172" idx="2"/>
            </p:cNvCxnSpPr>
            <p:nvPr/>
          </p:nvCxnSpPr>
          <p:spPr bwMode="auto">
            <a:xfrm flipV="1">
              <a:off x="6705600" y="5410200"/>
              <a:ext cx="9906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69"/>
            <p:cNvCxnSpPr>
              <a:cxnSpLocks noChangeShapeType="1"/>
              <a:stCxn id="181" idx="0"/>
              <a:endCxn id="172" idx="2"/>
            </p:cNvCxnSpPr>
            <p:nvPr/>
          </p:nvCxnSpPr>
          <p:spPr bwMode="auto">
            <a:xfrm flipH="1" flipV="1">
              <a:off x="7696200" y="5410200"/>
              <a:ext cx="7239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" name="Text Box 70"/>
            <p:cNvSpPr txBox="1">
              <a:spLocks noChangeArrowheads="1"/>
            </p:cNvSpPr>
            <p:nvPr/>
          </p:nvSpPr>
          <p:spPr bwMode="auto">
            <a:xfrm>
              <a:off x="6477000" y="5562600"/>
              <a:ext cx="7620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sl-SI" sz="1400"/>
                <a:t>sunny</a:t>
              </a:r>
              <a:endParaRPr lang="en-US" sz="1400"/>
            </a:p>
          </p:txBody>
        </p:sp>
        <p:sp>
          <p:nvSpPr>
            <p:cNvPr id="177" name="Text Box 71"/>
            <p:cNvSpPr txBox="1">
              <a:spLocks noChangeArrowheads="1"/>
            </p:cNvSpPr>
            <p:nvPr/>
          </p:nvSpPr>
          <p:spPr bwMode="auto">
            <a:xfrm>
              <a:off x="8001000" y="5562600"/>
              <a:ext cx="6858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/>
                <a:t>rainy</a:t>
              </a:r>
              <a:endParaRPr lang="en-US" sz="1400"/>
            </a:p>
          </p:txBody>
        </p:sp>
        <p:sp>
          <p:nvSpPr>
            <p:cNvPr id="178" name="Rectangle 72"/>
            <p:cNvSpPr>
              <a:spLocks noChangeArrowheads="1"/>
            </p:cNvSpPr>
            <p:nvPr/>
          </p:nvSpPr>
          <p:spPr bwMode="auto">
            <a:xfrm>
              <a:off x="7391400" y="6096000"/>
              <a:ext cx="4572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P</a:t>
              </a:r>
              <a:endParaRPr lang="en-US" sz="1600"/>
            </a:p>
          </p:txBody>
        </p:sp>
        <p:cxnSp>
          <p:nvCxnSpPr>
            <p:cNvPr id="179" name="AutoShape 73"/>
            <p:cNvCxnSpPr>
              <a:cxnSpLocks noChangeShapeType="1"/>
              <a:stCxn id="172" idx="2"/>
              <a:endCxn id="178" idx="0"/>
            </p:cNvCxnSpPr>
            <p:nvPr/>
          </p:nvCxnSpPr>
          <p:spPr bwMode="auto">
            <a:xfrm flipH="1">
              <a:off x="7620000" y="5410200"/>
              <a:ext cx="762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Text Box 74"/>
            <p:cNvSpPr txBox="1">
              <a:spLocks noChangeArrowheads="1"/>
            </p:cNvSpPr>
            <p:nvPr/>
          </p:nvSpPr>
          <p:spPr bwMode="auto">
            <a:xfrm>
              <a:off x="7086600" y="5715000"/>
              <a:ext cx="9906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l-SI" sz="1400"/>
                <a:t>overcast</a:t>
              </a:r>
              <a:endParaRPr lang="en-US" sz="1400"/>
            </a:p>
          </p:txBody>
        </p:sp>
        <p:sp>
          <p:nvSpPr>
            <p:cNvPr id="181" name="Rectangle 75"/>
            <p:cNvSpPr>
              <a:spLocks noChangeArrowheads="1"/>
            </p:cNvSpPr>
            <p:nvPr/>
          </p:nvSpPr>
          <p:spPr bwMode="auto">
            <a:xfrm>
              <a:off x="8153400" y="6096000"/>
              <a:ext cx="5334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 sz="1600"/>
                <a:t>null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036458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28726" y="6119812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7961" y="742180"/>
            <a:ext cx="11360799" cy="76359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Regression Tree</a:t>
            </a:r>
            <a:r>
              <a:rPr lang="en-US" sz="2800" dirty="0" smtClean="0"/>
              <a:t>: Predict the price of car according to their specifications.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57" y="1228725"/>
            <a:ext cx="48101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040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921" y="943292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Decision Trees</a:t>
            </a:r>
            <a:endParaRPr lang="en-US" b="1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8921" y="1920239"/>
            <a:ext cx="11360799" cy="45215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predictive model based on a branching </a:t>
            </a:r>
            <a:r>
              <a:rPr lang="en-US" dirty="0" smtClean="0"/>
              <a:t>of series </a:t>
            </a:r>
            <a:r>
              <a:rPr lang="en-US" dirty="0"/>
              <a:t>of Boolean tests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These smaller Boolean tests are less complex than a one-stage </a:t>
            </a:r>
            <a:r>
              <a:rPr lang="en-US" dirty="0" smtClean="0"/>
              <a:t>classifier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 smtClean="0"/>
          </a:p>
          <a:p>
            <a:r>
              <a:rPr lang="en-US" dirty="0" smtClean="0"/>
              <a:t>Idea </a:t>
            </a:r>
            <a:r>
              <a:rPr lang="en-US" dirty="0"/>
              <a:t>behind any decision tree algorithm is as follows:</a:t>
            </a:r>
          </a:p>
          <a:p>
            <a:pPr lvl="1"/>
            <a:r>
              <a:rPr lang="en-US" dirty="0"/>
              <a:t>Choose the </a:t>
            </a:r>
            <a:r>
              <a:rPr lang="en-US" i="1" dirty="0"/>
              <a:t>best</a:t>
            </a:r>
            <a:r>
              <a:rPr lang="en-US" dirty="0"/>
              <a:t> attribute(s) to split the remaining instances and make that attribute a decision node</a:t>
            </a:r>
          </a:p>
          <a:p>
            <a:pPr lvl="1"/>
            <a:r>
              <a:rPr lang="en-US" dirty="0"/>
              <a:t>Repeat this process for recursively for each child</a:t>
            </a:r>
          </a:p>
          <a:p>
            <a:pPr lvl="1"/>
            <a:r>
              <a:rPr lang="en-US" dirty="0"/>
              <a:t>Stop when:</a:t>
            </a:r>
          </a:p>
          <a:p>
            <a:pPr lvl="2"/>
            <a:r>
              <a:rPr lang="en-US" dirty="0"/>
              <a:t>All the instances have the same target attribute value</a:t>
            </a:r>
          </a:p>
          <a:p>
            <a:pPr lvl="2"/>
            <a:r>
              <a:rPr lang="en-US" dirty="0"/>
              <a:t>There are no more attributes</a:t>
            </a:r>
          </a:p>
          <a:p>
            <a:pPr lvl="2"/>
            <a:r>
              <a:rPr lang="en-US" dirty="0"/>
              <a:t>There are no more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887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8715" y="2370137"/>
            <a:ext cx="10515600" cy="210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CHECKPOINT #7</a:t>
            </a:r>
            <a:endParaRPr lang="en-US" sz="28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15785" y="1135214"/>
            <a:ext cx="1016043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Decision Trees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955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344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153551" y="2577192"/>
            <a:ext cx="10078329" cy="255804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Your models seem to be performing exceptionally well!</a:t>
            </a:r>
            <a:endParaRPr lang="en-US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04" y="4190686"/>
            <a:ext cx="3946496" cy="23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344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153551" y="2577192"/>
            <a:ext cx="10078329" cy="255804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Your models seem to be performing exceptionally well!</a:t>
            </a:r>
            <a:endParaRPr lang="en-US" sz="4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2" t="25623" r="15825" b="4905"/>
          <a:stretch/>
        </p:blipFill>
        <p:spPr>
          <a:xfrm>
            <a:off x="689317" y="3556878"/>
            <a:ext cx="2799471" cy="27994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97152" y="4828356"/>
            <a:ext cx="6917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Then something must be wrong</a:t>
            </a:r>
          </a:p>
        </p:txBody>
      </p:sp>
    </p:spTree>
    <p:extLst>
      <p:ext uri="{BB962C8B-B14F-4D97-AF65-F5344CB8AC3E}">
        <p14:creationId xmlns:p14="http://schemas.microsoft.com/office/powerpoint/2010/main" val="15174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344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 and Test sets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6" y="2110512"/>
            <a:ext cx="5554422" cy="40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3262" y="2833351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Build an ML predictor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6242" y="1532140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Known Inputs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6241" y="4225262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Expected output</a:t>
            </a:r>
            <a:endParaRPr lang="en-US" sz="3200" dirty="0"/>
          </a:p>
        </p:txBody>
      </p:sp>
      <p:cxnSp>
        <p:nvCxnSpPr>
          <p:cNvPr id="10" name="Curved Connector 9"/>
          <p:cNvCxnSpPr>
            <a:stCxn id="11" idx="2"/>
          </p:cNvCxnSpPr>
          <p:nvPr/>
        </p:nvCxnSpPr>
        <p:spPr>
          <a:xfrm rot="16200000" flipH="1">
            <a:off x="2726540" y="2043959"/>
            <a:ext cx="716437" cy="862347"/>
          </a:xfrm>
          <a:prstGeom prst="curvedConnector2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2" idx="0"/>
          </p:cNvCxnSpPr>
          <p:nvPr/>
        </p:nvCxnSpPr>
        <p:spPr>
          <a:xfrm rot="5400000" flipH="1" flipV="1">
            <a:off x="2681189" y="3390519"/>
            <a:ext cx="807138" cy="86234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3400" y="1531185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Unseen Inputs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153400" y="4225262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Predicted output</a:t>
            </a:r>
            <a:endParaRPr lang="en-US" sz="3200" dirty="0"/>
          </a:p>
        </p:txBody>
      </p:sp>
      <p:cxnSp>
        <p:nvCxnSpPr>
          <p:cNvPr id="27" name="Curved Connector 26"/>
          <p:cNvCxnSpPr>
            <a:stCxn id="18" idx="2"/>
          </p:cNvCxnSpPr>
          <p:nvPr/>
        </p:nvCxnSpPr>
        <p:spPr>
          <a:xfrm rot="5400000">
            <a:off x="9049054" y="1940451"/>
            <a:ext cx="846181" cy="1197199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8873545" y="3293432"/>
            <a:ext cx="913864" cy="74841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0"/>
          <p:cNvGrpSpPr/>
          <p:nvPr/>
        </p:nvGrpSpPr>
        <p:grpSpPr>
          <a:xfrm>
            <a:off x="1603956" y="2949952"/>
            <a:ext cx="381000" cy="307777"/>
            <a:chOff x="1143000" y="1524000"/>
            <a:chExt cx="609600" cy="538610"/>
          </a:xfrm>
        </p:grpSpPr>
        <p:sp>
          <p:nvSpPr>
            <p:cNvPr id="44" name="Oval 43"/>
            <p:cNvSpPr/>
            <p:nvPr/>
          </p:nvSpPr>
          <p:spPr>
            <a:xfrm>
              <a:off x="1143000" y="1524000"/>
              <a:ext cx="6096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1524000"/>
              <a:ext cx="457200" cy="538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10"/>
          <p:cNvGrpSpPr/>
          <p:nvPr/>
        </p:nvGrpSpPr>
        <p:grpSpPr>
          <a:xfrm>
            <a:off x="6004238" y="3667803"/>
            <a:ext cx="381000" cy="307777"/>
            <a:chOff x="1143000" y="1524000"/>
            <a:chExt cx="609600" cy="538610"/>
          </a:xfrm>
        </p:grpSpPr>
        <p:sp>
          <p:nvSpPr>
            <p:cNvPr id="47" name="Oval 46"/>
            <p:cNvSpPr/>
            <p:nvPr/>
          </p:nvSpPr>
          <p:spPr>
            <a:xfrm>
              <a:off x="1143000" y="1524000"/>
              <a:ext cx="6096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19200" y="1524000"/>
              <a:ext cx="457200" cy="538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10"/>
          <p:cNvGrpSpPr/>
          <p:nvPr/>
        </p:nvGrpSpPr>
        <p:grpSpPr>
          <a:xfrm>
            <a:off x="10699664" y="2944160"/>
            <a:ext cx="381000" cy="307777"/>
            <a:chOff x="1143000" y="1524000"/>
            <a:chExt cx="609600" cy="538610"/>
          </a:xfrm>
        </p:grpSpPr>
        <p:sp>
          <p:nvSpPr>
            <p:cNvPr id="50" name="Oval 49"/>
            <p:cNvSpPr/>
            <p:nvPr/>
          </p:nvSpPr>
          <p:spPr>
            <a:xfrm>
              <a:off x="1143000" y="1524000"/>
              <a:ext cx="6096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19200" y="1524000"/>
              <a:ext cx="457200" cy="538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4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344"/>
            <a:ext cx="9144000" cy="89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153551" y="2577192"/>
            <a:ext cx="10078329" cy="255804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Now how do your models perform?</a:t>
            </a:r>
            <a:endParaRPr lang="en-US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04" y="4190686"/>
            <a:ext cx="3946496" cy="23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0615" y="1963095"/>
            <a:ext cx="10515600" cy="210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CHECKPOINT #8</a:t>
            </a:r>
            <a:endParaRPr lang="en-US" sz="28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15785" y="1135214"/>
            <a:ext cx="1016043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Train-test sets</a:t>
            </a:r>
            <a:endParaRPr lang="en-US" sz="4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93625"/>
              </p:ext>
            </p:extLst>
          </p:nvPr>
        </p:nvGraphicFramePr>
        <p:xfrm>
          <a:off x="1854200" y="3113319"/>
          <a:ext cx="8128000" cy="3008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60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Team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Correlation on test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0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0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7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8780" y="2445544"/>
            <a:ext cx="10654439" cy="1655762"/>
          </a:xfrm>
        </p:spPr>
        <p:txBody>
          <a:bodyPr>
            <a:normAutofit fontScale="92500"/>
          </a:bodyPr>
          <a:lstStyle/>
          <a:p>
            <a:r>
              <a:rPr lang="en-US" sz="4800" b="1" dirty="0" smtClean="0"/>
              <a:t>What happened with linear regression there? Why didn’t it behave badly on train?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262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153551" y="2577192"/>
            <a:ext cx="10078329" cy="255804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Let’s try out ML different techniques</a:t>
            </a:r>
            <a:endParaRPr lang="en-US" sz="48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6280" y="3856213"/>
            <a:ext cx="10515600" cy="2108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CHECKPOINT #9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31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22033"/>
              </p:ext>
            </p:extLst>
          </p:nvPr>
        </p:nvGraphicFramePr>
        <p:xfrm>
          <a:off x="309966" y="867907"/>
          <a:ext cx="11805835" cy="5479050"/>
        </p:xfrm>
        <a:graphic>
          <a:graphicData uri="http://schemas.openxmlformats.org/drawingml/2006/table">
            <a:tbl>
              <a:tblPr/>
              <a:tblGrid>
                <a:gridCol w="1481803"/>
                <a:gridCol w="1226737"/>
                <a:gridCol w="1117427"/>
                <a:gridCol w="971674"/>
                <a:gridCol w="1372487"/>
                <a:gridCol w="1080987"/>
                <a:gridCol w="1530387"/>
                <a:gridCol w="1372487"/>
                <a:gridCol w="1651846"/>
              </a:tblGrid>
              <a:tr h="138453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Algorithm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Problem Type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Results interpretable by you?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Average predictive accuracy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Training speed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Prediction speed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Amount of parameter tuning needed (excluding feature selection)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Performs well with small number of observations?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Handles lots of irrelevant features well (separates signal from noise)?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4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KNN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Either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Lower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Depends on n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Minimal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16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Linear regression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Regression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Lower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None (excluding regularization)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16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Logistic regression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Classification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Somewhat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Lower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None (excluding regularization)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59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Naive Bayes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Classification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Somewhat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Lower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 (excluding feature extraction)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Some for feature extraction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Decision trees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Either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Somewhat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Lower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Some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0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Random Forests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Either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A little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Higher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Slow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Some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 (unless noise ratio is very high)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29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AdaBoost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Either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A little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Higher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Slow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Some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Neural networks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Either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Higher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Slow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Fast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Lots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14984" marR="14984" marT="9989" marB="99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6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572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Improving your model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15601" y="2766200"/>
            <a:ext cx="11360799" cy="1122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Overfitting</a:t>
            </a:r>
          </a:p>
          <a:p>
            <a:pPr algn="l"/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research.aspiringminds.com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494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15600" y="626935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Which is the best model?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7626"/>
            <a:ext cx="12192000" cy="34918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research.aspiringminds.com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043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15600" y="626935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Which is the best model?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7626"/>
            <a:ext cx="12192000" cy="34918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809601" y="4735501"/>
            <a:ext cx="3966799" cy="1731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the best fit on the </a:t>
            </a:r>
            <a:r>
              <a:rPr lang="en" sz="24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</a:t>
            </a: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(lowest error) so it should be this one?</a:t>
            </a:r>
          </a:p>
          <a:p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" name="Shape 130"/>
          <p:cNvCxnSpPr>
            <a:stCxn id="129" idx="0"/>
          </p:cNvCxnSpPr>
          <p:nvPr/>
        </p:nvCxnSpPr>
        <p:spPr>
          <a:xfrm rot="10800000" flipH="1">
            <a:off x="9792999" y="3980700"/>
            <a:ext cx="1100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research.aspiringminds.com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91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7626"/>
            <a:ext cx="12192000" cy="349186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15600" y="626935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Which is the best model?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research.aspiringminds.com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Shape 138"/>
          <p:cNvCxnSpPr>
            <a:stCxn id="12" idx="0"/>
          </p:cNvCxnSpPr>
          <p:nvPr/>
        </p:nvCxnSpPr>
        <p:spPr>
          <a:xfrm rot="10800000" flipH="1">
            <a:off x="9549598" y="4105142"/>
            <a:ext cx="1100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139"/>
          <p:cNvSpPr txBox="1"/>
          <p:nvPr/>
        </p:nvSpPr>
        <p:spPr>
          <a:xfrm>
            <a:off x="7322800" y="4859943"/>
            <a:ext cx="4453599" cy="1731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the best fit on the </a:t>
            </a:r>
            <a:r>
              <a:rPr lang="en" sz="2400" b="1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</a:t>
            </a:r>
            <a:r>
              <a:rPr lang="en" sz="24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(lowest error) so it should be this one? </a:t>
            </a:r>
            <a:r>
              <a:rPr lang="en" sz="24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r>
              <a:rPr lang="en" sz="24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is overfitting the data</a:t>
            </a:r>
          </a:p>
          <a:p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4867" y="3991126"/>
            <a:ext cx="982833" cy="98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42"/>
          <p:cNvSpPr txBox="1"/>
          <p:nvPr/>
        </p:nvSpPr>
        <p:spPr>
          <a:xfrm>
            <a:off x="868033" y="4859942"/>
            <a:ext cx="4637199" cy="1466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Want to use a </a:t>
            </a:r>
            <a:r>
              <a:rPr 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generalizable</a:t>
            </a: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 model that </a:t>
            </a:r>
            <a:r>
              <a:rPr 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best predicts </a:t>
            </a: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new, unseen data </a:t>
            </a:r>
          </a:p>
        </p:txBody>
      </p:sp>
      <p:pic>
        <p:nvPicPr>
          <p:cNvPr id="13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202" y="3991126"/>
            <a:ext cx="893899" cy="893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674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9301" y="2235994"/>
            <a:ext cx="10079865" cy="16557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Open the excel and take a quick look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947634" y="523884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2800" dirty="0">
                <a:latin typeface="Helvetica Neue"/>
                <a:ea typeface="Helvetica Neue"/>
                <a:cs typeface="Helvetica Neue"/>
                <a:sym typeface="Helvetica Neue"/>
              </a:rPr>
              <a:t>Which is the best model?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501"/>
            <a:ext cx="12192000" cy="3491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>
            <a:stCxn id="139" idx="0"/>
          </p:cNvCxnSpPr>
          <p:nvPr/>
        </p:nvCxnSpPr>
        <p:spPr>
          <a:xfrm rot="10800000" flipH="1">
            <a:off x="9854832" y="4176233"/>
            <a:ext cx="1100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7628034" y="4931034"/>
            <a:ext cx="4453599" cy="1731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the best fit on the </a:t>
            </a:r>
            <a:r>
              <a:rPr lang="en" sz="24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</a:t>
            </a: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(lowest error) so it should be this one? </a:t>
            </a:r>
            <a:r>
              <a:rPr lang="en" sz="2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is overfitting the data</a:t>
            </a:r>
          </a:p>
          <a:p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433" y="4106683"/>
            <a:ext cx="893899" cy="89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0101" y="4062217"/>
            <a:ext cx="982833" cy="9828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173267" y="4931033"/>
            <a:ext cx="4637199" cy="1466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Want to use a </a:t>
            </a:r>
            <a:r>
              <a:rPr 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generalizable</a:t>
            </a: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 model that </a:t>
            </a:r>
            <a:r>
              <a:rPr lang="en" sz="2400" b="1" dirty="0">
                <a:latin typeface="Helvetica Neue"/>
                <a:ea typeface="Helvetica Neue"/>
                <a:cs typeface="Helvetica Neue"/>
                <a:sym typeface="Helvetica Neue"/>
              </a:rPr>
              <a:t>best predicts </a:t>
            </a:r>
            <a:r>
              <a:rPr lang="en" sz="2400" dirty="0">
                <a:latin typeface="Helvetica Neue"/>
                <a:ea typeface="Helvetica Neue"/>
                <a:cs typeface="Helvetica Neue"/>
                <a:sym typeface="Helvetica Neue"/>
              </a:rPr>
              <a:t>new, unseen data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662133" y="638667"/>
            <a:ext cx="698400" cy="36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005183" y="638667"/>
            <a:ext cx="698400" cy="36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133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9611433" y="645767"/>
            <a:ext cx="698400" cy="36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research.aspiringminds.com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07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26500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How to detect overfitting in your model?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21410" y="5469109"/>
            <a:ext cx="3394129" cy="67439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101598" indent="0">
              <a:buClr>
                <a:srgbClr val="000000"/>
              </a:buClr>
              <a:buSzPct val="100000"/>
              <a:buNone/>
            </a:pPr>
            <a:r>
              <a:rPr lang="en" sz="180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*Is it the test set?</a:t>
            </a:r>
            <a:endParaRPr sz="24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Shape 158"/>
          <p:cNvSpPr txBox="1">
            <a:spLocks/>
          </p:cNvSpPr>
          <p:nvPr/>
        </p:nvSpPr>
        <p:spPr>
          <a:xfrm>
            <a:off x="568001" y="2745168"/>
            <a:ext cx="11360799" cy="2344576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inden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model’s accuracy over the training set increases but decreases or stays the same over the test</a:t>
            </a:r>
            <a:r>
              <a:rPr lang="en-US" i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-US" sz="320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set, it is an indicator of </a:t>
            </a:r>
            <a:r>
              <a:rPr lang="en-US" sz="3200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overfitting</a:t>
            </a:r>
            <a:r>
              <a:rPr lang="en-US" sz="320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</a:p>
          <a:p>
            <a:pPr>
              <a:buFont typeface="Arial" panose="020B0604020202020204" pitchFamily="34" charset="0"/>
              <a:buNone/>
            </a:pPr>
            <a:endParaRPr lang="en-US" sz="40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83262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26500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How do you fix overtraining?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Shape 164"/>
          <p:cNvSpPr txBox="1">
            <a:spLocks noGrp="1"/>
          </p:cNvSpPr>
          <p:nvPr>
            <p:ph type="body" idx="1"/>
          </p:nvPr>
        </p:nvSpPr>
        <p:spPr>
          <a:xfrm>
            <a:off x="415600" y="2684013"/>
            <a:ext cx="11360799" cy="225333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Regularization</a:t>
            </a:r>
          </a:p>
          <a:p>
            <a:pPr marL="609585" indent="-507987">
              <a:buClr>
                <a:schemeClr val="dk1"/>
              </a:buClr>
              <a:buSzPct val="100000"/>
              <a:buFont typeface="Helvetica Neue"/>
              <a:buChar char="-"/>
            </a:pPr>
            <a:endParaRPr lang="en" sz="320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 indent="-507987">
              <a:buClr>
                <a:schemeClr val="dk1"/>
              </a:buClr>
              <a:buSzPct val="100000"/>
              <a:buFont typeface="Helvetica Neue"/>
              <a:buChar char="-"/>
            </a:pPr>
            <a:r>
              <a:rPr lang="en" sz="32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n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 features using feature selection </a:t>
            </a:r>
            <a:r>
              <a:rPr lang="en" sz="32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techniques</a:t>
            </a:r>
            <a:endParaRPr lang="en" sz="3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598" indent="0">
              <a:buClr>
                <a:schemeClr val="dk1"/>
              </a:buClr>
              <a:buSzPct val="100000"/>
              <a:buNone/>
            </a:pPr>
            <a:endParaRPr lang="en" sz="3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5499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652760" y="3805586"/>
            <a:ext cx="1123640" cy="598774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8921" y="1920239"/>
            <a:ext cx="11360799" cy="4521519"/>
          </a:xfrm>
        </p:spPr>
        <p:txBody>
          <a:bodyPr>
            <a:normAutofit/>
          </a:bodyPr>
          <a:lstStyle/>
          <a:p>
            <a:r>
              <a:rPr lang="en-US" dirty="0" smtClean="0"/>
              <a:t>Let’s say that there is a decision tree with N nodes.</a:t>
            </a:r>
          </a:p>
          <a:p>
            <a:r>
              <a:rPr lang="en-US" dirty="0" smtClean="0"/>
              <a:t>The fitness function is given by: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we account for the complexity of the model, which can be given by   </a:t>
            </a:r>
            <a:r>
              <a:rPr lang="el-GR" dirty="0" smtClean="0"/>
              <a:t>λ</a:t>
            </a:r>
            <a:r>
              <a:rPr lang="en-US" dirty="0" smtClean="0"/>
              <a:t> * N</a:t>
            </a:r>
          </a:p>
          <a:p>
            <a:endParaRPr lang="en-US" dirty="0"/>
          </a:p>
          <a:p>
            <a:r>
              <a:rPr lang="en-US" dirty="0" smtClean="0"/>
              <a:t>The final fitness function becomes: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921" y="822948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Regularization in Decision </a:t>
            </a:r>
            <a:r>
              <a:rPr lang="en-US" b="1" dirty="0" smtClean="0"/>
              <a:t>trees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58236"/>
          <a:stretch/>
        </p:blipFill>
        <p:spPr>
          <a:xfrm>
            <a:off x="5213884" y="2734918"/>
            <a:ext cx="1764232" cy="1001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58994"/>
          <a:stretch/>
        </p:blipFill>
        <p:spPr>
          <a:xfrm>
            <a:off x="4592382" y="5239841"/>
            <a:ext cx="1732217" cy="1001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283" y="5551753"/>
            <a:ext cx="413035" cy="3717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9002" y="5325648"/>
            <a:ext cx="1382721" cy="8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402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8921" y="1920239"/>
            <a:ext cx="11360799" cy="4521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what should be the values of </a:t>
            </a:r>
            <a:r>
              <a:rPr lang="el-GR" dirty="0"/>
              <a:t>λ</a:t>
            </a:r>
            <a:r>
              <a:rPr lang="en-US" dirty="0"/>
              <a:t> and N?</a:t>
            </a:r>
          </a:p>
          <a:p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308921" y="822948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Regularization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66058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8921" y="1920239"/>
            <a:ext cx="11360799" cy="4521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what should be the values of </a:t>
            </a:r>
            <a:r>
              <a:rPr lang="el-GR" dirty="0"/>
              <a:t>λ</a:t>
            </a:r>
            <a:r>
              <a:rPr lang="en-US" dirty="0"/>
              <a:t> and 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can vary the values of </a:t>
            </a:r>
            <a:r>
              <a:rPr lang="el-GR" dirty="0"/>
              <a:t>λ</a:t>
            </a:r>
            <a:r>
              <a:rPr lang="en-US" dirty="0"/>
              <a:t> and </a:t>
            </a:r>
            <a:r>
              <a:rPr lang="en-US" dirty="0" smtClean="0"/>
              <a:t>N and build models for each set.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we can check the performance of each model on the test set.</a:t>
            </a:r>
          </a:p>
          <a:p>
            <a:r>
              <a:rPr lang="en-US" dirty="0" smtClean="0"/>
              <a:t>The [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N] model with the least test error can be considered as the most optimal model amongst these models.</a:t>
            </a:r>
          </a:p>
          <a:p>
            <a:endParaRPr lang="en-US" dirty="0" smtClean="0"/>
          </a:p>
          <a:p>
            <a:r>
              <a:rPr lang="en-US" dirty="0" smtClean="0"/>
              <a:t>But now I’ve seen the test set, isn’t that </a:t>
            </a:r>
            <a:r>
              <a:rPr lang="en-US" u="sng" dirty="0" smtClean="0"/>
              <a:t>wrong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921" y="822948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18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93681" y="1920239"/>
            <a:ext cx="11376039" cy="4521519"/>
          </a:xfrm>
        </p:spPr>
        <p:txBody>
          <a:bodyPr>
            <a:normAutofit/>
          </a:bodyPr>
          <a:lstStyle/>
          <a:p>
            <a:r>
              <a:rPr lang="en-US" dirty="0" smtClean="0"/>
              <a:t>Yes, which is why we decide these hyper-parameters on the validation sets, which are made from the test set. </a:t>
            </a:r>
          </a:p>
          <a:p>
            <a:endParaRPr lang="en-US" dirty="0"/>
          </a:p>
          <a:p>
            <a:r>
              <a:rPr lang="en-US" dirty="0" smtClean="0"/>
              <a:t>This is known as </a:t>
            </a:r>
            <a:r>
              <a:rPr lang="en-US" u="sng" dirty="0" smtClean="0"/>
              <a:t>cross-validation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There are different techniques of cross-validating and tuning </a:t>
            </a:r>
            <a:r>
              <a:rPr lang="en-US" dirty="0" err="1" smtClean="0"/>
              <a:t>hyperparameters</a:t>
            </a:r>
            <a:r>
              <a:rPr lang="en-US" dirty="0"/>
              <a:t> </a:t>
            </a:r>
            <a:r>
              <a:rPr lang="en-US" dirty="0" smtClean="0"/>
              <a:t>such as:</a:t>
            </a:r>
          </a:p>
          <a:p>
            <a:pPr lvl="1"/>
            <a:r>
              <a:rPr lang="en-US" dirty="0" smtClean="0"/>
              <a:t>K-fold </a:t>
            </a:r>
          </a:p>
          <a:p>
            <a:pPr lvl="1"/>
            <a:r>
              <a:rPr lang="en-US" dirty="0" smtClean="0"/>
              <a:t>Leave-one-out</a:t>
            </a:r>
          </a:p>
          <a:p>
            <a:pPr lvl="1"/>
            <a:r>
              <a:rPr lang="en-US" dirty="0" smtClean="0"/>
              <a:t>Leave-p-out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921" y="822948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Cross-validation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644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84590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Regularization and Cross-validation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Shape 63"/>
          <p:cNvSpPr txBox="1">
            <a:spLocks/>
          </p:cNvSpPr>
          <p:nvPr/>
        </p:nvSpPr>
        <p:spPr>
          <a:xfrm>
            <a:off x="245899" y="1609506"/>
            <a:ext cx="11700200" cy="432774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Font typeface="Helvetica Neue"/>
              <a:buChar char="-"/>
            </a:pPr>
            <a:endParaRPr lang="en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>
              <a:buFont typeface="Helvetica Neue"/>
              <a:buChar char="-"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Want to minimize model complexity since simpler models generalize better</a:t>
            </a:r>
          </a:p>
          <a:p>
            <a:pPr marL="457200">
              <a:buFont typeface="Helvetica Neue"/>
              <a:buChar char="-"/>
            </a:pPr>
            <a:endParaRPr lang="en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>
              <a:buFont typeface="Helvetica Neue"/>
              <a:buChar char="-"/>
            </a:pP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The idea is to penalize more complex models and reduce the weights of the model to create a simpler and more effective model.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4997511"/>
            <a:ext cx="10515600" cy="557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CHECKPOINT #10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301214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93681" y="1920239"/>
            <a:ext cx="11376039" cy="4521519"/>
          </a:xfrm>
        </p:spPr>
        <p:txBody>
          <a:bodyPr>
            <a:normAutofit/>
          </a:bodyPr>
          <a:lstStyle/>
          <a:p>
            <a:r>
              <a:rPr lang="en-US" dirty="0" smtClean="0"/>
              <a:t>Let’s say we have built different models f1 to f6, with train and 10-fold cross validation error shown as TRAINERR and 10-FOLD-CV-ERR below. </a:t>
            </a:r>
          </a:p>
          <a:p>
            <a:r>
              <a:rPr lang="en-US" dirty="0" smtClean="0"/>
              <a:t>What do you think which model should we choose?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921" y="822948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Quiz time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2" y="3336925"/>
            <a:ext cx="8448675" cy="30194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80120" y="4739640"/>
            <a:ext cx="594360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631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93681" y="1920239"/>
            <a:ext cx="11376039" cy="4521519"/>
          </a:xfrm>
        </p:spPr>
        <p:txBody>
          <a:bodyPr>
            <a:normAutofit/>
          </a:bodyPr>
          <a:lstStyle/>
          <a:p>
            <a:r>
              <a:rPr lang="en-US" dirty="0" smtClean="0"/>
              <a:t>It would be f3 and not f6 because though the train error is constantly decreasing. </a:t>
            </a:r>
          </a:p>
          <a:p>
            <a:r>
              <a:rPr lang="en-US" dirty="0" smtClean="0"/>
              <a:t>But the model become more complex and less generalized.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921" y="822948"/>
            <a:ext cx="11360799" cy="763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2" y="3336925"/>
            <a:ext cx="8448675" cy="3019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64920" y="4602480"/>
            <a:ext cx="934212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1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44962"/>
              </p:ext>
            </p:extLst>
          </p:nvPr>
        </p:nvGraphicFramePr>
        <p:xfrm>
          <a:off x="618184" y="1622738"/>
          <a:ext cx="11243259" cy="419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9251"/>
                <a:gridCol w="1249251"/>
                <a:gridCol w="1249251"/>
                <a:gridCol w="1390919"/>
                <a:gridCol w="1107583"/>
                <a:gridCol w="1249251"/>
                <a:gridCol w="965916"/>
                <a:gridCol w="1532586"/>
                <a:gridCol w="1249251"/>
              </a:tblGrid>
              <a:tr h="699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JobCity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10percentage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10board</a:t>
                      </a:r>
                    </a:p>
                  </a:txBody>
                  <a:tcPr marL="9525" marR="9525" marT="9525" marB="0" anchor="ctr"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5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027190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601" y="3254643"/>
            <a:ext cx="11360799" cy="2837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05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027190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Final model building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6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624068" y="2891625"/>
            <a:ext cx="92271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/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Submit your models on </a:t>
            </a:r>
            <a:b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leaderboard.aspiringminds.in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53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7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26500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Regularization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213" y="3925844"/>
            <a:ext cx="5322374" cy="11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939" y="4213525"/>
            <a:ext cx="2024725" cy="6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13510" y="2267183"/>
            <a:ext cx="103354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/>
            <a:r>
              <a:rPr lang="en" sz="3200" dirty="0" smtClean="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 sz="3200" b="1" dirty="0">
                <a:latin typeface="Helvetica Neue"/>
                <a:ea typeface="Helvetica Neue"/>
                <a:cs typeface="Helvetica Neue"/>
                <a:sym typeface="Helvetica Neue"/>
              </a:rPr>
              <a:t>Mean Squared Error </a:t>
            </a: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of the model is calculated using the following equation:</a:t>
            </a:r>
          </a:p>
        </p:txBody>
      </p:sp>
    </p:spTree>
    <p:extLst>
      <p:ext uri="{BB962C8B-B14F-4D97-AF65-F5344CB8AC3E}">
        <p14:creationId xmlns:p14="http://schemas.microsoft.com/office/powerpoint/2010/main" val="3400713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027190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Regularization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3510" y="1895075"/>
            <a:ext cx="1033549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Font typeface="Helvetica Neue"/>
              <a:buChar char="-"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We want to reduce the inflated weights of parameters because </a:t>
            </a:r>
            <a:r>
              <a:rPr lang="en-US" sz="3200" b="1" dirty="0">
                <a:latin typeface="Helvetica Neue"/>
                <a:ea typeface="Helvetica Neue"/>
                <a:cs typeface="Helvetica Neue"/>
                <a:sym typeface="Helvetica Neue"/>
              </a:rPr>
              <a:t>smaller weights result in simpler </a:t>
            </a:r>
            <a:r>
              <a:rPr lang="en-US" sz="32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models</a:t>
            </a:r>
          </a:p>
          <a:p>
            <a:pPr marL="457200" lvl="0" indent="-228600">
              <a:buFont typeface="Helvetica Neue"/>
              <a:buChar char="-"/>
            </a:pPr>
            <a:endParaRPr lang="en-US" sz="32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>
              <a:buFont typeface="Helvetica Neue"/>
              <a:buChar char="-"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To accomplish this, we add an extra penalization term to the MSE equation that incorporates the model complexity into the error-value</a:t>
            </a:r>
          </a:p>
          <a:p>
            <a:pPr lvl="0"/>
            <a:endParaRPr lang="en-US" sz="3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/>
            <a:endParaRPr lang="en" sz="3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73031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027190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Regularization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872" y="2601796"/>
            <a:ext cx="8576220" cy="13432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90"/>
          <p:cNvCxnSpPr>
            <a:stCxn id="10" idx="1"/>
          </p:cNvCxnSpPr>
          <p:nvPr/>
        </p:nvCxnSpPr>
        <p:spPr>
          <a:xfrm rot="10800000">
            <a:off x="8308638" y="3498503"/>
            <a:ext cx="28500" cy="5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" name="Shape 91"/>
          <p:cNvSpPr txBox="1"/>
          <p:nvPr/>
        </p:nvSpPr>
        <p:spPr>
          <a:xfrm>
            <a:off x="8337138" y="3945053"/>
            <a:ext cx="2232299" cy="19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regularization parameter</a:t>
            </a:r>
          </a:p>
        </p:txBody>
      </p:sp>
      <p:sp>
        <p:nvSpPr>
          <p:cNvPr id="11" name="Shape 88"/>
          <p:cNvSpPr txBox="1"/>
          <p:nvPr/>
        </p:nvSpPr>
        <p:spPr>
          <a:xfrm>
            <a:off x="2285098" y="4484859"/>
            <a:ext cx="5750537" cy="62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n</a:t>
            </a:r>
            <a:r>
              <a:rPr lang="en" dirty="0"/>
              <a:t>: # of training examples 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b="1" dirty="0" smtClean="0"/>
              <a:t>d</a:t>
            </a:r>
            <a:r>
              <a:rPr lang="en" dirty="0"/>
              <a:t>: #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03971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027190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Regularization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Shape 97"/>
          <p:cNvSpPr txBox="1">
            <a:spLocks noGrp="1"/>
          </p:cNvSpPr>
          <p:nvPr>
            <p:ph type="body" idx="1"/>
          </p:nvPr>
        </p:nvSpPr>
        <p:spPr>
          <a:xfrm>
            <a:off x="570252" y="2339434"/>
            <a:ext cx="9428046" cy="20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Helvetica Neue"/>
              <a:buChar char="-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Having a penalization term for higher weights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prevents the model from accounting for small perturbations</a:t>
            </a: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 in the data and thus making it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less-prone to </a:t>
            </a:r>
            <a:r>
              <a:rPr lang="en" b="1" dirty="0" smtClean="0">
                <a:latin typeface="Helvetica Neue"/>
                <a:ea typeface="Helvetica Neue"/>
                <a:cs typeface="Helvetica Neue"/>
                <a:sym typeface="Helvetica Neue"/>
              </a:rPr>
              <a:t>overfitting</a:t>
            </a:r>
          </a:p>
          <a:p>
            <a:pPr marL="457200" lvl="0" indent="-228600" rtl="0">
              <a:spcBef>
                <a:spcPts val="0"/>
              </a:spcBef>
              <a:buFont typeface="Helvetica Neue"/>
              <a:buChar char="-"/>
            </a:pPr>
            <a:endParaRPr lang="en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rtl="0">
              <a:spcBef>
                <a:spcPts val="0"/>
              </a:spcBef>
              <a:buFont typeface="Helvetica Neue"/>
              <a:buChar char="-"/>
            </a:pPr>
            <a:endParaRPr lang="en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λ is a hyperparameter, known as the </a:t>
            </a:r>
            <a:r>
              <a:rPr lang="en" b="1" dirty="0"/>
              <a:t>regularization parameter, </a:t>
            </a:r>
            <a:r>
              <a:rPr lang="en" dirty="0"/>
              <a:t>that tries to achieve a balance between trying to fit the training data accurately as well as keeping the parameter weights small to avoid overfitting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5536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027190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Regularization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9636" y="3131250"/>
            <a:ext cx="9741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How to determine the hyperparameters (</a:t>
            </a:r>
            <a:r>
              <a:rPr lang="en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λ</a:t>
            </a:r>
            <a:r>
              <a:rPr lang="en" sz="2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, for example)?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40957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8184" y="1622738"/>
          <a:ext cx="11243259" cy="419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9251"/>
                <a:gridCol w="1249251"/>
                <a:gridCol w="1249251"/>
                <a:gridCol w="1390919"/>
                <a:gridCol w="1107583"/>
                <a:gridCol w="1249251"/>
                <a:gridCol w="965916"/>
                <a:gridCol w="1532586"/>
                <a:gridCol w="1249251"/>
              </a:tblGrid>
              <a:tr h="699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JobCity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10percentage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10board</a:t>
                      </a:r>
                    </a:p>
                  </a:txBody>
                  <a:tcPr marL="9525" marR="9525" marT="9525" marB="0" anchor="ctr"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9245" y="910845"/>
            <a:ext cx="6632620" cy="562806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14315" y="812361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Expected 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04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027190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Through cross validation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Shape 104"/>
          <p:cNvSpPr txBox="1">
            <a:spLocks noGrp="1"/>
          </p:cNvSpPr>
          <p:nvPr>
            <p:ph type="body" idx="1"/>
          </p:nvPr>
        </p:nvSpPr>
        <p:spPr>
          <a:xfrm>
            <a:off x="415600" y="2208379"/>
            <a:ext cx="11139091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define a range of values from which λ will be selected. This is because it is not normally feasible to test every possible value of λ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-"/>
            </a:pPr>
            <a:endParaRPr lang="en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Randomly 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shuffle data and then split into training and validation sets with 70% of the data in the training set and 30% in validation set.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-"/>
            </a:pPr>
            <a:endParaRPr lang="en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-"/>
            </a:pPr>
            <a:r>
              <a:rPr lang="en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λ-value, 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step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10x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endParaRPr lang="en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pick the λ-value with the smallest averaged error value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831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1027190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>
                <a:latin typeface="Helvetica Neue"/>
                <a:ea typeface="Helvetica Neue"/>
                <a:cs typeface="Helvetica Neue"/>
                <a:sym typeface="Helvetica Neue"/>
              </a:rPr>
              <a:t>Through cross validation</a:t>
            </a:r>
            <a:endParaRPr lang="en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Shape 104"/>
          <p:cNvSpPr txBox="1">
            <a:spLocks noGrp="1"/>
          </p:cNvSpPr>
          <p:nvPr>
            <p:ph type="body" idx="1"/>
          </p:nvPr>
        </p:nvSpPr>
        <p:spPr>
          <a:xfrm>
            <a:off x="3622944" y="3566457"/>
            <a:ext cx="4946109" cy="5071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44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try it out!</a:t>
            </a:r>
            <a:endParaRPr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33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8921" y="1920239"/>
            <a:ext cx="11360799" cy="45215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280" y="822947"/>
            <a:ext cx="5082539" cy="603505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30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5" name="Picture 1" descr="E:\AspiringMinds\acm_dev\home_logo1.png"/>
          <p:cNvPicPr>
            <a:picLocks noChangeAspect="1" noChangeArrowheads="1"/>
          </p:cNvPicPr>
          <p:nvPr/>
        </p:nvPicPr>
        <p:blipFill>
          <a:blip r:embed="rId3"/>
          <a:srcRect l="4000" r="4000"/>
          <a:stretch>
            <a:fillRect/>
          </a:stretch>
        </p:blipFill>
        <p:spPr bwMode="auto">
          <a:xfrm>
            <a:off x="9982200" y="5937250"/>
            <a:ext cx="2133600" cy="838200"/>
          </a:xfrm>
          <a:prstGeom prst="rect">
            <a:avLst/>
          </a:prstGeom>
          <a:noFill/>
        </p:spPr>
      </p:pic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research.aspiringminds.com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4597" y="104745"/>
            <a:ext cx="43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March 16  2016, Shangri La, New Delhi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8184" y="1622738"/>
          <a:ext cx="11243259" cy="4198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9251"/>
                <a:gridCol w="1249251"/>
                <a:gridCol w="1249251"/>
                <a:gridCol w="1390919"/>
                <a:gridCol w="1107583"/>
                <a:gridCol w="1249251"/>
                <a:gridCol w="965916"/>
                <a:gridCol w="1532586"/>
                <a:gridCol w="1249251"/>
              </a:tblGrid>
              <a:tr h="699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JobCity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10percentage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10board</a:t>
                      </a:r>
                    </a:p>
                  </a:txBody>
                  <a:tcPr marL="9525" marR="9525" marT="9525" marB="0" anchor="ctr"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9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22772" y="1101637"/>
            <a:ext cx="5280338" cy="562806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9132" y="809249"/>
            <a:ext cx="383468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Known inputs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3244</Words>
  <Application>Microsoft Office PowerPoint</Application>
  <PresentationFormat>Widescreen</PresentationFormat>
  <Paragraphs>832</Paragraphs>
  <Slides>83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Helvetica Neue</vt:lpstr>
      <vt:lpstr>Times New Roman</vt:lpstr>
      <vt:lpstr>Wingdings</vt:lpstr>
      <vt:lpstr>Office Theme</vt:lpstr>
      <vt:lpstr>Hands-on supervised machine learning</vt:lpstr>
      <vt:lpstr>You will do…</vt:lpstr>
      <vt:lpstr>Setup</vt:lpstr>
      <vt:lpstr>Session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visualizations</vt:lpstr>
      <vt:lpstr>Other visualizations</vt:lpstr>
      <vt:lpstr>Other visualizations</vt:lpstr>
      <vt:lpstr>Session 2</vt:lpstr>
      <vt:lpstr>Session 2</vt:lpstr>
      <vt:lpstr>PowerPoint Presentation</vt:lpstr>
      <vt:lpstr>Missing values</vt:lpstr>
      <vt:lpstr>Categorical Variables</vt:lpstr>
      <vt:lpstr>Categorical Variables</vt:lpstr>
      <vt:lpstr>Categorical variables</vt:lpstr>
      <vt:lpstr>Categorical variables</vt:lpstr>
      <vt:lpstr>PowerPoint Presentation</vt:lpstr>
      <vt:lpstr>PowerPoint Presentation</vt:lpstr>
      <vt:lpstr>Linear regression</vt:lpstr>
      <vt:lpstr>PowerPoint Presentation</vt:lpstr>
      <vt:lpstr>PowerPoint Presentation</vt:lpstr>
      <vt:lpstr>Linear regression</vt:lpstr>
      <vt:lpstr>Error metrics</vt:lpstr>
      <vt:lpstr>PowerPoint Presentation</vt:lpstr>
      <vt:lpstr>Decision Trees</vt:lpstr>
      <vt:lpstr>Complicated Decision Tree: Whether the kids will Play (P) outside or Not (N)</vt:lpstr>
      <vt:lpstr>Regression Tree: Predict the price of car according to their specifications.</vt:lpstr>
      <vt:lpstr>Decision Trees</vt:lpstr>
      <vt:lpstr>PowerPoint Presentation</vt:lpstr>
      <vt:lpstr>Decision trees</vt:lpstr>
      <vt:lpstr>Decision trees</vt:lpstr>
      <vt:lpstr>Train and Test sets</vt:lpstr>
      <vt:lpstr>Linear regression</vt:lpstr>
      <vt:lpstr>PowerPoint Presentation</vt:lpstr>
      <vt:lpstr>PowerPoint Presentation</vt:lpstr>
      <vt:lpstr>PowerPoint Presentation</vt:lpstr>
      <vt:lpstr>PowerPoint Presentation</vt:lpstr>
      <vt:lpstr>Session 3</vt:lpstr>
      <vt:lpstr>Overfitting </vt:lpstr>
      <vt:lpstr>Which is the best model?</vt:lpstr>
      <vt:lpstr>Which is the best model?</vt:lpstr>
      <vt:lpstr>Which is the best model?</vt:lpstr>
      <vt:lpstr>Which is the best model?</vt:lpstr>
      <vt:lpstr>How to detect overfitting in your model?</vt:lpstr>
      <vt:lpstr>How do you fix overtraining?</vt:lpstr>
      <vt:lpstr>Regularization in Decision trees</vt:lpstr>
      <vt:lpstr>Regularization</vt:lpstr>
      <vt:lpstr>Regularization</vt:lpstr>
      <vt:lpstr>Cross-validation</vt:lpstr>
      <vt:lpstr>Regularization and Cross-validation</vt:lpstr>
      <vt:lpstr>Quiz time</vt:lpstr>
      <vt:lpstr>Quiz time</vt:lpstr>
      <vt:lpstr>Feature selection</vt:lpstr>
      <vt:lpstr>Final model building</vt:lpstr>
      <vt:lpstr>Submit your models on  leaderboard.aspiringminds.in</vt:lpstr>
      <vt:lpstr>PowerPoint Presentation</vt:lpstr>
      <vt:lpstr>PowerPoint Presentation</vt:lpstr>
      <vt:lpstr>Regularization</vt:lpstr>
      <vt:lpstr>Regularization</vt:lpstr>
      <vt:lpstr>Regularization</vt:lpstr>
      <vt:lpstr>Regularization</vt:lpstr>
      <vt:lpstr>Regularization</vt:lpstr>
      <vt:lpstr>Through cross validation</vt:lpstr>
      <vt:lpstr>Through cross validation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supervised machine learning</dc:title>
  <dc:creator>Shashank</dc:creator>
  <cp:lastModifiedBy>Shashank</cp:lastModifiedBy>
  <cp:revision>159</cp:revision>
  <cp:lastPrinted>2016-03-15T20:24:11Z</cp:lastPrinted>
  <dcterms:created xsi:type="dcterms:W3CDTF">2016-03-12T15:38:55Z</dcterms:created>
  <dcterms:modified xsi:type="dcterms:W3CDTF">2016-03-16T05:24:19Z</dcterms:modified>
</cp:coreProperties>
</file>