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orbel"/>
      <p:regular r:id="rId16"/>
      <p:bold r:id="rId17"/>
      <p:italic r:id="rId18"/>
      <p:boldItalic r:id="rId19"/>
    </p:embeddedFon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6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1" name="Google Shape;111;p16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16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6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4" name="Google Shape;114;p16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6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6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7" name="Google Shape;117;p16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31672" y="4034900"/>
            <a:ext cx="4283978" cy="76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679462" y="1129649"/>
            <a:ext cx="34050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Module  #01  </a:t>
            </a:r>
            <a:endParaRPr b="1" i="0" sz="4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103359" y="2003669"/>
            <a:ext cx="6736139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History of SQL  language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 SQL Server Connection with different Services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Familiarization and setup SQL Server Tools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a Project and save Files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save code in any folder, under project and server side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of SQL Server Configuration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and Setup database / Tables with code and without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 System database (master …….)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Restore AdventureWorks and AdventureWorks</a:t>
            </a:r>
            <a:r>
              <a:rPr b="1" i="1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DW</a:t>
            </a: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database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 resource for Practice ( HR Schema database)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Fetch data from employee tables (slicing and dicing data)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Schema?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and Export data ( .csv or .xls  files)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 Data Types ( int, varchar() …..)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153357" y="215248"/>
            <a:ext cx="602781" cy="523220"/>
          </a:xfrm>
          <a:prstGeom prst="flowChartMagneticDisk">
            <a:avLst/>
          </a:prstGeom>
          <a:noFill/>
          <a:ln cap="flat" cmpd="sng" w="25400">
            <a:solidFill>
              <a:srgbClr val="2F7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9"/>
          <p:cNvCxnSpPr/>
          <p:nvPr/>
        </p:nvCxnSpPr>
        <p:spPr>
          <a:xfrm>
            <a:off x="337995" y="424104"/>
            <a:ext cx="0" cy="211016"/>
          </a:xfrm>
          <a:prstGeom prst="straightConnector1">
            <a:avLst/>
          </a:prstGeom>
          <a:noFill/>
          <a:ln cap="flat" cmpd="sng" w="9525">
            <a:solidFill>
              <a:srgbClr val="3BAB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9"/>
          <p:cNvCxnSpPr/>
          <p:nvPr/>
        </p:nvCxnSpPr>
        <p:spPr>
          <a:xfrm flipH="1" rot="10800000">
            <a:off x="364372" y="635120"/>
            <a:ext cx="237392" cy="8792"/>
          </a:xfrm>
          <a:prstGeom prst="straightConnector1">
            <a:avLst/>
          </a:prstGeom>
          <a:noFill/>
          <a:ln cap="flat" cmpd="sng" w="9525">
            <a:solidFill>
              <a:srgbClr val="3BAB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9"/>
          <p:cNvCxnSpPr/>
          <p:nvPr/>
        </p:nvCxnSpPr>
        <p:spPr>
          <a:xfrm flipH="1" rot="10800000">
            <a:off x="408334" y="476858"/>
            <a:ext cx="175846" cy="105508"/>
          </a:xfrm>
          <a:prstGeom prst="straightConnector1">
            <a:avLst/>
          </a:prstGeom>
          <a:noFill/>
          <a:ln cap="flat" cmpd="sng" w="9525">
            <a:solidFill>
              <a:srgbClr val="3BAB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9"/>
          <p:cNvSpPr txBox="1"/>
          <p:nvPr/>
        </p:nvSpPr>
        <p:spPr>
          <a:xfrm>
            <a:off x="819916" y="131547"/>
            <a:ext cx="10102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58396"/>
                </a:solidFill>
                <a:latin typeface="Arial"/>
                <a:ea typeface="Arial"/>
                <a:cs typeface="Arial"/>
                <a:sym typeface="Arial"/>
              </a:rPr>
              <a:t>KSI</a:t>
            </a:r>
            <a:endParaRPr b="0" i="0" sz="4000" u="none" cap="none" strike="noStrike">
              <a:solidFill>
                <a:srgbClr val="2583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1710996" y="215248"/>
            <a:ext cx="10406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Research</a:t>
            </a:r>
            <a:r>
              <a:rPr b="0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/>
          <p:nvPr/>
        </p:nvSpPr>
        <p:spPr>
          <a:xfrm>
            <a:off x="4830818" y="275847"/>
            <a:ext cx="35782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SQL Data Types 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13" y="2070514"/>
            <a:ext cx="4599305" cy="25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8"/>
          <p:cNvSpPr/>
          <p:nvPr/>
        </p:nvSpPr>
        <p:spPr>
          <a:xfrm>
            <a:off x="119270" y="1092261"/>
            <a:ext cx="5274365" cy="685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developer must decide what type of data that will be stored inside each column when creating a table.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119270" y="4782304"/>
            <a:ext cx="6096000" cy="1450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Unicode and Non Unicode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Unicode ---Universal supported data, when data use Globally ( All culture “N” National language) --- 2 byte = 1 character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Non-Unicode --- Non Universal supported data, When data use locally ( only English culture non National Language) -- 1 byte = 1 character 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6978869" y="5969810"/>
            <a:ext cx="5129049" cy="7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((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 1 bit means 0 or 1, 8 bit make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byte. 0 ,1 = 2</a:t>
            </a:r>
            <a:r>
              <a:rPr b="0" baseline="3000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= 256 character can be use like 1,2, @, &lt;, &gt;, [, (, so on .  gigabyte </a:t>
            </a:r>
            <a:r>
              <a:rPr b="1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 eight times bigger than one gigabit.))</a:t>
            </a:r>
            <a:endParaRPr b="0" i="0" sz="1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28"/>
          <p:cNvCxnSpPr/>
          <p:nvPr/>
        </p:nvCxnSpPr>
        <p:spPr>
          <a:xfrm flipH="1" rot="10800000">
            <a:off x="1660634" y="3741683"/>
            <a:ext cx="851338" cy="3993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9" name="Google Shape;279;p28"/>
          <p:cNvSpPr txBox="1"/>
          <p:nvPr/>
        </p:nvSpPr>
        <p:spPr>
          <a:xfrm>
            <a:off x="2452010" y="3614343"/>
            <a:ext cx="71526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Waste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5236424" y="1637272"/>
            <a:ext cx="3172663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Numbers of characters use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In data type.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Char to char(8000)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Varchar to varchar(8000)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Varchar(max)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nvarchar to nvarchar(4000)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8176592" y="2937235"/>
            <a:ext cx="3504934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Numeric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Tinyint(1 byte) – 0 to 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Smallint (2 bytes) –32,768 to 32767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Int ( 4 bytes)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Bigint (8 bytes)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Decimal or Number (8 Bytes)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9263270" y="1777320"/>
            <a:ext cx="2255746" cy="646331"/>
          </a:xfrm>
          <a:prstGeom prst="rect">
            <a:avLst/>
          </a:prstGeom>
          <a:solidFill>
            <a:srgbClr val="48BAD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Create small tamp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table, show datatype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10896600" y="275847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31672" y="4034900"/>
            <a:ext cx="4283978" cy="76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453014" y="1071523"/>
            <a:ext cx="9910186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Understanding SQL Server Connection with different Services</a:t>
            </a: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Window Authentication (computer name, (local),.)</a:t>
            </a:r>
            <a:endParaRPr/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	SQL Server Authentication</a:t>
            </a:r>
            <a:endParaRPr/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	Connection to different computer</a:t>
            </a:r>
            <a:endParaRPr/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	Different Services connections</a:t>
            </a:r>
            <a:endParaRPr/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	Azure connection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453014" y="2918182"/>
            <a:ext cx="897367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Familiarization and setup of SQL Server Tools</a:t>
            </a:r>
            <a:endParaRPr b="1" i="0" sz="2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6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Default Setting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Line Number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Toolbar / Manu Bar</a:t>
            </a:r>
            <a:endParaRPr b="0" i="0" sz="1600" u="none" cap="none" strike="noStrike">
              <a:solidFill>
                <a:srgbClr val="E9F6F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Comment out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Uncomment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Configure Explorer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Size of the fonts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Execute/ F5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Numbers of New Queries Page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Console(Results, Message)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Available database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3225800" y="251554"/>
            <a:ext cx="4854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Familiarization SQL Server </a:t>
            </a:r>
            <a:endParaRPr b="0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31672" y="4034900"/>
            <a:ext cx="4283978" cy="76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430305" y="1120676"/>
            <a:ext cx="9663953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to Create a Project and save Files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Miscellaneour Files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Solution Explorer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Project Creation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 of SQL Server Configuration Manager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SQL Server Configuration Manager is a tool to manage the services associated with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SQL Server, to configure the network protocols used by SQL Server, and to manage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the network connectivity configuration from SQL Server client computers.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Create and Setup database/Tables with code and without code</a:t>
            </a:r>
            <a:endParaRPr b="1" i="0" sz="2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Create database with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Create database without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Availabe databse with/without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Create table with/without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Code are not case Sensitive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database/table/column naming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3435117" y="237067"/>
            <a:ext cx="4854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Familiarization SQL Server </a:t>
            </a:r>
            <a:endParaRPr b="0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90" y="4215402"/>
            <a:ext cx="2838216" cy="174470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>
            <a:off x="265274" y="988733"/>
            <a:ext cx="5546052" cy="1360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Master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– </a:t>
            </a: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 about all the database going to be in this server, SQL server configuration, login information. 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is a template database, when new database is create, the contents of the Model database are copies to the new  database. Like table, view so on. 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Msdb </a:t>
            </a: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MSdb stores all sort of data , such as backup, restore history, tuning advisor data, SQL agent job history so on.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Tempdb </a:t>
            </a: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Tempdb is a system database. SQL server used as a store temporary tables, Index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4877" y="851286"/>
            <a:ext cx="5386863" cy="221656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/>
          <p:nvPr/>
        </p:nvSpPr>
        <p:spPr>
          <a:xfrm>
            <a:off x="7801139" y="336645"/>
            <a:ext cx="3561554" cy="32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Fail to connect SQL Server.</a:t>
            </a:r>
            <a:endParaRPr b="1" i="0" sz="20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6394877" y="3097621"/>
            <a:ext cx="5386863" cy="1519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Click Start (Window) &gt; Click Computer Management&gt; Open or extended Service and Application &gt; Open or extended SQL Server Configuration Manager. &gt; Click SQL Server Services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SQL Server State(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MSSQLSERVER</a:t>
            </a: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is showing Stopped, Highlight the SQL Server (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MSSQLSERVER</a:t>
            </a: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, right click and click start.  State should show Running. 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4876" y="4646599"/>
            <a:ext cx="5386863" cy="205088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/>
          <p:nvPr/>
        </p:nvSpPr>
        <p:spPr>
          <a:xfrm rot="1424985">
            <a:off x="9139045" y="4745117"/>
            <a:ext cx="251670" cy="30486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2" name="Google Shape;172;p22"/>
          <p:cNvSpPr/>
          <p:nvPr/>
        </p:nvSpPr>
        <p:spPr>
          <a:xfrm rot="1424985">
            <a:off x="9139044" y="5714094"/>
            <a:ext cx="251670" cy="30486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2256639" y="249343"/>
            <a:ext cx="85727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       </a:t>
            </a:r>
            <a:r>
              <a:rPr b="0" i="0" lang="en-US" sz="32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Database,   Table,  Insert Data </a:t>
            </a:r>
            <a:endParaRPr b="0" i="0" sz="32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0" y="796714"/>
            <a:ext cx="5029200" cy="1118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519460" y="974933"/>
            <a:ext cx="5143245" cy="289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Create database graphically  and using a Query</a:t>
            </a:r>
            <a:endParaRPr b="1" i="0" sz="20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67413" y="1606144"/>
            <a:ext cx="5381567" cy="3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(Create database &lt;database name&gt;)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6820824" y="1883300"/>
            <a:ext cx="4156601" cy="1754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 table &lt; Table_Name&gt;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Id int,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Name varchar(200),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Salary money,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Gender char(1)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628805" y="4019727"/>
            <a:ext cx="3867148" cy="32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-------Drop database &lt; database name&gt; </a:t>
            </a:r>
            <a:endParaRPr b="0" i="0" sz="1400" u="none" cap="none" strike="noStrike">
              <a:solidFill>
                <a:srgbClr val="FDD0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547343" y="1340629"/>
            <a:ext cx="3853317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(Right click database, database name, OK)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146526" y="3737155"/>
            <a:ext cx="5778486" cy="423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C:\Program Files\Microsoft SQL Server\MSSQL12.MSSQLSERVER\MSSQL\DATA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547343" y="1948762"/>
            <a:ext cx="4030072" cy="337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Database create two files </a:t>
            </a:r>
            <a:endParaRPr b="1" i="0" sz="20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547343" y="2298197"/>
            <a:ext cx="4030072" cy="949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files (.MDF file)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transaction log file( .LDF file)</a:t>
            </a:r>
            <a:endParaRPr/>
          </a:p>
          <a:p>
            <a:pPr indent="-171450" lvl="0" marL="1714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9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allows you to perform “point in time” restores if you have system </a:t>
            </a: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failures. 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47345" y="3337891"/>
            <a:ext cx="4860432" cy="289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Where you can see data files??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7104368" y="796714"/>
            <a:ext cx="4052153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Create a table in a database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-296412" y="5267789"/>
            <a:ext cx="6096000" cy="816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6667539" y="5926327"/>
            <a:ext cx="4386907" cy="32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7368144" y="1889846"/>
            <a:ext cx="4916377" cy="2707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C0F1E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6820824" y="1264884"/>
            <a:ext cx="4059340" cy="2609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 &lt;database&gt;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7160507" y="3510737"/>
            <a:ext cx="34772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Insert data into the table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7158302" y="3917181"/>
            <a:ext cx="44726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 into &lt;table_name&gt;  values ( 1, ‘ABC’, 2000, ‘M’)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 into &lt;table_name&gt;  values ( 2, ‘ABC’, 2000, ‘M’)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 rot="-5400000">
            <a:off x="-214935" y="5476179"/>
            <a:ext cx="21210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Home Work: 01 </a:t>
            </a:r>
            <a:endParaRPr b="1" i="0" sz="2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998883" y="4876015"/>
            <a:ext cx="909896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1) Create a new Project “MyLearingProject” and new files “MySQLtable”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2) Create database name "PEOPLE“ under new files “MySQLtable”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3) Write a SQL statement to create a simple table "TBLpeople" including columns people_id, lastName,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address, Gender and salary ( for numbers use data type INT and for characters use Varchar(100)) data type.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4) Write a SQL statement Insert new records (with your choice) in a "TBLpeople" table. (In two ways Specifying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the column Name and without specifying the columns Name optional)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7188759" y="4407499"/>
            <a:ext cx="4442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Learn Queries from the SMALL tables. </a:t>
            </a:r>
            <a:endParaRPr b="1" i="0" sz="18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>
            <a:off x="2226822" y="538975"/>
            <a:ext cx="72551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Fetch Data From Employee Table 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0" y="839341"/>
            <a:ext cx="5029200" cy="1118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373949" y="1806503"/>
            <a:ext cx="3169201" cy="289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-1" y="1720966"/>
            <a:ext cx="3431097" cy="569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2881677" y="1450899"/>
            <a:ext cx="7947189" cy="4941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all the data from the employee’s table.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the top ten rows from the employee’s table.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the Last name, job ID, and salary from the employee’s table.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the first two rows from the employee’s 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King's all information (column Last Name).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---Assign alias for Employee ID, Last Name, and salary columns, show different patterns.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Chen, Austin, and king’s employee id, last name, and salary from the employee’s table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all the information between 100 to 105 from the employee’s table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all the information using like operator(%) from employees 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---a) Find only the people their first name is ‘John’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---b) Find people their first name start with ‘Al’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---c) Find people their first name end with ‘Al’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employee salary of more than 16000 dollars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employee salary of 5000 and Less than 5000 dollars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employee’s data where the employee’s salary is more than 8000 and less than 9000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employees from the table when salary will not show 8000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Unique Job id from the employee’s 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data from employees, show the using ‘and’ / ‘or ’ operators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employee id and salary in ascending and descending order.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the last two rows from the employee table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data, who get the commission at the employee’s table.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---Fetch data, who did not get the commission at the employee’s table.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11360727" y="249343"/>
            <a:ext cx="47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5854376" y="989234"/>
            <a:ext cx="2967479" cy="538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Codes are not case sensitive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202255" y="4532259"/>
            <a:ext cx="244329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SQL Syntax is: </a:t>
            </a:r>
            <a:endParaRPr b="1" i="0" sz="1600" u="none" cap="none" strike="noStrike">
              <a:solidFill>
                <a:srgbClr val="00B05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SELECT &lt;column_name&gt; </a:t>
            </a:r>
            <a:endParaRPr b="1" i="0" sz="16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FROM  &lt;table_name&gt;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WHERE &lt;condition&gt;</a:t>
            </a:r>
            <a:endParaRPr b="1" i="0" sz="16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 rot="-5400000">
            <a:off x="1583897" y="2329172"/>
            <a:ext cx="2323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Home Work 02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4823670" y="377110"/>
            <a:ext cx="47013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What is Schema?  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222833" y="4486127"/>
            <a:ext cx="1867949" cy="487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222833" y="1279321"/>
            <a:ext cx="2350267" cy="456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What is Schema?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139617" y="1735815"/>
            <a:ext cx="6244250" cy="185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 is mainly used to manage several logical entities in one physical database.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Schemas offer a convenient way to separate database users from database object owners.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(dbo) </a:t>
            </a: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(divided into database tables in the case of relational databases).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–--go to AdventureWork 2014 or 2019 database 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-- ---Example (HR, Person, Production, Purchase, Sale so on)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139617" y="5461313"/>
            <a:ext cx="4386907" cy="32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 of the table write  sp_help   &lt;table Name&gt;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588351" y="5658931"/>
            <a:ext cx="2804166" cy="289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Insert data graphically and using a query.</a:t>
            </a:r>
            <a:endParaRPr b="1" i="0" sz="12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6400225" y="1313220"/>
            <a:ext cx="3012628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Working with unknown value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6002867" y="1896647"/>
            <a:ext cx="5088467" cy="103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Server uses NULL to make missing values. 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Null is neither TRUE  or FALSE but it is make for UNKNOWN. NULL values as part of table is not good.  Avoid storing NULL value, instead  replace with DEFAULT value.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9552" y="3985071"/>
            <a:ext cx="4801175" cy="139156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/>
        </p:nvSpPr>
        <p:spPr>
          <a:xfrm>
            <a:off x="6595534" y="3419830"/>
            <a:ext cx="2142066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Logical Order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11360727" y="249343"/>
            <a:ext cx="47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139617" y="3652900"/>
            <a:ext cx="5543505" cy="35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How to use many different database in a single Queries ?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655132" y="3962907"/>
            <a:ext cx="28712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using the full path of the tables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While joining the tables.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4202435" y="208813"/>
            <a:ext cx="34224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Data Export Import</a:t>
            </a:r>
            <a:endParaRPr b="0" i="0" sz="24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1210962" y="1145059"/>
            <a:ext cx="16108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Go to following Url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1073021" y="1452836"/>
            <a:ext cx="3612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https://worldpopulationreview.com/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562" y="2354734"/>
            <a:ext cx="4732580" cy="15005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/>
          <p:nvPr/>
        </p:nvSpPr>
        <p:spPr>
          <a:xfrm>
            <a:off x="1845520" y="1810454"/>
            <a:ext cx="341774" cy="43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4489622" y="3031524"/>
            <a:ext cx="321275" cy="214184"/>
          </a:xfrm>
          <a:prstGeom prst="rect">
            <a:avLst/>
          </a:prstGeom>
          <a:solidFill>
            <a:schemeClr val="accent1">
              <a:alpha val="25490"/>
            </a:schemeClr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4562272" y="2850204"/>
            <a:ext cx="122763" cy="1813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4320191" y="2613410"/>
            <a:ext cx="72968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Download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2402732" y="1985402"/>
            <a:ext cx="237757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Scroll down and click csv as shown bellow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562" y="5045290"/>
            <a:ext cx="4113674" cy="160264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 txBox="1"/>
          <p:nvPr/>
        </p:nvSpPr>
        <p:spPr>
          <a:xfrm>
            <a:off x="397848" y="3936559"/>
            <a:ext cx="45291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Place your cursor inside the table any place &gt;  Click insert &gt; click 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&gt; Click 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2732" y="4259724"/>
            <a:ext cx="1241763" cy="55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/>
          <p:nvPr/>
        </p:nvSpPr>
        <p:spPr>
          <a:xfrm>
            <a:off x="1845520" y="4516584"/>
            <a:ext cx="341774" cy="43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3155092" y="4259724"/>
            <a:ext cx="362465" cy="5798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3188043" y="4493161"/>
            <a:ext cx="321276" cy="4571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3644495" y="6290351"/>
            <a:ext cx="362465" cy="5798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4780306" y="5766485"/>
            <a:ext cx="1822578" cy="801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49" name="Google Shape;24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0306" y="6004673"/>
            <a:ext cx="195262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4685034" y="5256567"/>
            <a:ext cx="200086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Save the files on your desktop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as a  WP.xls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5893" y="3988746"/>
            <a:ext cx="3881144" cy="233059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/>
          <p:nvPr/>
        </p:nvSpPr>
        <p:spPr>
          <a:xfrm>
            <a:off x="7448706" y="3939103"/>
            <a:ext cx="1029729" cy="233437"/>
          </a:xfrm>
          <a:prstGeom prst="rect">
            <a:avLst/>
          </a:prstGeom>
          <a:solidFill>
            <a:schemeClr val="accent1">
              <a:alpha val="32549"/>
            </a:schemeClr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9970852" y="6001024"/>
            <a:ext cx="1033324" cy="205224"/>
          </a:xfrm>
          <a:prstGeom prst="rect">
            <a:avLst/>
          </a:prstGeom>
          <a:solidFill>
            <a:schemeClr val="accent1">
              <a:alpha val="32549"/>
            </a:schemeClr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8107510" y="4483818"/>
            <a:ext cx="1713141" cy="250266"/>
          </a:xfrm>
          <a:prstGeom prst="rect">
            <a:avLst/>
          </a:prstGeom>
          <a:solidFill>
            <a:schemeClr val="accent1">
              <a:alpha val="32549"/>
            </a:schemeClr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7077215" y="6300452"/>
            <a:ext cx="4304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Create a database worldPopulation &gt; right Click wp database 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Tasks &gt; click import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36465" y="897686"/>
            <a:ext cx="2293296" cy="242165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/>
          <p:nvPr/>
        </p:nvSpPr>
        <p:spPr>
          <a:xfrm rot="10800000">
            <a:off x="10112226" y="3413542"/>
            <a:ext cx="341774" cy="43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5457534" y="1515248"/>
            <a:ext cx="373886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Go next &gt; Choose Data Source (Microsoft excel) &gt;  Browse Excel File path (wp.xls) &gt; next &gt; Choose Destination ( SQL Server NativeClient 11.0 &gt;  Database WorldPopulation &gt; Next &gt; click excel Sheet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&gt; Next &gt; Run immediately , Next &gt; Finished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11004176" y="253999"/>
            <a:ext cx="484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5245099" y="668407"/>
            <a:ext cx="10230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 CSV files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 Xls files 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>
            <a:off x="31672" y="4034900"/>
            <a:ext cx="4283978" cy="76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937449" y="1375855"/>
            <a:ext cx="1109368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--Q1: List out the country name, and the population for 2022 and 2023 from the world Population</a:t>
            </a:r>
            <a:endParaRPr b="1" i="1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--table, rename (your choice) the columns for 2022 and 2033 population columns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--Q2: List out all the country whose name starts with “B”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--Q3: List out the top ten countries in order by max population 2022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--Q4: List all the countries their rank between 1 and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--Q5: Fetch all countries with less than one growth rate.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--Q6: List out all the countries whose name end with “a” and the Population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------is more than Billions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--Q7: How many people live per square kilometer in China, India, Bangladesh, USA, and Canada</a:t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1566332" y="412112"/>
            <a:ext cx="85259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Fetch Data From World Population Table 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 rot="-5400000">
            <a:off x="-454920" y="2788869"/>
            <a:ext cx="2323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Home Work 03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