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3" r:id="rId3"/>
    <p:sldId id="258" r:id="rId4"/>
    <p:sldId id="266" r:id="rId5"/>
    <p:sldId id="265" r:id="rId6"/>
    <p:sldId id="267" r:id="rId7"/>
    <p:sldId id="268" r:id="rId8"/>
    <p:sldId id="269"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AA3A10-48B0-4648-99DE-E7066A9E7C7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D5B20-E503-42BB-A8E6-4AE4270DD155}" type="slidenum">
              <a:rPr lang="en-US" smtClean="0"/>
              <a:t>‹#›</a:t>
            </a:fld>
            <a:endParaRPr lang="en-US"/>
          </a:p>
        </p:txBody>
      </p:sp>
    </p:spTree>
    <p:extLst>
      <p:ext uri="{BB962C8B-B14F-4D97-AF65-F5344CB8AC3E}">
        <p14:creationId xmlns:p14="http://schemas.microsoft.com/office/powerpoint/2010/main" val="3853664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AA3A10-48B0-4648-99DE-E7066A9E7C7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D5B20-E503-42BB-A8E6-4AE4270DD155}" type="slidenum">
              <a:rPr lang="en-US" smtClean="0"/>
              <a:t>‹#›</a:t>
            </a:fld>
            <a:endParaRPr lang="en-US"/>
          </a:p>
        </p:txBody>
      </p:sp>
    </p:spTree>
    <p:extLst>
      <p:ext uri="{BB962C8B-B14F-4D97-AF65-F5344CB8AC3E}">
        <p14:creationId xmlns:p14="http://schemas.microsoft.com/office/powerpoint/2010/main" val="1575286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AA3A10-48B0-4648-99DE-E7066A9E7C7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D5B20-E503-42BB-A8E6-4AE4270DD15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5104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AA3A10-48B0-4648-99DE-E7066A9E7C7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D5B20-E503-42BB-A8E6-4AE4270DD155}" type="slidenum">
              <a:rPr lang="en-US" smtClean="0"/>
              <a:t>‹#›</a:t>
            </a:fld>
            <a:endParaRPr lang="en-US"/>
          </a:p>
        </p:txBody>
      </p:sp>
    </p:spTree>
    <p:extLst>
      <p:ext uri="{BB962C8B-B14F-4D97-AF65-F5344CB8AC3E}">
        <p14:creationId xmlns:p14="http://schemas.microsoft.com/office/powerpoint/2010/main" val="1100523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AA3A10-48B0-4648-99DE-E7066A9E7C7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D5B20-E503-42BB-A8E6-4AE4270DD15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895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AA3A10-48B0-4648-99DE-E7066A9E7C7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D5B20-E503-42BB-A8E6-4AE4270DD155}" type="slidenum">
              <a:rPr lang="en-US" smtClean="0"/>
              <a:t>‹#›</a:t>
            </a:fld>
            <a:endParaRPr lang="en-US"/>
          </a:p>
        </p:txBody>
      </p:sp>
    </p:spTree>
    <p:extLst>
      <p:ext uri="{BB962C8B-B14F-4D97-AF65-F5344CB8AC3E}">
        <p14:creationId xmlns:p14="http://schemas.microsoft.com/office/powerpoint/2010/main" val="3630486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A3A10-48B0-4648-99DE-E7066A9E7C7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D5B20-E503-42BB-A8E6-4AE4270DD155}" type="slidenum">
              <a:rPr lang="en-US" smtClean="0"/>
              <a:t>‹#›</a:t>
            </a:fld>
            <a:endParaRPr lang="en-US"/>
          </a:p>
        </p:txBody>
      </p:sp>
    </p:spTree>
    <p:extLst>
      <p:ext uri="{BB962C8B-B14F-4D97-AF65-F5344CB8AC3E}">
        <p14:creationId xmlns:p14="http://schemas.microsoft.com/office/powerpoint/2010/main" val="3280133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A3A10-48B0-4648-99DE-E7066A9E7C7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D5B20-E503-42BB-A8E6-4AE4270DD155}" type="slidenum">
              <a:rPr lang="en-US" smtClean="0"/>
              <a:t>‹#›</a:t>
            </a:fld>
            <a:endParaRPr lang="en-US"/>
          </a:p>
        </p:txBody>
      </p:sp>
    </p:spTree>
    <p:extLst>
      <p:ext uri="{BB962C8B-B14F-4D97-AF65-F5344CB8AC3E}">
        <p14:creationId xmlns:p14="http://schemas.microsoft.com/office/powerpoint/2010/main" val="3018102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A3A10-48B0-4648-99DE-E7066A9E7C7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D5B20-E503-42BB-A8E6-4AE4270DD155}" type="slidenum">
              <a:rPr lang="en-US" smtClean="0"/>
              <a:t>‹#›</a:t>
            </a:fld>
            <a:endParaRPr lang="en-US"/>
          </a:p>
        </p:txBody>
      </p:sp>
    </p:spTree>
    <p:extLst>
      <p:ext uri="{BB962C8B-B14F-4D97-AF65-F5344CB8AC3E}">
        <p14:creationId xmlns:p14="http://schemas.microsoft.com/office/powerpoint/2010/main" val="149528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AA3A10-48B0-4648-99DE-E7066A9E7C7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D5B20-E503-42BB-A8E6-4AE4270DD155}" type="slidenum">
              <a:rPr lang="en-US" smtClean="0"/>
              <a:t>‹#›</a:t>
            </a:fld>
            <a:endParaRPr lang="en-US"/>
          </a:p>
        </p:txBody>
      </p:sp>
    </p:spTree>
    <p:extLst>
      <p:ext uri="{BB962C8B-B14F-4D97-AF65-F5344CB8AC3E}">
        <p14:creationId xmlns:p14="http://schemas.microsoft.com/office/powerpoint/2010/main" val="357583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AA3A10-48B0-4648-99DE-E7066A9E7C79}"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D5B20-E503-42BB-A8E6-4AE4270DD155}" type="slidenum">
              <a:rPr lang="en-US" smtClean="0"/>
              <a:t>‹#›</a:t>
            </a:fld>
            <a:endParaRPr lang="en-US"/>
          </a:p>
        </p:txBody>
      </p:sp>
    </p:spTree>
    <p:extLst>
      <p:ext uri="{BB962C8B-B14F-4D97-AF65-F5344CB8AC3E}">
        <p14:creationId xmlns:p14="http://schemas.microsoft.com/office/powerpoint/2010/main" val="37003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AA3A10-48B0-4648-99DE-E7066A9E7C79}"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D5B20-E503-42BB-A8E6-4AE4270DD155}" type="slidenum">
              <a:rPr lang="en-US" smtClean="0"/>
              <a:t>‹#›</a:t>
            </a:fld>
            <a:endParaRPr lang="en-US"/>
          </a:p>
        </p:txBody>
      </p:sp>
    </p:spTree>
    <p:extLst>
      <p:ext uri="{BB962C8B-B14F-4D97-AF65-F5344CB8AC3E}">
        <p14:creationId xmlns:p14="http://schemas.microsoft.com/office/powerpoint/2010/main" val="193779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AA3A10-48B0-4648-99DE-E7066A9E7C79}"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D5B20-E503-42BB-A8E6-4AE4270DD155}" type="slidenum">
              <a:rPr lang="en-US" smtClean="0"/>
              <a:t>‹#›</a:t>
            </a:fld>
            <a:endParaRPr lang="en-US"/>
          </a:p>
        </p:txBody>
      </p:sp>
    </p:spTree>
    <p:extLst>
      <p:ext uri="{BB962C8B-B14F-4D97-AF65-F5344CB8AC3E}">
        <p14:creationId xmlns:p14="http://schemas.microsoft.com/office/powerpoint/2010/main" val="2633341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A3A10-48B0-4648-99DE-E7066A9E7C79}"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D5B20-E503-42BB-A8E6-4AE4270DD155}" type="slidenum">
              <a:rPr lang="en-US" smtClean="0"/>
              <a:t>‹#›</a:t>
            </a:fld>
            <a:endParaRPr lang="en-US"/>
          </a:p>
        </p:txBody>
      </p:sp>
    </p:spTree>
    <p:extLst>
      <p:ext uri="{BB962C8B-B14F-4D97-AF65-F5344CB8AC3E}">
        <p14:creationId xmlns:p14="http://schemas.microsoft.com/office/powerpoint/2010/main" val="160119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A3A10-48B0-4648-99DE-E7066A9E7C79}"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D5B20-E503-42BB-A8E6-4AE4270DD155}" type="slidenum">
              <a:rPr lang="en-US" smtClean="0"/>
              <a:t>‹#›</a:t>
            </a:fld>
            <a:endParaRPr lang="en-US"/>
          </a:p>
        </p:txBody>
      </p:sp>
    </p:spTree>
    <p:extLst>
      <p:ext uri="{BB962C8B-B14F-4D97-AF65-F5344CB8AC3E}">
        <p14:creationId xmlns:p14="http://schemas.microsoft.com/office/powerpoint/2010/main" val="135643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D5B20-E503-42BB-A8E6-4AE4270DD155}" type="slidenum">
              <a:rPr lang="en-US" smtClean="0"/>
              <a:t>‹#›</a:t>
            </a:fld>
            <a:endParaRPr lang="en-US"/>
          </a:p>
        </p:txBody>
      </p:sp>
      <p:sp>
        <p:nvSpPr>
          <p:cNvPr id="5" name="Date Placeholder 4"/>
          <p:cNvSpPr>
            <a:spLocks noGrp="1"/>
          </p:cNvSpPr>
          <p:nvPr>
            <p:ph type="dt" sz="half" idx="10"/>
          </p:nvPr>
        </p:nvSpPr>
        <p:spPr/>
        <p:txBody>
          <a:bodyPr/>
          <a:lstStyle/>
          <a:p>
            <a:fld id="{28AA3A10-48B0-4648-99DE-E7066A9E7C79}" type="datetimeFigureOut">
              <a:rPr lang="en-US" smtClean="0"/>
              <a:t>1/19/2023</a:t>
            </a:fld>
            <a:endParaRPr lang="en-US"/>
          </a:p>
        </p:txBody>
      </p:sp>
    </p:spTree>
    <p:extLst>
      <p:ext uri="{BB962C8B-B14F-4D97-AF65-F5344CB8AC3E}">
        <p14:creationId xmlns:p14="http://schemas.microsoft.com/office/powerpoint/2010/main" val="391464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AA3A10-48B0-4648-99DE-E7066A9E7C79}" type="datetimeFigureOut">
              <a:rPr lang="en-US" smtClean="0"/>
              <a:t>1/19/2023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2D5B20-E503-42BB-A8E6-4AE4270DD155}" type="slidenum">
              <a:rPr lang="en-US" smtClean="0"/>
              <a:t>‹#›</a:t>
            </a:fld>
            <a:endParaRPr lang="en-US"/>
          </a:p>
        </p:txBody>
      </p:sp>
    </p:spTree>
    <p:extLst>
      <p:ext uri="{BB962C8B-B14F-4D97-AF65-F5344CB8AC3E}">
        <p14:creationId xmlns:p14="http://schemas.microsoft.com/office/powerpoint/2010/main" val="6214629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D2C7-A64D-445C-9FD7-45232315E9C7}"/>
              </a:ext>
            </a:extLst>
          </p:cNvPr>
          <p:cNvSpPr>
            <a:spLocks noGrp="1"/>
          </p:cNvSpPr>
          <p:nvPr>
            <p:ph type="ctrTitle"/>
          </p:nvPr>
        </p:nvSpPr>
        <p:spPr>
          <a:xfrm>
            <a:off x="1507067" y="1805445"/>
            <a:ext cx="7766936" cy="1646302"/>
          </a:xfrm>
        </p:spPr>
        <p:txBody>
          <a:bodyPr/>
          <a:lstStyle/>
          <a:p>
            <a:r>
              <a:rPr lang="en-US" sz="6000" b="1" i="1" dirty="0">
                <a:effectLst>
                  <a:outerShdw blurRad="38100" dist="38100" dir="2700000" algn="tl">
                    <a:srgbClr val="000000">
                      <a:alpha val="43137"/>
                    </a:srgbClr>
                  </a:outerShdw>
                </a:effectLst>
              </a:rPr>
              <a:t>Sentence rephrasing</a:t>
            </a:r>
          </a:p>
        </p:txBody>
      </p:sp>
      <p:sp>
        <p:nvSpPr>
          <p:cNvPr id="3" name="Subtitle 2">
            <a:extLst>
              <a:ext uri="{FF2B5EF4-FFF2-40B4-BE49-F238E27FC236}">
                <a16:creationId xmlns:a16="http://schemas.microsoft.com/office/drawing/2014/main" id="{A9862A15-7A40-4D4B-B9E1-F48441FB3F2D}"/>
              </a:ext>
            </a:extLst>
          </p:cNvPr>
          <p:cNvSpPr>
            <a:spLocks noGrp="1"/>
          </p:cNvSpPr>
          <p:nvPr>
            <p:ph type="subTitle" idx="1"/>
          </p:nvPr>
        </p:nvSpPr>
        <p:spPr>
          <a:xfrm>
            <a:off x="-842099" y="6016269"/>
            <a:ext cx="7947093" cy="689332"/>
          </a:xfrm>
        </p:spPr>
        <p:txBody>
          <a:bodyPr>
            <a:normAutofit/>
          </a:bodyPr>
          <a:lstStyle/>
          <a:p>
            <a:pPr algn="ctr"/>
            <a:r>
              <a:rPr lang="en-US" sz="2000" b="1" dirty="0">
                <a:latin typeface="Traditional Arabic" panose="02020603050405020304" pitchFamily="18" charset="-78"/>
                <a:cs typeface="Traditional Arabic" panose="02020603050405020304" pitchFamily="18" charset="-78"/>
              </a:rPr>
              <a:t>Ali </a:t>
            </a:r>
            <a:r>
              <a:rPr lang="en-US" sz="2000" b="1" dirty="0" err="1">
                <a:latin typeface="Traditional Arabic" panose="02020603050405020304" pitchFamily="18" charset="-78"/>
                <a:cs typeface="Traditional Arabic" panose="02020603050405020304" pitchFamily="18" charset="-78"/>
              </a:rPr>
              <a:t>Mahfood</a:t>
            </a:r>
            <a:r>
              <a:rPr lang="en-US" sz="2000" b="1" dirty="0">
                <a:latin typeface="Traditional Arabic" panose="02020603050405020304" pitchFamily="18" charset="-78"/>
                <a:cs typeface="Traditional Arabic" panose="02020603050405020304" pitchFamily="18" charset="-78"/>
              </a:rPr>
              <a:t>     </a:t>
            </a:r>
            <a:r>
              <a:rPr lang="en-US" sz="2000" b="1" dirty="0" err="1">
                <a:latin typeface="Traditional Arabic" panose="02020603050405020304" pitchFamily="18" charset="-78"/>
                <a:cs typeface="Traditional Arabic" panose="02020603050405020304" pitchFamily="18" charset="-78"/>
              </a:rPr>
              <a:t>Baher</a:t>
            </a:r>
            <a:r>
              <a:rPr lang="en-US" sz="2000" b="1" dirty="0">
                <a:latin typeface="Traditional Arabic" panose="02020603050405020304" pitchFamily="18" charset="-78"/>
                <a:cs typeface="Traditional Arabic" panose="02020603050405020304" pitchFamily="18" charset="-78"/>
              </a:rPr>
              <a:t> Mohammad</a:t>
            </a:r>
          </a:p>
        </p:txBody>
      </p:sp>
    </p:spTree>
    <p:extLst>
      <p:ext uri="{BB962C8B-B14F-4D97-AF65-F5344CB8AC3E}">
        <p14:creationId xmlns:p14="http://schemas.microsoft.com/office/powerpoint/2010/main" val="248980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D02E5-347A-47B9-AB2F-332DACAD40A8}"/>
              </a:ext>
            </a:extLst>
          </p:cNvPr>
          <p:cNvSpPr>
            <a:spLocks noGrp="1"/>
          </p:cNvSpPr>
          <p:nvPr>
            <p:ph type="title"/>
          </p:nvPr>
        </p:nvSpPr>
        <p:spPr/>
        <p:txBody>
          <a:bodyPr/>
          <a:lstStyle/>
          <a:p>
            <a:pPr algn="ctr"/>
            <a:r>
              <a:rPr lang="en-US" b="1" i="1" dirty="0">
                <a:effectLst>
                  <a:outerShdw blurRad="38100" dist="38100" dir="2700000" algn="tl">
                    <a:srgbClr val="000000">
                      <a:alpha val="43137"/>
                    </a:srgbClr>
                  </a:outerShdw>
                </a:effectLst>
              </a:rPr>
              <a:t>Contents</a:t>
            </a:r>
          </a:p>
        </p:txBody>
      </p:sp>
      <p:sp>
        <p:nvSpPr>
          <p:cNvPr id="3" name="Content Placeholder 2">
            <a:extLst>
              <a:ext uri="{FF2B5EF4-FFF2-40B4-BE49-F238E27FC236}">
                <a16:creationId xmlns:a16="http://schemas.microsoft.com/office/drawing/2014/main" id="{549D04C4-472A-4234-BB0D-765E79B300C0}"/>
              </a:ext>
            </a:extLst>
          </p:cNvPr>
          <p:cNvSpPr>
            <a:spLocks noGrp="1"/>
          </p:cNvSpPr>
          <p:nvPr>
            <p:ph idx="1"/>
          </p:nvPr>
        </p:nvSpPr>
        <p:spPr>
          <a:xfrm>
            <a:off x="677334" y="1807892"/>
            <a:ext cx="8596668" cy="3880773"/>
          </a:xfrm>
        </p:spPr>
        <p:txBody>
          <a:bodyPr>
            <a:normAutofit/>
          </a:bodyPr>
          <a:lstStyle/>
          <a:p>
            <a:r>
              <a:rPr lang="en-US" sz="2400" dirty="0">
                <a:solidFill>
                  <a:schemeClr val="tx1">
                    <a:lumMod val="95000"/>
                    <a:lumOff val="5000"/>
                  </a:schemeClr>
                </a:solidFill>
              </a:rPr>
              <a:t>Glove embedding</a:t>
            </a:r>
          </a:p>
          <a:p>
            <a:endParaRPr lang="en-US" sz="2400" dirty="0">
              <a:solidFill>
                <a:schemeClr val="tx1">
                  <a:lumMod val="95000"/>
                  <a:lumOff val="5000"/>
                </a:schemeClr>
              </a:solidFill>
            </a:endParaRPr>
          </a:p>
          <a:p>
            <a:r>
              <a:rPr lang="en-US" sz="2400" dirty="0">
                <a:solidFill>
                  <a:schemeClr val="tx1">
                    <a:lumMod val="95000"/>
                    <a:lumOff val="5000"/>
                  </a:schemeClr>
                </a:solidFill>
              </a:rPr>
              <a:t>WordNet with Dependency Tree</a:t>
            </a:r>
          </a:p>
          <a:p>
            <a:endParaRPr lang="en-US" sz="2400" dirty="0">
              <a:solidFill>
                <a:schemeClr val="tx1">
                  <a:lumMod val="95000"/>
                  <a:lumOff val="5000"/>
                </a:schemeClr>
              </a:solidFill>
            </a:endParaRPr>
          </a:p>
          <a:p>
            <a:r>
              <a:rPr lang="en-US" sz="2400" dirty="0">
                <a:solidFill>
                  <a:schemeClr val="tx1">
                    <a:lumMod val="95000"/>
                    <a:lumOff val="5000"/>
                  </a:schemeClr>
                </a:solidFill>
              </a:rPr>
              <a:t>WordNet with Bert</a:t>
            </a:r>
          </a:p>
        </p:txBody>
      </p:sp>
    </p:spTree>
    <p:extLst>
      <p:ext uri="{BB962C8B-B14F-4D97-AF65-F5344CB8AC3E}">
        <p14:creationId xmlns:p14="http://schemas.microsoft.com/office/powerpoint/2010/main" val="307139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1D09-DFEC-4B40-9004-214A7F95CAED}"/>
              </a:ext>
            </a:extLst>
          </p:cNvPr>
          <p:cNvSpPr>
            <a:spLocks noGrp="1"/>
          </p:cNvSpPr>
          <p:nvPr>
            <p:ph type="title"/>
          </p:nvPr>
        </p:nvSpPr>
        <p:spPr/>
        <p:txBody>
          <a:bodyPr/>
          <a:lstStyle/>
          <a:p>
            <a:pPr algn="ctr"/>
            <a:r>
              <a:rPr lang="en-US" b="1" i="1" dirty="0">
                <a:effectLst>
                  <a:outerShdw blurRad="38100" dist="38100" dir="2700000" algn="tl">
                    <a:srgbClr val="000000">
                      <a:alpha val="43137"/>
                    </a:srgbClr>
                  </a:outerShdw>
                </a:effectLst>
              </a:rPr>
              <a:t>Glove embedding</a:t>
            </a:r>
          </a:p>
        </p:txBody>
      </p:sp>
      <p:sp>
        <p:nvSpPr>
          <p:cNvPr id="3" name="Content Placeholder 2">
            <a:extLst>
              <a:ext uri="{FF2B5EF4-FFF2-40B4-BE49-F238E27FC236}">
                <a16:creationId xmlns:a16="http://schemas.microsoft.com/office/drawing/2014/main" id="{EF441C9A-74CA-46EB-8395-DEBEDD976BC3}"/>
              </a:ext>
            </a:extLst>
          </p:cNvPr>
          <p:cNvSpPr>
            <a:spLocks noGrp="1"/>
          </p:cNvSpPr>
          <p:nvPr>
            <p:ph idx="1"/>
          </p:nvPr>
        </p:nvSpPr>
        <p:spPr>
          <a:xfrm>
            <a:off x="677334" y="1488612"/>
            <a:ext cx="8596668" cy="4759787"/>
          </a:xfrm>
        </p:spPr>
        <p:txBody>
          <a:bodyPr>
            <a:normAutofit/>
          </a:bodyPr>
          <a:lstStyle/>
          <a:p>
            <a:pPr>
              <a:buFont typeface="Wingdings" panose="05000000000000000000" pitchFamily="2" charset="2"/>
              <a:buChar char="Ø"/>
            </a:pPr>
            <a:r>
              <a:rPr lang="en-US" sz="2000" dirty="0">
                <a:solidFill>
                  <a:schemeClr val="tx1">
                    <a:lumMod val="95000"/>
                    <a:lumOff val="5000"/>
                  </a:schemeClr>
                </a:solidFill>
              </a:rPr>
              <a:t>Tokenization</a:t>
            </a:r>
          </a:p>
          <a:p>
            <a:pPr>
              <a:buFont typeface="Wingdings" panose="05000000000000000000" pitchFamily="2" charset="2"/>
              <a:buChar char="Ø"/>
            </a:pPr>
            <a:r>
              <a:rPr lang="en-US" sz="2000" dirty="0">
                <a:solidFill>
                  <a:schemeClr val="tx1">
                    <a:lumMod val="95000"/>
                    <a:lumOff val="5000"/>
                  </a:schemeClr>
                </a:solidFill>
              </a:rPr>
              <a:t>NER Encoding</a:t>
            </a:r>
          </a:p>
          <a:p>
            <a:pPr>
              <a:buFont typeface="Wingdings" panose="05000000000000000000" pitchFamily="2" charset="2"/>
              <a:buChar char="Ø"/>
            </a:pPr>
            <a:r>
              <a:rPr lang="en-US" sz="2000" dirty="0">
                <a:solidFill>
                  <a:schemeClr val="tx1">
                    <a:lumMod val="95000"/>
                    <a:lumOff val="5000"/>
                  </a:schemeClr>
                </a:solidFill>
              </a:rPr>
              <a:t>Clean sentence</a:t>
            </a:r>
          </a:p>
          <a:p>
            <a:pPr lvl="1">
              <a:buFont typeface="Arial" panose="020B0604020202020204" pitchFamily="34" charset="0"/>
              <a:buChar char="•"/>
            </a:pPr>
            <a:r>
              <a:rPr lang="en-US" sz="2000" dirty="0">
                <a:solidFill>
                  <a:schemeClr val="tx1">
                    <a:lumMod val="95000"/>
                    <a:lumOff val="5000"/>
                  </a:schemeClr>
                </a:solidFill>
              </a:rPr>
              <a:t>Filter stop words</a:t>
            </a:r>
          </a:p>
          <a:p>
            <a:pPr>
              <a:buFont typeface="Wingdings" panose="05000000000000000000" pitchFamily="2" charset="2"/>
              <a:buChar char="Ø"/>
            </a:pPr>
            <a:r>
              <a:rPr lang="en-US" sz="2000" dirty="0">
                <a:solidFill>
                  <a:schemeClr val="tx1">
                    <a:lumMod val="95000"/>
                    <a:lumOff val="5000"/>
                  </a:schemeClr>
                </a:solidFill>
              </a:rPr>
              <a:t>For each word find the most similar words using cosine similarity</a:t>
            </a:r>
          </a:p>
          <a:p>
            <a:pPr>
              <a:buFont typeface="Wingdings" panose="05000000000000000000" pitchFamily="2" charset="2"/>
              <a:buChar char="Ø"/>
            </a:pPr>
            <a:r>
              <a:rPr lang="en-US" sz="2000" dirty="0">
                <a:solidFill>
                  <a:schemeClr val="tx1">
                    <a:lumMod val="95000"/>
                    <a:lumOff val="5000"/>
                  </a:schemeClr>
                </a:solidFill>
              </a:rPr>
              <a:t>Generate all possible combinations of words, and assign score to each sentence, the score is calculated as the multiplication of similarities of each word</a:t>
            </a:r>
          </a:p>
          <a:p>
            <a:pPr>
              <a:buFont typeface="Wingdings" panose="05000000000000000000" pitchFamily="2" charset="2"/>
              <a:buChar char="Ø"/>
            </a:pPr>
            <a:r>
              <a:rPr lang="en-US" sz="2000" dirty="0">
                <a:solidFill>
                  <a:schemeClr val="tx1">
                    <a:lumMod val="95000"/>
                    <a:lumOff val="5000"/>
                  </a:schemeClr>
                </a:solidFill>
              </a:rPr>
              <a:t>Conjugate the verbs to be the same as the original ones</a:t>
            </a:r>
          </a:p>
          <a:p>
            <a:pPr>
              <a:buFont typeface="Wingdings" panose="05000000000000000000" pitchFamily="2" charset="2"/>
              <a:buChar char="Ø"/>
            </a:pPr>
            <a:r>
              <a:rPr lang="en-US" sz="2000" dirty="0">
                <a:solidFill>
                  <a:schemeClr val="tx1">
                    <a:lumMod val="95000"/>
                    <a:lumOff val="5000"/>
                  </a:schemeClr>
                </a:solidFill>
              </a:rPr>
              <a:t>Sort the sentences according to the score</a:t>
            </a:r>
          </a:p>
          <a:p>
            <a:pPr>
              <a:buFont typeface="Wingdings" panose="05000000000000000000" pitchFamily="2" charset="2"/>
              <a:buChar char="Ø"/>
            </a:pPr>
            <a:r>
              <a:rPr lang="en-US" sz="2000" dirty="0">
                <a:solidFill>
                  <a:schemeClr val="tx1">
                    <a:lumMod val="95000"/>
                    <a:lumOff val="5000"/>
                  </a:schemeClr>
                </a:solidFill>
              </a:rPr>
              <a:t>NER Decoding</a:t>
            </a:r>
          </a:p>
          <a:p>
            <a:pPr>
              <a:buFont typeface="Wingdings" panose="05000000000000000000" pitchFamily="2" charset="2"/>
              <a:buChar char="Ø"/>
            </a:pPr>
            <a:endParaRPr lang="en-US" sz="2000" dirty="0">
              <a:solidFill>
                <a:schemeClr val="tx1">
                  <a:lumMod val="95000"/>
                  <a:lumOff val="5000"/>
                </a:schemeClr>
              </a:solidFill>
            </a:endParaRPr>
          </a:p>
        </p:txBody>
      </p:sp>
    </p:spTree>
    <p:extLst>
      <p:ext uri="{BB962C8B-B14F-4D97-AF65-F5344CB8AC3E}">
        <p14:creationId xmlns:p14="http://schemas.microsoft.com/office/powerpoint/2010/main" val="2278200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1D09-DFEC-4B40-9004-214A7F95CAED}"/>
              </a:ext>
            </a:extLst>
          </p:cNvPr>
          <p:cNvSpPr>
            <a:spLocks noGrp="1"/>
          </p:cNvSpPr>
          <p:nvPr>
            <p:ph type="title"/>
          </p:nvPr>
        </p:nvSpPr>
        <p:spPr/>
        <p:txBody>
          <a:bodyPr/>
          <a:lstStyle/>
          <a:p>
            <a:pPr algn="ctr"/>
            <a:r>
              <a:rPr lang="en-US" b="1" i="1" dirty="0">
                <a:effectLst>
                  <a:outerShdw blurRad="38100" dist="38100" dir="2700000" algn="tl">
                    <a:srgbClr val="000000">
                      <a:alpha val="43137"/>
                    </a:srgbClr>
                  </a:outerShdw>
                </a:effectLst>
              </a:rPr>
              <a:t>WordNet with Dependency Tree</a:t>
            </a:r>
          </a:p>
        </p:txBody>
      </p:sp>
      <p:sp>
        <p:nvSpPr>
          <p:cNvPr id="3" name="Content Placeholder 2">
            <a:extLst>
              <a:ext uri="{FF2B5EF4-FFF2-40B4-BE49-F238E27FC236}">
                <a16:creationId xmlns:a16="http://schemas.microsoft.com/office/drawing/2014/main" id="{EF441C9A-74CA-46EB-8395-DEBEDD976BC3}"/>
              </a:ext>
            </a:extLst>
          </p:cNvPr>
          <p:cNvSpPr>
            <a:spLocks noGrp="1"/>
          </p:cNvSpPr>
          <p:nvPr>
            <p:ph idx="1"/>
          </p:nvPr>
        </p:nvSpPr>
        <p:spPr>
          <a:xfrm>
            <a:off x="677334" y="1488612"/>
            <a:ext cx="8596668" cy="5161570"/>
          </a:xfrm>
        </p:spPr>
        <p:txBody>
          <a:bodyPr>
            <a:normAutofit fontScale="92500" lnSpcReduction="20000"/>
          </a:bodyPr>
          <a:lstStyle/>
          <a:p>
            <a:pPr>
              <a:buFont typeface="Wingdings" panose="05000000000000000000" pitchFamily="2" charset="2"/>
              <a:buChar char="Ø"/>
            </a:pPr>
            <a:r>
              <a:rPr lang="en-US" sz="2400" dirty="0">
                <a:solidFill>
                  <a:schemeClr val="tx1">
                    <a:lumMod val="50000"/>
                    <a:lumOff val="50000"/>
                  </a:schemeClr>
                </a:solidFill>
              </a:rPr>
              <a:t>Tokenization</a:t>
            </a:r>
          </a:p>
          <a:p>
            <a:pPr>
              <a:buFont typeface="Wingdings" panose="05000000000000000000" pitchFamily="2" charset="2"/>
              <a:buChar char="Ø"/>
            </a:pPr>
            <a:r>
              <a:rPr lang="en-US" sz="2400" dirty="0">
                <a:solidFill>
                  <a:schemeClr val="tx1">
                    <a:lumMod val="50000"/>
                    <a:lumOff val="50000"/>
                  </a:schemeClr>
                </a:solidFill>
              </a:rPr>
              <a:t>NER Encoding</a:t>
            </a:r>
          </a:p>
          <a:p>
            <a:pPr>
              <a:buFont typeface="Wingdings" panose="05000000000000000000" pitchFamily="2" charset="2"/>
              <a:buChar char="Ø"/>
            </a:pPr>
            <a:r>
              <a:rPr lang="en-US" sz="2400" dirty="0">
                <a:solidFill>
                  <a:schemeClr val="tx1">
                    <a:lumMod val="95000"/>
                    <a:lumOff val="5000"/>
                  </a:schemeClr>
                </a:solidFill>
              </a:rPr>
              <a:t>Change only on nouns, verbs, adjectives and adverbs</a:t>
            </a:r>
          </a:p>
          <a:p>
            <a:pPr>
              <a:buFont typeface="Wingdings" panose="05000000000000000000" pitchFamily="2" charset="2"/>
              <a:buChar char="Ø"/>
            </a:pPr>
            <a:r>
              <a:rPr lang="en-US" sz="2400" dirty="0">
                <a:solidFill>
                  <a:schemeClr val="tx1">
                    <a:lumMod val="95000"/>
                    <a:lumOff val="5000"/>
                  </a:schemeClr>
                </a:solidFill>
              </a:rPr>
              <a:t>For each word find all synsets with the same POS</a:t>
            </a:r>
          </a:p>
          <a:p>
            <a:pPr>
              <a:buFont typeface="Wingdings" panose="05000000000000000000" pitchFamily="2" charset="2"/>
              <a:buChar char="Ø"/>
            </a:pPr>
            <a:r>
              <a:rPr lang="en-US" sz="2400" dirty="0">
                <a:solidFill>
                  <a:schemeClr val="tx1">
                    <a:lumMod val="95000"/>
                    <a:lumOff val="5000"/>
                  </a:schemeClr>
                </a:solidFill>
              </a:rPr>
              <a:t>Dependency Encoding for examples and original sentence</a:t>
            </a:r>
          </a:p>
          <a:p>
            <a:pPr>
              <a:buFont typeface="Wingdings" panose="05000000000000000000" pitchFamily="2" charset="2"/>
              <a:buChar char="Ø"/>
            </a:pPr>
            <a:r>
              <a:rPr lang="en-US" sz="2400" dirty="0">
                <a:solidFill>
                  <a:schemeClr val="tx1">
                    <a:lumMod val="95000"/>
                    <a:lumOff val="5000"/>
                  </a:schemeClr>
                </a:solidFill>
              </a:rPr>
              <a:t>If one of the examples matches the original sentence in term of dependency tree, consider all the words in the synset as potential candidates</a:t>
            </a:r>
            <a:endParaRPr lang="en-US" sz="2200" dirty="0">
              <a:solidFill>
                <a:schemeClr val="tx1">
                  <a:lumMod val="95000"/>
                  <a:lumOff val="5000"/>
                </a:schemeClr>
              </a:solidFill>
            </a:endParaRPr>
          </a:p>
          <a:p>
            <a:pPr>
              <a:buFont typeface="Wingdings" panose="05000000000000000000" pitchFamily="2" charset="2"/>
              <a:buChar char="Ø"/>
            </a:pPr>
            <a:r>
              <a:rPr lang="en-US" sz="2400" dirty="0">
                <a:solidFill>
                  <a:schemeClr val="tx1">
                    <a:lumMod val="50000"/>
                    <a:lumOff val="50000"/>
                  </a:schemeClr>
                </a:solidFill>
              </a:rPr>
              <a:t>Generate all possible combinations of words, and assign score to each sentence, the score is calculated as the multiplication of similarities of each word</a:t>
            </a:r>
          </a:p>
          <a:p>
            <a:pPr>
              <a:buFont typeface="Wingdings" panose="05000000000000000000" pitchFamily="2" charset="2"/>
              <a:buChar char="Ø"/>
            </a:pPr>
            <a:r>
              <a:rPr lang="en-US" sz="2400" dirty="0">
                <a:solidFill>
                  <a:schemeClr val="tx1">
                    <a:lumMod val="50000"/>
                    <a:lumOff val="50000"/>
                  </a:schemeClr>
                </a:solidFill>
              </a:rPr>
              <a:t>Conjugate the verbs to be the same as the original ones</a:t>
            </a:r>
          </a:p>
          <a:p>
            <a:pPr>
              <a:buFont typeface="Wingdings" panose="05000000000000000000" pitchFamily="2" charset="2"/>
              <a:buChar char="Ø"/>
            </a:pPr>
            <a:r>
              <a:rPr lang="en-US" sz="2400" dirty="0">
                <a:solidFill>
                  <a:schemeClr val="tx1">
                    <a:lumMod val="50000"/>
                    <a:lumOff val="50000"/>
                  </a:schemeClr>
                </a:solidFill>
              </a:rPr>
              <a:t>Sort the sentences according to the score</a:t>
            </a:r>
          </a:p>
          <a:p>
            <a:pPr>
              <a:buFont typeface="Wingdings" panose="05000000000000000000" pitchFamily="2" charset="2"/>
              <a:buChar char="Ø"/>
            </a:pPr>
            <a:r>
              <a:rPr lang="en-US" sz="2400" dirty="0">
                <a:solidFill>
                  <a:schemeClr val="tx1">
                    <a:lumMod val="50000"/>
                    <a:lumOff val="50000"/>
                  </a:schemeClr>
                </a:solidFill>
              </a:rPr>
              <a:t>NER Decoding</a:t>
            </a:r>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274996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1D09-DFEC-4B40-9004-214A7F95CAED}"/>
              </a:ext>
            </a:extLst>
          </p:cNvPr>
          <p:cNvSpPr>
            <a:spLocks noGrp="1"/>
          </p:cNvSpPr>
          <p:nvPr>
            <p:ph type="title"/>
          </p:nvPr>
        </p:nvSpPr>
        <p:spPr/>
        <p:txBody>
          <a:bodyPr/>
          <a:lstStyle/>
          <a:p>
            <a:pPr algn="ctr"/>
            <a:r>
              <a:rPr lang="en-US" b="1" i="1" dirty="0">
                <a:effectLst>
                  <a:outerShdw blurRad="38100" dist="38100" dir="2700000" algn="tl">
                    <a:srgbClr val="000000">
                      <a:alpha val="43137"/>
                    </a:srgbClr>
                  </a:outerShdw>
                </a:effectLst>
              </a:rPr>
              <a:t>WordNet with Bert</a:t>
            </a:r>
          </a:p>
        </p:txBody>
      </p:sp>
      <p:sp>
        <p:nvSpPr>
          <p:cNvPr id="6" name="Content Placeholder 2">
            <a:extLst>
              <a:ext uri="{FF2B5EF4-FFF2-40B4-BE49-F238E27FC236}">
                <a16:creationId xmlns:a16="http://schemas.microsoft.com/office/drawing/2014/main" id="{EF441C9A-74CA-46EB-8395-DEBEDD976BC3}"/>
              </a:ext>
            </a:extLst>
          </p:cNvPr>
          <p:cNvSpPr>
            <a:spLocks noGrp="1"/>
          </p:cNvSpPr>
          <p:nvPr>
            <p:ph idx="1"/>
          </p:nvPr>
        </p:nvSpPr>
        <p:spPr>
          <a:xfrm>
            <a:off x="677334" y="1488612"/>
            <a:ext cx="8596668" cy="4775553"/>
          </a:xfrm>
        </p:spPr>
        <p:txBody>
          <a:bodyPr>
            <a:normAutofit fontScale="85000" lnSpcReduction="20000"/>
          </a:bodyPr>
          <a:lstStyle/>
          <a:p>
            <a:pPr>
              <a:buFont typeface="Wingdings" panose="05000000000000000000" pitchFamily="2" charset="2"/>
              <a:buChar char="Ø"/>
            </a:pPr>
            <a:r>
              <a:rPr lang="en-US" sz="2400" dirty="0">
                <a:solidFill>
                  <a:schemeClr val="tx1">
                    <a:lumMod val="50000"/>
                    <a:lumOff val="50000"/>
                  </a:schemeClr>
                </a:solidFill>
              </a:rPr>
              <a:t>Tokenization</a:t>
            </a:r>
          </a:p>
          <a:p>
            <a:pPr>
              <a:buFont typeface="Wingdings" panose="05000000000000000000" pitchFamily="2" charset="2"/>
              <a:buChar char="Ø"/>
            </a:pPr>
            <a:r>
              <a:rPr lang="en-US" sz="2400" dirty="0">
                <a:solidFill>
                  <a:schemeClr val="tx1">
                    <a:lumMod val="50000"/>
                    <a:lumOff val="50000"/>
                  </a:schemeClr>
                </a:solidFill>
              </a:rPr>
              <a:t>NER Encoding</a:t>
            </a:r>
          </a:p>
          <a:p>
            <a:pPr>
              <a:buFont typeface="Wingdings" panose="05000000000000000000" pitchFamily="2" charset="2"/>
              <a:buChar char="Ø"/>
            </a:pPr>
            <a:r>
              <a:rPr lang="en-US" sz="2400" dirty="0">
                <a:solidFill>
                  <a:schemeClr val="tx1">
                    <a:lumMod val="50000"/>
                    <a:lumOff val="50000"/>
                  </a:schemeClr>
                </a:solidFill>
              </a:rPr>
              <a:t>Change only on nouns, verbs, adjectives and adverbs</a:t>
            </a:r>
          </a:p>
          <a:p>
            <a:pPr>
              <a:buFont typeface="Wingdings" panose="05000000000000000000" pitchFamily="2" charset="2"/>
              <a:buChar char="Ø"/>
            </a:pPr>
            <a:r>
              <a:rPr lang="en-US" sz="2400" dirty="0">
                <a:solidFill>
                  <a:schemeClr val="tx1">
                    <a:lumMod val="50000"/>
                    <a:lumOff val="50000"/>
                  </a:schemeClr>
                </a:solidFill>
              </a:rPr>
              <a:t>For each word find all synsets with the same POS</a:t>
            </a:r>
          </a:p>
          <a:p>
            <a:pPr>
              <a:buFont typeface="Wingdings" panose="05000000000000000000" pitchFamily="2" charset="2"/>
              <a:buChar char="Ø"/>
            </a:pPr>
            <a:r>
              <a:rPr lang="en-US" sz="2400" dirty="0">
                <a:solidFill>
                  <a:schemeClr val="tx1">
                    <a:lumMod val="95000"/>
                    <a:lumOff val="5000"/>
                  </a:schemeClr>
                </a:solidFill>
              </a:rPr>
              <a:t>For each word in the synset, try the word as substitution of the original word, then calculate the similarity between the embedding of the original word and the substituted one (in the same context), then assign the substitution along with the similarity as a possible candidate.</a:t>
            </a:r>
            <a:endParaRPr lang="en-US" sz="2200" dirty="0">
              <a:solidFill>
                <a:schemeClr val="tx1">
                  <a:lumMod val="95000"/>
                  <a:lumOff val="5000"/>
                </a:schemeClr>
              </a:solidFill>
            </a:endParaRPr>
          </a:p>
          <a:p>
            <a:pPr>
              <a:buFont typeface="Wingdings" panose="05000000000000000000" pitchFamily="2" charset="2"/>
              <a:buChar char="Ø"/>
            </a:pPr>
            <a:r>
              <a:rPr lang="en-US" sz="2400" dirty="0">
                <a:solidFill>
                  <a:schemeClr val="tx1">
                    <a:lumMod val="50000"/>
                    <a:lumOff val="50000"/>
                  </a:schemeClr>
                </a:solidFill>
              </a:rPr>
              <a:t>Generate all possible combinations of words, and assign score to each sentence, the score is calculated as the multiplication of similarities of each word</a:t>
            </a:r>
          </a:p>
          <a:p>
            <a:pPr>
              <a:buFont typeface="Wingdings" panose="05000000000000000000" pitchFamily="2" charset="2"/>
              <a:buChar char="Ø"/>
            </a:pPr>
            <a:r>
              <a:rPr lang="en-US" sz="2400" dirty="0">
                <a:solidFill>
                  <a:schemeClr val="tx1">
                    <a:lumMod val="50000"/>
                    <a:lumOff val="50000"/>
                  </a:schemeClr>
                </a:solidFill>
              </a:rPr>
              <a:t>Conjugate the verbs to be the same as the original ones</a:t>
            </a:r>
          </a:p>
          <a:p>
            <a:pPr>
              <a:buFont typeface="Wingdings" panose="05000000000000000000" pitchFamily="2" charset="2"/>
              <a:buChar char="Ø"/>
            </a:pPr>
            <a:r>
              <a:rPr lang="en-US" sz="2400" dirty="0">
                <a:solidFill>
                  <a:schemeClr val="tx1">
                    <a:lumMod val="50000"/>
                    <a:lumOff val="50000"/>
                  </a:schemeClr>
                </a:solidFill>
              </a:rPr>
              <a:t>Sort the sentences according to the score</a:t>
            </a:r>
          </a:p>
          <a:p>
            <a:pPr>
              <a:buFont typeface="Wingdings" panose="05000000000000000000" pitchFamily="2" charset="2"/>
              <a:buChar char="Ø"/>
            </a:pPr>
            <a:r>
              <a:rPr lang="en-US" sz="2400" dirty="0">
                <a:solidFill>
                  <a:schemeClr val="tx1">
                    <a:lumMod val="50000"/>
                    <a:lumOff val="50000"/>
                  </a:schemeClr>
                </a:solidFill>
              </a:rPr>
              <a:t>NER Decoding</a:t>
            </a:r>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336929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E114-0B6E-4549-E0C8-38C178586B05}"/>
              </a:ext>
            </a:extLst>
          </p:cNvPr>
          <p:cNvSpPr>
            <a:spLocks noGrp="1"/>
          </p:cNvSpPr>
          <p:nvPr>
            <p:ph type="title"/>
          </p:nvPr>
        </p:nvSpPr>
        <p:spPr>
          <a:xfrm>
            <a:off x="1797666" y="0"/>
            <a:ext cx="8596668" cy="914400"/>
          </a:xfrm>
        </p:spPr>
        <p:txBody>
          <a:bodyPr/>
          <a:lstStyle/>
          <a:p>
            <a:pPr algn="ctr"/>
            <a:r>
              <a:rPr lang="en-US" dirty="0"/>
              <a:t>Examples</a:t>
            </a:r>
          </a:p>
        </p:txBody>
      </p:sp>
      <p:sp>
        <p:nvSpPr>
          <p:cNvPr id="3" name="Content Placeholder 2">
            <a:extLst>
              <a:ext uri="{FF2B5EF4-FFF2-40B4-BE49-F238E27FC236}">
                <a16:creationId xmlns:a16="http://schemas.microsoft.com/office/drawing/2014/main" id="{EB26CA15-F2F0-9F8A-72DE-16E08B454208}"/>
              </a:ext>
            </a:extLst>
          </p:cNvPr>
          <p:cNvSpPr>
            <a:spLocks noGrp="1"/>
          </p:cNvSpPr>
          <p:nvPr>
            <p:ph idx="1"/>
          </p:nvPr>
        </p:nvSpPr>
        <p:spPr>
          <a:xfrm>
            <a:off x="677333" y="955964"/>
            <a:ext cx="9256376" cy="5680364"/>
          </a:xfrm>
        </p:spPr>
        <p:txBody>
          <a:bodyPr>
            <a:normAutofit/>
          </a:bodyPr>
          <a:lstStyle/>
          <a:p>
            <a:r>
              <a:rPr lang="en-US" sz="2400" dirty="0"/>
              <a:t>GloVe : </a:t>
            </a:r>
          </a:p>
          <a:p>
            <a:pPr lvl="2"/>
            <a:r>
              <a:rPr lang="en-US" sz="1800" dirty="0"/>
              <a:t>Do you such to have a glass of tea</a:t>
            </a:r>
          </a:p>
          <a:p>
            <a:pPr lvl="2"/>
            <a:r>
              <a:rPr lang="en-US" sz="1800" dirty="0"/>
              <a:t>Do you even to have a glass of tea</a:t>
            </a:r>
          </a:p>
          <a:p>
            <a:pPr lvl="2"/>
            <a:r>
              <a:rPr lang="en-US" sz="1800" dirty="0"/>
              <a:t>Do you </a:t>
            </a:r>
            <a:r>
              <a:rPr lang="en-US" sz="1800" dirty="0" err="1"/>
              <a:t>you</a:t>
            </a:r>
            <a:r>
              <a:rPr lang="en-US" sz="1800" dirty="0"/>
              <a:t> to have a glass of tea</a:t>
            </a:r>
          </a:p>
          <a:p>
            <a:pPr lvl="2"/>
            <a:endParaRPr lang="en-US" sz="1800" dirty="0"/>
          </a:p>
          <a:p>
            <a:r>
              <a:rPr lang="en-US" sz="2400" dirty="0"/>
              <a:t>WordNet with Dependency Tree</a:t>
            </a:r>
          </a:p>
          <a:p>
            <a:pPr lvl="2"/>
            <a:r>
              <a:rPr lang="en-US" sz="1800" dirty="0"/>
              <a:t>Do you wish to have a glass of tea</a:t>
            </a:r>
          </a:p>
          <a:p>
            <a:pPr lvl="2"/>
            <a:r>
              <a:rPr lang="en-US" sz="1800" dirty="0"/>
              <a:t>Do you care to have a glass of tea</a:t>
            </a:r>
          </a:p>
          <a:p>
            <a:pPr lvl="2"/>
            <a:endParaRPr lang="en-US" sz="1800" dirty="0"/>
          </a:p>
          <a:p>
            <a:r>
              <a:rPr lang="en-US" sz="2400" dirty="0"/>
              <a:t>WordNet with Bert</a:t>
            </a:r>
          </a:p>
          <a:p>
            <a:pPr lvl="2"/>
            <a:r>
              <a:rPr lang="en-US" sz="1800" dirty="0"/>
              <a:t>Do you like to take a glass of tea</a:t>
            </a:r>
          </a:p>
          <a:p>
            <a:pPr lvl="2"/>
            <a:r>
              <a:rPr lang="en-US" sz="1800" dirty="0"/>
              <a:t>Do you like to have a ice of tea</a:t>
            </a:r>
          </a:p>
          <a:p>
            <a:pPr lvl="2"/>
            <a:r>
              <a:rPr lang="en-US" sz="1800" dirty="0"/>
              <a:t>Do you like to hold a glass of tea</a:t>
            </a:r>
          </a:p>
          <a:p>
            <a:pPr lvl="2"/>
            <a:endParaRPr lang="en-US" sz="1800" dirty="0"/>
          </a:p>
          <a:p>
            <a:pPr lvl="2"/>
            <a:endParaRPr lang="en-US" sz="1800" dirty="0"/>
          </a:p>
        </p:txBody>
      </p:sp>
      <p:sp>
        <p:nvSpPr>
          <p:cNvPr id="4" name="TextBox 3">
            <a:extLst>
              <a:ext uri="{FF2B5EF4-FFF2-40B4-BE49-F238E27FC236}">
                <a16:creationId xmlns:a16="http://schemas.microsoft.com/office/drawing/2014/main" id="{A1C56EEC-16DA-3D8E-7BFF-2BCECD5B50B8}"/>
              </a:ext>
            </a:extLst>
          </p:cNvPr>
          <p:cNvSpPr txBox="1"/>
          <p:nvPr/>
        </p:nvSpPr>
        <p:spPr>
          <a:xfrm>
            <a:off x="4295227" y="586632"/>
            <a:ext cx="3601546" cy="369332"/>
          </a:xfrm>
          <a:prstGeom prst="rect">
            <a:avLst/>
          </a:prstGeom>
          <a:noFill/>
        </p:spPr>
        <p:txBody>
          <a:bodyPr wrap="square" rtlCol="0">
            <a:spAutoFit/>
          </a:bodyPr>
          <a:lstStyle/>
          <a:p>
            <a:r>
              <a:rPr lang="en-US" dirty="0"/>
              <a:t>Do you like to have a glass of tea</a:t>
            </a:r>
          </a:p>
        </p:txBody>
      </p:sp>
    </p:spTree>
    <p:extLst>
      <p:ext uri="{BB962C8B-B14F-4D97-AF65-F5344CB8AC3E}">
        <p14:creationId xmlns:p14="http://schemas.microsoft.com/office/powerpoint/2010/main" val="182229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E114-0B6E-4549-E0C8-38C178586B05}"/>
              </a:ext>
            </a:extLst>
          </p:cNvPr>
          <p:cNvSpPr>
            <a:spLocks noGrp="1"/>
          </p:cNvSpPr>
          <p:nvPr>
            <p:ph type="title"/>
          </p:nvPr>
        </p:nvSpPr>
        <p:spPr>
          <a:xfrm>
            <a:off x="4701906" y="92333"/>
            <a:ext cx="2788188" cy="545068"/>
          </a:xfrm>
        </p:spPr>
        <p:txBody>
          <a:bodyPr>
            <a:normAutofit fontScale="90000"/>
          </a:bodyPr>
          <a:lstStyle/>
          <a:p>
            <a:pPr algn="ctr"/>
            <a:r>
              <a:rPr lang="en-US" dirty="0"/>
              <a:t>Examples</a:t>
            </a:r>
          </a:p>
        </p:txBody>
      </p:sp>
      <p:sp>
        <p:nvSpPr>
          <p:cNvPr id="3" name="Content Placeholder 2">
            <a:extLst>
              <a:ext uri="{FF2B5EF4-FFF2-40B4-BE49-F238E27FC236}">
                <a16:creationId xmlns:a16="http://schemas.microsoft.com/office/drawing/2014/main" id="{EB26CA15-F2F0-9F8A-72DE-16E08B454208}"/>
              </a:ext>
            </a:extLst>
          </p:cNvPr>
          <p:cNvSpPr>
            <a:spLocks noGrp="1"/>
          </p:cNvSpPr>
          <p:nvPr>
            <p:ph idx="1"/>
          </p:nvPr>
        </p:nvSpPr>
        <p:spPr>
          <a:xfrm>
            <a:off x="677332" y="1099066"/>
            <a:ext cx="9547324" cy="5666602"/>
          </a:xfrm>
        </p:spPr>
        <p:txBody>
          <a:bodyPr>
            <a:normAutofit lnSpcReduction="10000"/>
          </a:bodyPr>
          <a:lstStyle/>
          <a:p>
            <a:r>
              <a:rPr lang="en-US" sz="2400" dirty="0"/>
              <a:t>GloVe : </a:t>
            </a:r>
          </a:p>
          <a:p>
            <a:pPr lvl="2"/>
            <a:r>
              <a:rPr lang="en-US" sz="1800" dirty="0"/>
              <a:t>He succeeded his goal</a:t>
            </a:r>
          </a:p>
          <a:p>
            <a:pPr lvl="2"/>
            <a:r>
              <a:rPr lang="en-US" sz="1800" dirty="0"/>
              <a:t>He achieved his goal</a:t>
            </a:r>
          </a:p>
          <a:p>
            <a:pPr lvl="2"/>
            <a:r>
              <a:rPr lang="en-US" sz="1800" dirty="0"/>
              <a:t>He attained his goal</a:t>
            </a:r>
          </a:p>
          <a:p>
            <a:pPr lvl="2"/>
            <a:endParaRPr lang="en-US" sz="1800" dirty="0"/>
          </a:p>
          <a:p>
            <a:r>
              <a:rPr lang="en-US" sz="2400" dirty="0"/>
              <a:t>WordNet with Dependency Tree</a:t>
            </a:r>
          </a:p>
          <a:p>
            <a:pPr lvl="2"/>
            <a:r>
              <a:rPr lang="en-US" sz="1800" dirty="0"/>
              <a:t>He achieved his finish</a:t>
            </a:r>
          </a:p>
          <a:p>
            <a:pPr lvl="2"/>
            <a:r>
              <a:rPr lang="en-US" sz="1800" dirty="0"/>
              <a:t>He achieved his </a:t>
            </a:r>
            <a:r>
              <a:rPr lang="en-US" sz="1800" dirty="0" err="1"/>
              <a:t>distination</a:t>
            </a:r>
            <a:endParaRPr lang="en-US" sz="1800" dirty="0"/>
          </a:p>
          <a:p>
            <a:pPr lvl="2"/>
            <a:r>
              <a:rPr lang="en-US" sz="1800" dirty="0"/>
              <a:t>He accomplished his goal</a:t>
            </a:r>
          </a:p>
          <a:p>
            <a:pPr lvl="2"/>
            <a:endParaRPr lang="en-US" sz="1800" dirty="0"/>
          </a:p>
          <a:p>
            <a:r>
              <a:rPr lang="en-US" sz="2400" dirty="0"/>
              <a:t>WordNet with Bert</a:t>
            </a:r>
          </a:p>
          <a:p>
            <a:pPr lvl="2"/>
            <a:r>
              <a:rPr lang="en-US" sz="1800" dirty="0"/>
              <a:t>He achieved his </a:t>
            </a:r>
            <a:r>
              <a:rPr lang="en-US" sz="1800" dirty="0" err="1"/>
              <a:t>distination</a:t>
            </a:r>
            <a:endParaRPr lang="en-US" sz="1800" dirty="0"/>
          </a:p>
          <a:p>
            <a:pPr lvl="2"/>
            <a:r>
              <a:rPr lang="en-US" sz="1800" dirty="0"/>
              <a:t>He accomplished his goal</a:t>
            </a:r>
          </a:p>
          <a:p>
            <a:pPr lvl="2"/>
            <a:r>
              <a:rPr lang="en-US" sz="1800" dirty="0"/>
              <a:t>He achieved his finish</a:t>
            </a:r>
          </a:p>
          <a:p>
            <a:pPr lvl="2"/>
            <a:endParaRPr lang="en-US" sz="1800" dirty="0"/>
          </a:p>
        </p:txBody>
      </p:sp>
      <p:sp>
        <p:nvSpPr>
          <p:cNvPr id="4" name="TextBox 3">
            <a:extLst>
              <a:ext uri="{FF2B5EF4-FFF2-40B4-BE49-F238E27FC236}">
                <a16:creationId xmlns:a16="http://schemas.microsoft.com/office/drawing/2014/main" id="{A1C56EEC-16DA-3D8E-7BFF-2BCECD5B50B8}"/>
              </a:ext>
            </a:extLst>
          </p:cNvPr>
          <p:cNvSpPr txBox="1"/>
          <p:nvPr/>
        </p:nvSpPr>
        <p:spPr>
          <a:xfrm>
            <a:off x="4807845" y="729734"/>
            <a:ext cx="3601546" cy="369332"/>
          </a:xfrm>
          <a:prstGeom prst="rect">
            <a:avLst/>
          </a:prstGeom>
          <a:noFill/>
        </p:spPr>
        <p:txBody>
          <a:bodyPr wrap="square" rtlCol="0">
            <a:spAutoFit/>
          </a:bodyPr>
          <a:lstStyle/>
          <a:p>
            <a:r>
              <a:rPr lang="en-US" dirty="0"/>
              <a:t>He achieved his goal</a:t>
            </a:r>
          </a:p>
        </p:txBody>
      </p:sp>
    </p:spTree>
    <p:extLst>
      <p:ext uri="{BB962C8B-B14F-4D97-AF65-F5344CB8AC3E}">
        <p14:creationId xmlns:p14="http://schemas.microsoft.com/office/powerpoint/2010/main" val="391580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E114-0B6E-4549-E0C8-38C178586B05}"/>
              </a:ext>
            </a:extLst>
          </p:cNvPr>
          <p:cNvSpPr>
            <a:spLocks noGrp="1"/>
          </p:cNvSpPr>
          <p:nvPr>
            <p:ph type="title"/>
          </p:nvPr>
        </p:nvSpPr>
        <p:spPr>
          <a:xfrm>
            <a:off x="4674195" y="-55418"/>
            <a:ext cx="2788188" cy="545068"/>
          </a:xfrm>
        </p:spPr>
        <p:txBody>
          <a:bodyPr>
            <a:normAutofit fontScale="90000"/>
          </a:bodyPr>
          <a:lstStyle/>
          <a:p>
            <a:pPr algn="ctr"/>
            <a:r>
              <a:rPr lang="en-US" dirty="0"/>
              <a:t>Examples</a:t>
            </a:r>
          </a:p>
        </p:txBody>
      </p:sp>
      <p:sp>
        <p:nvSpPr>
          <p:cNvPr id="3" name="Content Placeholder 2">
            <a:extLst>
              <a:ext uri="{FF2B5EF4-FFF2-40B4-BE49-F238E27FC236}">
                <a16:creationId xmlns:a16="http://schemas.microsoft.com/office/drawing/2014/main" id="{EB26CA15-F2F0-9F8A-72DE-16E08B454208}"/>
              </a:ext>
            </a:extLst>
          </p:cNvPr>
          <p:cNvSpPr>
            <a:spLocks noGrp="1"/>
          </p:cNvSpPr>
          <p:nvPr>
            <p:ph idx="1"/>
          </p:nvPr>
        </p:nvSpPr>
        <p:spPr>
          <a:xfrm>
            <a:off x="677333" y="1034718"/>
            <a:ext cx="9408776" cy="5823282"/>
          </a:xfrm>
        </p:spPr>
        <p:txBody>
          <a:bodyPr>
            <a:normAutofit/>
          </a:bodyPr>
          <a:lstStyle/>
          <a:p>
            <a:r>
              <a:rPr lang="en-US" sz="2400" dirty="0"/>
              <a:t>GloVe : </a:t>
            </a:r>
          </a:p>
          <a:p>
            <a:pPr lvl="2"/>
            <a:r>
              <a:rPr lang="en-US" sz="1800" dirty="0" err="1"/>
              <a:t>messi</a:t>
            </a:r>
            <a:r>
              <a:rPr lang="en-US" sz="1800" dirty="0"/>
              <a:t> won the world cup to prove he is the best and end the discussion</a:t>
            </a:r>
          </a:p>
          <a:p>
            <a:pPr lvl="2"/>
            <a:r>
              <a:rPr lang="en-US" sz="1800" dirty="0" err="1"/>
              <a:t>messi</a:t>
            </a:r>
            <a:r>
              <a:rPr lang="en-US" sz="1800" dirty="0"/>
              <a:t> won the world cup to prove he is the best and begin the debate</a:t>
            </a:r>
          </a:p>
          <a:p>
            <a:pPr lvl="2"/>
            <a:r>
              <a:rPr lang="en-US" sz="1800" dirty="0" err="1"/>
              <a:t>messi</a:t>
            </a:r>
            <a:r>
              <a:rPr lang="en-US" sz="1800" dirty="0"/>
              <a:t> won the world cup to prove he is the good and end the debate</a:t>
            </a:r>
          </a:p>
          <a:p>
            <a:r>
              <a:rPr lang="en-US" sz="2400" dirty="0"/>
              <a:t>WordNet with Dependency Tree</a:t>
            </a:r>
          </a:p>
          <a:p>
            <a:pPr lvl="2"/>
            <a:r>
              <a:rPr lang="en-US" sz="1800" dirty="0" err="1"/>
              <a:t>messi</a:t>
            </a:r>
            <a:r>
              <a:rPr lang="en-US" sz="1800" dirty="0"/>
              <a:t> acquired the world cup to prove he is the best and end the debate</a:t>
            </a:r>
          </a:p>
          <a:p>
            <a:pPr lvl="2"/>
            <a:r>
              <a:rPr lang="en-US" sz="1800" dirty="0" err="1"/>
              <a:t>messi</a:t>
            </a:r>
            <a:r>
              <a:rPr lang="en-US" sz="1800" dirty="0"/>
              <a:t> gained the world cup to prove he is the best and end the debate</a:t>
            </a:r>
          </a:p>
          <a:p>
            <a:pPr lvl="2"/>
            <a:r>
              <a:rPr lang="en-US" sz="1800" dirty="0" err="1"/>
              <a:t>messi</a:t>
            </a:r>
            <a:r>
              <a:rPr lang="en-US" sz="1800" dirty="0"/>
              <a:t> advanced the world cup to prove he is the best and end the debate</a:t>
            </a:r>
          </a:p>
          <a:p>
            <a:r>
              <a:rPr lang="en-US" sz="2400" dirty="0"/>
              <a:t>WordNet with Bert</a:t>
            </a:r>
          </a:p>
          <a:p>
            <a:pPr lvl="2"/>
            <a:r>
              <a:rPr lang="en-US" sz="1800" dirty="0" err="1"/>
              <a:t>messi</a:t>
            </a:r>
            <a:r>
              <a:rPr lang="en-US" sz="1800" dirty="0"/>
              <a:t> won the world cup to prove he is the best and end the argument</a:t>
            </a:r>
          </a:p>
          <a:p>
            <a:pPr lvl="2"/>
            <a:r>
              <a:rPr lang="en-US" sz="1800" dirty="0" err="1"/>
              <a:t>messi</a:t>
            </a:r>
            <a:r>
              <a:rPr lang="en-US" sz="1800" dirty="0"/>
              <a:t> won the world cup to show he is the best and end the debate</a:t>
            </a:r>
          </a:p>
          <a:p>
            <a:pPr lvl="2"/>
            <a:r>
              <a:rPr lang="en-US" sz="1800" dirty="0" err="1"/>
              <a:t>messi</a:t>
            </a:r>
            <a:r>
              <a:rPr lang="en-US" sz="1800" dirty="0"/>
              <a:t> won the world cup to demonstrate he is the best and end the debate</a:t>
            </a:r>
          </a:p>
          <a:p>
            <a:pPr lvl="2"/>
            <a:endParaRPr lang="en-US" sz="1800" dirty="0"/>
          </a:p>
        </p:txBody>
      </p:sp>
      <p:sp>
        <p:nvSpPr>
          <p:cNvPr id="4" name="TextBox 3">
            <a:extLst>
              <a:ext uri="{FF2B5EF4-FFF2-40B4-BE49-F238E27FC236}">
                <a16:creationId xmlns:a16="http://schemas.microsoft.com/office/drawing/2014/main" id="{A1C56EEC-16DA-3D8E-7BFF-2BCECD5B50B8}"/>
              </a:ext>
            </a:extLst>
          </p:cNvPr>
          <p:cNvSpPr txBox="1"/>
          <p:nvPr/>
        </p:nvSpPr>
        <p:spPr>
          <a:xfrm>
            <a:off x="3491344" y="489650"/>
            <a:ext cx="5153891" cy="646331"/>
          </a:xfrm>
          <a:prstGeom prst="rect">
            <a:avLst/>
          </a:prstGeom>
          <a:noFill/>
        </p:spPr>
        <p:txBody>
          <a:bodyPr wrap="square" rtlCol="0">
            <a:spAutoFit/>
          </a:bodyPr>
          <a:lstStyle/>
          <a:p>
            <a:pPr algn="ctr"/>
            <a:r>
              <a:rPr lang="en-US" dirty="0" err="1"/>
              <a:t>messi</a:t>
            </a:r>
            <a:r>
              <a:rPr lang="en-US" dirty="0"/>
              <a:t> won the world cup to prove he is the best and end the debate</a:t>
            </a:r>
          </a:p>
        </p:txBody>
      </p:sp>
    </p:spTree>
    <p:extLst>
      <p:ext uri="{BB962C8B-B14F-4D97-AF65-F5344CB8AC3E}">
        <p14:creationId xmlns:p14="http://schemas.microsoft.com/office/powerpoint/2010/main" val="3317757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1CCC-ECC5-4D39-B801-DD4344DB19AC}"/>
              </a:ext>
            </a:extLst>
          </p:cNvPr>
          <p:cNvSpPr>
            <a:spLocks noGrp="1"/>
          </p:cNvSpPr>
          <p:nvPr>
            <p:ph type="ctrTitle"/>
          </p:nvPr>
        </p:nvSpPr>
        <p:spPr>
          <a:xfrm>
            <a:off x="1412474" y="2940562"/>
            <a:ext cx="7766936" cy="1646302"/>
          </a:xfrm>
        </p:spPr>
        <p:txBody>
          <a:bodyPr/>
          <a:lstStyle/>
          <a:p>
            <a:pPr algn="ctr"/>
            <a:r>
              <a:rPr lang="en-US" sz="11500" b="1" i="1" dirty="0">
                <a:effectLst>
                  <a:outerShdw blurRad="38100" dist="38100" dir="2700000" algn="tl">
                    <a:srgbClr val="000000">
                      <a:alpha val="43137"/>
                    </a:srgbClr>
                  </a:outerShdw>
                </a:effectLst>
                <a:latin typeface="Buxton Sketch" panose="03080500000500000004" pitchFamily="66" charset="0"/>
              </a:rPr>
              <a:t>The End</a:t>
            </a:r>
          </a:p>
        </p:txBody>
      </p:sp>
    </p:spTree>
    <p:extLst>
      <p:ext uri="{BB962C8B-B14F-4D97-AF65-F5344CB8AC3E}">
        <p14:creationId xmlns:p14="http://schemas.microsoft.com/office/powerpoint/2010/main" val="2868088843"/>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198</TotalTime>
  <Words>614</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Buxton Sketch</vt:lpstr>
      <vt:lpstr>Traditional Arabic</vt:lpstr>
      <vt:lpstr>Trebuchet MS</vt:lpstr>
      <vt:lpstr>Wingdings</vt:lpstr>
      <vt:lpstr>Wingdings 3</vt:lpstr>
      <vt:lpstr>Facet</vt:lpstr>
      <vt:lpstr>Sentence rephrasing</vt:lpstr>
      <vt:lpstr>Contents</vt:lpstr>
      <vt:lpstr>Glove embedding</vt:lpstr>
      <vt:lpstr>WordNet with Dependency Tree</vt:lpstr>
      <vt:lpstr>WordNet with Bert</vt:lpstr>
      <vt:lpstr>Examples</vt:lpstr>
      <vt:lpstr>Examples</vt:lpstr>
      <vt:lpstr>Examples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rephrasing</dc:title>
  <dc:creator>alhusssine alakraa</dc:creator>
  <cp:lastModifiedBy>Baher</cp:lastModifiedBy>
  <cp:revision>20</cp:revision>
  <dcterms:created xsi:type="dcterms:W3CDTF">2022-03-15T07:41:48Z</dcterms:created>
  <dcterms:modified xsi:type="dcterms:W3CDTF">2023-01-19T01:50:30Z</dcterms:modified>
</cp:coreProperties>
</file>