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2" r:id="rId5"/>
    <p:sldId id="263" r:id="rId6"/>
    <p:sldId id="259" r:id="rId7"/>
    <p:sldId id="260"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365" y="-473299"/>
            <a:ext cx="8001000" cy="2971801"/>
          </a:xfrm>
        </p:spPr>
        <p:txBody>
          <a:bodyPr>
            <a:normAutofit/>
          </a:bodyPr>
          <a:lstStyle/>
          <a:p>
            <a:r>
              <a:rPr lang="en-US" dirty="0" smtClean="0">
                <a:solidFill>
                  <a:schemeClr val="bg1"/>
                </a:solidFill>
              </a:rPr>
              <a:t>MAGNITUDE OF COMPLEX NUMBERS AND ANGLE</a:t>
            </a:r>
            <a:endParaRPr lang="en-US" dirty="0">
              <a:solidFill>
                <a:schemeClr val="bg1"/>
              </a:solidFill>
            </a:endParaRPr>
          </a:p>
        </p:txBody>
      </p:sp>
      <p:sp>
        <p:nvSpPr>
          <p:cNvPr id="3" name="Subtitle 2"/>
          <p:cNvSpPr>
            <a:spLocks noGrp="1"/>
          </p:cNvSpPr>
          <p:nvPr>
            <p:ph type="subTitle" idx="1"/>
          </p:nvPr>
        </p:nvSpPr>
        <p:spPr/>
        <p:txBody>
          <a:bodyPr>
            <a:normAutofit/>
          </a:bodyPr>
          <a:lstStyle/>
          <a:p>
            <a:r>
              <a:rPr lang="en-US" sz="2800" dirty="0" smtClean="0">
                <a:solidFill>
                  <a:schemeClr val="bg1">
                    <a:lumMod val="95000"/>
                    <a:lumOff val="5000"/>
                  </a:schemeClr>
                </a:solidFill>
              </a:rPr>
              <a:t>MUHAMMAD ALI MAHMOOD</a:t>
            </a:r>
          </a:p>
          <a:p>
            <a:r>
              <a:rPr lang="en-US" sz="2800" dirty="0" smtClean="0">
                <a:solidFill>
                  <a:schemeClr val="bg1">
                    <a:lumMod val="95000"/>
                    <a:lumOff val="5000"/>
                  </a:schemeClr>
                </a:solidFill>
              </a:rPr>
              <a:t>2021346</a:t>
            </a:r>
            <a:endParaRPr lang="en-US" sz="2800" dirty="0">
              <a:solidFill>
                <a:schemeClr val="bg1">
                  <a:lumMod val="95000"/>
                  <a:lumOff val="5000"/>
                </a:schemeClr>
              </a:solidFill>
            </a:endParaRPr>
          </a:p>
        </p:txBody>
      </p:sp>
    </p:spTree>
    <p:extLst>
      <p:ext uri="{BB962C8B-B14F-4D97-AF65-F5344CB8AC3E}">
        <p14:creationId xmlns:p14="http://schemas.microsoft.com/office/powerpoint/2010/main" val="370575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758" y="0"/>
            <a:ext cx="8534400" cy="1507067"/>
          </a:xfrm>
        </p:spPr>
        <p:txBody>
          <a:bodyPr/>
          <a:lstStyle/>
          <a:p>
            <a:r>
              <a:rPr lang="en-US" dirty="0" smtClean="0">
                <a:solidFill>
                  <a:schemeClr val="bg1">
                    <a:lumMod val="95000"/>
                    <a:lumOff val="5000"/>
                  </a:schemeClr>
                </a:solidFill>
              </a:rPr>
              <a:t>Problem statement</a:t>
            </a:r>
            <a:endParaRPr lang="en-US" dirty="0">
              <a:solidFill>
                <a:schemeClr val="bg1">
                  <a:lumMod val="95000"/>
                  <a:lumOff val="5000"/>
                </a:schemeClr>
              </a:solidFill>
            </a:endParaRPr>
          </a:p>
        </p:txBody>
      </p:sp>
      <p:sp>
        <p:nvSpPr>
          <p:cNvPr id="3" name="Content Placeholder 2"/>
          <p:cNvSpPr>
            <a:spLocks noGrp="1"/>
          </p:cNvSpPr>
          <p:nvPr>
            <p:ph idx="1"/>
          </p:nvPr>
        </p:nvSpPr>
        <p:spPr>
          <a:xfrm>
            <a:off x="838758" y="2063840"/>
            <a:ext cx="8534400" cy="3615267"/>
          </a:xfrm>
        </p:spPr>
        <p:txBody>
          <a:bodyPr/>
          <a:lstStyle/>
          <a:p>
            <a:r>
              <a:rPr lang="en-US" dirty="0" smtClean="0">
                <a:solidFill>
                  <a:schemeClr val="bg1">
                    <a:lumMod val="95000"/>
                    <a:lumOff val="5000"/>
                  </a:schemeClr>
                </a:solidFill>
              </a:rPr>
              <a:t>We have to build which finds the magnitude and angle of a complex number.</a:t>
            </a:r>
            <a:endParaRPr lang="en-US" dirty="0">
              <a:solidFill>
                <a:schemeClr val="bg1">
                  <a:lumMod val="95000"/>
                  <a:lumOff val="5000"/>
                </a:schemeClr>
              </a:solidFill>
            </a:endParaRPr>
          </a:p>
        </p:txBody>
      </p:sp>
    </p:spTree>
    <p:extLst>
      <p:ext uri="{BB962C8B-B14F-4D97-AF65-F5344CB8AC3E}">
        <p14:creationId xmlns:p14="http://schemas.microsoft.com/office/powerpoint/2010/main" val="101209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07" y="425360"/>
            <a:ext cx="8534400" cy="1267853"/>
          </a:xfrm>
        </p:spPr>
        <p:txBody>
          <a:bodyPr/>
          <a:lstStyle/>
          <a:p>
            <a:r>
              <a:rPr lang="en-US" dirty="0" smtClean="0">
                <a:solidFill>
                  <a:schemeClr val="bg1">
                    <a:lumMod val="95000"/>
                    <a:lumOff val="5000"/>
                  </a:schemeClr>
                </a:solidFill>
              </a:rPr>
              <a:t>Introduction</a:t>
            </a:r>
            <a:endParaRPr lang="en-US" dirty="0">
              <a:solidFill>
                <a:schemeClr val="bg1">
                  <a:lumMod val="95000"/>
                  <a:lumOff val="5000"/>
                </a:schemeClr>
              </a:solidFill>
            </a:endParaRPr>
          </a:p>
        </p:txBody>
      </p:sp>
      <p:sp>
        <p:nvSpPr>
          <p:cNvPr id="3" name="Content Placeholder 2"/>
          <p:cNvSpPr>
            <a:spLocks noGrp="1"/>
          </p:cNvSpPr>
          <p:nvPr>
            <p:ph idx="1"/>
          </p:nvPr>
        </p:nvSpPr>
        <p:spPr>
          <a:xfrm>
            <a:off x="761486" y="2205506"/>
            <a:ext cx="8534400" cy="3615267"/>
          </a:xfrm>
        </p:spPr>
        <p:txBody>
          <a:bodyPr/>
          <a:lstStyle/>
          <a:p>
            <a:r>
              <a:rPr lang="en-US" dirty="0" smtClean="0">
                <a:solidFill>
                  <a:schemeClr val="bg1">
                    <a:lumMod val="95000"/>
                    <a:lumOff val="5000"/>
                  </a:schemeClr>
                </a:solidFill>
              </a:rPr>
              <a:t>We will make this program using math functions such as squareroots and tangent to find the magnitude and angle of the complex number.User will enter real and imaginary number and we will calculate.</a:t>
            </a:r>
            <a:endParaRPr lang="en-US" dirty="0">
              <a:solidFill>
                <a:schemeClr val="bg1">
                  <a:lumMod val="95000"/>
                  <a:lumOff val="5000"/>
                </a:schemeClr>
              </a:solidFill>
            </a:endParaRPr>
          </a:p>
        </p:txBody>
      </p:sp>
    </p:spTree>
    <p:extLst>
      <p:ext uri="{BB962C8B-B14F-4D97-AF65-F5344CB8AC3E}">
        <p14:creationId xmlns:p14="http://schemas.microsoft.com/office/powerpoint/2010/main" val="65268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34" y="778216"/>
            <a:ext cx="8534400" cy="1507067"/>
          </a:xfrm>
        </p:spPr>
        <p:txBody>
          <a:bodyPr>
            <a:normAutofit fontScale="90000"/>
          </a:bodyPr>
          <a:lstStyle/>
          <a:p>
            <a:r>
              <a:rPr lang="en-US" sz="2800" cap="none" dirty="0" smtClean="0">
                <a:solidFill>
                  <a:schemeClr val="bg1">
                    <a:lumMod val="95000"/>
                    <a:lumOff val="5000"/>
                  </a:schemeClr>
                </a:solidFill>
              </a:rPr>
              <a:t/>
            </a:r>
            <a:br>
              <a:rPr lang="en-US" sz="2800" cap="none" dirty="0" smtClean="0">
                <a:solidFill>
                  <a:schemeClr val="bg1">
                    <a:lumMod val="95000"/>
                    <a:lumOff val="5000"/>
                  </a:schemeClr>
                </a:solidFill>
              </a:rPr>
            </a:br>
            <a:r>
              <a:rPr lang="en-US" sz="2800" cap="none" dirty="0">
                <a:solidFill>
                  <a:schemeClr val="bg1">
                    <a:lumMod val="95000"/>
                    <a:lumOff val="5000"/>
                  </a:schemeClr>
                </a:solidFill>
              </a:rPr>
              <a:t/>
            </a:r>
            <a:br>
              <a:rPr lang="en-US" sz="2800" cap="none" dirty="0">
                <a:solidFill>
                  <a:schemeClr val="bg1">
                    <a:lumMod val="95000"/>
                    <a:lumOff val="5000"/>
                  </a:schemeClr>
                </a:solidFill>
              </a:rPr>
            </a:br>
            <a:r>
              <a:rPr lang="en-US" sz="2800" cap="none" dirty="0" smtClean="0">
                <a:solidFill>
                  <a:schemeClr val="bg1">
                    <a:lumMod val="95000"/>
                    <a:lumOff val="5000"/>
                  </a:schemeClr>
                </a:solidFill>
              </a:rPr>
              <a:t>CODE DESCRIPTION:</a:t>
            </a:r>
            <a:br>
              <a:rPr lang="en-US" sz="2800" cap="none" dirty="0" smtClean="0">
                <a:solidFill>
                  <a:schemeClr val="bg1">
                    <a:lumMod val="95000"/>
                    <a:lumOff val="5000"/>
                  </a:schemeClr>
                </a:solidFill>
              </a:rPr>
            </a:br>
            <a:r>
              <a:rPr lang="en-US" sz="2800" cap="none" dirty="0">
                <a:solidFill>
                  <a:schemeClr val="bg1">
                    <a:lumMod val="95000"/>
                    <a:lumOff val="5000"/>
                  </a:schemeClr>
                </a:solidFill>
              </a:rPr>
              <a:t/>
            </a:r>
            <a:br>
              <a:rPr lang="en-US" sz="2800" cap="none" dirty="0">
                <a:solidFill>
                  <a:schemeClr val="bg1">
                    <a:lumMod val="95000"/>
                    <a:lumOff val="5000"/>
                  </a:schemeClr>
                </a:solidFill>
              </a:rPr>
            </a:br>
            <a:r>
              <a:rPr lang="en-US" sz="2800" cap="none" dirty="0" smtClean="0">
                <a:solidFill>
                  <a:schemeClr val="bg1">
                    <a:lumMod val="95000"/>
                    <a:lumOff val="5000"/>
                  </a:schemeClr>
                </a:solidFill>
              </a:rPr>
              <a:t/>
            </a:r>
            <a:br>
              <a:rPr lang="en-US" sz="2800" cap="none" dirty="0" smtClean="0">
                <a:solidFill>
                  <a:schemeClr val="bg1">
                    <a:lumMod val="95000"/>
                    <a:lumOff val="5000"/>
                  </a:schemeClr>
                </a:solidFill>
              </a:rPr>
            </a:br>
            <a:r>
              <a:rPr lang="en-US" sz="2800" cap="none" dirty="0" smtClean="0">
                <a:solidFill>
                  <a:schemeClr val="bg1">
                    <a:lumMod val="95000"/>
                    <a:lumOff val="5000"/>
                  </a:schemeClr>
                </a:solidFill>
              </a:rPr>
              <a:t>EditText </a:t>
            </a:r>
            <a:r>
              <a:rPr lang="en-US" sz="2800" cap="none" dirty="0" smtClean="0">
                <a:solidFill>
                  <a:schemeClr val="bg1">
                    <a:lumMod val="95000"/>
                    <a:lumOff val="5000"/>
                  </a:schemeClr>
                </a:solidFill>
              </a:rPr>
              <a:t>is used for taking inputs.We have to take one real input and one imaginary input.</a:t>
            </a:r>
            <a:br>
              <a:rPr lang="en-US" sz="2800" cap="none" dirty="0" smtClean="0">
                <a:solidFill>
                  <a:schemeClr val="bg1">
                    <a:lumMod val="95000"/>
                    <a:lumOff val="5000"/>
                  </a:schemeClr>
                </a:solidFill>
              </a:rPr>
            </a:br>
            <a:r>
              <a:rPr lang="en-US" sz="2800" cap="none" dirty="0" smtClean="0">
                <a:solidFill>
                  <a:schemeClr val="bg1">
                    <a:lumMod val="95000"/>
                    <a:lumOff val="5000"/>
                  </a:schemeClr>
                </a:solidFill>
              </a:rPr>
              <a:t/>
            </a:r>
            <a:br>
              <a:rPr lang="en-US" sz="2800" cap="none" dirty="0" smtClean="0">
                <a:solidFill>
                  <a:schemeClr val="bg1">
                    <a:lumMod val="95000"/>
                    <a:lumOff val="5000"/>
                  </a:schemeClr>
                </a:solidFill>
              </a:rPr>
            </a:br>
            <a:r>
              <a:rPr lang="en-US" sz="2800" cap="none" dirty="0" smtClean="0">
                <a:solidFill>
                  <a:schemeClr val="bg1">
                    <a:lumMod val="95000"/>
                    <a:lumOff val="5000"/>
                  </a:schemeClr>
                </a:solidFill>
              </a:rPr>
              <a:t>TextView is used for output.We have to output the magnitude and angle separately.</a:t>
            </a:r>
            <a:endParaRPr lang="en-US" sz="2800" cap="none" dirty="0">
              <a:solidFill>
                <a:schemeClr val="bg1">
                  <a:lumMod val="95000"/>
                  <a:lumOff val="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360" y="4340181"/>
            <a:ext cx="6088163" cy="1970466"/>
          </a:xfrm>
        </p:spPr>
      </p:pic>
    </p:spTree>
    <p:extLst>
      <p:ext uri="{BB962C8B-B14F-4D97-AF65-F5344CB8AC3E}">
        <p14:creationId xmlns:p14="http://schemas.microsoft.com/office/powerpoint/2010/main" val="95654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65" y="1138825"/>
            <a:ext cx="8534400" cy="1507067"/>
          </a:xfrm>
        </p:spPr>
        <p:txBody>
          <a:bodyPr/>
          <a:lstStyle/>
          <a:p>
            <a:r>
              <a:rPr lang="en-US" cap="none" dirty="0" smtClean="0">
                <a:solidFill>
                  <a:schemeClr val="bg1">
                    <a:lumMod val="95000"/>
                    <a:lumOff val="5000"/>
                  </a:schemeClr>
                </a:solidFill>
              </a:rPr>
              <a:t>This code links the buttons to the java code. </a:t>
            </a:r>
            <a:endParaRPr lang="en-US" cap="none" dirty="0">
              <a:solidFill>
                <a:schemeClr val="bg1">
                  <a:lumMod val="95000"/>
                  <a:lumOff val="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157" y="3503053"/>
            <a:ext cx="5248656" cy="1422159"/>
          </a:xfrm>
        </p:spPr>
      </p:pic>
    </p:spTree>
    <p:extLst>
      <p:ext uri="{BB962C8B-B14F-4D97-AF65-F5344CB8AC3E}">
        <p14:creationId xmlns:p14="http://schemas.microsoft.com/office/powerpoint/2010/main" val="155119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841679"/>
            <a:ext cx="8534400" cy="2459388"/>
          </a:xfrm>
        </p:spPr>
        <p:txBody>
          <a:bodyPr>
            <a:normAutofit fontScale="70000" lnSpcReduction="20000"/>
          </a:bodyPr>
          <a:lstStyle/>
          <a:p>
            <a:endParaRPr lang="en-US" sz="3200" dirty="0" smtClean="0">
              <a:solidFill>
                <a:schemeClr val="bg1">
                  <a:lumMod val="95000"/>
                  <a:lumOff val="5000"/>
                </a:schemeClr>
              </a:solidFill>
            </a:endParaRPr>
          </a:p>
          <a:p>
            <a:pPr marL="0" indent="0">
              <a:buNone/>
            </a:pPr>
            <a:endParaRPr lang="en-US" sz="4100" dirty="0" smtClean="0">
              <a:solidFill>
                <a:schemeClr val="bg1">
                  <a:lumMod val="95000"/>
                  <a:lumOff val="5000"/>
                </a:schemeClr>
              </a:solidFill>
            </a:endParaRPr>
          </a:p>
          <a:p>
            <a:pPr marL="0" indent="0">
              <a:buNone/>
            </a:pPr>
            <a:r>
              <a:rPr lang="en-US" sz="4100" dirty="0" smtClean="0">
                <a:solidFill>
                  <a:schemeClr val="bg1">
                    <a:lumMod val="95000"/>
                    <a:lumOff val="5000"/>
                  </a:schemeClr>
                </a:solidFill>
              </a:rPr>
              <a:t>Magnitude </a:t>
            </a:r>
            <a:r>
              <a:rPr lang="en-US" sz="4100" dirty="0">
                <a:solidFill>
                  <a:schemeClr val="bg1">
                    <a:lumMod val="95000"/>
                    <a:lumOff val="5000"/>
                  </a:schemeClr>
                </a:solidFill>
              </a:rPr>
              <a:t>of complex </a:t>
            </a:r>
            <a:r>
              <a:rPr lang="en-US" sz="4100" dirty="0" smtClean="0">
                <a:solidFill>
                  <a:schemeClr val="bg1">
                    <a:lumMod val="95000"/>
                    <a:lumOff val="5000"/>
                  </a:schemeClr>
                </a:solidFill>
              </a:rPr>
              <a:t>numbers:</a:t>
            </a:r>
            <a:endParaRPr lang="en-US" sz="4100" dirty="0">
              <a:solidFill>
                <a:schemeClr val="bg1">
                  <a:lumMod val="95000"/>
                  <a:lumOff val="5000"/>
                </a:schemeClr>
              </a:solidFill>
            </a:endParaRPr>
          </a:p>
          <a:p>
            <a:pPr marL="0" indent="0">
              <a:buNone/>
            </a:pPr>
            <a:endParaRPr lang="en-US" sz="1800" dirty="0" smtClean="0">
              <a:solidFill>
                <a:schemeClr val="bg1">
                  <a:lumMod val="95000"/>
                  <a:lumOff val="5000"/>
                </a:schemeClr>
              </a:solidFill>
            </a:endParaRPr>
          </a:p>
          <a:p>
            <a:pPr marL="0" indent="0">
              <a:buNone/>
            </a:pPr>
            <a:r>
              <a:rPr lang="en-US" sz="2800" dirty="0">
                <a:solidFill>
                  <a:schemeClr val="bg1">
                    <a:lumMod val="95000"/>
                    <a:lumOff val="5000"/>
                  </a:schemeClr>
                </a:solidFill>
              </a:rPr>
              <a:t>-</a:t>
            </a:r>
            <a:r>
              <a:rPr lang="en-US" sz="3300" dirty="0">
                <a:solidFill>
                  <a:schemeClr val="bg1">
                    <a:lumMod val="95000"/>
                    <a:lumOff val="5000"/>
                  </a:schemeClr>
                </a:solidFill>
              </a:rPr>
              <a:t>Magnitude is the square root of the sum of the squares of real and imaginary </a:t>
            </a:r>
            <a:r>
              <a:rPr lang="en-US" sz="3300" dirty="0" smtClean="0">
                <a:solidFill>
                  <a:schemeClr val="bg1">
                    <a:lumMod val="95000"/>
                    <a:lumOff val="5000"/>
                  </a:schemeClr>
                </a:solidFill>
              </a:rPr>
              <a:t>value</a:t>
            </a:r>
          </a:p>
          <a:p>
            <a:pPr marL="0" indent="0">
              <a:buNone/>
            </a:pPr>
            <a:endParaRPr lang="en-US" sz="3300" dirty="0" smtClean="0">
              <a:solidFill>
                <a:schemeClr val="bg1">
                  <a:lumMod val="95000"/>
                  <a:lumOff val="5000"/>
                </a:schemeClr>
              </a:solidFill>
            </a:endParaRPr>
          </a:p>
          <a:p>
            <a:pPr marL="0" indent="0">
              <a:buNone/>
            </a:pPr>
            <a:endParaRPr lang="en-US" sz="3200" dirty="0">
              <a:solidFill>
                <a:schemeClr val="bg1">
                  <a:lumMod val="95000"/>
                  <a:lumOff val="5000"/>
                </a:schemeClr>
              </a:solidFill>
            </a:endParaRPr>
          </a:p>
          <a:p>
            <a:pPr marL="0" indent="0">
              <a:buNone/>
            </a:pPr>
            <a:endParaRPr lang="en-US" sz="3200" dirty="0">
              <a:solidFill>
                <a:schemeClr val="bg1">
                  <a:lumMod val="95000"/>
                  <a:lumOff val="5000"/>
                </a:schemeClr>
              </a:solidFill>
            </a:endParaRPr>
          </a:p>
          <a:p>
            <a:endParaRPr lang="en-US" dirty="0">
              <a:solidFill>
                <a:schemeClr val="bg1">
                  <a:lumMod val="95000"/>
                  <a:lumOff val="5000"/>
                </a:schemeClr>
              </a:solidFill>
            </a:endParaRPr>
          </a:p>
          <a:p>
            <a:pPr marL="0" indent="0">
              <a:buNone/>
            </a:pPr>
            <a:endParaRPr lang="en-US" dirty="0" smtClean="0">
              <a:solidFill>
                <a:schemeClr val="bg1">
                  <a:lumMod val="95000"/>
                  <a:lumOff val="5000"/>
                </a:schemeClr>
              </a:solidFill>
            </a:endParaRPr>
          </a:p>
          <a:p>
            <a:endParaRPr lang="en-US" sz="3200" dirty="0" smtClean="0">
              <a:solidFill>
                <a:schemeClr val="bg1">
                  <a:lumMod val="95000"/>
                  <a:lumOff val="5000"/>
                </a:schemeClr>
              </a:solidFill>
            </a:endParaRPr>
          </a:p>
          <a:p>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568" y="3352312"/>
            <a:ext cx="6156102" cy="755572"/>
          </a:xfrm>
          <a:prstGeom prst="rect">
            <a:avLst/>
          </a:prstGeom>
        </p:spPr>
      </p:pic>
    </p:spTree>
    <p:extLst>
      <p:ext uri="{BB962C8B-B14F-4D97-AF65-F5344CB8AC3E}">
        <p14:creationId xmlns:p14="http://schemas.microsoft.com/office/powerpoint/2010/main" val="212981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665" y="1322706"/>
            <a:ext cx="8534400" cy="3615267"/>
          </a:xfrm>
        </p:spPr>
        <p:txBody>
          <a:bodyPr>
            <a:normAutofit fontScale="62500" lnSpcReduction="20000"/>
          </a:bodyPr>
          <a:lstStyle/>
          <a:p>
            <a:r>
              <a:rPr lang="en-US" sz="4500" dirty="0" smtClean="0">
                <a:solidFill>
                  <a:schemeClr val="bg1">
                    <a:lumMod val="95000"/>
                    <a:lumOff val="5000"/>
                  </a:schemeClr>
                </a:solidFill>
              </a:rPr>
              <a:t>ANGLE OF A COMPLEX NUMBER:</a:t>
            </a:r>
          </a:p>
          <a:p>
            <a:endParaRPr lang="en-US" sz="3200" dirty="0" smtClean="0">
              <a:solidFill>
                <a:schemeClr val="bg1">
                  <a:lumMod val="95000"/>
                  <a:lumOff val="5000"/>
                </a:schemeClr>
              </a:solidFill>
            </a:endParaRPr>
          </a:p>
          <a:p>
            <a:r>
              <a:rPr lang="en-US" sz="2600" dirty="0" smtClean="0">
                <a:solidFill>
                  <a:schemeClr val="bg1">
                    <a:lumMod val="95000"/>
                    <a:lumOff val="5000"/>
                  </a:schemeClr>
                </a:solidFill>
              </a:rPr>
              <a:t>Angle is calculated by tangent inverse of imaginary value divided by real value.</a:t>
            </a:r>
          </a:p>
          <a:p>
            <a:pPr marL="0" indent="0">
              <a:buNone/>
            </a:pPr>
            <a:endParaRPr lang="en-US" sz="2600" dirty="0" smtClean="0">
              <a:solidFill>
                <a:schemeClr val="bg1">
                  <a:lumMod val="95000"/>
                  <a:lumOff val="5000"/>
                </a:schemeClr>
              </a:solidFill>
            </a:endParaRPr>
          </a:p>
          <a:p>
            <a:endParaRPr lang="en-US" sz="2900" dirty="0">
              <a:solidFill>
                <a:schemeClr val="bg1">
                  <a:lumMod val="95000"/>
                  <a:lumOff val="5000"/>
                </a:schemeClr>
              </a:solidFill>
            </a:endParaRPr>
          </a:p>
          <a:p>
            <a:r>
              <a:rPr lang="en-US" sz="2900" dirty="0" smtClean="0">
                <a:solidFill>
                  <a:schemeClr val="bg1">
                    <a:lumMod val="95000"/>
                    <a:lumOff val="5000"/>
                  </a:schemeClr>
                </a:solidFill>
              </a:rPr>
              <a:t>This tan function gives the angle in radians so if we want to convert the angle to degrees we can multiply it by180 and divide by pi.</a:t>
            </a:r>
          </a:p>
          <a:p>
            <a:pPr marL="0" indent="0">
              <a:buNone/>
            </a:pPr>
            <a:r>
              <a:rPr lang="en-US" sz="3200" dirty="0" smtClean="0">
                <a:solidFill>
                  <a:schemeClr val="bg1">
                    <a:lumMod val="95000"/>
                    <a:lumOff val="5000"/>
                  </a:schemeClr>
                </a:solidFill>
              </a:rPr>
              <a:t/>
            </a:r>
            <a:br>
              <a:rPr lang="en-US" sz="3200" dirty="0" smtClean="0">
                <a:solidFill>
                  <a:schemeClr val="bg1">
                    <a:lumMod val="95000"/>
                    <a:lumOff val="5000"/>
                  </a:schemeClr>
                </a:solidFill>
              </a:rPr>
            </a:br>
            <a:endParaRPr lang="en-US" sz="3200" dirty="0">
              <a:solidFill>
                <a:schemeClr val="bg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09" y="2944193"/>
            <a:ext cx="4262908" cy="372292"/>
          </a:xfrm>
          <a:prstGeom prst="rect">
            <a:avLst/>
          </a:prstGeom>
        </p:spPr>
      </p:pic>
    </p:spTree>
    <p:extLst>
      <p:ext uri="{BB962C8B-B14F-4D97-AF65-F5344CB8AC3E}">
        <p14:creationId xmlns:p14="http://schemas.microsoft.com/office/powerpoint/2010/main" val="388447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91" y="1319129"/>
            <a:ext cx="8534400" cy="1507067"/>
          </a:xfrm>
        </p:spPr>
        <p:txBody>
          <a:bodyPr>
            <a:normAutofit fontScale="90000"/>
          </a:bodyPr>
          <a:lstStyle/>
          <a:p>
            <a:r>
              <a:rPr lang="en-US" sz="2400" cap="none" dirty="0" smtClean="0">
                <a:solidFill>
                  <a:schemeClr val="bg1">
                    <a:lumMod val="95000"/>
                    <a:lumOff val="5000"/>
                  </a:schemeClr>
                </a:solidFill>
              </a:rPr>
              <a:t>We enter the real number first and then the imaginary number.</a:t>
            </a:r>
            <a:br>
              <a:rPr lang="en-US" sz="2400" cap="none" dirty="0" smtClean="0">
                <a:solidFill>
                  <a:schemeClr val="bg1">
                    <a:lumMod val="95000"/>
                    <a:lumOff val="5000"/>
                  </a:schemeClr>
                </a:solidFill>
              </a:rPr>
            </a:br>
            <a:r>
              <a:rPr lang="en-US" sz="2400" cap="none" dirty="0" smtClean="0">
                <a:solidFill>
                  <a:schemeClr val="bg1">
                    <a:lumMod val="95000"/>
                    <a:lumOff val="5000"/>
                  </a:schemeClr>
                </a:solidFill>
              </a:rPr>
              <a:t/>
            </a:r>
            <a:br>
              <a:rPr lang="en-US" sz="2400" cap="none" dirty="0" smtClean="0">
                <a:solidFill>
                  <a:schemeClr val="bg1">
                    <a:lumMod val="95000"/>
                    <a:lumOff val="5000"/>
                  </a:schemeClr>
                </a:solidFill>
              </a:rPr>
            </a:br>
            <a:r>
              <a:rPr lang="en-US" sz="2400" cap="none" dirty="0">
                <a:solidFill>
                  <a:schemeClr val="bg1">
                    <a:lumMod val="95000"/>
                    <a:lumOff val="5000"/>
                  </a:schemeClr>
                </a:solidFill>
              </a:rPr>
              <a:t/>
            </a:r>
            <a:br>
              <a:rPr lang="en-US" sz="2400" cap="none" dirty="0">
                <a:solidFill>
                  <a:schemeClr val="bg1">
                    <a:lumMod val="95000"/>
                    <a:lumOff val="5000"/>
                  </a:schemeClr>
                </a:solidFill>
              </a:rPr>
            </a:br>
            <a:r>
              <a:rPr lang="en-US" sz="2400" cap="none" dirty="0" smtClean="0">
                <a:solidFill>
                  <a:schemeClr val="bg1">
                    <a:lumMod val="95000"/>
                    <a:lumOff val="5000"/>
                  </a:schemeClr>
                </a:solidFill>
              </a:rPr>
              <a:t>The output of magnitude and angle is given in degrees.</a:t>
            </a:r>
            <a:r>
              <a:rPr lang="en-US" sz="2000" cap="none" dirty="0" smtClean="0">
                <a:solidFill>
                  <a:schemeClr val="bg1">
                    <a:lumMod val="95000"/>
                    <a:lumOff val="5000"/>
                  </a:schemeClr>
                </a:solidFill>
              </a:rPr>
              <a:t/>
            </a:r>
            <a:br>
              <a:rPr lang="en-US" sz="2000" cap="none" dirty="0" smtClean="0">
                <a:solidFill>
                  <a:schemeClr val="bg1">
                    <a:lumMod val="95000"/>
                    <a:lumOff val="5000"/>
                  </a:schemeClr>
                </a:solidFill>
              </a:rPr>
            </a:br>
            <a:endParaRPr lang="en-US" sz="2000" cap="none" dirty="0">
              <a:solidFill>
                <a:schemeClr val="bg1">
                  <a:lumMod val="95000"/>
                  <a:lumOff val="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1491" y="1022915"/>
            <a:ext cx="2576929" cy="5460643"/>
          </a:xfrm>
        </p:spPr>
      </p:pic>
    </p:spTree>
    <p:extLst>
      <p:ext uri="{BB962C8B-B14F-4D97-AF65-F5344CB8AC3E}">
        <p14:creationId xmlns:p14="http://schemas.microsoft.com/office/powerpoint/2010/main" val="6966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5941"/>
            <a:ext cx="8534400" cy="1507067"/>
          </a:xfrm>
        </p:spPr>
        <p:txBody>
          <a:bodyPr/>
          <a:lstStyle/>
          <a:p>
            <a:r>
              <a:rPr lang="en-US" dirty="0" smtClean="0">
                <a:solidFill>
                  <a:schemeClr val="bg1">
                    <a:lumMod val="95000"/>
                    <a:lumOff val="5000"/>
                  </a:schemeClr>
                </a:solidFill>
              </a:rPr>
              <a:t>Conclusion</a:t>
            </a:r>
            <a:endParaRPr lang="en-US" dirty="0">
              <a:solidFill>
                <a:schemeClr val="bg1">
                  <a:lumMod val="95000"/>
                  <a:lumOff val="5000"/>
                </a:schemeClr>
              </a:solidFill>
            </a:endParaRPr>
          </a:p>
        </p:txBody>
      </p:sp>
      <p:sp>
        <p:nvSpPr>
          <p:cNvPr id="3" name="Content Placeholder 2"/>
          <p:cNvSpPr>
            <a:spLocks noGrp="1"/>
          </p:cNvSpPr>
          <p:nvPr>
            <p:ph idx="1"/>
          </p:nvPr>
        </p:nvSpPr>
        <p:spPr>
          <a:xfrm>
            <a:off x="800122" y="2321417"/>
            <a:ext cx="8534400" cy="3512713"/>
          </a:xfrm>
        </p:spPr>
        <p:txBody>
          <a:bodyPr/>
          <a:lstStyle/>
          <a:p>
            <a:r>
              <a:rPr lang="en-US" dirty="0" smtClean="0">
                <a:solidFill>
                  <a:schemeClr val="bg1">
                    <a:lumMod val="95000"/>
                    <a:lumOff val="5000"/>
                  </a:schemeClr>
                </a:solidFill>
              </a:rPr>
              <a:t>Programs like these are very useful in real life and we should try and make more projects like these.</a:t>
            </a:r>
            <a:endParaRPr lang="en-US" dirty="0">
              <a:solidFill>
                <a:schemeClr val="bg1">
                  <a:lumMod val="95000"/>
                  <a:lumOff val="5000"/>
                </a:schemeClr>
              </a:solidFill>
            </a:endParaRPr>
          </a:p>
        </p:txBody>
      </p:sp>
    </p:spTree>
    <p:extLst>
      <p:ext uri="{BB962C8B-B14F-4D97-AF65-F5344CB8AC3E}">
        <p14:creationId xmlns:p14="http://schemas.microsoft.com/office/powerpoint/2010/main" val="27375989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135</TotalTime>
  <Words>175</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MAGNITUDE OF COMPLEX NUMBERS AND ANGLE</vt:lpstr>
      <vt:lpstr>Problem statement</vt:lpstr>
      <vt:lpstr>Introduction</vt:lpstr>
      <vt:lpstr>  CODE DESCRIPTION:   EditText is used for taking inputs.We have to take one real input and one imaginary input.  TextView is used for output.We have to output the magnitude and angle separately.</vt:lpstr>
      <vt:lpstr>This code links the buttons to the java code. </vt:lpstr>
      <vt:lpstr>PowerPoint Presentation</vt:lpstr>
      <vt:lpstr>PowerPoint Presentation</vt:lpstr>
      <vt:lpstr>We enter the real number first and then the imaginary number.   The output of magnitude and angle is given in degrees.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MAGNITUDE OF COMPLEX NUMBERS AND ANGLE</dc:title>
  <dc:creator>Windows User</dc:creator>
  <cp:lastModifiedBy>Windows User</cp:lastModifiedBy>
  <cp:revision>13</cp:revision>
  <dcterms:created xsi:type="dcterms:W3CDTF">2022-01-16T16:38:36Z</dcterms:created>
  <dcterms:modified xsi:type="dcterms:W3CDTF">2022-01-17T16:43:52Z</dcterms:modified>
</cp:coreProperties>
</file>