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4" r:id="rId6"/>
    <p:sldId id="265" r:id="rId7"/>
    <p:sldId id="261" r:id="rId8"/>
    <p:sldId id="262" r:id="rId9"/>
    <p:sldId id="259" r:id="rId10"/>
    <p:sldId id="260" r:id="rId11"/>
    <p:sldId id="266" r:id="rId12"/>
    <p:sldId id="271" r:id="rId13"/>
    <p:sldId id="267" r:id="rId14"/>
    <p:sldId id="268" r:id="rId15"/>
    <p:sldId id="269" r:id="rId16"/>
    <p:sldId id="272" r:id="rId17"/>
    <p:sldId id="273" r:id="rId18"/>
    <p:sldId id="274" r:id="rId19"/>
    <p:sldId id="275" r:id="rId20"/>
    <p:sldId id="276" r:id="rId21"/>
    <p:sldId id="270" r:id="rId22"/>
    <p:sldId id="277" r:id="rId23"/>
    <p:sldId id="278" r:id="rId24"/>
    <p:sldId id="279" r:id="rId25"/>
    <p:sldId id="280" r:id="rId26"/>
    <p:sldId id="281" r:id="rId27"/>
    <p:sldId id="282" r:id="rId28"/>
    <p:sldId id="284" r:id="rId29"/>
    <p:sldId id="283" r:id="rId30"/>
    <p:sldId id="287" r:id="rId31"/>
    <p:sldId id="285" r:id="rId32"/>
    <p:sldId id="286"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046088A-DF32-4EEA-8F0F-2574F1F795CB}"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124955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6088A-DF32-4EEA-8F0F-2574F1F795CB}"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329300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6088A-DF32-4EEA-8F0F-2574F1F795CB}"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313996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6088A-DF32-4EEA-8F0F-2574F1F795CB}"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67611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6088A-DF32-4EEA-8F0F-2574F1F795CB}"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52166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46088A-DF32-4EEA-8F0F-2574F1F795CB}"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40552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46088A-DF32-4EEA-8F0F-2574F1F795CB}" type="datetimeFigureOut">
              <a:rPr lang="en-US" smtClean="0"/>
              <a:t>3/18/2022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129783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46088A-DF32-4EEA-8F0F-2574F1F795CB}" type="datetimeFigureOut">
              <a:rPr lang="en-US" smtClean="0"/>
              <a:t>3/18/2022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229293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088A-DF32-4EEA-8F0F-2574F1F795CB}" type="datetimeFigureOut">
              <a:rPr lang="en-US" smtClean="0"/>
              <a:t>3/18/2022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218084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46088A-DF32-4EEA-8F0F-2574F1F795CB}"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51729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46088A-DF32-4EEA-8F0F-2574F1F795CB}"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0E4A2-88E2-409A-8090-86CE36E79485}" type="slidenum">
              <a:rPr lang="en-US" smtClean="0"/>
              <a:t>‹#›</a:t>
            </a:fld>
            <a:endParaRPr lang="en-US"/>
          </a:p>
        </p:txBody>
      </p:sp>
    </p:spTree>
    <p:extLst>
      <p:ext uri="{BB962C8B-B14F-4D97-AF65-F5344CB8AC3E}">
        <p14:creationId xmlns:p14="http://schemas.microsoft.com/office/powerpoint/2010/main" val="406421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6088A-DF32-4EEA-8F0F-2574F1F795CB}" type="datetimeFigureOut">
              <a:rPr lang="en-US" smtClean="0"/>
              <a:t>3/18/2022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0E4A2-88E2-409A-8090-86CE36E79485}" type="slidenum">
              <a:rPr lang="en-US" smtClean="0"/>
              <a:t>‹#›</a:t>
            </a:fld>
            <a:endParaRPr lang="en-US"/>
          </a:p>
        </p:txBody>
      </p:sp>
    </p:spTree>
    <p:extLst>
      <p:ext uri="{BB962C8B-B14F-4D97-AF65-F5344CB8AC3E}">
        <p14:creationId xmlns:p14="http://schemas.microsoft.com/office/powerpoint/2010/main" val="108140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 </a:t>
            </a:r>
          </a:p>
        </p:txBody>
      </p:sp>
      <p:sp>
        <p:nvSpPr>
          <p:cNvPr id="3" name="Subtitle 2"/>
          <p:cNvSpPr>
            <a:spLocks noGrp="1"/>
          </p:cNvSpPr>
          <p:nvPr>
            <p:ph type="subTitle" idx="1"/>
          </p:nvPr>
        </p:nvSpPr>
        <p:spPr/>
        <p:txBody>
          <a:bodyPr/>
          <a:lstStyle/>
          <a:p>
            <a:r>
              <a:rPr lang="en-US" dirty="0"/>
              <a:t>OS Concepts</a:t>
            </a:r>
          </a:p>
        </p:txBody>
      </p:sp>
    </p:spTree>
    <p:extLst>
      <p:ext uri="{BB962C8B-B14F-4D97-AF65-F5344CB8AC3E}">
        <p14:creationId xmlns:p14="http://schemas.microsoft.com/office/powerpoint/2010/main" val="298639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System Organization</a:t>
            </a:r>
          </a:p>
        </p:txBody>
      </p:sp>
      <p:sp>
        <p:nvSpPr>
          <p:cNvPr id="3" name="Content Placeholder 2"/>
          <p:cNvSpPr>
            <a:spLocks noGrp="1"/>
          </p:cNvSpPr>
          <p:nvPr>
            <p:ph idx="1"/>
          </p:nvPr>
        </p:nvSpPr>
        <p:spPr/>
        <p:txBody>
          <a:bodyPr/>
          <a:lstStyle/>
          <a:p>
            <a:r>
              <a:rPr lang="en-US" altLang="en-US" sz="1800" dirty="0"/>
              <a:t>Computer-system operation</a:t>
            </a:r>
          </a:p>
          <a:p>
            <a:pPr lvl="1"/>
            <a:r>
              <a:rPr lang="en-US" altLang="en-US" sz="1800" dirty="0"/>
              <a:t>One or more CPUs, device controllers connect through common bus providing access to shared memory</a:t>
            </a:r>
          </a:p>
          <a:p>
            <a:pPr lvl="1"/>
            <a:r>
              <a:rPr lang="en-US" altLang="en-US" sz="1800" dirty="0"/>
              <a:t>Concurrent execution of CPUs and devices competing for memory cycles</a:t>
            </a:r>
          </a:p>
          <a:p>
            <a:pPr lvl="1"/>
            <a:endParaRPr lang="en-US" altLang="en-US" sz="1800" dirty="0"/>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608" y="3254800"/>
            <a:ext cx="6737350"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750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System Operations</a:t>
            </a:r>
          </a:p>
        </p:txBody>
      </p:sp>
      <p:sp>
        <p:nvSpPr>
          <p:cNvPr id="3" name="Content Placeholder 2"/>
          <p:cNvSpPr>
            <a:spLocks noGrp="1"/>
          </p:cNvSpPr>
          <p:nvPr>
            <p:ph idx="1"/>
          </p:nvPr>
        </p:nvSpPr>
        <p:spPr/>
        <p:txBody>
          <a:bodyPr>
            <a:normAutofit fontScale="92500" lnSpcReduction="10000"/>
          </a:bodyPr>
          <a:lstStyle/>
          <a:p>
            <a:r>
              <a:rPr lang="en-US" altLang="en-US" dirty="0"/>
              <a:t>I/O devices and the CPU can execute concurrently</a:t>
            </a:r>
          </a:p>
          <a:p>
            <a:endParaRPr lang="en-US" altLang="en-US" sz="1050" dirty="0"/>
          </a:p>
          <a:p>
            <a:r>
              <a:rPr lang="en-US" altLang="en-US" dirty="0"/>
              <a:t>Each device controller is in charge of a particular device type</a:t>
            </a:r>
          </a:p>
          <a:p>
            <a:endParaRPr lang="en-US" altLang="en-US" sz="1050" dirty="0"/>
          </a:p>
          <a:p>
            <a:r>
              <a:rPr lang="en-US" altLang="en-US" dirty="0"/>
              <a:t>Each device controller has a local buffer</a:t>
            </a:r>
          </a:p>
          <a:p>
            <a:endParaRPr lang="en-US" altLang="en-US" sz="1050" dirty="0"/>
          </a:p>
          <a:p>
            <a:r>
              <a:rPr lang="en-US" altLang="en-US" dirty="0"/>
              <a:t>CPU moves data from/to main memory to/from local buffers</a:t>
            </a:r>
          </a:p>
          <a:p>
            <a:endParaRPr lang="en-US" altLang="en-US" sz="1050" dirty="0"/>
          </a:p>
          <a:p>
            <a:r>
              <a:rPr lang="en-US" altLang="en-US" dirty="0"/>
              <a:t>I/O is from the device to local buffer of controller</a:t>
            </a:r>
          </a:p>
          <a:p>
            <a:endParaRPr lang="en-US" altLang="en-US" sz="1050" dirty="0"/>
          </a:p>
          <a:p>
            <a:r>
              <a:rPr lang="en-US" altLang="en-US" dirty="0"/>
              <a:t>Device controller informs CPU that it has finished its operation by causing an </a:t>
            </a:r>
            <a:r>
              <a:rPr lang="en-US" altLang="en-US" dirty="0">
                <a:solidFill>
                  <a:srgbClr val="0000FF"/>
                </a:solidFill>
              </a:rPr>
              <a:t>interrupt</a:t>
            </a:r>
          </a:p>
        </p:txBody>
      </p:sp>
    </p:spTree>
    <p:extLst>
      <p:ext uri="{BB962C8B-B14F-4D97-AF65-F5344CB8AC3E}">
        <p14:creationId xmlns:p14="http://schemas.microsoft.com/office/powerpoint/2010/main" val="279431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a:t>
            </a:r>
          </a:p>
        </p:txBody>
      </p:sp>
      <p:sp>
        <p:nvSpPr>
          <p:cNvPr id="3" name="Content Placeholder 2"/>
          <p:cNvSpPr>
            <a:spLocks noGrp="1"/>
          </p:cNvSpPr>
          <p:nvPr>
            <p:ph idx="1"/>
          </p:nvPr>
        </p:nvSpPr>
        <p:spPr>
          <a:xfrm>
            <a:off x="838200" y="1426381"/>
            <a:ext cx="10515600" cy="4351338"/>
          </a:xfrm>
        </p:spPr>
        <p:txBody>
          <a:bodyPr/>
          <a:lstStyle/>
          <a:p>
            <a:r>
              <a:rPr lang="en-US" dirty="0"/>
              <a:t>An interrupt is </a:t>
            </a:r>
            <a:r>
              <a:rPr lang="en-US" b="1" dirty="0"/>
              <a:t>a signal emitted by hardware or software when a process or an event needs immediate attention</a:t>
            </a:r>
            <a:r>
              <a:rPr lang="en-US" dirty="0"/>
              <a:t>. It alerts the processor to a high-priority process requiring interruption of the current working process.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345" y="3127554"/>
            <a:ext cx="9102252" cy="3118700"/>
          </a:xfrm>
          <a:prstGeom prst="rect">
            <a:avLst/>
          </a:prstGeom>
        </p:spPr>
      </p:pic>
    </p:spTree>
    <p:extLst>
      <p:ext uri="{BB962C8B-B14F-4D97-AF65-F5344CB8AC3E}">
        <p14:creationId xmlns:p14="http://schemas.microsoft.com/office/powerpoint/2010/main" val="95528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Interrupt</a:t>
            </a:r>
          </a:p>
        </p:txBody>
      </p:sp>
      <p:sp>
        <p:nvSpPr>
          <p:cNvPr id="3" name="Content Placeholder 2"/>
          <p:cNvSpPr>
            <a:spLocks noGrp="1"/>
          </p:cNvSpPr>
          <p:nvPr>
            <p:ph idx="1"/>
          </p:nvPr>
        </p:nvSpPr>
        <p:spPr/>
        <p:txBody>
          <a:bodyPr>
            <a:normAutofit lnSpcReduction="10000"/>
          </a:bodyPr>
          <a:lstStyle/>
          <a:p>
            <a:r>
              <a:rPr lang="en-US" altLang="en-US" dirty="0"/>
              <a:t>Interrupt transfers control to the interrupt service routine generally, through the </a:t>
            </a:r>
            <a:r>
              <a:rPr lang="en-US" altLang="en-US" b="1" dirty="0">
                <a:solidFill>
                  <a:srgbClr val="3366FF"/>
                </a:solidFill>
              </a:rPr>
              <a:t>interrupt</a:t>
            </a:r>
            <a:r>
              <a:rPr lang="en-US" altLang="en-US" i="1" dirty="0"/>
              <a:t> </a:t>
            </a:r>
            <a:r>
              <a:rPr lang="en-US" altLang="en-US" b="1" dirty="0">
                <a:solidFill>
                  <a:srgbClr val="3366FF"/>
                </a:solidFill>
              </a:rPr>
              <a:t>vector</a:t>
            </a:r>
            <a:r>
              <a:rPr lang="en-US" altLang="en-US" dirty="0"/>
              <a:t>, which contains the addresses of all the service routines</a:t>
            </a:r>
            <a:endParaRPr lang="en-US" altLang="en-US" sz="1050" dirty="0"/>
          </a:p>
          <a:p>
            <a:r>
              <a:rPr lang="en-US" altLang="en-US" dirty="0"/>
              <a:t>Interrupt architecture must save the address of the interrupted instruction</a:t>
            </a:r>
            <a:endParaRPr lang="en-US" altLang="en-US" sz="1050" dirty="0"/>
          </a:p>
          <a:p>
            <a:r>
              <a:rPr lang="en-US" altLang="en-US" dirty="0"/>
              <a:t>Incoming interrupts are </a:t>
            </a:r>
            <a:r>
              <a:rPr lang="en-US" altLang="en-US" i="1" dirty="0"/>
              <a:t>disabled</a:t>
            </a:r>
            <a:r>
              <a:rPr lang="en-US" altLang="en-US" dirty="0"/>
              <a:t> while another interrupt is being processed to prevent a </a:t>
            </a:r>
            <a:r>
              <a:rPr lang="en-US" altLang="en-US" i="1" dirty="0"/>
              <a:t>lost interrupt</a:t>
            </a:r>
            <a:endParaRPr lang="en-US" altLang="en-US" sz="1050" i="1" dirty="0"/>
          </a:p>
          <a:p>
            <a:r>
              <a:rPr lang="en-US" altLang="en-US" dirty="0"/>
              <a:t>A </a:t>
            </a:r>
            <a:r>
              <a:rPr lang="en-US" altLang="en-US" i="1" dirty="0"/>
              <a:t>trap</a:t>
            </a:r>
            <a:r>
              <a:rPr lang="en-US" altLang="en-US" dirty="0"/>
              <a:t> is a software-generated interrupt caused either by an error or a user request</a:t>
            </a:r>
            <a:endParaRPr lang="en-US" altLang="en-US" sz="1050" dirty="0"/>
          </a:p>
          <a:p>
            <a:r>
              <a:rPr lang="en-US" altLang="en-US" dirty="0"/>
              <a:t>An operating system is </a:t>
            </a:r>
            <a:r>
              <a:rPr lang="en-US" altLang="en-US" b="1" dirty="0">
                <a:solidFill>
                  <a:srgbClr val="3366FF"/>
                </a:solidFill>
              </a:rPr>
              <a:t>interrupt driven</a:t>
            </a:r>
          </a:p>
        </p:txBody>
      </p:sp>
    </p:spTree>
    <p:extLst>
      <p:ext uri="{BB962C8B-B14F-4D97-AF65-F5344CB8AC3E}">
        <p14:creationId xmlns:p14="http://schemas.microsoft.com/office/powerpoint/2010/main" val="261877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Timeline</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110" y="1782068"/>
            <a:ext cx="8636790" cy="4219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707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Structure</a:t>
            </a:r>
          </a:p>
        </p:txBody>
      </p:sp>
      <p:sp>
        <p:nvSpPr>
          <p:cNvPr id="3" name="Content Placeholder 2"/>
          <p:cNvSpPr>
            <a:spLocks noGrp="1"/>
          </p:cNvSpPr>
          <p:nvPr>
            <p:ph idx="1"/>
          </p:nvPr>
        </p:nvSpPr>
        <p:spPr/>
        <p:txBody>
          <a:bodyPr>
            <a:noAutofit/>
          </a:bodyPr>
          <a:lstStyle/>
          <a:p>
            <a:r>
              <a:rPr lang="en-US" altLang="en-US" sz="2000" dirty="0"/>
              <a:t>After I/O starts, control returns to user program only upon I/O completion</a:t>
            </a:r>
          </a:p>
          <a:p>
            <a:pPr lvl="1"/>
            <a:r>
              <a:rPr lang="en-US" altLang="en-US" sz="2000" dirty="0"/>
              <a:t>Wait instruction idles the CPU until the next interrupt</a:t>
            </a:r>
          </a:p>
          <a:p>
            <a:pPr lvl="1"/>
            <a:r>
              <a:rPr lang="en-US" altLang="en-US" sz="2000" dirty="0"/>
              <a:t>No simultaneous I/O processing</a:t>
            </a:r>
          </a:p>
          <a:p>
            <a:pPr lvl="1"/>
            <a:endParaRPr lang="en-US" altLang="en-US" sz="2000" dirty="0"/>
          </a:p>
          <a:p>
            <a:r>
              <a:rPr lang="en-US" altLang="en-US" sz="2000" dirty="0"/>
              <a:t>After I/O starts, control returns to user program without waiting for I/O completion</a:t>
            </a:r>
          </a:p>
          <a:p>
            <a:pPr lvl="1"/>
            <a:r>
              <a:rPr lang="en-US" altLang="en-US" sz="2000" b="1" dirty="0">
                <a:solidFill>
                  <a:srgbClr val="3366FF"/>
                </a:solidFill>
              </a:rPr>
              <a:t>System call </a:t>
            </a:r>
            <a:r>
              <a:rPr lang="en-US" altLang="en-US" sz="2000" dirty="0"/>
              <a:t>– request to the operating system to allow user to wait for I/O completion</a:t>
            </a:r>
          </a:p>
          <a:p>
            <a:pPr lvl="1"/>
            <a:r>
              <a:rPr lang="en-US" altLang="en-US" sz="2000" b="1" dirty="0">
                <a:solidFill>
                  <a:srgbClr val="3366FF"/>
                </a:solidFill>
              </a:rPr>
              <a:t>Device-status table </a:t>
            </a:r>
            <a:r>
              <a:rPr lang="en-US" altLang="en-US" sz="2000" dirty="0"/>
              <a:t>contains entry for each I/O device indicating its type, address, and state</a:t>
            </a:r>
          </a:p>
          <a:p>
            <a:pPr lvl="1"/>
            <a:r>
              <a:rPr lang="en-US" altLang="en-US" sz="2000" dirty="0"/>
              <a:t>Operating system indexes into I/O device table to determine device status and to modify table entry to include interrupt</a:t>
            </a:r>
          </a:p>
        </p:txBody>
      </p:sp>
    </p:spTree>
    <p:extLst>
      <p:ext uri="{BB962C8B-B14F-4D97-AF65-F5344CB8AC3E}">
        <p14:creationId xmlns:p14="http://schemas.microsoft.com/office/powerpoint/2010/main" val="375583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Structure</a:t>
            </a:r>
          </a:p>
        </p:txBody>
      </p:sp>
      <p:sp>
        <p:nvSpPr>
          <p:cNvPr id="3" name="Content Placeholder 2"/>
          <p:cNvSpPr>
            <a:spLocks noGrp="1"/>
          </p:cNvSpPr>
          <p:nvPr>
            <p:ph idx="1"/>
          </p:nvPr>
        </p:nvSpPr>
        <p:spPr/>
        <p:txBody>
          <a:bodyPr>
            <a:noAutofit/>
          </a:bodyPr>
          <a:lstStyle/>
          <a:p>
            <a:r>
              <a:rPr lang="en-US" altLang="en-US" sz="2400" dirty="0">
                <a:solidFill>
                  <a:schemeClr val="tx1">
                    <a:lumMod val="95000"/>
                    <a:lumOff val="5000"/>
                  </a:schemeClr>
                </a:solidFill>
              </a:rPr>
              <a:t>Main memory – only large storage media that the CPU can access directly</a:t>
            </a:r>
          </a:p>
          <a:p>
            <a:pPr lvl="1"/>
            <a:r>
              <a:rPr lang="en-US" altLang="en-US" b="1" dirty="0">
                <a:solidFill>
                  <a:schemeClr val="tx1">
                    <a:lumMod val="95000"/>
                    <a:lumOff val="5000"/>
                  </a:schemeClr>
                </a:solidFill>
              </a:rPr>
              <a:t>Random</a:t>
            </a:r>
            <a:r>
              <a:rPr lang="en-US" altLang="en-US" dirty="0">
                <a:solidFill>
                  <a:schemeClr val="tx1">
                    <a:lumMod val="95000"/>
                    <a:lumOff val="5000"/>
                  </a:schemeClr>
                </a:solidFill>
              </a:rPr>
              <a:t> </a:t>
            </a:r>
            <a:r>
              <a:rPr lang="en-US" altLang="en-US" b="1" dirty="0">
                <a:solidFill>
                  <a:schemeClr val="tx1">
                    <a:lumMod val="95000"/>
                    <a:lumOff val="5000"/>
                  </a:schemeClr>
                </a:solidFill>
              </a:rPr>
              <a:t>access</a:t>
            </a:r>
          </a:p>
          <a:p>
            <a:pPr lvl="1"/>
            <a:r>
              <a:rPr lang="en-US" altLang="en-US" dirty="0">
                <a:solidFill>
                  <a:schemeClr val="tx1">
                    <a:lumMod val="95000"/>
                    <a:lumOff val="5000"/>
                  </a:schemeClr>
                </a:solidFill>
              </a:rPr>
              <a:t>Typically </a:t>
            </a:r>
            <a:r>
              <a:rPr lang="en-US" altLang="en-US" b="1" dirty="0">
                <a:solidFill>
                  <a:schemeClr val="tx1">
                    <a:lumMod val="95000"/>
                    <a:lumOff val="5000"/>
                  </a:schemeClr>
                </a:solidFill>
              </a:rPr>
              <a:t>volatile</a:t>
            </a:r>
          </a:p>
          <a:p>
            <a:r>
              <a:rPr lang="en-US" altLang="en-US" sz="2400" dirty="0">
                <a:solidFill>
                  <a:schemeClr val="tx1">
                    <a:lumMod val="95000"/>
                    <a:lumOff val="5000"/>
                  </a:schemeClr>
                </a:solidFill>
              </a:rPr>
              <a:t>Secondary storage – extension of main memory that provides large </a:t>
            </a:r>
            <a:r>
              <a:rPr lang="en-US" altLang="en-US" sz="2400" b="1" dirty="0">
                <a:solidFill>
                  <a:schemeClr val="tx1">
                    <a:lumMod val="95000"/>
                    <a:lumOff val="5000"/>
                  </a:schemeClr>
                </a:solidFill>
              </a:rPr>
              <a:t>nonvolatile</a:t>
            </a:r>
            <a:r>
              <a:rPr lang="en-US" altLang="en-US" sz="2400" dirty="0">
                <a:solidFill>
                  <a:schemeClr val="tx1">
                    <a:lumMod val="95000"/>
                    <a:lumOff val="5000"/>
                  </a:schemeClr>
                </a:solidFill>
              </a:rPr>
              <a:t> storage capacity</a:t>
            </a:r>
          </a:p>
          <a:p>
            <a:endParaRPr lang="en-US" altLang="en-US" sz="2400" dirty="0">
              <a:solidFill>
                <a:schemeClr val="tx1">
                  <a:lumMod val="95000"/>
                  <a:lumOff val="5000"/>
                </a:schemeClr>
              </a:solidFill>
            </a:endParaRPr>
          </a:p>
          <a:p>
            <a:r>
              <a:rPr lang="en-US" altLang="en-US" sz="2400" dirty="0">
                <a:solidFill>
                  <a:schemeClr val="tx1">
                    <a:lumMod val="95000"/>
                    <a:lumOff val="5000"/>
                  </a:schemeClr>
                </a:solidFill>
              </a:rPr>
              <a:t>Magnetic disks – rigid metal or glass platters covered with magnetic recording material </a:t>
            </a:r>
          </a:p>
          <a:p>
            <a:pPr lvl="1"/>
            <a:r>
              <a:rPr lang="en-US" altLang="en-US" dirty="0">
                <a:solidFill>
                  <a:schemeClr val="tx1">
                    <a:lumMod val="95000"/>
                    <a:lumOff val="5000"/>
                  </a:schemeClr>
                </a:solidFill>
              </a:rPr>
              <a:t>Disk surface is logically divided into </a:t>
            </a:r>
            <a:r>
              <a:rPr lang="en-US" altLang="en-US" b="1" dirty="0">
                <a:solidFill>
                  <a:schemeClr val="tx1">
                    <a:lumMod val="95000"/>
                    <a:lumOff val="5000"/>
                  </a:schemeClr>
                </a:solidFill>
              </a:rPr>
              <a:t>tracks</a:t>
            </a:r>
            <a:r>
              <a:rPr lang="en-US" altLang="en-US" dirty="0">
                <a:solidFill>
                  <a:schemeClr val="tx1">
                    <a:lumMod val="95000"/>
                    <a:lumOff val="5000"/>
                  </a:schemeClr>
                </a:solidFill>
              </a:rPr>
              <a:t>, which are subdivided into </a:t>
            </a:r>
            <a:r>
              <a:rPr lang="en-US" altLang="en-US" b="1" dirty="0">
                <a:solidFill>
                  <a:schemeClr val="tx1">
                    <a:lumMod val="95000"/>
                    <a:lumOff val="5000"/>
                  </a:schemeClr>
                </a:solidFill>
              </a:rPr>
              <a:t>sectors</a:t>
            </a:r>
          </a:p>
          <a:p>
            <a:pPr lvl="1"/>
            <a:r>
              <a:rPr lang="en-US" altLang="en-US" dirty="0">
                <a:solidFill>
                  <a:schemeClr val="tx1">
                    <a:lumMod val="95000"/>
                    <a:lumOff val="5000"/>
                  </a:schemeClr>
                </a:solidFill>
              </a:rPr>
              <a:t>The </a:t>
            </a:r>
            <a:r>
              <a:rPr lang="en-US" altLang="en-US" b="1" dirty="0">
                <a:solidFill>
                  <a:schemeClr val="tx1">
                    <a:lumMod val="95000"/>
                    <a:lumOff val="5000"/>
                  </a:schemeClr>
                </a:solidFill>
              </a:rPr>
              <a:t>disk controller </a:t>
            </a:r>
            <a:r>
              <a:rPr lang="en-US" altLang="en-US" dirty="0">
                <a:solidFill>
                  <a:schemeClr val="tx1">
                    <a:lumMod val="95000"/>
                    <a:lumOff val="5000"/>
                  </a:schemeClr>
                </a:solidFill>
              </a:rPr>
              <a:t>determines the logical interaction between the device and the computer </a:t>
            </a:r>
          </a:p>
        </p:txBody>
      </p:sp>
    </p:spTree>
    <p:extLst>
      <p:ext uri="{BB962C8B-B14F-4D97-AF65-F5344CB8AC3E}">
        <p14:creationId xmlns:p14="http://schemas.microsoft.com/office/powerpoint/2010/main" val="2472567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Hierarchy</a:t>
            </a:r>
          </a:p>
        </p:txBody>
      </p:sp>
      <p:sp>
        <p:nvSpPr>
          <p:cNvPr id="3" name="Content Placeholder 2"/>
          <p:cNvSpPr>
            <a:spLocks noGrp="1"/>
          </p:cNvSpPr>
          <p:nvPr>
            <p:ph idx="1"/>
          </p:nvPr>
        </p:nvSpPr>
        <p:spPr/>
        <p:txBody>
          <a:bodyPr>
            <a:normAutofit/>
          </a:bodyPr>
          <a:lstStyle/>
          <a:p>
            <a:r>
              <a:rPr lang="en-US" altLang="en-US" sz="1800" dirty="0"/>
              <a:t>Storage systems organized in hierarchy</a:t>
            </a:r>
          </a:p>
          <a:p>
            <a:pPr lvl="1"/>
            <a:r>
              <a:rPr lang="en-US" altLang="en-US" sz="1800" dirty="0"/>
              <a:t>Speed</a:t>
            </a:r>
          </a:p>
          <a:p>
            <a:pPr lvl="1"/>
            <a:r>
              <a:rPr lang="en-US" altLang="en-US" sz="1800" dirty="0"/>
              <a:t>Cost</a:t>
            </a:r>
          </a:p>
          <a:p>
            <a:pPr lvl="1"/>
            <a:r>
              <a:rPr lang="en-US" altLang="en-US" sz="1800" dirty="0"/>
              <a:t>Volatility</a:t>
            </a:r>
          </a:p>
          <a:p>
            <a:pPr lvl="1"/>
            <a:endParaRPr lang="en-US" altLang="en-US" sz="1800" dirty="0"/>
          </a:p>
          <a:p>
            <a:r>
              <a:rPr lang="en-US" altLang="en-US" sz="1800" b="1" dirty="0">
                <a:solidFill>
                  <a:srgbClr val="3366FF"/>
                </a:solidFill>
              </a:rPr>
              <a:t>Caching</a:t>
            </a:r>
            <a:r>
              <a:rPr lang="en-US" altLang="en-US" sz="1800" dirty="0"/>
              <a:t> – copying information into faster storage system; main memory can be viewed as a </a:t>
            </a:r>
            <a:r>
              <a:rPr lang="en-US" altLang="en-US" sz="1800" i="1" dirty="0"/>
              <a:t>cache</a:t>
            </a:r>
            <a:r>
              <a:rPr lang="en-US" altLang="en-US" sz="1800" dirty="0"/>
              <a:t> for secondary storage</a:t>
            </a:r>
          </a:p>
          <a:p>
            <a:pPr marL="0" indent="0">
              <a:buNone/>
            </a:pPr>
            <a:r>
              <a:rPr lang="en-US" dirty="0"/>
              <a:t>Buffer Storage</a:t>
            </a:r>
            <a:endParaRPr lang="en-US" sz="2000" dirty="0"/>
          </a:p>
          <a:p>
            <a:r>
              <a:rPr lang="en-US" sz="2000" dirty="0"/>
              <a:t>A buffer is </a:t>
            </a:r>
            <a:r>
              <a:rPr lang="en-US" sz="2000" b="1" dirty="0"/>
              <a:t>a data area shared by hardware devices or program processes that operate at different speeds or with different sets of priorities</a:t>
            </a:r>
            <a:r>
              <a:rPr lang="en-US" sz="2000" dirty="0"/>
              <a:t>. </a:t>
            </a:r>
          </a:p>
          <a:p>
            <a:r>
              <a:rPr lang="en-US" sz="2000" dirty="0"/>
              <a:t>The buffer allows each device or process to operate without being held up by the other</a:t>
            </a:r>
          </a:p>
        </p:txBody>
      </p:sp>
    </p:spTree>
    <p:extLst>
      <p:ext uri="{BB962C8B-B14F-4D97-AF65-F5344CB8AC3E}">
        <p14:creationId xmlns:p14="http://schemas.microsoft.com/office/powerpoint/2010/main" val="96713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Hierarchy</a:t>
            </a:r>
          </a:p>
        </p:txBody>
      </p:sp>
      <p:sp>
        <p:nvSpPr>
          <p:cNvPr id="3" name="Content Placeholder 2"/>
          <p:cNvSpPr>
            <a:spLocks noGrp="1"/>
          </p:cNvSpPr>
          <p:nvPr>
            <p:ph idx="1"/>
          </p:nvPr>
        </p:nvSpPr>
        <p:spPr/>
        <p:txBody>
          <a:bodyPr/>
          <a:lstStyle/>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185" y="1538847"/>
            <a:ext cx="6160834" cy="5164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742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Buses</a:t>
            </a:r>
          </a:p>
        </p:txBody>
      </p:sp>
      <p:sp>
        <p:nvSpPr>
          <p:cNvPr id="3" name="Content Placeholder 2"/>
          <p:cNvSpPr>
            <a:spLocks noGrp="1"/>
          </p:cNvSpPr>
          <p:nvPr>
            <p:ph idx="1"/>
          </p:nvPr>
        </p:nvSpPr>
        <p:spPr/>
        <p:txBody>
          <a:bodyPr>
            <a:normAutofit lnSpcReduction="10000"/>
          </a:bodyPr>
          <a:lstStyle/>
          <a:p>
            <a:r>
              <a:rPr lang="en-US" dirty="0"/>
              <a:t>A bus is a high-speed internal connection. </a:t>
            </a:r>
          </a:p>
          <a:p>
            <a:r>
              <a:rPr lang="en-US" dirty="0"/>
              <a:t>Buses are used to send control signals and data between the processor and other components.</a:t>
            </a:r>
          </a:p>
          <a:p>
            <a:r>
              <a:rPr lang="en-US" dirty="0"/>
              <a:t>Three types of bus are used.</a:t>
            </a:r>
          </a:p>
          <a:p>
            <a:pPr lvl="1"/>
            <a:r>
              <a:rPr lang="en-US" dirty="0"/>
              <a:t>Address bus - carries memory addresses from the processor to other components such as primary storage and input/output devices. The address bus is unidirectional.</a:t>
            </a:r>
          </a:p>
          <a:p>
            <a:pPr lvl="1"/>
            <a:r>
              <a:rPr lang="en-US" dirty="0"/>
              <a:t>Data bus - carries the data between the processor and other components. The data bus is bidirectional.</a:t>
            </a:r>
          </a:p>
          <a:p>
            <a:pPr lvl="1"/>
            <a:r>
              <a:rPr lang="en-US" dirty="0"/>
              <a:t>Control bus - carries control signals from the processor to other components. The control bus also carries the clock's pulses. The control bus is unidirectional.</a:t>
            </a:r>
          </a:p>
          <a:p>
            <a:endParaRPr lang="en-US" dirty="0"/>
          </a:p>
        </p:txBody>
      </p:sp>
    </p:spTree>
    <p:extLst>
      <p:ext uri="{BB962C8B-B14F-4D97-AF65-F5344CB8AC3E}">
        <p14:creationId xmlns:p14="http://schemas.microsoft.com/office/powerpoint/2010/main" val="109215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What are OS?</a:t>
            </a:r>
          </a:p>
          <a:p>
            <a:r>
              <a:rPr lang="en-US" dirty="0"/>
              <a:t>Why are OS needed?</a:t>
            </a:r>
          </a:p>
          <a:p>
            <a:r>
              <a:rPr lang="en-US" dirty="0"/>
              <a:t>How are OS designed and implemented?</a:t>
            </a:r>
          </a:p>
        </p:txBody>
      </p:sp>
    </p:spTree>
    <p:extLst>
      <p:ext uri="{BB962C8B-B14F-4D97-AF65-F5344CB8AC3E}">
        <p14:creationId xmlns:p14="http://schemas.microsoft.com/office/powerpoint/2010/main" val="683693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43" y="113334"/>
            <a:ext cx="10515600" cy="1325563"/>
          </a:xfrm>
        </p:spPr>
        <p:txBody>
          <a:bodyPr/>
          <a:lstStyle/>
          <a:p>
            <a:r>
              <a:rPr lang="en-US" dirty="0"/>
              <a:t>System Bus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490" y="1250880"/>
            <a:ext cx="7648788" cy="5607120"/>
          </a:xfrm>
        </p:spPr>
      </p:pic>
    </p:spTree>
    <p:extLst>
      <p:ext uri="{BB962C8B-B14F-4D97-AF65-F5344CB8AC3E}">
        <p14:creationId xmlns:p14="http://schemas.microsoft.com/office/powerpoint/2010/main" val="953509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 Structure</a:t>
            </a:r>
          </a:p>
        </p:txBody>
      </p:sp>
      <p:sp>
        <p:nvSpPr>
          <p:cNvPr id="3" name="Content Placeholder 2"/>
          <p:cNvSpPr>
            <a:spLocks noGrp="1"/>
          </p:cNvSpPr>
          <p:nvPr>
            <p:ph idx="1"/>
          </p:nvPr>
        </p:nvSpPr>
        <p:spPr/>
        <p:txBody>
          <a:bodyPr/>
          <a:lstStyle/>
          <a:p>
            <a:r>
              <a:rPr lang="en-US" altLang="en-US" dirty="0"/>
              <a:t>Used for high-speed I/O devices able to transmit information at close to memory speeds</a:t>
            </a:r>
          </a:p>
          <a:p>
            <a:endParaRPr lang="en-US" altLang="en-US" dirty="0"/>
          </a:p>
          <a:p>
            <a:r>
              <a:rPr lang="en-US" altLang="en-US" dirty="0"/>
              <a:t>Device controller transfers blocks of data from buffer storage directly to main memory without CPU intervention</a:t>
            </a:r>
          </a:p>
          <a:p>
            <a:endParaRPr lang="en-US" altLang="en-US" dirty="0"/>
          </a:p>
          <a:p>
            <a:r>
              <a:rPr lang="en-US" altLang="en-US" dirty="0"/>
              <a:t>Only one interrupt is generated per block, rather than the one interrupt per byte</a:t>
            </a:r>
          </a:p>
          <a:p>
            <a:endParaRPr lang="en-US" dirty="0"/>
          </a:p>
        </p:txBody>
      </p:sp>
    </p:spTree>
    <p:extLst>
      <p:ext uri="{BB962C8B-B14F-4D97-AF65-F5344CB8AC3E}">
        <p14:creationId xmlns:p14="http://schemas.microsoft.com/office/powerpoint/2010/main" val="2584716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System Architecture</a:t>
            </a:r>
          </a:p>
        </p:txBody>
      </p:sp>
      <p:pic>
        <p:nvPicPr>
          <p:cNvPr id="4" name="Picture 5"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8198" y="1383459"/>
            <a:ext cx="6764793" cy="53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348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lnSpcReduction="10000"/>
          </a:bodyPr>
          <a:lstStyle/>
          <a:p>
            <a:r>
              <a:rPr lang="en-US" sz="2200" b="1" dirty="0"/>
              <a:t>Single Processor Systems</a:t>
            </a:r>
          </a:p>
          <a:p>
            <a:pPr lvl="1"/>
            <a:r>
              <a:rPr lang="en-US" sz="1900" dirty="0"/>
              <a:t>Such as I/O processors special purpose processor run a limited instructions set and don't run user processes</a:t>
            </a:r>
          </a:p>
          <a:p>
            <a:pPr lvl="2"/>
            <a:r>
              <a:rPr lang="en-US" sz="1700" dirty="0" err="1"/>
              <a:t>E.g</a:t>
            </a:r>
            <a:r>
              <a:rPr lang="en-US" sz="1700" dirty="0"/>
              <a:t> Disk controller micro processor receives a sequence of requests from the CPU and implement its own disk queue and scheduling algorithms</a:t>
            </a:r>
          </a:p>
          <a:p>
            <a:r>
              <a:rPr lang="en-US" altLang="en-US" sz="1900" b="1" dirty="0">
                <a:solidFill>
                  <a:schemeClr val="tx1">
                    <a:lumMod val="95000"/>
                    <a:lumOff val="5000"/>
                  </a:schemeClr>
                </a:solidFill>
              </a:rPr>
              <a:t>Multiprocessors</a:t>
            </a:r>
            <a:r>
              <a:rPr lang="en-US" altLang="en-US" sz="1900" dirty="0">
                <a:solidFill>
                  <a:schemeClr val="tx1">
                    <a:lumMod val="95000"/>
                    <a:lumOff val="5000"/>
                  </a:schemeClr>
                </a:solidFill>
              </a:rPr>
              <a:t> systems growing in use and importance</a:t>
            </a:r>
          </a:p>
          <a:p>
            <a:pPr lvl="1"/>
            <a:r>
              <a:rPr lang="en-US" altLang="en-US" sz="1900" dirty="0">
                <a:solidFill>
                  <a:schemeClr val="tx1">
                    <a:lumMod val="95000"/>
                    <a:lumOff val="5000"/>
                  </a:schemeClr>
                </a:solidFill>
              </a:rPr>
              <a:t>Also known as </a:t>
            </a:r>
            <a:r>
              <a:rPr lang="en-US" altLang="en-US" sz="1900" b="1" dirty="0">
                <a:solidFill>
                  <a:schemeClr val="tx1">
                    <a:lumMod val="95000"/>
                    <a:lumOff val="5000"/>
                  </a:schemeClr>
                </a:solidFill>
              </a:rPr>
              <a:t>parallel systems</a:t>
            </a:r>
            <a:r>
              <a:rPr lang="en-US" altLang="en-US" sz="1900" dirty="0">
                <a:solidFill>
                  <a:schemeClr val="tx1">
                    <a:lumMod val="95000"/>
                    <a:lumOff val="5000"/>
                  </a:schemeClr>
                </a:solidFill>
              </a:rPr>
              <a:t>, </a:t>
            </a:r>
            <a:r>
              <a:rPr lang="en-US" altLang="en-US" sz="1900" b="1" dirty="0">
                <a:solidFill>
                  <a:schemeClr val="tx1">
                    <a:lumMod val="95000"/>
                    <a:lumOff val="5000"/>
                  </a:schemeClr>
                </a:solidFill>
              </a:rPr>
              <a:t>tightly-coupled systems</a:t>
            </a:r>
          </a:p>
          <a:p>
            <a:pPr lvl="1"/>
            <a:r>
              <a:rPr lang="en-US" altLang="en-US" sz="1900" dirty="0">
                <a:solidFill>
                  <a:schemeClr val="tx1">
                    <a:lumMod val="95000"/>
                    <a:lumOff val="5000"/>
                  </a:schemeClr>
                </a:solidFill>
              </a:rPr>
              <a:t>Advantages include:</a:t>
            </a:r>
          </a:p>
          <a:p>
            <a:pPr marL="1200150" lvl="2" indent="-342900">
              <a:buFont typeface="Arial" panose="020B0604020202020204" pitchFamily="34" charset="0"/>
              <a:buAutoNum type="arabicPeriod"/>
            </a:pPr>
            <a:r>
              <a:rPr lang="en-US" altLang="en-US" sz="1900" b="1" dirty="0">
                <a:solidFill>
                  <a:schemeClr val="tx1">
                    <a:lumMod val="95000"/>
                    <a:lumOff val="5000"/>
                  </a:schemeClr>
                </a:solidFill>
              </a:rPr>
              <a:t>Increased throughput</a:t>
            </a:r>
          </a:p>
          <a:p>
            <a:pPr marL="1200150" lvl="2" indent="-342900">
              <a:buFont typeface="Arial" panose="020B0604020202020204" pitchFamily="34" charset="0"/>
              <a:buAutoNum type="arabicPeriod"/>
            </a:pPr>
            <a:r>
              <a:rPr lang="en-US" altLang="en-US" sz="1900" b="1" dirty="0">
                <a:solidFill>
                  <a:schemeClr val="tx1">
                    <a:lumMod val="95000"/>
                    <a:lumOff val="5000"/>
                  </a:schemeClr>
                </a:solidFill>
              </a:rPr>
              <a:t>Economy of scale</a:t>
            </a:r>
          </a:p>
          <a:p>
            <a:pPr marL="1200150" lvl="2" indent="-342900">
              <a:buFont typeface="Arial" panose="020B0604020202020204" pitchFamily="34" charset="0"/>
              <a:buAutoNum type="arabicPeriod"/>
            </a:pPr>
            <a:r>
              <a:rPr lang="en-US" altLang="en-US" sz="1900" b="1" dirty="0">
                <a:solidFill>
                  <a:schemeClr val="tx1">
                    <a:lumMod val="95000"/>
                    <a:lumOff val="5000"/>
                  </a:schemeClr>
                </a:solidFill>
              </a:rPr>
              <a:t>Increased reliability – graceful degradation</a:t>
            </a:r>
            <a:r>
              <a:rPr lang="en-US" altLang="en-US" sz="1900" dirty="0">
                <a:solidFill>
                  <a:schemeClr val="tx1">
                    <a:lumMod val="95000"/>
                    <a:lumOff val="5000"/>
                  </a:schemeClr>
                </a:solidFill>
              </a:rPr>
              <a:t> or </a:t>
            </a:r>
            <a:r>
              <a:rPr lang="en-US" altLang="en-US" sz="1900" b="1" dirty="0">
                <a:solidFill>
                  <a:schemeClr val="tx1">
                    <a:lumMod val="95000"/>
                    <a:lumOff val="5000"/>
                  </a:schemeClr>
                </a:solidFill>
              </a:rPr>
              <a:t>fault tolerance</a:t>
            </a:r>
          </a:p>
          <a:p>
            <a:pPr lvl="1"/>
            <a:r>
              <a:rPr lang="en-US" altLang="en-US" sz="1900" dirty="0">
                <a:solidFill>
                  <a:schemeClr val="tx1">
                    <a:lumMod val="95000"/>
                    <a:lumOff val="5000"/>
                  </a:schemeClr>
                </a:solidFill>
              </a:rPr>
              <a:t>Two types:</a:t>
            </a:r>
          </a:p>
          <a:p>
            <a:pPr marL="1200150" lvl="2" indent="-342900">
              <a:buFont typeface="Arial" panose="020B0604020202020204" pitchFamily="34" charset="0"/>
              <a:buAutoNum type="arabicPeriod"/>
            </a:pPr>
            <a:r>
              <a:rPr lang="en-US" altLang="en-US" sz="1900" b="1" dirty="0">
                <a:solidFill>
                  <a:schemeClr val="tx1">
                    <a:lumMod val="95000"/>
                    <a:lumOff val="5000"/>
                  </a:schemeClr>
                </a:solidFill>
              </a:rPr>
              <a:t>Asymmetric Multiprocessing (Each processor is assigned a specific task)</a:t>
            </a:r>
          </a:p>
          <a:p>
            <a:pPr marL="1200150" lvl="2" indent="-342900">
              <a:buFont typeface="Arial" panose="020B0604020202020204" pitchFamily="34" charset="0"/>
              <a:buAutoNum type="arabicPeriod"/>
            </a:pPr>
            <a:r>
              <a:rPr lang="en-US" altLang="en-US" sz="1900" b="1" dirty="0">
                <a:solidFill>
                  <a:schemeClr val="tx1">
                    <a:lumMod val="95000"/>
                    <a:lumOff val="5000"/>
                  </a:schemeClr>
                </a:solidFill>
              </a:rPr>
              <a:t>Symmetric Multiprocessing (Each processor performs all task with in OS)</a:t>
            </a:r>
          </a:p>
        </p:txBody>
      </p:sp>
    </p:spTree>
    <p:extLst>
      <p:ext uri="{BB962C8B-B14F-4D97-AF65-F5344CB8AC3E}">
        <p14:creationId xmlns:p14="http://schemas.microsoft.com/office/powerpoint/2010/main" val="3128829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0" indent="0">
              <a:buNone/>
            </a:pPr>
            <a:r>
              <a:rPr lang="en-US" dirty="0">
                <a:solidFill>
                  <a:schemeClr val="tx1">
                    <a:lumMod val="95000"/>
                    <a:lumOff val="5000"/>
                  </a:schemeClr>
                </a:solidFill>
              </a:rPr>
              <a:t>Clustered System</a:t>
            </a:r>
          </a:p>
          <a:p>
            <a:r>
              <a:rPr lang="en-US" altLang="en-US" sz="2000" dirty="0">
                <a:solidFill>
                  <a:schemeClr val="tx1">
                    <a:lumMod val="95000"/>
                    <a:lumOff val="5000"/>
                  </a:schemeClr>
                </a:solidFill>
              </a:rPr>
              <a:t>Like multiprocessor systems, but multiple systems working together</a:t>
            </a:r>
          </a:p>
          <a:p>
            <a:pPr lvl="1"/>
            <a:r>
              <a:rPr lang="en-US" altLang="en-US" sz="2000" dirty="0">
                <a:solidFill>
                  <a:schemeClr val="tx1">
                    <a:lumMod val="95000"/>
                    <a:lumOff val="5000"/>
                  </a:schemeClr>
                </a:solidFill>
              </a:rPr>
              <a:t>Usually sharing storage via a </a:t>
            </a:r>
            <a:r>
              <a:rPr lang="en-US" altLang="en-US" sz="2000" b="1" dirty="0">
                <a:solidFill>
                  <a:schemeClr val="tx1">
                    <a:lumMod val="95000"/>
                    <a:lumOff val="5000"/>
                  </a:schemeClr>
                </a:solidFill>
              </a:rPr>
              <a:t>storage-area network (SAN)</a:t>
            </a:r>
          </a:p>
          <a:p>
            <a:pPr lvl="1"/>
            <a:r>
              <a:rPr lang="en-US" altLang="en-US" sz="2000" dirty="0">
                <a:solidFill>
                  <a:schemeClr val="tx1">
                    <a:lumMod val="95000"/>
                    <a:lumOff val="5000"/>
                  </a:schemeClr>
                </a:solidFill>
              </a:rPr>
              <a:t>Provides a </a:t>
            </a:r>
            <a:r>
              <a:rPr lang="en-US" altLang="en-US" sz="2000" b="1" dirty="0">
                <a:solidFill>
                  <a:schemeClr val="tx1">
                    <a:lumMod val="95000"/>
                    <a:lumOff val="5000"/>
                  </a:schemeClr>
                </a:solidFill>
              </a:rPr>
              <a:t>high-availability </a:t>
            </a:r>
            <a:r>
              <a:rPr lang="en-US" altLang="en-US" sz="2000" dirty="0">
                <a:solidFill>
                  <a:schemeClr val="tx1">
                    <a:lumMod val="95000"/>
                    <a:lumOff val="5000"/>
                  </a:schemeClr>
                </a:solidFill>
              </a:rPr>
              <a:t>service which survives failures</a:t>
            </a:r>
          </a:p>
          <a:p>
            <a:pPr lvl="2"/>
            <a:r>
              <a:rPr lang="en-US" altLang="en-US" b="1" dirty="0">
                <a:solidFill>
                  <a:schemeClr val="tx1">
                    <a:lumMod val="95000"/>
                    <a:lumOff val="5000"/>
                  </a:schemeClr>
                </a:solidFill>
              </a:rPr>
              <a:t>Asymmetric clustering</a:t>
            </a:r>
            <a:r>
              <a:rPr lang="en-US" altLang="en-US" dirty="0">
                <a:solidFill>
                  <a:schemeClr val="tx1">
                    <a:lumMod val="95000"/>
                    <a:lumOff val="5000"/>
                  </a:schemeClr>
                </a:solidFill>
              </a:rPr>
              <a:t> has one machine in hot-standby mode</a:t>
            </a:r>
          </a:p>
          <a:p>
            <a:pPr lvl="2"/>
            <a:r>
              <a:rPr lang="en-US" altLang="en-US" b="1" dirty="0">
                <a:solidFill>
                  <a:schemeClr val="tx1">
                    <a:lumMod val="95000"/>
                    <a:lumOff val="5000"/>
                  </a:schemeClr>
                </a:solidFill>
              </a:rPr>
              <a:t>Symmetric clustering</a:t>
            </a:r>
            <a:r>
              <a:rPr lang="en-US" altLang="en-US" dirty="0">
                <a:solidFill>
                  <a:schemeClr val="tx1">
                    <a:lumMod val="95000"/>
                    <a:lumOff val="5000"/>
                  </a:schemeClr>
                </a:solidFill>
              </a:rPr>
              <a:t> has multiple nodes running applications, monitoring each other</a:t>
            </a:r>
          </a:p>
          <a:p>
            <a:pPr lvl="1"/>
            <a:r>
              <a:rPr lang="en-US" altLang="en-US" sz="2000" dirty="0">
                <a:solidFill>
                  <a:schemeClr val="tx1">
                    <a:lumMod val="95000"/>
                    <a:lumOff val="5000"/>
                  </a:schemeClr>
                </a:solidFill>
              </a:rPr>
              <a:t>Some clusters are for </a:t>
            </a:r>
            <a:r>
              <a:rPr lang="en-US" altLang="en-US" sz="2000" b="1" dirty="0">
                <a:solidFill>
                  <a:schemeClr val="tx1">
                    <a:lumMod val="95000"/>
                    <a:lumOff val="5000"/>
                  </a:schemeClr>
                </a:solidFill>
              </a:rPr>
              <a:t>high-performance computing (HPC)</a:t>
            </a:r>
          </a:p>
          <a:p>
            <a:pPr lvl="2"/>
            <a:r>
              <a:rPr lang="en-US" altLang="en-US" dirty="0">
                <a:solidFill>
                  <a:schemeClr val="tx1">
                    <a:lumMod val="95000"/>
                    <a:lumOff val="5000"/>
                  </a:schemeClr>
                </a:solidFill>
              </a:rPr>
              <a:t>Applications must be written to use </a:t>
            </a:r>
            <a:r>
              <a:rPr lang="en-US" altLang="en-US" b="1" dirty="0">
                <a:solidFill>
                  <a:schemeClr val="tx1">
                    <a:lumMod val="95000"/>
                    <a:lumOff val="5000"/>
                  </a:schemeClr>
                </a:solidFill>
              </a:rPr>
              <a:t>parallelization</a:t>
            </a:r>
          </a:p>
          <a:p>
            <a:pPr lvl="1"/>
            <a:endParaRPr lang="en-US" dirty="0">
              <a:solidFill>
                <a:schemeClr val="tx1">
                  <a:lumMod val="95000"/>
                  <a:lumOff val="5000"/>
                </a:schemeClr>
              </a:solidFill>
            </a:endParaRPr>
          </a:p>
        </p:txBody>
      </p:sp>
    </p:spTree>
    <p:extLst>
      <p:ext uri="{BB962C8B-B14F-4D97-AF65-F5344CB8AC3E}">
        <p14:creationId xmlns:p14="http://schemas.microsoft.com/office/powerpoint/2010/main" val="171436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Systems</a:t>
            </a:r>
          </a:p>
        </p:txBody>
      </p:sp>
      <p:pic>
        <p:nvPicPr>
          <p:cNvPr id="4" name="Content Placeholder 3" descr="1.08.pd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476" b="-3476"/>
          <a:stretch>
            <a:fillRect/>
          </a:stretch>
        </p:blipFill>
        <p:spPr>
          <a:xfrm>
            <a:off x="1687133" y="1764405"/>
            <a:ext cx="8815203" cy="4853119"/>
          </a:xfrm>
        </p:spPr>
      </p:pic>
    </p:spTree>
    <p:extLst>
      <p:ext uri="{BB962C8B-B14F-4D97-AF65-F5344CB8AC3E}">
        <p14:creationId xmlns:p14="http://schemas.microsoft.com/office/powerpoint/2010/main" val="4250373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Structure</a:t>
            </a:r>
          </a:p>
        </p:txBody>
      </p:sp>
      <p:sp>
        <p:nvSpPr>
          <p:cNvPr id="3" name="Content Placeholder 2"/>
          <p:cNvSpPr>
            <a:spLocks noGrp="1"/>
          </p:cNvSpPr>
          <p:nvPr>
            <p:ph idx="1"/>
          </p:nvPr>
        </p:nvSpPr>
        <p:spPr/>
        <p:txBody>
          <a:bodyPr>
            <a:noAutofit/>
          </a:bodyPr>
          <a:lstStyle/>
          <a:p>
            <a:r>
              <a:rPr lang="en-US" altLang="en-US" sz="2000" b="1" dirty="0">
                <a:solidFill>
                  <a:schemeClr val="tx1">
                    <a:lumMod val="95000"/>
                    <a:lumOff val="5000"/>
                  </a:schemeClr>
                </a:solidFill>
              </a:rPr>
              <a:t>Multiprogramming</a:t>
            </a:r>
            <a:r>
              <a:rPr lang="en-US" altLang="en-US" sz="1800" dirty="0">
                <a:solidFill>
                  <a:schemeClr val="tx1">
                    <a:lumMod val="95000"/>
                    <a:lumOff val="5000"/>
                  </a:schemeClr>
                </a:solidFill>
              </a:rPr>
              <a:t> needed for efficiency</a:t>
            </a:r>
          </a:p>
          <a:p>
            <a:pPr lvl="1"/>
            <a:r>
              <a:rPr lang="en-US" altLang="en-US" sz="1800" dirty="0">
                <a:solidFill>
                  <a:schemeClr val="tx1">
                    <a:lumMod val="95000"/>
                    <a:lumOff val="5000"/>
                  </a:schemeClr>
                </a:solidFill>
              </a:rPr>
              <a:t>Single user cannot keep CPU and I/O devices busy at all times</a:t>
            </a:r>
          </a:p>
          <a:p>
            <a:pPr lvl="1"/>
            <a:r>
              <a:rPr lang="en-US" altLang="en-US" sz="1800" dirty="0">
                <a:solidFill>
                  <a:schemeClr val="tx1">
                    <a:lumMod val="95000"/>
                    <a:lumOff val="5000"/>
                  </a:schemeClr>
                </a:solidFill>
              </a:rPr>
              <a:t>Multiprogramming organizes jobs (code and data) so CPU always has one to execute (as a busy lawyer)</a:t>
            </a:r>
          </a:p>
          <a:p>
            <a:pPr lvl="1"/>
            <a:r>
              <a:rPr lang="en-US" altLang="en-US" sz="1800" dirty="0">
                <a:solidFill>
                  <a:schemeClr val="tx1">
                    <a:lumMod val="95000"/>
                    <a:lumOff val="5000"/>
                  </a:schemeClr>
                </a:solidFill>
              </a:rPr>
              <a:t>A subset of total jobs in system is kept in memory</a:t>
            </a:r>
          </a:p>
          <a:p>
            <a:pPr lvl="1"/>
            <a:r>
              <a:rPr lang="en-US" altLang="en-US" sz="1800" dirty="0">
                <a:solidFill>
                  <a:schemeClr val="tx1">
                    <a:lumMod val="95000"/>
                    <a:lumOff val="5000"/>
                  </a:schemeClr>
                </a:solidFill>
              </a:rPr>
              <a:t>One job selected and run via </a:t>
            </a:r>
            <a:r>
              <a:rPr lang="en-US" altLang="en-US" sz="2000" b="1" dirty="0">
                <a:solidFill>
                  <a:schemeClr val="tx1">
                    <a:lumMod val="95000"/>
                    <a:lumOff val="5000"/>
                  </a:schemeClr>
                </a:solidFill>
              </a:rPr>
              <a:t>job scheduling</a:t>
            </a:r>
          </a:p>
          <a:p>
            <a:pPr lvl="1"/>
            <a:r>
              <a:rPr lang="en-US" altLang="en-US" sz="1800" dirty="0">
                <a:solidFill>
                  <a:schemeClr val="tx1">
                    <a:lumMod val="95000"/>
                    <a:lumOff val="5000"/>
                  </a:schemeClr>
                </a:solidFill>
              </a:rPr>
              <a:t>When it has to wait (for I/O for example), OS switches to another job</a:t>
            </a:r>
          </a:p>
          <a:p>
            <a:pPr lvl="1"/>
            <a:endParaRPr lang="en-US" altLang="en-US" sz="900" dirty="0">
              <a:solidFill>
                <a:schemeClr val="tx1">
                  <a:lumMod val="95000"/>
                  <a:lumOff val="5000"/>
                </a:schemeClr>
              </a:solidFill>
            </a:endParaRPr>
          </a:p>
          <a:p>
            <a:r>
              <a:rPr lang="en-US" altLang="en-US" sz="2000" b="1" dirty="0">
                <a:solidFill>
                  <a:schemeClr val="tx1">
                    <a:lumMod val="95000"/>
                    <a:lumOff val="5000"/>
                  </a:schemeClr>
                </a:solidFill>
              </a:rPr>
              <a:t>Timesharing (multitasking) </a:t>
            </a:r>
            <a:r>
              <a:rPr lang="en-US" altLang="en-US" sz="1800" dirty="0">
                <a:solidFill>
                  <a:schemeClr val="tx1">
                    <a:lumMod val="95000"/>
                    <a:lumOff val="5000"/>
                  </a:schemeClr>
                </a:solidFill>
              </a:rPr>
              <a:t>is logical extension in which CPU switches jobs so frequently that users can interact with each job while it is running, creating </a:t>
            </a:r>
            <a:r>
              <a:rPr lang="en-US" altLang="en-US" sz="2000" b="1" dirty="0">
                <a:solidFill>
                  <a:schemeClr val="tx1">
                    <a:lumMod val="95000"/>
                    <a:lumOff val="5000"/>
                  </a:schemeClr>
                </a:solidFill>
              </a:rPr>
              <a:t>interactive</a:t>
            </a:r>
            <a:r>
              <a:rPr lang="en-US" altLang="en-US" sz="1800" dirty="0">
                <a:solidFill>
                  <a:schemeClr val="tx1">
                    <a:lumMod val="95000"/>
                    <a:lumOff val="5000"/>
                  </a:schemeClr>
                </a:solidFill>
              </a:rPr>
              <a:t> computing</a:t>
            </a:r>
          </a:p>
          <a:p>
            <a:pPr lvl="1"/>
            <a:r>
              <a:rPr lang="en-US" altLang="en-US" sz="2000" b="1" dirty="0">
                <a:solidFill>
                  <a:schemeClr val="tx1">
                    <a:lumMod val="95000"/>
                    <a:lumOff val="5000"/>
                  </a:schemeClr>
                </a:solidFill>
              </a:rPr>
              <a:t>Response time </a:t>
            </a:r>
            <a:r>
              <a:rPr lang="en-US" altLang="en-US" sz="1800" dirty="0">
                <a:solidFill>
                  <a:schemeClr val="tx1">
                    <a:lumMod val="95000"/>
                    <a:lumOff val="5000"/>
                  </a:schemeClr>
                </a:solidFill>
              </a:rPr>
              <a:t>should be &lt; 1 second</a:t>
            </a:r>
          </a:p>
          <a:p>
            <a:pPr lvl="1"/>
            <a:r>
              <a:rPr lang="en-US" altLang="en-US" sz="1800" dirty="0">
                <a:solidFill>
                  <a:schemeClr val="tx1">
                    <a:lumMod val="95000"/>
                    <a:lumOff val="5000"/>
                  </a:schemeClr>
                </a:solidFill>
              </a:rPr>
              <a:t>Each user has at least one program executing in memory </a:t>
            </a:r>
            <a:r>
              <a:rPr lang="en-US" altLang="en-US" sz="1800" dirty="0">
                <a:solidFill>
                  <a:schemeClr val="tx1">
                    <a:lumMod val="95000"/>
                    <a:lumOff val="5000"/>
                  </a:schemeClr>
                </a:solidFill>
                <a:sym typeface="Wingdings 3" panose="05040102010807070707" pitchFamily="18" charset="2"/>
              </a:rPr>
              <a:t></a:t>
            </a:r>
            <a:r>
              <a:rPr lang="en-US" altLang="en-US" sz="2000" b="1" dirty="0">
                <a:solidFill>
                  <a:schemeClr val="tx1">
                    <a:lumMod val="95000"/>
                    <a:lumOff val="5000"/>
                  </a:schemeClr>
                </a:solidFill>
                <a:sym typeface="Wingdings 3" panose="05040102010807070707" pitchFamily="18" charset="2"/>
              </a:rPr>
              <a:t>process</a:t>
            </a:r>
          </a:p>
          <a:p>
            <a:pPr lvl="1"/>
            <a:r>
              <a:rPr lang="en-US" altLang="en-US" sz="1800" dirty="0">
                <a:solidFill>
                  <a:schemeClr val="tx1">
                    <a:lumMod val="95000"/>
                    <a:lumOff val="5000"/>
                  </a:schemeClr>
                </a:solidFill>
                <a:sym typeface="Wingdings 3" panose="05040102010807070707" pitchFamily="18" charset="2"/>
              </a:rPr>
              <a:t>If several jobs ready to run at the same time  </a:t>
            </a:r>
            <a:r>
              <a:rPr lang="en-US" altLang="en-US" sz="2000" b="1" dirty="0">
                <a:solidFill>
                  <a:schemeClr val="tx1">
                    <a:lumMod val="95000"/>
                    <a:lumOff val="5000"/>
                  </a:schemeClr>
                </a:solidFill>
                <a:sym typeface="Wingdings 3" panose="05040102010807070707" pitchFamily="18" charset="2"/>
              </a:rPr>
              <a:t>CPU scheduling</a:t>
            </a:r>
          </a:p>
          <a:p>
            <a:pPr lvl="1"/>
            <a:r>
              <a:rPr lang="en-US" altLang="en-US" sz="1800" dirty="0">
                <a:solidFill>
                  <a:schemeClr val="tx1">
                    <a:lumMod val="95000"/>
                    <a:lumOff val="5000"/>
                  </a:schemeClr>
                </a:solidFill>
                <a:sym typeface="Wingdings 3" panose="05040102010807070707" pitchFamily="18" charset="2"/>
              </a:rPr>
              <a:t>If processes don’t fit in memory, </a:t>
            </a:r>
            <a:r>
              <a:rPr lang="en-US" altLang="en-US" sz="2000" b="1" dirty="0">
                <a:solidFill>
                  <a:schemeClr val="tx1">
                    <a:lumMod val="95000"/>
                    <a:lumOff val="5000"/>
                  </a:schemeClr>
                </a:solidFill>
                <a:sym typeface="Wingdings 3" panose="05040102010807070707" pitchFamily="18" charset="2"/>
              </a:rPr>
              <a:t>swapping</a:t>
            </a:r>
            <a:r>
              <a:rPr lang="en-US" altLang="en-US" sz="1800" dirty="0">
                <a:solidFill>
                  <a:schemeClr val="tx1">
                    <a:lumMod val="95000"/>
                    <a:lumOff val="5000"/>
                  </a:schemeClr>
                </a:solidFill>
                <a:sym typeface="Wingdings 3" panose="05040102010807070707" pitchFamily="18" charset="2"/>
              </a:rPr>
              <a:t> moves them in and out to run</a:t>
            </a:r>
          </a:p>
          <a:p>
            <a:pPr lvl="1"/>
            <a:r>
              <a:rPr lang="en-US" altLang="en-US" sz="2000" b="1" dirty="0">
                <a:solidFill>
                  <a:schemeClr val="tx1">
                    <a:lumMod val="95000"/>
                    <a:lumOff val="5000"/>
                  </a:schemeClr>
                </a:solidFill>
                <a:sym typeface="Wingdings 3" panose="05040102010807070707" pitchFamily="18" charset="2"/>
              </a:rPr>
              <a:t>Virtual memory </a:t>
            </a:r>
            <a:r>
              <a:rPr lang="en-US" altLang="en-US" sz="1800" dirty="0">
                <a:solidFill>
                  <a:schemeClr val="tx1">
                    <a:lumMod val="95000"/>
                    <a:lumOff val="5000"/>
                  </a:schemeClr>
                </a:solidFill>
                <a:sym typeface="Wingdings 3" panose="05040102010807070707" pitchFamily="18" charset="2"/>
              </a:rPr>
              <a:t>allows execution of processes not completely in memory</a:t>
            </a:r>
          </a:p>
        </p:txBody>
      </p:sp>
    </p:spTree>
    <p:extLst>
      <p:ext uri="{BB962C8B-B14F-4D97-AF65-F5344CB8AC3E}">
        <p14:creationId xmlns:p14="http://schemas.microsoft.com/office/powerpoint/2010/main" val="3729359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sp>
        <p:nvSpPr>
          <p:cNvPr id="3" name="Content Placeholder 2"/>
          <p:cNvSpPr>
            <a:spLocks noGrp="1"/>
          </p:cNvSpPr>
          <p:nvPr>
            <p:ph idx="1"/>
          </p:nvPr>
        </p:nvSpPr>
        <p:spPr/>
        <p:txBody>
          <a:bodyPr>
            <a:noAutofit/>
          </a:bodyPr>
          <a:lstStyle/>
          <a:p>
            <a:r>
              <a:rPr lang="en-US" altLang="en-US" sz="2000" dirty="0">
                <a:solidFill>
                  <a:schemeClr val="tx1">
                    <a:lumMod val="95000"/>
                    <a:lumOff val="5000"/>
                  </a:schemeClr>
                </a:solidFill>
              </a:rPr>
              <a:t>A process is a program in execution. It is a unit of work within the system. Program is a </a:t>
            </a:r>
            <a:r>
              <a:rPr lang="en-US" altLang="en-US" sz="2000" i="1" dirty="0">
                <a:solidFill>
                  <a:schemeClr val="tx1">
                    <a:lumMod val="95000"/>
                    <a:lumOff val="5000"/>
                  </a:schemeClr>
                </a:solidFill>
              </a:rPr>
              <a:t>passive entity</a:t>
            </a:r>
            <a:r>
              <a:rPr lang="en-US" altLang="en-US" sz="2000" dirty="0">
                <a:solidFill>
                  <a:schemeClr val="tx1">
                    <a:lumMod val="95000"/>
                    <a:lumOff val="5000"/>
                  </a:schemeClr>
                </a:solidFill>
              </a:rPr>
              <a:t>, process is an </a:t>
            </a:r>
            <a:r>
              <a:rPr lang="en-US" altLang="en-US" sz="2000" i="1" dirty="0">
                <a:solidFill>
                  <a:schemeClr val="tx1">
                    <a:lumMod val="95000"/>
                    <a:lumOff val="5000"/>
                  </a:schemeClr>
                </a:solidFill>
              </a:rPr>
              <a:t>active entity</a:t>
            </a:r>
            <a:r>
              <a:rPr lang="en-US" altLang="en-US" sz="2000" dirty="0">
                <a:solidFill>
                  <a:schemeClr val="tx1">
                    <a:lumMod val="95000"/>
                    <a:lumOff val="5000"/>
                  </a:schemeClr>
                </a:solidFill>
              </a:rPr>
              <a:t>.</a:t>
            </a:r>
          </a:p>
          <a:p>
            <a:r>
              <a:rPr lang="en-US" altLang="en-US" sz="2000" dirty="0">
                <a:solidFill>
                  <a:schemeClr val="tx1">
                    <a:lumMod val="95000"/>
                    <a:lumOff val="5000"/>
                  </a:schemeClr>
                </a:solidFill>
              </a:rPr>
              <a:t>Process needs resources to accomplish its task</a:t>
            </a:r>
          </a:p>
          <a:p>
            <a:pPr lvl="1"/>
            <a:r>
              <a:rPr lang="en-US" altLang="en-US" sz="2000" dirty="0">
                <a:solidFill>
                  <a:schemeClr val="tx1">
                    <a:lumMod val="95000"/>
                    <a:lumOff val="5000"/>
                  </a:schemeClr>
                </a:solidFill>
              </a:rPr>
              <a:t>CPU, memory, I/O, files</a:t>
            </a:r>
          </a:p>
          <a:p>
            <a:pPr lvl="1"/>
            <a:r>
              <a:rPr lang="en-US" altLang="en-US" sz="2000" dirty="0">
                <a:solidFill>
                  <a:schemeClr val="tx1">
                    <a:lumMod val="95000"/>
                    <a:lumOff val="5000"/>
                  </a:schemeClr>
                </a:solidFill>
              </a:rPr>
              <a:t>Initialization data</a:t>
            </a:r>
          </a:p>
          <a:p>
            <a:r>
              <a:rPr lang="en-US" altLang="en-US" sz="2000" dirty="0">
                <a:solidFill>
                  <a:schemeClr val="tx1">
                    <a:lumMod val="95000"/>
                    <a:lumOff val="5000"/>
                  </a:schemeClr>
                </a:solidFill>
              </a:rPr>
              <a:t>Process termination requires reclaim of any reusable resources</a:t>
            </a:r>
          </a:p>
          <a:p>
            <a:r>
              <a:rPr lang="en-US" altLang="en-US" sz="2000" dirty="0">
                <a:solidFill>
                  <a:schemeClr val="tx1">
                    <a:lumMod val="95000"/>
                    <a:lumOff val="5000"/>
                  </a:schemeClr>
                </a:solidFill>
              </a:rPr>
              <a:t>Single-threaded process has one </a:t>
            </a:r>
            <a:r>
              <a:rPr lang="en-US" altLang="en-US" sz="2000" b="1" dirty="0">
                <a:solidFill>
                  <a:schemeClr val="tx1">
                    <a:lumMod val="95000"/>
                    <a:lumOff val="5000"/>
                  </a:schemeClr>
                </a:solidFill>
              </a:rPr>
              <a:t>program counter</a:t>
            </a:r>
            <a:r>
              <a:rPr lang="en-US" altLang="en-US" sz="2400" b="1" dirty="0">
                <a:solidFill>
                  <a:schemeClr val="tx1">
                    <a:lumMod val="95000"/>
                    <a:lumOff val="5000"/>
                  </a:schemeClr>
                </a:solidFill>
              </a:rPr>
              <a:t> </a:t>
            </a:r>
            <a:r>
              <a:rPr lang="en-US" altLang="en-US" sz="2000" dirty="0">
                <a:solidFill>
                  <a:schemeClr val="tx1">
                    <a:lumMod val="95000"/>
                    <a:lumOff val="5000"/>
                  </a:schemeClr>
                </a:solidFill>
              </a:rPr>
              <a:t>specifying location of next instruction to execute</a:t>
            </a:r>
          </a:p>
          <a:p>
            <a:pPr lvl="1"/>
            <a:r>
              <a:rPr lang="en-US" altLang="en-US" sz="2000" dirty="0">
                <a:solidFill>
                  <a:schemeClr val="tx1">
                    <a:lumMod val="95000"/>
                    <a:lumOff val="5000"/>
                  </a:schemeClr>
                </a:solidFill>
              </a:rPr>
              <a:t>Process executes instructions sequentially, one at a time, until completion</a:t>
            </a:r>
          </a:p>
          <a:p>
            <a:r>
              <a:rPr lang="en-US" altLang="en-US" sz="2000" dirty="0">
                <a:solidFill>
                  <a:schemeClr val="tx1">
                    <a:lumMod val="95000"/>
                    <a:lumOff val="5000"/>
                  </a:schemeClr>
                </a:solidFill>
              </a:rPr>
              <a:t>Multi-threaded process has one program counter per thread</a:t>
            </a:r>
          </a:p>
          <a:p>
            <a:r>
              <a:rPr lang="en-US" altLang="en-US" sz="2000" dirty="0">
                <a:solidFill>
                  <a:schemeClr val="tx1">
                    <a:lumMod val="95000"/>
                    <a:lumOff val="5000"/>
                  </a:schemeClr>
                </a:solidFill>
              </a:rPr>
              <a:t>Typically system has many processes, some user, some operating system running concurrently on one or more CPUs</a:t>
            </a:r>
          </a:p>
          <a:p>
            <a:pPr lvl="1"/>
            <a:r>
              <a:rPr lang="en-US" altLang="en-US" sz="2000" dirty="0">
                <a:solidFill>
                  <a:schemeClr val="tx1">
                    <a:lumMod val="95000"/>
                    <a:lumOff val="5000"/>
                  </a:schemeClr>
                </a:solidFill>
              </a:rPr>
              <a:t>Concurrency by multiplexing the CPUs among the processes / threads</a:t>
            </a:r>
          </a:p>
        </p:txBody>
      </p:sp>
    </p:spTree>
    <p:extLst>
      <p:ext uri="{BB962C8B-B14F-4D97-AF65-F5344CB8AC3E}">
        <p14:creationId xmlns:p14="http://schemas.microsoft.com/office/powerpoint/2010/main" val="2950051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p:txBody>
          <a:bodyPr>
            <a:noAutofit/>
          </a:bodyPr>
          <a:lstStyle/>
          <a:p>
            <a:r>
              <a:rPr lang="en-US" altLang="en-US" sz="2400" dirty="0"/>
              <a:t>All data in memory before and after processing</a:t>
            </a:r>
          </a:p>
          <a:p>
            <a:endParaRPr lang="en-US" altLang="en-US" sz="1000" dirty="0"/>
          </a:p>
          <a:p>
            <a:r>
              <a:rPr lang="en-US" altLang="en-US" sz="2400" dirty="0"/>
              <a:t>All instructions in memory in order to execute</a:t>
            </a:r>
          </a:p>
          <a:p>
            <a:endParaRPr lang="en-US" altLang="en-US" sz="1000" dirty="0"/>
          </a:p>
          <a:p>
            <a:r>
              <a:rPr lang="en-US" altLang="en-US" sz="2400" dirty="0"/>
              <a:t>Memory management determines what is in memory </a:t>
            </a:r>
          </a:p>
          <a:p>
            <a:pPr lvl="1"/>
            <a:r>
              <a:rPr lang="en-US" altLang="en-US" dirty="0"/>
              <a:t>Optimizing CPU utilization and computer response to users</a:t>
            </a:r>
          </a:p>
          <a:p>
            <a:pPr lvl="1"/>
            <a:endParaRPr lang="en-US" altLang="en-US" sz="1000" dirty="0"/>
          </a:p>
          <a:p>
            <a:r>
              <a:rPr lang="en-US" altLang="en-US" sz="2400" dirty="0"/>
              <a:t>Memory management activities</a:t>
            </a:r>
          </a:p>
          <a:p>
            <a:pPr lvl="1"/>
            <a:r>
              <a:rPr lang="en-US" altLang="en-US" dirty="0"/>
              <a:t>Keeping track of which parts of memory are currently being used and by whom</a:t>
            </a:r>
          </a:p>
          <a:p>
            <a:pPr lvl="1"/>
            <a:r>
              <a:rPr lang="en-US" altLang="en-US" dirty="0"/>
              <a:t>Deciding which processes and data to move in and out of memory</a:t>
            </a:r>
          </a:p>
          <a:p>
            <a:pPr lvl="1"/>
            <a:r>
              <a:rPr lang="en-US" altLang="en-US" dirty="0"/>
              <a:t>Allocating and de-allocating memory space as needed</a:t>
            </a:r>
          </a:p>
        </p:txBody>
      </p:sp>
    </p:spTree>
    <p:extLst>
      <p:ext uri="{BB962C8B-B14F-4D97-AF65-F5344CB8AC3E}">
        <p14:creationId xmlns:p14="http://schemas.microsoft.com/office/powerpoint/2010/main" val="2945653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a:t>
            </a:r>
          </a:p>
        </p:txBody>
      </p:sp>
      <p:sp>
        <p:nvSpPr>
          <p:cNvPr id="3" name="Content Placeholder 2"/>
          <p:cNvSpPr>
            <a:spLocks noGrp="1"/>
          </p:cNvSpPr>
          <p:nvPr>
            <p:ph idx="1"/>
          </p:nvPr>
        </p:nvSpPr>
        <p:spPr/>
        <p:txBody>
          <a:bodyPr/>
          <a:lstStyle/>
          <a:p>
            <a:r>
              <a:rPr lang="en-US" altLang="en-US" sz="1800" dirty="0"/>
              <a:t>OS provides uniform, logical view of information storage</a:t>
            </a:r>
          </a:p>
          <a:p>
            <a:pPr lvl="1"/>
            <a:r>
              <a:rPr lang="en-US" altLang="en-US" sz="1800" dirty="0"/>
              <a:t>Abstracts physical properties to logical storage unit  </a:t>
            </a:r>
            <a:r>
              <a:rPr lang="en-US" altLang="en-US" sz="1800" dirty="0">
                <a:solidFill>
                  <a:schemeClr val="tx1">
                    <a:lumMod val="95000"/>
                    <a:lumOff val="5000"/>
                  </a:schemeClr>
                </a:solidFill>
              </a:rPr>
              <a:t>- </a:t>
            </a:r>
            <a:r>
              <a:rPr lang="en-US" altLang="en-US" sz="1800" b="1" dirty="0">
                <a:solidFill>
                  <a:schemeClr val="tx1">
                    <a:lumMod val="95000"/>
                    <a:lumOff val="5000"/>
                  </a:schemeClr>
                </a:solidFill>
              </a:rPr>
              <a:t>file</a:t>
            </a:r>
          </a:p>
          <a:p>
            <a:pPr lvl="1"/>
            <a:r>
              <a:rPr lang="en-US" altLang="en-US" sz="1800" dirty="0"/>
              <a:t>Each medium is controlled by device (i.e., disk drive, tape drive)</a:t>
            </a:r>
          </a:p>
          <a:p>
            <a:pPr lvl="2"/>
            <a:r>
              <a:rPr lang="en-US" altLang="en-US" sz="1800" dirty="0"/>
              <a:t>Varying properties include access speed, capacity, data-transfer rate, access method (sequential or random)</a:t>
            </a:r>
          </a:p>
          <a:p>
            <a:pPr lvl="2"/>
            <a:endParaRPr lang="en-US" altLang="en-US" sz="800" dirty="0"/>
          </a:p>
          <a:p>
            <a:r>
              <a:rPr lang="en-US" altLang="en-US" sz="1800" dirty="0"/>
              <a:t>File-System management</a:t>
            </a:r>
          </a:p>
          <a:p>
            <a:pPr lvl="1"/>
            <a:r>
              <a:rPr lang="en-US" altLang="en-US" sz="1800" dirty="0"/>
              <a:t>Files usually organized into directories</a:t>
            </a:r>
          </a:p>
          <a:p>
            <a:pPr lvl="1"/>
            <a:r>
              <a:rPr lang="en-US" altLang="en-US" sz="1800" dirty="0"/>
              <a:t>Access control on most systems to determine who can access what</a:t>
            </a:r>
          </a:p>
          <a:p>
            <a:pPr lvl="1"/>
            <a:r>
              <a:rPr lang="en-US" altLang="en-US" sz="1800" dirty="0"/>
              <a:t>OS activities include</a:t>
            </a:r>
          </a:p>
          <a:p>
            <a:pPr lvl="2"/>
            <a:r>
              <a:rPr lang="en-US" altLang="en-US" sz="1800" dirty="0"/>
              <a:t>Creating and deleting files and directories</a:t>
            </a:r>
          </a:p>
          <a:p>
            <a:pPr lvl="2"/>
            <a:r>
              <a:rPr lang="en-US" altLang="en-US" sz="1800" dirty="0"/>
              <a:t>Primitives to manipulate files and </a:t>
            </a:r>
            <a:r>
              <a:rPr lang="en-US" altLang="en-US" sz="1800" dirty="0" err="1"/>
              <a:t>dirs</a:t>
            </a:r>
            <a:endParaRPr lang="en-US" altLang="en-US" sz="1800" dirty="0"/>
          </a:p>
          <a:p>
            <a:pPr lvl="2"/>
            <a:r>
              <a:rPr lang="en-US" altLang="en-US" sz="1800" dirty="0"/>
              <a:t>Mapping files onto secondary storage</a:t>
            </a:r>
          </a:p>
          <a:p>
            <a:pPr lvl="2"/>
            <a:r>
              <a:rPr lang="en-US" altLang="en-US" sz="1800" dirty="0"/>
              <a:t>Backup files onto stable (non-volatile) storage media</a:t>
            </a:r>
          </a:p>
        </p:txBody>
      </p:sp>
    </p:spTree>
    <p:extLst>
      <p:ext uri="{BB962C8B-B14F-4D97-AF65-F5344CB8AC3E}">
        <p14:creationId xmlns:p14="http://schemas.microsoft.com/office/powerpoint/2010/main" val="138233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a:t>
            </a:r>
          </a:p>
        </p:txBody>
      </p:sp>
      <p:sp>
        <p:nvSpPr>
          <p:cNvPr id="3" name="Content Placeholder 2"/>
          <p:cNvSpPr>
            <a:spLocks noGrp="1"/>
          </p:cNvSpPr>
          <p:nvPr>
            <p:ph idx="1"/>
          </p:nvPr>
        </p:nvSpPr>
        <p:spPr/>
        <p:txBody>
          <a:bodyPr>
            <a:normAutofit/>
          </a:bodyPr>
          <a:lstStyle/>
          <a:p>
            <a:r>
              <a:rPr lang="en-US" sz="3200" dirty="0"/>
              <a:t>An OS is a layer of system software that</a:t>
            </a:r>
          </a:p>
          <a:p>
            <a:pPr lvl="1"/>
            <a:r>
              <a:rPr lang="en-US" sz="2800" dirty="0"/>
              <a:t>Directly has privileged access to underlying hardware</a:t>
            </a:r>
          </a:p>
          <a:p>
            <a:pPr lvl="1"/>
            <a:r>
              <a:rPr lang="en-US" sz="2800" dirty="0"/>
              <a:t>Hides the hardware complexity</a:t>
            </a:r>
          </a:p>
          <a:p>
            <a:pPr lvl="1"/>
            <a:r>
              <a:rPr lang="en-US" sz="2800" dirty="0"/>
              <a:t>Manages hardware on behalf of one or more applications according to some pre-defined polices</a:t>
            </a:r>
          </a:p>
          <a:p>
            <a:pPr lvl="1"/>
            <a:r>
              <a:rPr lang="en-US" sz="2800" dirty="0"/>
              <a:t>In addition it ensures that the applications are isolated and protected from one another</a:t>
            </a:r>
          </a:p>
        </p:txBody>
      </p:sp>
    </p:spTree>
    <p:extLst>
      <p:ext uri="{BB962C8B-B14F-4D97-AF65-F5344CB8AC3E}">
        <p14:creationId xmlns:p14="http://schemas.microsoft.com/office/powerpoint/2010/main" val="2681540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Sub System</a:t>
            </a:r>
          </a:p>
        </p:txBody>
      </p:sp>
      <p:sp>
        <p:nvSpPr>
          <p:cNvPr id="3" name="Content Placeholder 2"/>
          <p:cNvSpPr>
            <a:spLocks noGrp="1"/>
          </p:cNvSpPr>
          <p:nvPr>
            <p:ph idx="1"/>
          </p:nvPr>
        </p:nvSpPr>
        <p:spPr/>
        <p:txBody>
          <a:bodyPr>
            <a:normAutofit/>
          </a:bodyPr>
          <a:lstStyle/>
          <a:p>
            <a:r>
              <a:rPr lang="en-US" altLang="en-US" sz="2400" dirty="0"/>
              <a:t>One purpose of OS is to hide peculiarities of hardware devices from the user</a:t>
            </a:r>
          </a:p>
          <a:p>
            <a:endParaRPr lang="en-US" altLang="en-US" sz="2400" dirty="0"/>
          </a:p>
          <a:p>
            <a:r>
              <a:rPr lang="en-US" altLang="en-US" sz="2400" dirty="0"/>
              <a:t>I/O subsystem responsible for</a:t>
            </a:r>
          </a:p>
          <a:p>
            <a:pPr lvl="1"/>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dirty="0"/>
              <a:t>General device-driver interface</a:t>
            </a:r>
          </a:p>
          <a:p>
            <a:pPr lvl="1"/>
            <a:r>
              <a:rPr lang="en-US" altLang="en-US" dirty="0"/>
              <a:t>Drivers for specific hardware devices</a:t>
            </a:r>
          </a:p>
          <a:p>
            <a:endParaRPr lang="en-US" sz="3600" dirty="0"/>
          </a:p>
        </p:txBody>
      </p:sp>
    </p:spTree>
    <p:extLst>
      <p:ext uri="{BB962C8B-B14F-4D97-AF65-F5344CB8AC3E}">
        <p14:creationId xmlns:p14="http://schemas.microsoft.com/office/powerpoint/2010/main" val="2450799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and Security</a:t>
            </a:r>
          </a:p>
        </p:txBody>
      </p:sp>
      <p:sp>
        <p:nvSpPr>
          <p:cNvPr id="3" name="Content Placeholder 2"/>
          <p:cNvSpPr>
            <a:spLocks noGrp="1"/>
          </p:cNvSpPr>
          <p:nvPr>
            <p:ph idx="1"/>
          </p:nvPr>
        </p:nvSpPr>
        <p:spPr/>
        <p:txBody>
          <a:bodyPr>
            <a:noAutofit/>
          </a:bodyPr>
          <a:lstStyle/>
          <a:p>
            <a:r>
              <a:rPr lang="en-US" altLang="en-US" sz="2000" b="1" dirty="0">
                <a:solidFill>
                  <a:schemeClr val="tx1">
                    <a:lumMod val="95000"/>
                    <a:lumOff val="5000"/>
                  </a:schemeClr>
                </a:solidFill>
              </a:rPr>
              <a:t>Protection </a:t>
            </a:r>
            <a:r>
              <a:rPr lang="en-US" altLang="en-US" sz="2000" dirty="0">
                <a:solidFill>
                  <a:schemeClr val="tx1">
                    <a:lumMod val="95000"/>
                    <a:lumOff val="5000"/>
                  </a:schemeClr>
                </a:solidFill>
              </a:rPr>
              <a:t>– any mechanism for controlling access of processes or users to resources defined by the OS</a:t>
            </a:r>
          </a:p>
          <a:p>
            <a:endParaRPr lang="en-US" altLang="en-US" sz="900" dirty="0">
              <a:solidFill>
                <a:schemeClr val="tx1">
                  <a:lumMod val="95000"/>
                  <a:lumOff val="5000"/>
                </a:schemeClr>
              </a:solidFill>
            </a:endParaRPr>
          </a:p>
          <a:p>
            <a:r>
              <a:rPr lang="en-US" altLang="en-US" sz="2000" b="1" dirty="0">
                <a:solidFill>
                  <a:schemeClr val="tx1">
                    <a:lumMod val="95000"/>
                    <a:lumOff val="5000"/>
                  </a:schemeClr>
                </a:solidFill>
              </a:rPr>
              <a:t>Security </a:t>
            </a:r>
            <a:r>
              <a:rPr lang="en-US" altLang="en-US" sz="2000" dirty="0">
                <a:solidFill>
                  <a:schemeClr val="tx1">
                    <a:lumMod val="95000"/>
                    <a:lumOff val="5000"/>
                  </a:schemeClr>
                </a:solidFill>
              </a:rPr>
              <a:t>– defense of the system against internal and external attacks</a:t>
            </a:r>
          </a:p>
          <a:p>
            <a:pPr lvl="1"/>
            <a:r>
              <a:rPr lang="en-US" altLang="en-US" sz="2000" dirty="0">
                <a:solidFill>
                  <a:schemeClr val="tx1">
                    <a:lumMod val="95000"/>
                    <a:lumOff val="5000"/>
                  </a:schemeClr>
                </a:solidFill>
              </a:rPr>
              <a:t>Huge range, including denial-of-service, worms, viruses, identity theft, theft of service</a:t>
            </a:r>
          </a:p>
          <a:p>
            <a:pPr lvl="1"/>
            <a:endParaRPr lang="en-US" altLang="en-US" sz="900" dirty="0">
              <a:solidFill>
                <a:schemeClr val="tx1">
                  <a:lumMod val="95000"/>
                  <a:lumOff val="5000"/>
                </a:schemeClr>
              </a:solidFill>
            </a:endParaRPr>
          </a:p>
          <a:p>
            <a:r>
              <a:rPr lang="en-US" altLang="en-US" sz="2000" dirty="0">
                <a:solidFill>
                  <a:schemeClr val="tx1">
                    <a:lumMod val="95000"/>
                    <a:lumOff val="5000"/>
                  </a:schemeClr>
                </a:solidFill>
              </a:rPr>
              <a:t>Systems generally first distinguish among users, to determine who can do what</a:t>
            </a:r>
          </a:p>
          <a:p>
            <a:pPr lvl="1"/>
            <a:r>
              <a:rPr lang="en-US" altLang="en-US" sz="2000" dirty="0">
                <a:solidFill>
                  <a:schemeClr val="tx1">
                    <a:lumMod val="95000"/>
                    <a:lumOff val="5000"/>
                  </a:schemeClr>
                </a:solidFill>
              </a:rPr>
              <a:t>User identities (</a:t>
            </a:r>
            <a:r>
              <a:rPr lang="en-US" altLang="en-US" sz="2000" b="1" dirty="0">
                <a:solidFill>
                  <a:schemeClr val="tx1">
                    <a:lumMod val="95000"/>
                    <a:lumOff val="5000"/>
                  </a:schemeClr>
                </a:solidFill>
              </a:rPr>
              <a:t>user IDs</a:t>
            </a:r>
            <a:r>
              <a:rPr lang="en-US" altLang="en-US" sz="2000" dirty="0">
                <a:solidFill>
                  <a:schemeClr val="tx1">
                    <a:lumMod val="95000"/>
                    <a:lumOff val="5000"/>
                  </a:schemeClr>
                </a:solidFill>
              </a:rPr>
              <a:t>, security IDs) include name and associated number, one per user</a:t>
            </a:r>
          </a:p>
          <a:p>
            <a:pPr lvl="1"/>
            <a:r>
              <a:rPr lang="en-US" altLang="en-US" sz="2000" dirty="0">
                <a:solidFill>
                  <a:schemeClr val="tx1">
                    <a:lumMod val="95000"/>
                    <a:lumOff val="5000"/>
                  </a:schemeClr>
                </a:solidFill>
              </a:rPr>
              <a:t>User ID then associated with all files, processes of that user to determine access control</a:t>
            </a:r>
          </a:p>
          <a:p>
            <a:pPr lvl="1"/>
            <a:r>
              <a:rPr lang="en-US" altLang="en-US" sz="2000" dirty="0">
                <a:solidFill>
                  <a:schemeClr val="tx1">
                    <a:lumMod val="95000"/>
                    <a:lumOff val="5000"/>
                  </a:schemeClr>
                </a:solidFill>
              </a:rPr>
              <a:t>Group identifier (</a:t>
            </a:r>
            <a:r>
              <a:rPr lang="en-US" altLang="en-US" sz="2000" b="1" dirty="0">
                <a:solidFill>
                  <a:schemeClr val="tx1">
                    <a:lumMod val="95000"/>
                    <a:lumOff val="5000"/>
                  </a:schemeClr>
                </a:solidFill>
              </a:rPr>
              <a:t>group ID</a:t>
            </a:r>
            <a:r>
              <a:rPr lang="en-US" altLang="en-US" sz="2000" dirty="0">
                <a:solidFill>
                  <a:schemeClr val="tx1">
                    <a:lumMod val="95000"/>
                    <a:lumOff val="5000"/>
                  </a:schemeClr>
                </a:solidFill>
              </a:rPr>
              <a:t>) allows set of users to be defined and controls managed, then also associated with each process, file</a:t>
            </a:r>
          </a:p>
          <a:p>
            <a:pPr lvl="1"/>
            <a:r>
              <a:rPr lang="en-US" altLang="en-US" sz="2000" b="1" dirty="0">
                <a:solidFill>
                  <a:schemeClr val="tx1">
                    <a:lumMod val="95000"/>
                    <a:lumOff val="5000"/>
                  </a:schemeClr>
                </a:solidFill>
              </a:rPr>
              <a:t>Privilege escalation </a:t>
            </a:r>
            <a:r>
              <a:rPr lang="en-US" altLang="en-US" sz="2000" dirty="0">
                <a:solidFill>
                  <a:schemeClr val="tx1">
                    <a:lumMod val="95000"/>
                    <a:lumOff val="5000"/>
                  </a:schemeClr>
                </a:solidFill>
              </a:rPr>
              <a:t>allows user to change to effective ID with more rights (</a:t>
            </a:r>
            <a:r>
              <a:rPr lang="en-US" altLang="en-US" sz="2000" dirty="0" err="1">
                <a:solidFill>
                  <a:schemeClr val="tx1">
                    <a:lumMod val="95000"/>
                    <a:lumOff val="5000"/>
                  </a:schemeClr>
                </a:solidFill>
              </a:rPr>
              <a:t>setuid</a:t>
            </a:r>
            <a:r>
              <a:rPr lang="en-US" altLang="en-US" sz="2000" dirty="0">
                <a:solidFill>
                  <a:schemeClr val="tx1">
                    <a:lumMod val="95000"/>
                    <a:lumOff val="5000"/>
                  </a:schemeClr>
                </a:solidFill>
              </a:rPr>
              <a:t> command)</a:t>
            </a:r>
          </a:p>
        </p:txBody>
      </p:sp>
    </p:spTree>
    <p:extLst>
      <p:ext uri="{BB962C8B-B14F-4D97-AF65-F5344CB8AC3E}">
        <p14:creationId xmlns:p14="http://schemas.microsoft.com/office/powerpoint/2010/main" val="3170451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Purpose Systems</a:t>
            </a:r>
          </a:p>
        </p:txBody>
      </p:sp>
      <p:sp>
        <p:nvSpPr>
          <p:cNvPr id="3" name="Content Placeholder 2"/>
          <p:cNvSpPr>
            <a:spLocks noGrp="1"/>
          </p:cNvSpPr>
          <p:nvPr>
            <p:ph idx="1"/>
          </p:nvPr>
        </p:nvSpPr>
        <p:spPr/>
        <p:txBody>
          <a:bodyPr>
            <a:normAutofit/>
          </a:bodyPr>
          <a:lstStyle/>
          <a:p>
            <a:r>
              <a:rPr lang="en-US" altLang="en-US" dirty="0"/>
              <a:t>Real-time embedded systems most prevalent form of computers</a:t>
            </a:r>
          </a:p>
          <a:p>
            <a:pPr lvl="1"/>
            <a:r>
              <a:rPr lang="en-US" altLang="en-US" sz="2800" dirty="0"/>
              <a:t>Vary considerable, special purpose, limited purpose OS, </a:t>
            </a:r>
            <a:r>
              <a:rPr lang="en-US" altLang="en-US" sz="2800" b="1" dirty="0">
                <a:solidFill>
                  <a:schemeClr val="tx1">
                    <a:lumMod val="95000"/>
                    <a:lumOff val="5000"/>
                  </a:schemeClr>
                </a:solidFill>
              </a:rPr>
              <a:t>real-time OS</a:t>
            </a:r>
          </a:p>
          <a:p>
            <a:r>
              <a:rPr lang="en-US" altLang="en-US" dirty="0"/>
              <a:t>Multimedia systems</a:t>
            </a:r>
            <a:endParaRPr lang="en-US" altLang="en-US" sz="2800" dirty="0"/>
          </a:p>
          <a:p>
            <a:r>
              <a:rPr lang="en-US" altLang="en-US" dirty="0"/>
              <a:t>Handheld systems</a:t>
            </a:r>
          </a:p>
          <a:p>
            <a:pPr lvl="1"/>
            <a:r>
              <a:rPr lang="en-US" altLang="en-US" sz="2800" dirty="0"/>
              <a:t>PDAs, smart phones, limited CPU, memory, power</a:t>
            </a:r>
          </a:p>
          <a:p>
            <a:pPr lvl="1"/>
            <a:r>
              <a:rPr lang="en-US" altLang="en-US" sz="2800" dirty="0"/>
              <a:t>Reduced feature set OS, limited I/O</a:t>
            </a:r>
          </a:p>
        </p:txBody>
      </p:sp>
    </p:spTree>
    <p:extLst>
      <p:ext uri="{BB962C8B-B14F-4D97-AF65-F5344CB8AC3E}">
        <p14:creationId xmlns:p14="http://schemas.microsoft.com/office/powerpoint/2010/main" val="3796029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2643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Operating System</a:t>
            </a:r>
          </a:p>
        </p:txBody>
      </p:sp>
      <p:sp>
        <p:nvSpPr>
          <p:cNvPr id="3" name="Content Placeholder 2"/>
          <p:cNvSpPr>
            <a:spLocks noGrp="1"/>
          </p:cNvSpPr>
          <p:nvPr>
            <p:ph idx="1"/>
          </p:nvPr>
        </p:nvSpPr>
        <p:spPr/>
        <p:txBody>
          <a:bodyPr/>
          <a:lstStyle/>
          <a:p>
            <a:r>
              <a:rPr lang="en-US" dirty="0"/>
              <a:t>OS hides the hardware complexity</a:t>
            </a:r>
          </a:p>
          <a:p>
            <a:r>
              <a:rPr lang="en-US" dirty="0"/>
              <a:t>Storage (Read/Write Files)</a:t>
            </a:r>
          </a:p>
          <a:p>
            <a:r>
              <a:rPr lang="en-US" dirty="0"/>
              <a:t>Network (Send/Receive sockets)</a:t>
            </a:r>
          </a:p>
          <a:p>
            <a:r>
              <a:rPr lang="en-US" dirty="0"/>
              <a:t>Resource Management (OS allocates memory for apps)</a:t>
            </a:r>
          </a:p>
          <a:p>
            <a:pPr lvl="1"/>
            <a:r>
              <a:rPr lang="en-US" dirty="0"/>
              <a:t>CPU Scheduling</a:t>
            </a:r>
          </a:p>
          <a:p>
            <a:r>
              <a:rPr lang="en-US" dirty="0"/>
              <a:t>Provide Isolation and protection</a:t>
            </a:r>
          </a:p>
        </p:txBody>
      </p:sp>
    </p:spTree>
    <p:extLst>
      <p:ext uri="{BB962C8B-B14F-4D97-AF65-F5344CB8AC3E}">
        <p14:creationId xmlns:p14="http://schemas.microsoft.com/office/powerpoint/2010/main" val="132070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Kernal</a:t>
            </a:r>
            <a:endParaRPr lang="en-US" dirty="0"/>
          </a:p>
        </p:txBody>
      </p:sp>
      <p:sp>
        <p:nvSpPr>
          <p:cNvPr id="3" name="Content Placeholder 2"/>
          <p:cNvSpPr>
            <a:spLocks noGrp="1"/>
          </p:cNvSpPr>
          <p:nvPr>
            <p:ph idx="1"/>
          </p:nvPr>
        </p:nvSpPr>
        <p:spPr/>
        <p:txBody>
          <a:bodyPr/>
          <a:lstStyle/>
          <a:p>
            <a:r>
              <a:rPr lang="en-US" dirty="0" err="1"/>
              <a:t>Kernal</a:t>
            </a:r>
            <a:r>
              <a:rPr lang="en-US" dirty="0"/>
              <a:t> is a computer program at the core of computer operating system and has complete control over everything in the system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220" y="2772714"/>
            <a:ext cx="4475487" cy="3537934"/>
          </a:xfrm>
          <a:prstGeom prst="rect">
            <a:avLst/>
          </a:prstGeom>
        </p:spPr>
      </p:pic>
    </p:spTree>
    <p:extLst>
      <p:ext uri="{BB962C8B-B14F-4D97-AF65-F5344CB8AC3E}">
        <p14:creationId xmlns:p14="http://schemas.microsoft.com/office/powerpoint/2010/main" val="283792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Kernal</a:t>
            </a:r>
            <a:r>
              <a:rPr lang="en-US" dirty="0"/>
              <a:t> Mode and User Mode</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75326" y="2859110"/>
            <a:ext cx="9301757" cy="3796634"/>
          </a:xfrm>
        </p:spPr>
      </p:pic>
      <p:sp>
        <p:nvSpPr>
          <p:cNvPr id="5" name="Content Placeholder 4"/>
          <p:cNvSpPr>
            <a:spLocks noGrp="1"/>
          </p:cNvSpPr>
          <p:nvPr>
            <p:ph sz="half" idx="2"/>
          </p:nvPr>
        </p:nvSpPr>
        <p:spPr>
          <a:xfrm>
            <a:off x="969133" y="1429554"/>
            <a:ext cx="10106697" cy="3163307"/>
          </a:xfrm>
        </p:spPr>
        <p:txBody>
          <a:bodyPr/>
          <a:lstStyle/>
          <a:p>
            <a:r>
              <a:rPr lang="en-US" dirty="0"/>
              <a:t>User Mode is normal mode where the process has limited access</a:t>
            </a:r>
          </a:p>
          <a:p>
            <a:r>
              <a:rPr lang="en-US" dirty="0" err="1"/>
              <a:t>Kernal</a:t>
            </a:r>
            <a:r>
              <a:rPr lang="en-US" dirty="0"/>
              <a:t> mode is the privileged mode where the process has unrestricted access to the system resources like h/w, memory etc.</a:t>
            </a:r>
          </a:p>
        </p:txBody>
      </p:sp>
    </p:spTree>
    <p:extLst>
      <p:ext uri="{BB962C8B-B14F-4D97-AF65-F5344CB8AC3E}">
        <p14:creationId xmlns:p14="http://schemas.microsoft.com/office/powerpoint/2010/main" val="410052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a:t>
            </a:r>
          </a:p>
        </p:txBody>
      </p:sp>
      <p:sp>
        <p:nvSpPr>
          <p:cNvPr id="3" name="Content Placeholder 2"/>
          <p:cNvSpPr>
            <a:spLocks noGrp="1"/>
          </p:cNvSpPr>
          <p:nvPr>
            <p:ph idx="1"/>
          </p:nvPr>
        </p:nvSpPr>
        <p:spPr/>
        <p:txBody>
          <a:bodyPr/>
          <a:lstStyle/>
          <a:p>
            <a:r>
              <a:rPr lang="en-US" dirty="0"/>
              <a:t>In computing, a system call is a programmatic way in which a computer program requests a service from the kernel of the operating system on which it is executed.</a:t>
            </a:r>
          </a:p>
          <a:p>
            <a:r>
              <a:rPr lang="en-US" dirty="0"/>
              <a:t>Types of system call</a:t>
            </a:r>
          </a:p>
          <a:p>
            <a:pPr lvl="1"/>
            <a:r>
              <a:rPr lang="en-US" dirty="0"/>
              <a:t>Process Control</a:t>
            </a:r>
          </a:p>
          <a:p>
            <a:pPr lvl="2"/>
            <a:r>
              <a:rPr lang="en-US" dirty="0"/>
              <a:t>Create Process, terminate process</a:t>
            </a:r>
          </a:p>
          <a:p>
            <a:pPr lvl="1"/>
            <a:r>
              <a:rPr lang="en-US" dirty="0"/>
              <a:t>File Management </a:t>
            </a:r>
          </a:p>
          <a:p>
            <a:pPr lvl="2"/>
            <a:r>
              <a:rPr lang="en-US" dirty="0"/>
              <a:t>Create/Delete file </a:t>
            </a:r>
          </a:p>
          <a:p>
            <a:pPr lvl="2"/>
            <a:r>
              <a:rPr lang="en-US" dirty="0"/>
              <a:t>Open/Close file</a:t>
            </a:r>
          </a:p>
          <a:p>
            <a:pPr lvl="2"/>
            <a:r>
              <a:rPr lang="en-US" dirty="0"/>
              <a:t>Read/Write File</a:t>
            </a:r>
          </a:p>
        </p:txBody>
      </p:sp>
    </p:spTree>
    <p:extLst>
      <p:ext uri="{BB962C8B-B14F-4D97-AF65-F5344CB8AC3E}">
        <p14:creationId xmlns:p14="http://schemas.microsoft.com/office/powerpoint/2010/main" val="240346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838200" y="1825625"/>
            <a:ext cx="10515600" cy="4858510"/>
          </a:xfrm>
        </p:spPr>
        <p:txBody>
          <a:bodyPr>
            <a:normAutofit/>
          </a:bodyPr>
          <a:lstStyle/>
          <a:p>
            <a:pPr lvl="1"/>
            <a:r>
              <a:rPr lang="en-US" dirty="0"/>
              <a:t>Device Management</a:t>
            </a:r>
          </a:p>
          <a:p>
            <a:pPr lvl="2"/>
            <a:r>
              <a:rPr lang="en-US" dirty="0"/>
              <a:t>Request device, release device </a:t>
            </a:r>
          </a:p>
          <a:p>
            <a:pPr lvl="2"/>
            <a:r>
              <a:rPr lang="en-US" dirty="0"/>
              <a:t>Get/Set device attributes</a:t>
            </a:r>
          </a:p>
          <a:p>
            <a:pPr lvl="1"/>
            <a:r>
              <a:rPr lang="en-US" dirty="0"/>
              <a:t>Information Management </a:t>
            </a:r>
          </a:p>
          <a:p>
            <a:pPr lvl="2"/>
            <a:r>
              <a:rPr lang="en-US" dirty="0"/>
              <a:t>Get/Set total system information</a:t>
            </a:r>
          </a:p>
          <a:p>
            <a:pPr lvl="2"/>
            <a:r>
              <a:rPr lang="en-US" dirty="0"/>
              <a:t>Get/Set process, file or device metadata</a:t>
            </a:r>
          </a:p>
          <a:p>
            <a:pPr lvl="1"/>
            <a:r>
              <a:rPr lang="en-US" dirty="0"/>
              <a:t>Communication</a:t>
            </a:r>
          </a:p>
          <a:p>
            <a:pPr lvl="2"/>
            <a:r>
              <a:rPr lang="en-US" dirty="0"/>
              <a:t>Create/Delete communication connections</a:t>
            </a:r>
          </a:p>
          <a:p>
            <a:pPr lvl="2"/>
            <a:r>
              <a:rPr lang="en-US" dirty="0"/>
              <a:t>Send/Receive messages</a:t>
            </a:r>
          </a:p>
          <a:p>
            <a:pPr lvl="2"/>
            <a:r>
              <a:rPr lang="en-US" dirty="0"/>
              <a:t>Transfer status information</a:t>
            </a:r>
          </a:p>
          <a:p>
            <a:pPr lvl="1"/>
            <a:r>
              <a:rPr lang="en-US" dirty="0"/>
              <a:t>Protection</a:t>
            </a:r>
          </a:p>
          <a:p>
            <a:pPr lvl="2"/>
            <a:r>
              <a:rPr lang="en-US" dirty="0"/>
              <a:t>Get/Set file permission </a:t>
            </a:r>
          </a:p>
        </p:txBody>
      </p:sp>
    </p:spTree>
    <p:extLst>
      <p:ext uri="{BB962C8B-B14F-4D97-AF65-F5344CB8AC3E}">
        <p14:creationId xmlns:p14="http://schemas.microsoft.com/office/powerpoint/2010/main" val="1932619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Start up</a:t>
            </a:r>
          </a:p>
        </p:txBody>
      </p:sp>
      <p:sp>
        <p:nvSpPr>
          <p:cNvPr id="3" name="Content Placeholder 2"/>
          <p:cNvSpPr>
            <a:spLocks noGrp="1"/>
          </p:cNvSpPr>
          <p:nvPr>
            <p:ph idx="1"/>
          </p:nvPr>
        </p:nvSpPr>
        <p:spPr/>
        <p:txBody>
          <a:bodyPr>
            <a:normAutofit/>
          </a:bodyPr>
          <a:lstStyle/>
          <a:p>
            <a:r>
              <a:rPr lang="en-US" altLang="en-US" sz="3200" b="1" dirty="0">
                <a:solidFill>
                  <a:srgbClr val="3366FF"/>
                </a:solidFill>
              </a:rPr>
              <a:t>bootstrap program</a:t>
            </a:r>
            <a:r>
              <a:rPr lang="en-US" altLang="en-US" sz="3200" dirty="0">
                <a:solidFill>
                  <a:srgbClr val="3366FF"/>
                </a:solidFill>
              </a:rPr>
              <a:t> </a:t>
            </a:r>
            <a:r>
              <a:rPr lang="en-US" altLang="en-US" sz="3200" dirty="0"/>
              <a:t>is loaded at power-on or reboot</a:t>
            </a:r>
          </a:p>
          <a:p>
            <a:pPr lvl="1"/>
            <a:r>
              <a:rPr lang="en-US" altLang="en-US" sz="3200" dirty="0"/>
              <a:t>Typically stored in ROM or EPROM, generally known as </a:t>
            </a:r>
            <a:r>
              <a:rPr lang="en-US" altLang="en-US" sz="3200" b="1" dirty="0">
                <a:solidFill>
                  <a:srgbClr val="3366FF"/>
                </a:solidFill>
              </a:rPr>
              <a:t>firmware</a:t>
            </a:r>
          </a:p>
          <a:p>
            <a:pPr lvl="1"/>
            <a:r>
              <a:rPr lang="en-US" altLang="en-US" sz="3200" dirty="0"/>
              <a:t>Initializes all aspects of system</a:t>
            </a:r>
          </a:p>
          <a:p>
            <a:pPr lvl="1"/>
            <a:r>
              <a:rPr lang="en-US" altLang="en-US" sz="3200" dirty="0"/>
              <a:t>Loads operating system kernel and starts execution</a:t>
            </a:r>
          </a:p>
          <a:p>
            <a:pPr marL="0" indent="0">
              <a:buNone/>
            </a:pPr>
            <a:endParaRPr lang="en-US" sz="4400" dirty="0"/>
          </a:p>
        </p:txBody>
      </p:sp>
    </p:spTree>
    <p:extLst>
      <p:ext uri="{BB962C8B-B14F-4D97-AF65-F5344CB8AC3E}">
        <p14:creationId xmlns:p14="http://schemas.microsoft.com/office/powerpoint/2010/main" val="32749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TotalTime>
  <Words>1760</Words>
  <Application>Microsoft Office PowerPoint</Application>
  <PresentationFormat>Widescreen</PresentationFormat>
  <Paragraphs>218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Operating System </vt:lpstr>
      <vt:lpstr>PowerPoint Presentation</vt:lpstr>
      <vt:lpstr>Operating System</vt:lpstr>
      <vt:lpstr>Working of Operating System</vt:lpstr>
      <vt:lpstr>Kernal</vt:lpstr>
      <vt:lpstr>Kernal Mode and User Mode</vt:lpstr>
      <vt:lpstr>System Call</vt:lpstr>
      <vt:lpstr>Cont…</vt:lpstr>
      <vt:lpstr>Computer Start up</vt:lpstr>
      <vt:lpstr>Computer System Organization</vt:lpstr>
      <vt:lpstr>Computer System Operations</vt:lpstr>
      <vt:lpstr>Interrupt</vt:lpstr>
      <vt:lpstr>Functions of Interrupt</vt:lpstr>
      <vt:lpstr>Interrupt Timeline</vt:lpstr>
      <vt:lpstr>I/O Structure</vt:lpstr>
      <vt:lpstr>Storage Structure</vt:lpstr>
      <vt:lpstr>Storage Hierarchy</vt:lpstr>
      <vt:lpstr>Storage Hierarchy</vt:lpstr>
      <vt:lpstr>System Buses</vt:lpstr>
      <vt:lpstr>System Bus</vt:lpstr>
      <vt:lpstr>Direct Memory Access Structure</vt:lpstr>
      <vt:lpstr>Computer System Architecture</vt:lpstr>
      <vt:lpstr>Cont…</vt:lpstr>
      <vt:lpstr>Cont…</vt:lpstr>
      <vt:lpstr>Clustered Systems</vt:lpstr>
      <vt:lpstr>Operating System Structure</vt:lpstr>
      <vt:lpstr>Process Management</vt:lpstr>
      <vt:lpstr>Memory Management</vt:lpstr>
      <vt:lpstr>Storage Management</vt:lpstr>
      <vt:lpstr>I/O Sub System</vt:lpstr>
      <vt:lpstr>Protection and Security</vt:lpstr>
      <vt:lpstr>Special Purpose Systems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Zaib Un Nisa</dc:creator>
  <cp:lastModifiedBy>Abdullah Ahmad</cp:lastModifiedBy>
  <cp:revision>29</cp:revision>
  <dcterms:created xsi:type="dcterms:W3CDTF">2022-03-10T06:02:44Z</dcterms:created>
  <dcterms:modified xsi:type="dcterms:W3CDTF">2022-03-18T13:38:56Z</dcterms:modified>
</cp:coreProperties>
</file>