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9144000" cy="5143500" type="screen16x9"/>
  <p:notesSz cx="6858000" cy="9144000"/>
  <p:embeddedFontLst>
    <p:embeddedFont>
      <p:font typeface="Nunito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16211B-6A43-498A-8B36-CDEFEA7685A5}">
  <a:tblStyle styleId="{5516211B-6A43-498A-8B36-CDEFEA7685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19516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349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16335a4e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16335a4e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160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16335a4e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16335a4e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706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16335a4e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16335a4e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68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19d5c1b7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19d5c1b7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672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16335a4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16335a4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762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16335a4e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16335a4e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505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19d5c1b7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19d5c1b7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560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19d5c1b7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19d5c1b73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976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19d5c1b7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19d5c1b7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289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19d5c1b7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19d5c1b73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125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9d5c1b73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9d5c1b73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021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19d5c1b73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19d5c1b73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277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16335a4e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16335a4e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180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19d5c1b7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19d5c1b7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0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System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Hardware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Operating System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Application Program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User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845600"/>
            <a:ext cx="4570775" cy="37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8751" y="478100"/>
            <a:ext cx="2829249" cy="41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Computer System</a:t>
            </a:r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Computer systems consist of software and hardware that are combined to provide a tool to implement solutions for specific problems in an efficient manner  to execute programs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</a:t>
            </a:r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What is Operating System?</a:t>
            </a:r>
            <a:endParaRPr sz="19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operating system, or "OS," is software that communicates with the hardware and allows other programs to run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desktop computer, tablet, and smartphone includes an operating system that provides basic functionality for the device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816064"/>
            <a:ext cx="7505700" cy="2448000"/>
          </a:xfrm>
        </p:spPr>
        <p:txBody>
          <a:bodyPr/>
          <a:lstStyle/>
          <a:p>
            <a:r>
              <a:rPr lang="en-US" sz="2000" dirty="0" smtClean="0"/>
              <a:t>An OS is a layer of system software that</a:t>
            </a:r>
          </a:p>
          <a:p>
            <a:pPr lvl="1"/>
            <a:r>
              <a:rPr lang="en-US" sz="1800" dirty="0" smtClean="0"/>
              <a:t>Directly has privileged </a:t>
            </a:r>
            <a:r>
              <a:rPr lang="en-US" sz="1800" dirty="0" smtClean="0"/>
              <a:t>access </a:t>
            </a:r>
            <a:r>
              <a:rPr lang="en-US" sz="1800" dirty="0" smtClean="0"/>
              <a:t>to underlying hardware</a:t>
            </a:r>
          </a:p>
          <a:p>
            <a:pPr lvl="1"/>
            <a:r>
              <a:rPr lang="en-US" sz="1800" dirty="0" smtClean="0"/>
              <a:t>Hides the hardware complexity</a:t>
            </a:r>
          </a:p>
          <a:p>
            <a:pPr lvl="1"/>
            <a:r>
              <a:rPr lang="en-US" sz="1800" dirty="0" smtClean="0"/>
              <a:t>Manages hardware on behalf of one or more applications according to some pre-defined polices</a:t>
            </a:r>
          </a:p>
          <a:p>
            <a:pPr lvl="1"/>
            <a:r>
              <a:rPr lang="en-US" sz="1800" dirty="0" smtClean="0"/>
              <a:t>In addition it ensures that the applications are isolated and protected from one another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3498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3" y="304800"/>
            <a:ext cx="8067675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69900"/>
            <a:ext cx="7505700" cy="440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6555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Name :  Zaib Un Nisa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Email : 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Office : AB2-001/2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Office Hours : 08:30 AM - 04:30 PM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534025"/>
            <a:ext cx="7959600" cy="29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Raise your hand before asking any question and then </a:t>
            </a:r>
            <a: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WAIT 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permission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Never miss a class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Never sleep in the class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Never use mobile phone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Always communicate in the official communication language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Books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Systems Concepts, by Abraham Silberschatz </a:t>
            </a:r>
            <a:endParaRPr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Modern Operating Systems, 4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edition by Andrew S. Tanenbaum</a:t>
            </a:r>
            <a:endParaRPr sz="2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Tentative Evaluation Break Down</a:t>
            </a:r>
            <a:endParaRPr/>
          </a:p>
        </p:txBody>
      </p:sp>
      <p:graphicFrame>
        <p:nvGraphicFramePr>
          <p:cNvPr id="153" name="Google Shape;153;p17"/>
          <p:cNvGraphicFramePr/>
          <p:nvPr>
            <p:extLst>
              <p:ext uri="{D42A27DB-BD31-4B8C-83A1-F6EECF244321}">
                <p14:modId xmlns:p14="http://schemas.microsoft.com/office/powerpoint/2010/main" val="1989686345"/>
              </p:ext>
            </p:extLst>
          </p:nvPr>
        </p:nvGraphicFramePr>
        <p:xfrm>
          <a:off x="2163375" y="1800200"/>
          <a:ext cx="3838575" cy="2743020"/>
        </p:xfrm>
        <a:graphic>
          <a:graphicData uri="http://schemas.openxmlformats.org/drawingml/2006/table">
            <a:tbl>
              <a:tblPr>
                <a:noFill/>
                <a:tableStyleId>{5516211B-6A43-498A-8B36-CDEFEA7685A5}</a:tableStyleId>
              </a:tblPr>
              <a:tblGrid>
                <a:gridCol w="2990850"/>
                <a:gridCol w="847725"/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Assignments(5)</a:t>
                      </a:r>
                      <a:endParaRPr sz="1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/>
                        <a:t>7.5</a:t>
                      </a:r>
                      <a:endParaRPr sz="1800" b="1"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Quizzes(5)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/>
                        <a:t>7.5</a:t>
                      </a:r>
                      <a:endParaRPr sz="1800" b="1"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/>
                        <a:t>Presentation(1/2)</a:t>
                      </a:r>
                      <a:endParaRPr sz="1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 </a:t>
                      </a:r>
                      <a:r>
                        <a:rPr lang="en" sz="1800" b="1" dirty="0" smtClean="0"/>
                        <a:t>10</a:t>
                      </a:r>
                      <a:endParaRPr sz="1800" b="1"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Midterm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25</a:t>
                      </a:r>
                      <a:endParaRPr sz="1800" b="1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Final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50</a:t>
                      </a:r>
                      <a:endParaRPr sz="1800" b="1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Total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100</a:t>
                      </a:r>
                      <a:endParaRPr sz="1800" b="1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Execution</a:t>
            </a: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3 Lectures Per Week</a:t>
            </a: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2 Lab Hours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 For this Course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 b="1"/>
              <a:t>Data Structures and Algorithms</a:t>
            </a:r>
            <a:endParaRPr sz="23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Outline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19150" y="1430900"/>
            <a:ext cx="7505700" cy="30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 sz="14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systems basics, system calls, process concept and scheduling, inter-process communication, multithreaded programming, multithreading models, threading issues, process scheduling algorithms, thread scheduling, multiple-processor scheduling, synchronization, critical section, synchronization hardware, synchronization problems, deadlocks, detecting and recovering from deadlocks, memory management, swapping, contiguous memory allocation, segmentation &amp; paging, virtual memory management, demand paging, thrashing, memory-mapped files, file systems, file concept, directory and disk structure, directory implementation, free space management, disk structure and scheduling, swap space management, system protection, virtual machines, operating system security </a:t>
            </a:r>
            <a:endParaRPr sz="161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System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370</Words>
  <Application>Microsoft Office PowerPoint</Application>
  <PresentationFormat>On-screen Show (16:9)</PresentationFormat>
  <Paragraphs>53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Nunito</vt:lpstr>
      <vt:lpstr>Calibri</vt:lpstr>
      <vt:lpstr>Arial</vt:lpstr>
      <vt:lpstr>Shift</vt:lpstr>
      <vt:lpstr>Operating System</vt:lpstr>
      <vt:lpstr>Instructor</vt:lpstr>
      <vt:lpstr>Rules</vt:lpstr>
      <vt:lpstr>Books</vt:lpstr>
      <vt:lpstr>Tentative Evaluation Break Down</vt:lpstr>
      <vt:lpstr>Course Execution</vt:lpstr>
      <vt:lpstr>Prerequisite For this Course</vt:lpstr>
      <vt:lpstr>Course Outline</vt:lpstr>
      <vt:lpstr>Computer System</vt:lpstr>
      <vt:lpstr>Computer System</vt:lpstr>
      <vt:lpstr>PowerPoint Presentation</vt:lpstr>
      <vt:lpstr>Purpose of Computer System</vt:lpstr>
      <vt:lpstr>Operating System</vt:lpstr>
      <vt:lpstr>Operating System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cp:lastModifiedBy>Zaib Un Nisa</cp:lastModifiedBy>
  <cp:revision>4</cp:revision>
  <dcterms:modified xsi:type="dcterms:W3CDTF">2022-03-09T10:55:32Z</dcterms:modified>
</cp:coreProperties>
</file>