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449" r:id="rId2"/>
    <p:sldId id="360" r:id="rId3"/>
    <p:sldId id="258" r:id="rId4"/>
    <p:sldId id="361" r:id="rId5"/>
    <p:sldId id="323" r:id="rId6"/>
    <p:sldId id="416" r:id="rId7"/>
    <p:sldId id="414" r:id="rId8"/>
    <p:sldId id="372" r:id="rId9"/>
    <p:sldId id="371" r:id="rId10"/>
    <p:sldId id="417" r:id="rId11"/>
    <p:sldId id="418" r:id="rId12"/>
    <p:sldId id="419" r:id="rId13"/>
    <p:sldId id="421" r:id="rId14"/>
    <p:sldId id="422" r:id="rId15"/>
    <p:sldId id="423" r:id="rId16"/>
    <p:sldId id="424" r:id="rId17"/>
    <p:sldId id="425" r:id="rId18"/>
    <p:sldId id="427" r:id="rId19"/>
    <p:sldId id="428" r:id="rId20"/>
    <p:sldId id="429" r:id="rId21"/>
    <p:sldId id="430" r:id="rId22"/>
    <p:sldId id="432" r:id="rId23"/>
    <p:sldId id="433" r:id="rId24"/>
    <p:sldId id="434" r:id="rId25"/>
    <p:sldId id="435" r:id="rId26"/>
    <p:sldId id="436" r:id="rId27"/>
    <p:sldId id="437" r:id="rId28"/>
    <p:sldId id="438" r:id="rId29"/>
    <p:sldId id="439" r:id="rId30"/>
    <p:sldId id="440" r:id="rId31"/>
    <p:sldId id="441" r:id="rId32"/>
    <p:sldId id="442" r:id="rId33"/>
    <p:sldId id="444" r:id="rId34"/>
    <p:sldId id="445" r:id="rId35"/>
    <p:sldId id="446" r:id="rId36"/>
    <p:sldId id="447" r:id="rId37"/>
    <p:sldId id="448" r:id="rId38"/>
    <p:sldId id="45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2856"/>
    <a:srgbClr val="785A8A"/>
    <a:srgbClr val="412652"/>
    <a:srgbClr val="3D2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46" autoAdjust="0"/>
  </p:normalViewPr>
  <p:slideViewPr>
    <p:cSldViewPr>
      <p:cViewPr varScale="1">
        <p:scale>
          <a:sx n="87" d="100"/>
          <a:sy n="87" d="100"/>
        </p:scale>
        <p:origin x="1488" y="66"/>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4209D-AEA5-47E0-B902-144941CB356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06755B9E-62D2-480E-B77A-227B68D2AFF7}">
      <dgm:prSet phldrT="[Text]" custT="1"/>
      <dgm:spPr>
        <a:solidFill>
          <a:srgbClr val="412652"/>
        </a:solidFill>
      </dgm:spPr>
      <dgm:t>
        <a:bodyPr/>
        <a:lstStyle/>
        <a:p>
          <a:r>
            <a:rPr lang="en-US" sz="1800" dirty="0" smtClean="0">
              <a:latin typeface="Roboto Light" panose="02000000000000000000" pitchFamily="2" charset="0"/>
              <a:ea typeface="Roboto Light" panose="02000000000000000000" pitchFamily="2" charset="0"/>
            </a:rPr>
            <a:t>Software Design Model</a:t>
          </a:r>
          <a:endParaRPr lang="en-US" sz="1800" dirty="0">
            <a:latin typeface="Roboto Light" panose="02000000000000000000" pitchFamily="2" charset="0"/>
            <a:ea typeface="Roboto Light" panose="02000000000000000000" pitchFamily="2" charset="0"/>
          </a:endParaRPr>
        </a:p>
      </dgm:t>
    </dgm:pt>
    <dgm:pt modelId="{EDF3506A-CEE6-44A2-91C8-7395D6FDF326}" type="parTrans" cxnId="{45577C8C-7D0C-4262-A0A1-BB820DA6D814}">
      <dgm:prSet/>
      <dgm:spPr/>
      <dgm:t>
        <a:bodyPr/>
        <a:lstStyle/>
        <a:p>
          <a:endParaRPr lang="en-US"/>
        </a:p>
      </dgm:t>
    </dgm:pt>
    <dgm:pt modelId="{BB0F6965-E3F5-4CBC-9B24-A7F81B3B4EC8}" type="sibTrans" cxnId="{45577C8C-7D0C-4262-A0A1-BB820DA6D814}">
      <dgm:prSet/>
      <dgm:spPr/>
      <dgm:t>
        <a:bodyPr/>
        <a:lstStyle/>
        <a:p>
          <a:endParaRPr lang="en-US"/>
        </a:p>
      </dgm:t>
    </dgm:pt>
    <dgm:pt modelId="{001104A8-B429-4EA4-BD94-4DDA421DA446}">
      <dgm:prSet phldrT="[Text]" custT="1"/>
      <dgm:spPr>
        <a:solidFill>
          <a:srgbClr val="462856"/>
        </a:solidFill>
      </dgm:spPr>
      <dgm:t>
        <a:bodyPr/>
        <a:lstStyle/>
        <a:p>
          <a:r>
            <a:rPr lang="en-US" sz="1800" dirty="0" smtClean="0">
              <a:latin typeface="Roboto Light" panose="02000000000000000000" pitchFamily="2" charset="0"/>
              <a:ea typeface="Roboto Light" panose="02000000000000000000" pitchFamily="2" charset="0"/>
            </a:rPr>
            <a:t>Static Model</a:t>
          </a:r>
          <a:endParaRPr lang="en-US" sz="1800" dirty="0">
            <a:latin typeface="Roboto Light" panose="02000000000000000000" pitchFamily="2" charset="0"/>
            <a:ea typeface="Roboto Light" panose="02000000000000000000" pitchFamily="2" charset="0"/>
          </a:endParaRPr>
        </a:p>
      </dgm:t>
    </dgm:pt>
    <dgm:pt modelId="{51188875-C348-44B2-8805-DB6AA2C2E6EE}" type="parTrans" cxnId="{9B67B23C-05CD-4C61-ABD7-FAC35C11D4C4}">
      <dgm:prSet/>
      <dgm:spPr/>
      <dgm:t>
        <a:bodyPr/>
        <a:lstStyle/>
        <a:p>
          <a:endParaRPr lang="en-US"/>
        </a:p>
      </dgm:t>
    </dgm:pt>
    <dgm:pt modelId="{58A3AEF8-75AB-421B-8061-60E167B4DD32}" type="sibTrans" cxnId="{9B67B23C-05CD-4C61-ABD7-FAC35C11D4C4}">
      <dgm:prSet/>
      <dgm:spPr/>
      <dgm:t>
        <a:bodyPr/>
        <a:lstStyle/>
        <a:p>
          <a:endParaRPr lang="en-US"/>
        </a:p>
      </dgm:t>
    </dgm:pt>
    <dgm:pt modelId="{3AE67FFF-23EE-4A19-BCC9-07EBD4CCFA20}">
      <dgm:prSet phldrT="[Text]" custT="1"/>
      <dgm:spPr>
        <a:solidFill>
          <a:srgbClr val="462856"/>
        </a:solidFill>
      </dgm:spPr>
      <dgm:t>
        <a:bodyPr/>
        <a:lstStyle/>
        <a:p>
          <a:r>
            <a:rPr lang="en-US" sz="1800" dirty="0" smtClean="0">
              <a:latin typeface="Roboto Light" panose="02000000000000000000" pitchFamily="2" charset="0"/>
              <a:ea typeface="Roboto Light" panose="02000000000000000000" pitchFamily="2" charset="0"/>
            </a:rPr>
            <a:t>Dynamic Model</a:t>
          </a:r>
          <a:endParaRPr lang="en-US" sz="1800" dirty="0">
            <a:latin typeface="Roboto Light" panose="02000000000000000000" pitchFamily="2" charset="0"/>
            <a:ea typeface="Roboto Light" panose="02000000000000000000" pitchFamily="2" charset="0"/>
          </a:endParaRPr>
        </a:p>
      </dgm:t>
    </dgm:pt>
    <dgm:pt modelId="{20EC9932-6F84-4743-B758-5C2EE8FC4507}" type="parTrans" cxnId="{335C1403-4644-46E0-99E6-BE4B2E1CE0FC}">
      <dgm:prSet/>
      <dgm:spPr/>
      <dgm:t>
        <a:bodyPr/>
        <a:lstStyle/>
        <a:p>
          <a:endParaRPr lang="en-US"/>
        </a:p>
      </dgm:t>
    </dgm:pt>
    <dgm:pt modelId="{7473426A-9780-4A89-92BC-6549DF2EEE0B}" type="sibTrans" cxnId="{335C1403-4644-46E0-99E6-BE4B2E1CE0FC}">
      <dgm:prSet/>
      <dgm:spPr/>
      <dgm:t>
        <a:bodyPr/>
        <a:lstStyle/>
        <a:p>
          <a:endParaRPr lang="en-US"/>
        </a:p>
      </dgm:t>
    </dgm:pt>
    <dgm:pt modelId="{AE995203-D101-41C6-B54E-4118BAC5769A}" type="pres">
      <dgm:prSet presAssocID="{E774209D-AEA5-47E0-B902-144941CB3569}" presName="hierChild1" presStyleCnt="0">
        <dgm:presLayoutVars>
          <dgm:orgChart val="1"/>
          <dgm:chPref val="1"/>
          <dgm:dir/>
          <dgm:animOne val="branch"/>
          <dgm:animLvl val="lvl"/>
          <dgm:resizeHandles/>
        </dgm:presLayoutVars>
      </dgm:prSet>
      <dgm:spPr/>
    </dgm:pt>
    <dgm:pt modelId="{AC2579F5-BF36-4F14-A03E-E09E0340E947}" type="pres">
      <dgm:prSet presAssocID="{06755B9E-62D2-480E-B77A-227B68D2AFF7}" presName="hierRoot1" presStyleCnt="0">
        <dgm:presLayoutVars>
          <dgm:hierBranch val="init"/>
        </dgm:presLayoutVars>
      </dgm:prSet>
      <dgm:spPr/>
    </dgm:pt>
    <dgm:pt modelId="{43993DFD-CF14-436B-AF03-5DE548C52390}" type="pres">
      <dgm:prSet presAssocID="{06755B9E-62D2-480E-B77A-227B68D2AFF7}" presName="rootComposite1" presStyleCnt="0"/>
      <dgm:spPr/>
    </dgm:pt>
    <dgm:pt modelId="{D1B7E117-82E6-4668-9B7F-3EF541E2A20E}" type="pres">
      <dgm:prSet presAssocID="{06755B9E-62D2-480E-B77A-227B68D2AFF7}" presName="rootText1" presStyleLbl="node0" presStyleIdx="0" presStyleCnt="1" custScaleX="216700" custScaleY="107983">
        <dgm:presLayoutVars>
          <dgm:chPref val="3"/>
        </dgm:presLayoutVars>
      </dgm:prSet>
      <dgm:spPr/>
    </dgm:pt>
    <dgm:pt modelId="{72797A78-F301-4B20-8589-B17B577B1A3A}" type="pres">
      <dgm:prSet presAssocID="{06755B9E-62D2-480E-B77A-227B68D2AFF7}" presName="rootConnector1" presStyleLbl="node1" presStyleIdx="0" presStyleCnt="0"/>
      <dgm:spPr/>
    </dgm:pt>
    <dgm:pt modelId="{CBC86CDB-3F4C-434A-99D2-65BCA5D525F8}" type="pres">
      <dgm:prSet presAssocID="{06755B9E-62D2-480E-B77A-227B68D2AFF7}" presName="hierChild2" presStyleCnt="0"/>
      <dgm:spPr/>
    </dgm:pt>
    <dgm:pt modelId="{9EF170A8-60A9-40E0-9556-14F098CA619C}" type="pres">
      <dgm:prSet presAssocID="{51188875-C348-44B2-8805-DB6AA2C2E6EE}" presName="Name37" presStyleLbl="parChTrans1D2" presStyleIdx="0" presStyleCnt="2"/>
      <dgm:spPr/>
    </dgm:pt>
    <dgm:pt modelId="{E1FDC737-CE07-4B1C-80CC-AD8B82EFB9C0}" type="pres">
      <dgm:prSet presAssocID="{001104A8-B429-4EA4-BD94-4DDA421DA446}" presName="hierRoot2" presStyleCnt="0">
        <dgm:presLayoutVars>
          <dgm:hierBranch val="init"/>
        </dgm:presLayoutVars>
      </dgm:prSet>
      <dgm:spPr/>
    </dgm:pt>
    <dgm:pt modelId="{7C9058FE-1770-472D-8B47-110B65D3707D}" type="pres">
      <dgm:prSet presAssocID="{001104A8-B429-4EA4-BD94-4DDA421DA446}" presName="rootComposite" presStyleCnt="0"/>
      <dgm:spPr/>
    </dgm:pt>
    <dgm:pt modelId="{8514BD94-DA94-43C1-84C0-C27C98CBBF88}" type="pres">
      <dgm:prSet presAssocID="{001104A8-B429-4EA4-BD94-4DDA421DA446}" presName="rootText" presStyleLbl="node2" presStyleIdx="0" presStyleCnt="2">
        <dgm:presLayoutVars>
          <dgm:chPref val="3"/>
        </dgm:presLayoutVars>
      </dgm:prSet>
      <dgm:spPr/>
    </dgm:pt>
    <dgm:pt modelId="{0617906E-8404-493E-9C9C-0881359384AD}" type="pres">
      <dgm:prSet presAssocID="{001104A8-B429-4EA4-BD94-4DDA421DA446}" presName="rootConnector" presStyleLbl="node2" presStyleIdx="0" presStyleCnt="2"/>
      <dgm:spPr/>
    </dgm:pt>
    <dgm:pt modelId="{CDC5A88D-59AB-42FF-9528-668236459D3B}" type="pres">
      <dgm:prSet presAssocID="{001104A8-B429-4EA4-BD94-4DDA421DA446}" presName="hierChild4" presStyleCnt="0"/>
      <dgm:spPr/>
    </dgm:pt>
    <dgm:pt modelId="{E64A050E-CC29-406F-8059-2898804C204B}" type="pres">
      <dgm:prSet presAssocID="{001104A8-B429-4EA4-BD94-4DDA421DA446}" presName="hierChild5" presStyleCnt="0"/>
      <dgm:spPr/>
    </dgm:pt>
    <dgm:pt modelId="{5674545F-377E-4CE2-9935-B98754B37F79}" type="pres">
      <dgm:prSet presAssocID="{20EC9932-6F84-4743-B758-5C2EE8FC4507}" presName="Name37" presStyleLbl="parChTrans1D2" presStyleIdx="1" presStyleCnt="2"/>
      <dgm:spPr/>
    </dgm:pt>
    <dgm:pt modelId="{BA685C8C-EF14-4E46-B0E0-E384F1421207}" type="pres">
      <dgm:prSet presAssocID="{3AE67FFF-23EE-4A19-BCC9-07EBD4CCFA20}" presName="hierRoot2" presStyleCnt="0">
        <dgm:presLayoutVars>
          <dgm:hierBranch val="init"/>
        </dgm:presLayoutVars>
      </dgm:prSet>
      <dgm:spPr/>
    </dgm:pt>
    <dgm:pt modelId="{F784F507-B217-4CC8-AA37-FBF5235BFD9D}" type="pres">
      <dgm:prSet presAssocID="{3AE67FFF-23EE-4A19-BCC9-07EBD4CCFA20}" presName="rootComposite" presStyleCnt="0"/>
      <dgm:spPr/>
    </dgm:pt>
    <dgm:pt modelId="{EEAC6F73-CAEC-4DDE-9A12-391442BB36F5}" type="pres">
      <dgm:prSet presAssocID="{3AE67FFF-23EE-4A19-BCC9-07EBD4CCFA20}" presName="rootText" presStyleLbl="node2" presStyleIdx="1" presStyleCnt="2">
        <dgm:presLayoutVars>
          <dgm:chPref val="3"/>
        </dgm:presLayoutVars>
      </dgm:prSet>
      <dgm:spPr/>
    </dgm:pt>
    <dgm:pt modelId="{F94DDF52-8904-4454-BE77-BE802E2A757F}" type="pres">
      <dgm:prSet presAssocID="{3AE67FFF-23EE-4A19-BCC9-07EBD4CCFA20}" presName="rootConnector" presStyleLbl="node2" presStyleIdx="1" presStyleCnt="2"/>
      <dgm:spPr/>
    </dgm:pt>
    <dgm:pt modelId="{0BAE5DFE-344B-4792-8234-143814154E38}" type="pres">
      <dgm:prSet presAssocID="{3AE67FFF-23EE-4A19-BCC9-07EBD4CCFA20}" presName="hierChild4" presStyleCnt="0"/>
      <dgm:spPr/>
    </dgm:pt>
    <dgm:pt modelId="{A90510F0-17F5-4F7D-8FEE-DFDCAB3EDB23}" type="pres">
      <dgm:prSet presAssocID="{3AE67FFF-23EE-4A19-BCC9-07EBD4CCFA20}" presName="hierChild5" presStyleCnt="0"/>
      <dgm:spPr/>
    </dgm:pt>
    <dgm:pt modelId="{C1969527-572B-4297-A35D-F08242504D0E}" type="pres">
      <dgm:prSet presAssocID="{06755B9E-62D2-480E-B77A-227B68D2AFF7}" presName="hierChild3" presStyleCnt="0"/>
      <dgm:spPr/>
    </dgm:pt>
  </dgm:ptLst>
  <dgm:cxnLst>
    <dgm:cxn modelId="{9B67B23C-05CD-4C61-ABD7-FAC35C11D4C4}" srcId="{06755B9E-62D2-480E-B77A-227B68D2AFF7}" destId="{001104A8-B429-4EA4-BD94-4DDA421DA446}" srcOrd="0" destOrd="0" parTransId="{51188875-C348-44B2-8805-DB6AA2C2E6EE}" sibTransId="{58A3AEF8-75AB-421B-8061-60E167B4DD32}"/>
    <dgm:cxn modelId="{9B000486-161E-4090-9884-A782828D1A18}" type="presOf" srcId="{20EC9932-6F84-4743-B758-5C2EE8FC4507}" destId="{5674545F-377E-4CE2-9935-B98754B37F79}" srcOrd="0" destOrd="0" presId="urn:microsoft.com/office/officeart/2005/8/layout/orgChart1"/>
    <dgm:cxn modelId="{E430DCE0-5049-4A93-98BF-6207E2956D0E}" type="presOf" srcId="{06755B9E-62D2-480E-B77A-227B68D2AFF7}" destId="{72797A78-F301-4B20-8589-B17B577B1A3A}" srcOrd="1" destOrd="0" presId="urn:microsoft.com/office/officeart/2005/8/layout/orgChart1"/>
    <dgm:cxn modelId="{7F36C9C7-E066-4AAB-8C1A-FE3BD2C6240F}" type="presOf" srcId="{001104A8-B429-4EA4-BD94-4DDA421DA446}" destId="{0617906E-8404-493E-9C9C-0881359384AD}" srcOrd="1" destOrd="0" presId="urn:microsoft.com/office/officeart/2005/8/layout/orgChart1"/>
    <dgm:cxn modelId="{45577C8C-7D0C-4262-A0A1-BB820DA6D814}" srcId="{E774209D-AEA5-47E0-B902-144941CB3569}" destId="{06755B9E-62D2-480E-B77A-227B68D2AFF7}" srcOrd="0" destOrd="0" parTransId="{EDF3506A-CEE6-44A2-91C8-7395D6FDF326}" sibTransId="{BB0F6965-E3F5-4CBC-9B24-A7F81B3B4EC8}"/>
    <dgm:cxn modelId="{F634C0DF-CC9D-45E2-94F4-FF7EBE6E7101}" type="presOf" srcId="{06755B9E-62D2-480E-B77A-227B68D2AFF7}" destId="{D1B7E117-82E6-4668-9B7F-3EF541E2A20E}" srcOrd="0" destOrd="0" presId="urn:microsoft.com/office/officeart/2005/8/layout/orgChart1"/>
    <dgm:cxn modelId="{335C1403-4644-46E0-99E6-BE4B2E1CE0FC}" srcId="{06755B9E-62D2-480E-B77A-227B68D2AFF7}" destId="{3AE67FFF-23EE-4A19-BCC9-07EBD4CCFA20}" srcOrd="1" destOrd="0" parTransId="{20EC9932-6F84-4743-B758-5C2EE8FC4507}" sibTransId="{7473426A-9780-4A89-92BC-6549DF2EEE0B}"/>
    <dgm:cxn modelId="{0FC9CA04-E56D-4921-BA09-CCCB2AF6B9F1}" type="presOf" srcId="{3AE67FFF-23EE-4A19-BCC9-07EBD4CCFA20}" destId="{F94DDF52-8904-4454-BE77-BE802E2A757F}" srcOrd="1" destOrd="0" presId="urn:microsoft.com/office/officeart/2005/8/layout/orgChart1"/>
    <dgm:cxn modelId="{291BE158-B3B3-4B18-953F-52615B9C891E}" type="presOf" srcId="{001104A8-B429-4EA4-BD94-4DDA421DA446}" destId="{8514BD94-DA94-43C1-84C0-C27C98CBBF88}" srcOrd="0" destOrd="0" presId="urn:microsoft.com/office/officeart/2005/8/layout/orgChart1"/>
    <dgm:cxn modelId="{2F493F10-3864-44BC-8C45-E352E1871F90}" type="presOf" srcId="{3AE67FFF-23EE-4A19-BCC9-07EBD4CCFA20}" destId="{EEAC6F73-CAEC-4DDE-9A12-391442BB36F5}" srcOrd="0" destOrd="0" presId="urn:microsoft.com/office/officeart/2005/8/layout/orgChart1"/>
    <dgm:cxn modelId="{77A6A96E-0557-47E8-B00F-31A645C84FDC}" type="presOf" srcId="{51188875-C348-44B2-8805-DB6AA2C2E6EE}" destId="{9EF170A8-60A9-40E0-9556-14F098CA619C}" srcOrd="0" destOrd="0" presId="urn:microsoft.com/office/officeart/2005/8/layout/orgChart1"/>
    <dgm:cxn modelId="{A900D256-C9E6-4687-8EB2-FF480D497A56}" type="presOf" srcId="{E774209D-AEA5-47E0-B902-144941CB3569}" destId="{AE995203-D101-41C6-B54E-4118BAC5769A}" srcOrd="0" destOrd="0" presId="urn:microsoft.com/office/officeart/2005/8/layout/orgChart1"/>
    <dgm:cxn modelId="{8A152D66-263B-4C57-AA33-3D8DE6CC88D0}" type="presParOf" srcId="{AE995203-D101-41C6-B54E-4118BAC5769A}" destId="{AC2579F5-BF36-4F14-A03E-E09E0340E947}" srcOrd="0" destOrd="0" presId="urn:microsoft.com/office/officeart/2005/8/layout/orgChart1"/>
    <dgm:cxn modelId="{34310F45-690D-45C1-A586-DA7876E49488}" type="presParOf" srcId="{AC2579F5-BF36-4F14-A03E-E09E0340E947}" destId="{43993DFD-CF14-436B-AF03-5DE548C52390}" srcOrd="0" destOrd="0" presId="urn:microsoft.com/office/officeart/2005/8/layout/orgChart1"/>
    <dgm:cxn modelId="{23D5F920-2C69-466E-9303-D2501E871D80}" type="presParOf" srcId="{43993DFD-CF14-436B-AF03-5DE548C52390}" destId="{D1B7E117-82E6-4668-9B7F-3EF541E2A20E}" srcOrd="0" destOrd="0" presId="urn:microsoft.com/office/officeart/2005/8/layout/orgChart1"/>
    <dgm:cxn modelId="{FC2122A5-90AE-4A52-B5A2-FC78D6F8EEDF}" type="presParOf" srcId="{43993DFD-CF14-436B-AF03-5DE548C52390}" destId="{72797A78-F301-4B20-8589-B17B577B1A3A}" srcOrd="1" destOrd="0" presId="urn:microsoft.com/office/officeart/2005/8/layout/orgChart1"/>
    <dgm:cxn modelId="{17A8F8BB-DF62-4362-A293-E6608A7BC972}" type="presParOf" srcId="{AC2579F5-BF36-4F14-A03E-E09E0340E947}" destId="{CBC86CDB-3F4C-434A-99D2-65BCA5D525F8}" srcOrd="1" destOrd="0" presId="urn:microsoft.com/office/officeart/2005/8/layout/orgChart1"/>
    <dgm:cxn modelId="{61C515D6-4C0E-4F80-8ABF-67B08E80570C}" type="presParOf" srcId="{CBC86CDB-3F4C-434A-99D2-65BCA5D525F8}" destId="{9EF170A8-60A9-40E0-9556-14F098CA619C}" srcOrd="0" destOrd="0" presId="urn:microsoft.com/office/officeart/2005/8/layout/orgChart1"/>
    <dgm:cxn modelId="{7D39E2E5-4887-41F7-B3EE-016D81B0B966}" type="presParOf" srcId="{CBC86CDB-3F4C-434A-99D2-65BCA5D525F8}" destId="{E1FDC737-CE07-4B1C-80CC-AD8B82EFB9C0}" srcOrd="1" destOrd="0" presId="urn:microsoft.com/office/officeart/2005/8/layout/orgChart1"/>
    <dgm:cxn modelId="{84BC1E22-201B-45C8-B224-F46ABBAD5CD2}" type="presParOf" srcId="{E1FDC737-CE07-4B1C-80CC-AD8B82EFB9C0}" destId="{7C9058FE-1770-472D-8B47-110B65D3707D}" srcOrd="0" destOrd="0" presId="urn:microsoft.com/office/officeart/2005/8/layout/orgChart1"/>
    <dgm:cxn modelId="{31B44DDF-718D-4489-A824-1ED2ECFE69AA}" type="presParOf" srcId="{7C9058FE-1770-472D-8B47-110B65D3707D}" destId="{8514BD94-DA94-43C1-84C0-C27C98CBBF88}" srcOrd="0" destOrd="0" presId="urn:microsoft.com/office/officeart/2005/8/layout/orgChart1"/>
    <dgm:cxn modelId="{41FDB4E3-72C6-47CC-8A00-DB8DC13F04A3}" type="presParOf" srcId="{7C9058FE-1770-472D-8B47-110B65D3707D}" destId="{0617906E-8404-493E-9C9C-0881359384AD}" srcOrd="1" destOrd="0" presId="urn:microsoft.com/office/officeart/2005/8/layout/orgChart1"/>
    <dgm:cxn modelId="{B8CE8B27-609E-4398-9274-05257B8EC83D}" type="presParOf" srcId="{E1FDC737-CE07-4B1C-80CC-AD8B82EFB9C0}" destId="{CDC5A88D-59AB-42FF-9528-668236459D3B}" srcOrd="1" destOrd="0" presId="urn:microsoft.com/office/officeart/2005/8/layout/orgChart1"/>
    <dgm:cxn modelId="{434781F1-DC5D-4D82-883F-E64A9CA1EBE6}" type="presParOf" srcId="{E1FDC737-CE07-4B1C-80CC-AD8B82EFB9C0}" destId="{E64A050E-CC29-406F-8059-2898804C204B}" srcOrd="2" destOrd="0" presId="urn:microsoft.com/office/officeart/2005/8/layout/orgChart1"/>
    <dgm:cxn modelId="{C983C172-0770-4612-8E12-7C3769FAE092}" type="presParOf" srcId="{CBC86CDB-3F4C-434A-99D2-65BCA5D525F8}" destId="{5674545F-377E-4CE2-9935-B98754B37F79}" srcOrd="2" destOrd="0" presId="urn:microsoft.com/office/officeart/2005/8/layout/orgChart1"/>
    <dgm:cxn modelId="{405188E2-6556-40D5-AD04-FC337337665A}" type="presParOf" srcId="{CBC86CDB-3F4C-434A-99D2-65BCA5D525F8}" destId="{BA685C8C-EF14-4E46-B0E0-E384F1421207}" srcOrd="3" destOrd="0" presId="urn:microsoft.com/office/officeart/2005/8/layout/orgChart1"/>
    <dgm:cxn modelId="{220DB932-C7F5-479C-8820-5BC89469A2B6}" type="presParOf" srcId="{BA685C8C-EF14-4E46-B0E0-E384F1421207}" destId="{F784F507-B217-4CC8-AA37-FBF5235BFD9D}" srcOrd="0" destOrd="0" presId="urn:microsoft.com/office/officeart/2005/8/layout/orgChart1"/>
    <dgm:cxn modelId="{91965712-7900-4321-B5D6-FFFC18386345}" type="presParOf" srcId="{F784F507-B217-4CC8-AA37-FBF5235BFD9D}" destId="{EEAC6F73-CAEC-4DDE-9A12-391442BB36F5}" srcOrd="0" destOrd="0" presId="urn:microsoft.com/office/officeart/2005/8/layout/orgChart1"/>
    <dgm:cxn modelId="{50CAE5C5-9660-4E09-A21E-AC2D288DF9CD}" type="presParOf" srcId="{F784F507-B217-4CC8-AA37-FBF5235BFD9D}" destId="{F94DDF52-8904-4454-BE77-BE802E2A757F}" srcOrd="1" destOrd="0" presId="urn:microsoft.com/office/officeart/2005/8/layout/orgChart1"/>
    <dgm:cxn modelId="{5D8BFFCC-6521-4A1C-86CE-60CC174F2762}" type="presParOf" srcId="{BA685C8C-EF14-4E46-B0E0-E384F1421207}" destId="{0BAE5DFE-344B-4792-8234-143814154E38}" srcOrd="1" destOrd="0" presId="urn:microsoft.com/office/officeart/2005/8/layout/orgChart1"/>
    <dgm:cxn modelId="{A294F0AA-EDBD-4936-84BC-42A9E5B472E3}" type="presParOf" srcId="{BA685C8C-EF14-4E46-B0E0-E384F1421207}" destId="{A90510F0-17F5-4F7D-8FEE-DFDCAB3EDB23}" srcOrd="2" destOrd="0" presId="urn:microsoft.com/office/officeart/2005/8/layout/orgChart1"/>
    <dgm:cxn modelId="{3CE52F75-FF74-4605-AB5D-C2F19CED0CF7}" type="presParOf" srcId="{AC2579F5-BF36-4F14-A03E-E09E0340E947}" destId="{C1969527-572B-4297-A35D-F08242504D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774209D-AEA5-47E0-B902-144941CB356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06755B9E-62D2-480E-B77A-227B68D2AFF7}">
      <dgm:prSet phldrT="[Text]" custT="1"/>
      <dgm:spPr>
        <a:solidFill>
          <a:srgbClr val="412652"/>
        </a:solidFill>
      </dgm:spPr>
      <dgm:t>
        <a:bodyPr/>
        <a:lstStyle/>
        <a:p>
          <a:r>
            <a:rPr lang="en-US" sz="1800" b="1" dirty="0" smtClean="0">
              <a:latin typeface="Roboto Light" panose="02000000000000000000" pitchFamily="2" charset="0"/>
              <a:ea typeface="Roboto Light" panose="02000000000000000000" pitchFamily="2" charset="0"/>
            </a:rPr>
            <a:t>Software Design</a:t>
          </a:r>
          <a:endParaRPr lang="en-US" sz="1800" b="1" dirty="0">
            <a:latin typeface="Roboto Light" panose="02000000000000000000" pitchFamily="2" charset="0"/>
            <a:ea typeface="Roboto Light" panose="02000000000000000000" pitchFamily="2" charset="0"/>
          </a:endParaRPr>
        </a:p>
      </dgm:t>
    </dgm:pt>
    <dgm:pt modelId="{EDF3506A-CEE6-44A2-91C8-7395D6FDF326}" type="parTrans" cxnId="{45577C8C-7D0C-4262-A0A1-BB820DA6D814}">
      <dgm:prSet/>
      <dgm:spPr/>
      <dgm:t>
        <a:bodyPr/>
        <a:lstStyle/>
        <a:p>
          <a:endParaRPr lang="en-US"/>
        </a:p>
      </dgm:t>
    </dgm:pt>
    <dgm:pt modelId="{BB0F6965-E3F5-4CBC-9B24-A7F81B3B4EC8}" type="sibTrans" cxnId="{45577C8C-7D0C-4262-A0A1-BB820DA6D814}">
      <dgm:prSet/>
      <dgm:spPr/>
      <dgm:t>
        <a:bodyPr/>
        <a:lstStyle/>
        <a:p>
          <a:endParaRPr lang="en-US"/>
        </a:p>
      </dgm:t>
    </dgm:pt>
    <dgm:pt modelId="{001104A8-B429-4EA4-BD94-4DDA421DA446}">
      <dgm:prSet phldrT="[Text]" custT="1"/>
      <dgm:spPr>
        <a:solidFill>
          <a:srgbClr val="462856"/>
        </a:solidFill>
      </dgm:spPr>
      <dgm:t>
        <a:bodyPr/>
        <a:lstStyle/>
        <a:p>
          <a:r>
            <a:rPr lang="en-US" sz="1800" b="1" dirty="0" smtClean="0">
              <a:latin typeface="Roboto Light" panose="02000000000000000000" pitchFamily="2" charset="0"/>
              <a:ea typeface="Roboto Light" panose="02000000000000000000" pitchFamily="2" charset="0"/>
            </a:rPr>
            <a:t>Software Product Design</a:t>
          </a:r>
        </a:p>
        <a:p>
          <a:r>
            <a:rPr lang="en-US" sz="1400" dirty="0" smtClean="0">
              <a:latin typeface="Roboto Light" panose="02000000000000000000" pitchFamily="2" charset="0"/>
              <a:ea typeface="Roboto Light" panose="02000000000000000000" pitchFamily="2" charset="0"/>
            </a:rPr>
            <a:t>Specifies Software product features, capabilities, and interfaces to satisfy client needs and desires</a:t>
          </a:r>
          <a:endParaRPr lang="en-US" sz="1400" dirty="0">
            <a:latin typeface="Roboto Light" panose="02000000000000000000" pitchFamily="2" charset="0"/>
            <a:ea typeface="Roboto Light" panose="02000000000000000000" pitchFamily="2" charset="0"/>
          </a:endParaRPr>
        </a:p>
      </dgm:t>
    </dgm:pt>
    <dgm:pt modelId="{51188875-C348-44B2-8805-DB6AA2C2E6EE}" type="parTrans" cxnId="{9B67B23C-05CD-4C61-ABD7-FAC35C11D4C4}">
      <dgm:prSet/>
      <dgm:spPr/>
      <dgm:t>
        <a:bodyPr/>
        <a:lstStyle/>
        <a:p>
          <a:endParaRPr lang="en-US"/>
        </a:p>
      </dgm:t>
    </dgm:pt>
    <dgm:pt modelId="{58A3AEF8-75AB-421B-8061-60E167B4DD32}" type="sibTrans" cxnId="{9B67B23C-05CD-4C61-ABD7-FAC35C11D4C4}">
      <dgm:prSet/>
      <dgm:spPr/>
      <dgm:t>
        <a:bodyPr/>
        <a:lstStyle/>
        <a:p>
          <a:endParaRPr lang="en-US"/>
        </a:p>
      </dgm:t>
    </dgm:pt>
    <dgm:pt modelId="{C3CD096E-4D44-4394-A4B1-30E48CEA36B9}">
      <dgm:prSet phldrT="[Text]" custT="1"/>
      <dgm:spPr>
        <a:solidFill>
          <a:srgbClr val="462856"/>
        </a:solidFill>
      </dgm:spPr>
      <dgm:t>
        <a:bodyPr/>
        <a:lstStyle/>
        <a:p>
          <a:r>
            <a:rPr lang="en-US" sz="1800" b="1" dirty="0" smtClean="0">
              <a:latin typeface="Roboto Light" panose="02000000000000000000" pitchFamily="2" charset="0"/>
              <a:ea typeface="Roboto Light" panose="02000000000000000000" pitchFamily="2" charset="0"/>
            </a:rPr>
            <a:t>Software Engineering Design </a:t>
          </a:r>
        </a:p>
        <a:p>
          <a:r>
            <a:rPr lang="en-US" sz="1400" dirty="0" smtClean="0">
              <a:latin typeface="Roboto Light" panose="02000000000000000000" pitchFamily="2" charset="0"/>
              <a:ea typeface="Roboto Light" panose="02000000000000000000" pitchFamily="2" charset="0"/>
            </a:rPr>
            <a:t>Specifies programs and sub-systems, and their constituent parts and workings, to meet software product specifications</a:t>
          </a:r>
          <a:endParaRPr lang="en-US" sz="1400" dirty="0">
            <a:latin typeface="Roboto Light" panose="02000000000000000000" pitchFamily="2" charset="0"/>
            <a:ea typeface="Roboto Light" panose="02000000000000000000" pitchFamily="2" charset="0"/>
          </a:endParaRPr>
        </a:p>
      </dgm:t>
    </dgm:pt>
    <dgm:pt modelId="{6E310F3D-5608-4274-8F13-117FE748CF59}" type="parTrans" cxnId="{7E8F7480-6A8E-4ED0-813A-D977EE94EB05}">
      <dgm:prSet/>
      <dgm:spPr/>
      <dgm:t>
        <a:bodyPr/>
        <a:lstStyle/>
        <a:p>
          <a:endParaRPr lang="en-US"/>
        </a:p>
      </dgm:t>
    </dgm:pt>
    <dgm:pt modelId="{F34AB191-0645-43E6-A274-3A9FB819B72C}" type="sibTrans" cxnId="{7E8F7480-6A8E-4ED0-813A-D977EE94EB05}">
      <dgm:prSet/>
      <dgm:spPr/>
      <dgm:t>
        <a:bodyPr/>
        <a:lstStyle/>
        <a:p>
          <a:endParaRPr lang="en-US"/>
        </a:p>
      </dgm:t>
    </dgm:pt>
    <dgm:pt modelId="{AE995203-D101-41C6-B54E-4118BAC5769A}" type="pres">
      <dgm:prSet presAssocID="{E774209D-AEA5-47E0-B902-144941CB3569}" presName="hierChild1" presStyleCnt="0">
        <dgm:presLayoutVars>
          <dgm:orgChart val="1"/>
          <dgm:chPref val="1"/>
          <dgm:dir/>
          <dgm:animOne val="branch"/>
          <dgm:animLvl val="lvl"/>
          <dgm:resizeHandles/>
        </dgm:presLayoutVars>
      </dgm:prSet>
      <dgm:spPr/>
    </dgm:pt>
    <dgm:pt modelId="{AC2579F5-BF36-4F14-A03E-E09E0340E947}" type="pres">
      <dgm:prSet presAssocID="{06755B9E-62D2-480E-B77A-227B68D2AFF7}" presName="hierRoot1" presStyleCnt="0">
        <dgm:presLayoutVars>
          <dgm:hierBranch val="init"/>
        </dgm:presLayoutVars>
      </dgm:prSet>
      <dgm:spPr/>
    </dgm:pt>
    <dgm:pt modelId="{43993DFD-CF14-436B-AF03-5DE548C52390}" type="pres">
      <dgm:prSet presAssocID="{06755B9E-62D2-480E-B77A-227B68D2AFF7}" presName="rootComposite1" presStyleCnt="0"/>
      <dgm:spPr/>
    </dgm:pt>
    <dgm:pt modelId="{D1B7E117-82E6-4668-9B7F-3EF541E2A20E}" type="pres">
      <dgm:prSet presAssocID="{06755B9E-62D2-480E-B77A-227B68D2AFF7}" presName="rootText1" presStyleLbl="node0" presStyleIdx="0" presStyleCnt="1" custScaleX="140684" custScaleY="53654">
        <dgm:presLayoutVars>
          <dgm:chPref val="3"/>
        </dgm:presLayoutVars>
      </dgm:prSet>
      <dgm:spPr/>
      <dgm:t>
        <a:bodyPr/>
        <a:lstStyle/>
        <a:p>
          <a:endParaRPr lang="en-US"/>
        </a:p>
      </dgm:t>
    </dgm:pt>
    <dgm:pt modelId="{72797A78-F301-4B20-8589-B17B577B1A3A}" type="pres">
      <dgm:prSet presAssocID="{06755B9E-62D2-480E-B77A-227B68D2AFF7}" presName="rootConnector1" presStyleLbl="node1" presStyleIdx="0" presStyleCnt="0"/>
      <dgm:spPr/>
    </dgm:pt>
    <dgm:pt modelId="{CBC86CDB-3F4C-434A-99D2-65BCA5D525F8}" type="pres">
      <dgm:prSet presAssocID="{06755B9E-62D2-480E-B77A-227B68D2AFF7}" presName="hierChild2" presStyleCnt="0"/>
      <dgm:spPr/>
    </dgm:pt>
    <dgm:pt modelId="{9EF170A8-60A9-40E0-9556-14F098CA619C}" type="pres">
      <dgm:prSet presAssocID="{51188875-C348-44B2-8805-DB6AA2C2E6EE}" presName="Name37" presStyleLbl="parChTrans1D2" presStyleIdx="0" presStyleCnt="2"/>
      <dgm:spPr/>
    </dgm:pt>
    <dgm:pt modelId="{E1FDC737-CE07-4B1C-80CC-AD8B82EFB9C0}" type="pres">
      <dgm:prSet presAssocID="{001104A8-B429-4EA4-BD94-4DDA421DA446}" presName="hierRoot2" presStyleCnt="0">
        <dgm:presLayoutVars>
          <dgm:hierBranch val="init"/>
        </dgm:presLayoutVars>
      </dgm:prSet>
      <dgm:spPr/>
    </dgm:pt>
    <dgm:pt modelId="{7C9058FE-1770-472D-8B47-110B65D3707D}" type="pres">
      <dgm:prSet presAssocID="{001104A8-B429-4EA4-BD94-4DDA421DA446}" presName="rootComposite" presStyleCnt="0"/>
      <dgm:spPr/>
    </dgm:pt>
    <dgm:pt modelId="{8514BD94-DA94-43C1-84C0-C27C98CBBF88}" type="pres">
      <dgm:prSet presAssocID="{001104A8-B429-4EA4-BD94-4DDA421DA446}" presName="rootText" presStyleLbl="node2" presStyleIdx="0" presStyleCnt="2" custScaleX="134425" custScaleY="99582">
        <dgm:presLayoutVars>
          <dgm:chPref val="3"/>
        </dgm:presLayoutVars>
      </dgm:prSet>
      <dgm:spPr/>
      <dgm:t>
        <a:bodyPr/>
        <a:lstStyle/>
        <a:p>
          <a:endParaRPr lang="en-US"/>
        </a:p>
      </dgm:t>
    </dgm:pt>
    <dgm:pt modelId="{0617906E-8404-493E-9C9C-0881359384AD}" type="pres">
      <dgm:prSet presAssocID="{001104A8-B429-4EA4-BD94-4DDA421DA446}" presName="rootConnector" presStyleLbl="node2" presStyleIdx="0" presStyleCnt="2"/>
      <dgm:spPr/>
    </dgm:pt>
    <dgm:pt modelId="{CDC5A88D-59AB-42FF-9528-668236459D3B}" type="pres">
      <dgm:prSet presAssocID="{001104A8-B429-4EA4-BD94-4DDA421DA446}" presName="hierChild4" presStyleCnt="0"/>
      <dgm:spPr/>
    </dgm:pt>
    <dgm:pt modelId="{E64A050E-CC29-406F-8059-2898804C204B}" type="pres">
      <dgm:prSet presAssocID="{001104A8-B429-4EA4-BD94-4DDA421DA446}" presName="hierChild5" presStyleCnt="0"/>
      <dgm:spPr/>
    </dgm:pt>
    <dgm:pt modelId="{EE09713F-6619-420E-94A3-AAA08431ADC2}" type="pres">
      <dgm:prSet presAssocID="{6E310F3D-5608-4274-8F13-117FE748CF59}" presName="Name37" presStyleLbl="parChTrans1D2" presStyleIdx="1" presStyleCnt="2"/>
      <dgm:spPr/>
    </dgm:pt>
    <dgm:pt modelId="{56503600-7EF4-40B9-97A9-B118D6007311}" type="pres">
      <dgm:prSet presAssocID="{C3CD096E-4D44-4394-A4B1-30E48CEA36B9}" presName="hierRoot2" presStyleCnt="0">
        <dgm:presLayoutVars>
          <dgm:hierBranch val="init"/>
        </dgm:presLayoutVars>
      </dgm:prSet>
      <dgm:spPr/>
    </dgm:pt>
    <dgm:pt modelId="{9C1C059D-3BBF-40C7-A51B-3B14659CBFCD}" type="pres">
      <dgm:prSet presAssocID="{C3CD096E-4D44-4394-A4B1-30E48CEA36B9}" presName="rootComposite" presStyleCnt="0"/>
      <dgm:spPr/>
    </dgm:pt>
    <dgm:pt modelId="{D34AB163-60FB-4770-A118-FFB851C5E44B}" type="pres">
      <dgm:prSet presAssocID="{C3CD096E-4D44-4394-A4B1-30E48CEA36B9}" presName="rootText" presStyleLbl="node2" presStyleIdx="1" presStyleCnt="2" custScaleX="134425" custScaleY="95635">
        <dgm:presLayoutVars>
          <dgm:chPref val="3"/>
        </dgm:presLayoutVars>
      </dgm:prSet>
      <dgm:spPr/>
      <dgm:t>
        <a:bodyPr/>
        <a:lstStyle/>
        <a:p>
          <a:endParaRPr lang="en-US"/>
        </a:p>
      </dgm:t>
    </dgm:pt>
    <dgm:pt modelId="{8DA67AB4-AB3F-45FC-A56A-A719CC23FCC2}" type="pres">
      <dgm:prSet presAssocID="{C3CD096E-4D44-4394-A4B1-30E48CEA36B9}" presName="rootConnector" presStyleLbl="node2" presStyleIdx="1" presStyleCnt="2"/>
      <dgm:spPr/>
    </dgm:pt>
    <dgm:pt modelId="{28F35420-3318-426C-BFEF-80888E59E3F3}" type="pres">
      <dgm:prSet presAssocID="{C3CD096E-4D44-4394-A4B1-30E48CEA36B9}" presName="hierChild4" presStyleCnt="0"/>
      <dgm:spPr/>
    </dgm:pt>
    <dgm:pt modelId="{FC4A6BD3-124B-41B1-BB2E-F99F94836EFB}" type="pres">
      <dgm:prSet presAssocID="{C3CD096E-4D44-4394-A4B1-30E48CEA36B9}" presName="hierChild5" presStyleCnt="0"/>
      <dgm:spPr/>
    </dgm:pt>
    <dgm:pt modelId="{C1969527-572B-4297-A35D-F08242504D0E}" type="pres">
      <dgm:prSet presAssocID="{06755B9E-62D2-480E-B77A-227B68D2AFF7}" presName="hierChild3" presStyleCnt="0"/>
      <dgm:spPr/>
    </dgm:pt>
  </dgm:ptLst>
  <dgm:cxnLst>
    <dgm:cxn modelId="{D25D622A-718D-4C7E-80A7-22C1730A7C8C}" type="presOf" srcId="{C3CD096E-4D44-4394-A4B1-30E48CEA36B9}" destId="{D34AB163-60FB-4770-A118-FFB851C5E44B}" srcOrd="0" destOrd="0" presId="urn:microsoft.com/office/officeart/2005/8/layout/orgChart1"/>
    <dgm:cxn modelId="{DA78A229-419E-4252-A2B4-D16C030CFA24}" type="presOf" srcId="{E774209D-AEA5-47E0-B902-144941CB3569}" destId="{AE995203-D101-41C6-B54E-4118BAC5769A}" srcOrd="0" destOrd="0" presId="urn:microsoft.com/office/officeart/2005/8/layout/orgChart1"/>
    <dgm:cxn modelId="{3E39B197-AE10-4782-ABAB-4F545758F988}" type="presOf" srcId="{001104A8-B429-4EA4-BD94-4DDA421DA446}" destId="{0617906E-8404-493E-9C9C-0881359384AD}" srcOrd="1" destOrd="0" presId="urn:microsoft.com/office/officeart/2005/8/layout/orgChart1"/>
    <dgm:cxn modelId="{EF2EA804-1172-4668-9995-9A9AABA8E922}" type="presOf" srcId="{51188875-C348-44B2-8805-DB6AA2C2E6EE}" destId="{9EF170A8-60A9-40E0-9556-14F098CA619C}" srcOrd="0" destOrd="0" presId="urn:microsoft.com/office/officeart/2005/8/layout/orgChart1"/>
    <dgm:cxn modelId="{3D972710-9610-4203-A7D3-594E244A53B8}" type="presOf" srcId="{C3CD096E-4D44-4394-A4B1-30E48CEA36B9}" destId="{8DA67AB4-AB3F-45FC-A56A-A719CC23FCC2}" srcOrd="1" destOrd="0" presId="urn:microsoft.com/office/officeart/2005/8/layout/orgChart1"/>
    <dgm:cxn modelId="{7E8F7480-6A8E-4ED0-813A-D977EE94EB05}" srcId="{06755B9E-62D2-480E-B77A-227B68D2AFF7}" destId="{C3CD096E-4D44-4394-A4B1-30E48CEA36B9}" srcOrd="1" destOrd="0" parTransId="{6E310F3D-5608-4274-8F13-117FE748CF59}" sibTransId="{F34AB191-0645-43E6-A274-3A9FB819B72C}"/>
    <dgm:cxn modelId="{494753EC-98CB-488C-9C6F-C0085D118F4E}" type="presOf" srcId="{001104A8-B429-4EA4-BD94-4DDA421DA446}" destId="{8514BD94-DA94-43C1-84C0-C27C98CBBF88}" srcOrd="0" destOrd="0" presId="urn:microsoft.com/office/officeart/2005/8/layout/orgChart1"/>
    <dgm:cxn modelId="{BFD57A2D-C828-4B7B-BB3F-3B41C3B3CD6D}" type="presOf" srcId="{6E310F3D-5608-4274-8F13-117FE748CF59}" destId="{EE09713F-6619-420E-94A3-AAA08431ADC2}" srcOrd="0" destOrd="0" presId="urn:microsoft.com/office/officeart/2005/8/layout/orgChart1"/>
    <dgm:cxn modelId="{2DCC6C30-13A8-4FC6-B660-510693D2A08D}" type="presOf" srcId="{06755B9E-62D2-480E-B77A-227B68D2AFF7}" destId="{D1B7E117-82E6-4668-9B7F-3EF541E2A20E}" srcOrd="0" destOrd="0" presId="urn:microsoft.com/office/officeart/2005/8/layout/orgChart1"/>
    <dgm:cxn modelId="{45577C8C-7D0C-4262-A0A1-BB820DA6D814}" srcId="{E774209D-AEA5-47E0-B902-144941CB3569}" destId="{06755B9E-62D2-480E-B77A-227B68D2AFF7}" srcOrd="0" destOrd="0" parTransId="{EDF3506A-CEE6-44A2-91C8-7395D6FDF326}" sibTransId="{BB0F6965-E3F5-4CBC-9B24-A7F81B3B4EC8}"/>
    <dgm:cxn modelId="{9B67B23C-05CD-4C61-ABD7-FAC35C11D4C4}" srcId="{06755B9E-62D2-480E-B77A-227B68D2AFF7}" destId="{001104A8-B429-4EA4-BD94-4DDA421DA446}" srcOrd="0" destOrd="0" parTransId="{51188875-C348-44B2-8805-DB6AA2C2E6EE}" sibTransId="{58A3AEF8-75AB-421B-8061-60E167B4DD32}"/>
    <dgm:cxn modelId="{995EFDE9-4B03-49B2-AFB4-E493D739AE71}" type="presOf" srcId="{06755B9E-62D2-480E-B77A-227B68D2AFF7}" destId="{72797A78-F301-4B20-8589-B17B577B1A3A}" srcOrd="1" destOrd="0" presId="urn:microsoft.com/office/officeart/2005/8/layout/orgChart1"/>
    <dgm:cxn modelId="{610216E3-F74B-4B79-9544-4B1178EFC394}" type="presParOf" srcId="{AE995203-D101-41C6-B54E-4118BAC5769A}" destId="{AC2579F5-BF36-4F14-A03E-E09E0340E947}" srcOrd="0" destOrd="0" presId="urn:microsoft.com/office/officeart/2005/8/layout/orgChart1"/>
    <dgm:cxn modelId="{7DD70570-6E0D-4620-AFDF-E057D3E8D04D}" type="presParOf" srcId="{AC2579F5-BF36-4F14-A03E-E09E0340E947}" destId="{43993DFD-CF14-436B-AF03-5DE548C52390}" srcOrd="0" destOrd="0" presId="urn:microsoft.com/office/officeart/2005/8/layout/orgChart1"/>
    <dgm:cxn modelId="{9C07844C-1D8A-4989-8045-8D9E87754094}" type="presParOf" srcId="{43993DFD-CF14-436B-AF03-5DE548C52390}" destId="{D1B7E117-82E6-4668-9B7F-3EF541E2A20E}" srcOrd="0" destOrd="0" presId="urn:microsoft.com/office/officeart/2005/8/layout/orgChart1"/>
    <dgm:cxn modelId="{33395B49-3B7F-4F27-B021-FE6CD18C48F1}" type="presParOf" srcId="{43993DFD-CF14-436B-AF03-5DE548C52390}" destId="{72797A78-F301-4B20-8589-B17B577B1A3A}" srcOrd="1" destOrd="0" presId="urn:microsoft.com/office/officeart/2005/8/layout/orgChart1"/>
    <dgm:cxn modelId="{1CF8EC87-CF21-48E3-AD9B-2863F87604F4}" type="presParOf" srcId="{AC2579F5-BF36-4F14-A03E-E09E0340E947}" destId="{CBC86CDB-3F4C-434A-99D2-65BCA5D525F8}" srcOrd="1" destOrd="0" presId="urn:microsoft.com/office/officeart/2005/8/layout/orgChart1"/>
    <dgm:cxn modelId="{A561BD6D-8D62-4153-8792-BF8E4AFD117C}" type="presParOf" srcId="{CBC86CDB-3F4C-434A-99D2-65BCA5D525F8}" destId="{9EF170A8-60A9-40E0-9556-14F098CA619C}" srcOrd="0" destOrd="0" presId="urn:microsoft.com/office/officeart/2005/8/layout/orgChart1"/>
    <dgm:cxn modelId="{E85489D2-5370-4FC6-B5A0-29A983131FD3}" type="presParOf" srcId="{CBC86CDB-3F4C-434A-99D2-65BCA5D525F8}" destId="{E1FDC737-CE07-4B1C-80CC-AD8B82EFB9C0}" srcOrd="1" destOrd="0" presId="urn:microsoft.com/office/officeart/2005/8/layout/orgChart1"/>
    <dgm:cxn modelId="{64A8AF90-C18B-4B99-94A3-CD15F9D2C8BB}" type="presParOf" srcId="{E1FDC737-CE07-4B1C-80CC-AD8B82EFB9C0}" destId="{7C9058FE-1770-472D-8B47-110B65D3707D}" srcOrd="0" destOrd="0" presId="urn:microsoft.com/office/officeart/2005/8/layout/orgChart1"/>
    <dgm:cxn modelId="{6B19C9D9-A1D7-44ED-A1FC-93F294AD92AC}" type="presParOf" srcId="{7C9058FE-1770-472D-8B47-110B65D3707D}" destId="{8514BD94-DA94-43C1-84C0-C27C98CBBF88}" srcOrd="0" destOrd="0" presId="urn:microsoft.com/office/officeart/2005/8/layout/orgChart1"/>
    <dgm:cxn modelId="{964D245D-6C8F-4D3F-BB23-05537EEE9BAD}" type="presParOf" srcId="{7C9058FE-1770-472D-8B47-110B65D3707D}" destId="{0617906E-8404-493E-9C9C-0881359384AD}" srcOrd="1" destOrd="0" presId="urn:microsoft.com/office/officeart/2005/8/layout/orgChart1"/>
    <dgm:cxn modelId="{0AB58D6C-0A0D-4E52-B35C-946DCEEC2A77}" type="presParOf" srcId="{E1FDC737-CE07-4B1C-80CC-AD8B82EFB9C0}" destId="{CDC5A88D-59AB-42FF-9528-668236459D3B}" srcOrd="1" destOrd="0" presId="urn:microsoft.com/office/officeart/2005/8/layout/orgChart1"/>
    <dgm:cxn modelId="{8351E3D6-E8B3-4D99-83EA-7F8DE08F668F}" type="presParOf" srcId="{E1FDC737-CE07-4B1C-80CC-AD8B82EFB9C0}" destId="{E64A050E-CC29-406F-8059-2898804C204B}" srcOrd="2" destOrd="0" presId="urn:microsoft.com/office/officeart/2005/8/layout/orgChart1"/>
    <dgm:cxn modelId="{78747963-3B1D-4E45-8A39-9CF0849D5B99}" type="presParOf" srcId="{CBC86CDB-3F4C-434A-99D2-65BCA5D525F8}" destId="{EE09713F-6619-420E-94A3-AAA08431ADC2}" srcOrd="2" destOrd="0" presId="urn:microsoft.com/office/officeart/2005/8/layout/orgChart1"/>
    <dgm:cxn modelId="{69650EA2-82EE-4E80-8C0B-F231F6264D40}" type="presParOf" srcId="{CBC86CDB-3F4C-434A-99D2-65BCA5D525F8}" destId="{56503600-7EF4-40B9-97A9-B118D6007311}" srcOrd="3" destOrd="0" presId="urn:microsoft.com/office/officeart/2005/8/layout/orgChart1"/>
    <dgm:cxn modelId="{6449785B-E849-46F7-BE9C-76FFCBAB1753}" type="presParOf" srcId="{56503600-7EF4-40B9-97A9-B118D6007311}" destId="{9C1C059D-3BBF-40C7-A51B-3B14659CBFCD}" srcOrd="0" destOrd="0" presId="urn:microsoft.com/office/officeart/2005/8/layout/orgChart1"/>
    <dgm:cxn modelId="{7364EAF9-83DF-4877-8085-0863ECFFAF44}" type="presParOf" srcId="{9C1C059D-3BBF-40C7-A51B-3B14659CBFCD}" destId="{D34AB163-60FB-4770-A118-FFB851C5E44B}" srcOrd="0" destOrd="0" presId="urn:microsoft.com/office/officeart/2005/8/layout/orgChart1"/>
    <dgm:cxn modelId="{37C1DEF6-E75D-4571-AEC7-B733C81E3841}" type="presParOf" srcId="{9C1C059D-3BBF-40C7-A51B-3B14659CBFCD}" destId="{8DA67AB4-AB3F-45FC-A56A-A719CC23FCC2}" srcOrd="1" destOrd="0" presId="urn:microsoft.com/office/officeart/2005/8/layout/orgChart1"/>
    <dgm:cxn modelId="{4D2E527A-7187-4C5A-8F78-B65F4B2200D2}" type="presParOf" srcId="{56503600-7EF4-40B9-97A9-B118D6007311}" destId="{28F35420-3318-426C-BFEF-80888E59E3F3}" srcOrd="1" destOrd="0" presId="urn:microsoft.com/office/officeart/2005/8/layout/orgChart1"/>
    <dgm:cxn modelId="{DD592292-4F05-47AA-B056-030D35DDBB2D}" type="presParOf" srcId="{56503600-7EF4-40B9-97A9-B118D6007311}" destId="{FC4A6BD3-124B-41B1-BB2E-F99F94836EFB}" srcOrd="2" destOrd="0" presId="urn:microsoft.com/office/officeart/2005/8/layout/orgChart1"/>
    <dgm:cxn modelId="{73FD2929-3073-4F9F-93A6-AB44CF32C508}" type="presParOf" srcId="{AC2579F5-BF36-4F14-A03E-E09E0340E947}" destId="{C1969527-572B-4297-A35D-F08242504D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4545F-377E-4CE2-9935-B98754B37F79}">
      <dsp:nvSpPr>
        <dsp:cNvPr id="0" name=""/>
        <dsp:cNvSpPr/>
      </dsp:nvSpPr>
      <dsp:spPr>
        <a:xfrm>
          <a:off x="1921328" y="1136537"/>
          <a:ext cx="1051441" cy="364963"/>
        </a:xfrm>
        <a:custGeom>
          <a:avLst/>
          <a:gdLst/>
          <a:ahLst/>
          <a:cxnLst/>
          <a:rect l="0" t="0" r="0" b="0"/>
          <a:pathLst>
            <a:path>
              <a:moveTo>
                <a:pt x="0" y="0"/>
              </a:moveTo>
              <a:lnTo>
                <a:pt x="0" y="182481"/>
              </a:lnTo>
              <a:lnTo>
                <a:pt x="1051441" y="182481"/>
              </a:lnTo>
              <a:lnTo>
                <a:pt x="1051441" y="36496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EF170A8-60A9-40E0-9556-14F098CA619C}">
      <dsp:nvSpPr>
        <dsp:cNvPr id="0" name=""/>
        <dsp:cNvSpPr/>
      </dsp:nvSpPr>
      <dsp:spPr>
        <a:xfrm>
          <a:off x="869886" y="1136537"/>
          <a:ext cx="1051441" cy="364963"/>
        </a:xfrm>
        <a:custGeom>
          <a:avLst/>
          <a:gdLst/>
          <a:ahLst/>
          <a:cxnLst/>
          <a:rect l="0" t="0" r="0" b="0"/>
          <a:pathLst>
            <a:path>
              <a:moveTo>
                <a:pt x="1051441" y="0"/>
              </a:moveTo>
              <a:lnTo>
                <a:pt x="1051441" y="182481"/>
              </a:lnTo>
              <a:lnTo>
                <a:pt x="0" y="182481"/>
              </a:lnTo>
              <a:lnTo>
                <a:pt x="0" y="364963"/>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B7E117-82E6-4668-9B7F-3EF541E2A20E}">
      <dsp:nvSpPr>
        <dsp:cNvPr id="0" name=""/>
        <dsp:cNvSpPr/>
      </dsp:nvSpPr>
      <dsp:spPr>
        <a:xfrm>
          <a:off x="38291" y="198208"/>
          <a:ext cx="3766073" cy="938329"/>
        </a:xfrm>
        <a:prstGeom prst="rect">
          <a:avLst/>
        </a:prstGeom>
        <a:solidFill>
          <a:srgbClr val="412652"/>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Roboto Light" panose="02000000000000000000" pitchFamily="2" charset="0"/>
              <a:ea typeface="Roboto Light" panose="02000000000000000000" pitchFamily="2" charset="0"/>
            </a:rPr>
            <a:t>Software Design Model</a:t>
          </a:r>
          <a:endParaRPr lang="en-US" sz="1800" kern="1200" dirty="0">
            <a:latin typeface="Roboto Light" panose="02000000000000000000" pitchFamily="2" charset="0"/>
            <a:ea typeface="Roboto Light" panose="02000000000000000000" pitchFamily="2" charset="0"/>
          </a:endParaRPr>
        </a:p>
      </dsp:txBody>
      <dsp:txXfrm>
        <a:off x="38291" y="198208"/>
        <a:ext cx="3766073" cy="938329"/>
      </dsp:txXfrm>
    </dsp:sp>
    <dsp:sp modelId="{8514BD94-DA94-43C1-84C0-C27C98CBBF88}">
      <dsp:nvSpPr>
        <dsp:cNvPr id="0" name=""/>
        <dsp:cNvSpPr/>
      </dsp:nvSpPr>
      <dsp:spPr>
        <a:xfrm>
          <a:off x="926" y="1501501"/>
          <a:ext cx="1737920" cy="868960"/>
        </a:xfrm>
        <a:prstGeom prst="rect">
          <a:avLst/>
        </a:prstGeom>
        <a:solidFill>
          <a:srgbClr val="462856"/>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Roboto Light" panose="02000000000000000000" pitchFamily="2" charset="0"/>
              <a:ea typeface="Roboto Light" panose="02000000000000000000" pitchFamily="2" charset="0"/>
            </a:rPr>
            <a:t>Static Model</a:t>
          </a:r>
          <a:endParaRPr lang="en-US" sz="1800" kern="1200" dirty="0">
            <a:latin typeface="Roboto Light" panose="02000000000000000000" pitchFamily="2" charset="0"/>
            <a:ea typeface="Roboto Light" panose="02000000000000000000" pitchFamily="2" charset="0"/>
          </a:endParaRPr>
        </a:p>
      </dsp:txBody>
      <dsp:txXfrm>
        <a:off x="926" y="1501501"/>
        <a:ext cx="1737920" cy="868960"/>
      </dsp:txXfrm>
    </dsp:sp>
    <dsp:sp modelId="{EEAC6F73-CAEC-4DDE-9A12-391442BB36F5}">
      <dsp:nvSpPr>
        <dsp:cNvPr id="0" name=""/>
        <dsp:cNvSpPr/>
      </dsp:nvSpPr>
      <dsp:spPr>
        <a:xfrm>
          <a:off x="2103810" y="1501501"/>
          <a:ext cx="1737920" cy="868960"/>
        </a:xfrm>
        <a:prstGeom prst="rect">
          <a:avLst/>
        </a:prstGeom>
        <a:solidFill>
          <a:srgbClr val="462856"/>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Roboto Light" panose="02000000000000000000" pitchFamily="2" charset="0"/>
              <a:ea typeface="Roboto Light" panose="02000000000000000000" pitchFamily="2" charset="0"/>
            </a:rPr>
            <a:t>Dynamic Model</a:t>
          </a:r>
          <a:endParaRPr lang="en-US" sz="1800" kern="1200" dirty="0">
            <a:latin typeface="Roboto Light" panose="02000000000000000000" pitchFamily="2" charset="0"/>
            <a:ea typeface="Roboto Light" panose="02000000000000000000" pitchFamily="2" charset="0"/>
          </a:endParaRPr>
        </a:p>
      </dsp:txBody>
      <dsp:txXfrm>
        <a:off x="2103810" y="1501501"/>
        <a:ext cx="1737920" cy="86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9713F-6619-420E-94A3-AAA08431ADC2}">
      <dsp:nvSpPr>
        <dsp:cNvPr id="0" name=""/>
        <dsp:cNvSpPr/>
      </dsp:nvSpPr>
      <dsp:spPr>
        <a:xfrm>
          <a:off x="3848100" y="788192"/>
          <a:ext cx="2062508" cy="557345"/>
        </a:xfrm>
        <a:custGeom>
          <a:avLst/>
          <a:gdLst/>
          <a:ahLst/>
          <a:cxnLst/>
          <a:rect l="0" t="0" r="0" b="0"/>
          <a:pathLst>
            <a:path>
              <a:moveTo>
                <a:pt x="0" y="0"/>
              </a:moveTo>
              <a:lnTo>
                <a:pt x="0" y="278672"/>
              </a:lnTo>
              <a:lnTo>
                <a:pt x="2062508" y="278672"/>
              </a:lnTo>
              <a:lnTo>
                <a:pt x="2062508" y="55734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EF170A8-60A9-40E0-9556-14F098CA619C}">
      <dsp:nvSpPr>
        <dsp:cNvPr id="0" name=""/>
        <dsp:cNvSpPr/>
      </dsp:nvSpPr>
      <dsp:spPr>
        <a:xfrm>
          <a:off x="1785591" y="788192"/>
          <a:ext cx="2062508" cy="557345"/>
        </a:xfrm>
        <a:custGeom>
          <a:avLst/>
          <a:gdLst/>
          <a:ahLst/>
          <a:cxnLst/>
          <a:rect l="0" t="0" r="0" b="0"/>
          <a:pathLst>
            <a:path>
              <a:moveTo>
                <a:pt x="2062508" y="0"/>
              </a:moveTo>
              <a:lnTo>
                <a:pt x="2062508" y="278672"/>
              </a:lnTo>
              <a:lnTo>
                <a:pt x="0" y="278672"/>
              </a:lnTo>
              <a:lnTo>
                <a:pt x="0" y="55734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B7E117-82E6-4668-9B7F-3EF541E2A20E}">
      <dsp:nvSpPr>
        <dsp:cNvPr id="0" name=""/>
        <dsp:cNvSpPr/>
      </dsp:nvSpPr>
      <dsp:spPr>
        <a:xfrm>
          <a:off x="1981206" y="76197"/>
          <a:ext cx="3733787" cy="711995"/>
        </a:xfrm>
        <a:prstGeom prst="rect">
          <a:avLst/>
        </a:prstGeom>
        <a:solidFill>
          <a:srgbClr val="412652"/>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Roboto Light" panose="02000000000000000000" pitchFamily="2" charset="0"/>
              <a:ea typeface="Roboto Light" panose="02000000000000000000" pitchFamily="2" charset="0"/>
            </a:rPr>
            <a:t>Software Design</a:t>
          </a:r>
          <a:endParaRPr lang="en-US" sz="1800" b="1" kern="1200" dirty="0">
            <a:latin typeface="Roboto Light" panose="02000000000000000000" pitchFamily="2" charset="0"/>
            <a:ea typeface="Roboto Light" panose="02000000000000000000" pitchFamily="2" charset="0"/>
          </a:endParaRPr>
        </a:p>
      </dsp:txBody>
      <dsp:txXfrm>
        <a:off x="1981206" y="76197"/>
        <a:ext cx="3733787" cy="711995"/>
      </dsp:txXfrm>
    </dsp:sp>
    <dsp:sp modelId="{8514BD94-DA94-43C1-84C0-C27C98CBBF88}">
      <dsp:nvSpPr>
        <dsp:cNvPr id="0" name=""/>
        <dsp:cNvSpPr/>
      </dsp:nvSpPr>
      <dsp:spPr>
        <a:xfrm>
          <a:off x="1755" y="1345537"/>
          <a:ext cx="3567671" cy="1321465"/>
        </a:xfrm>
        <a:prstGeom prst="rect">
          <a:avLst/>
        </a:prstGeom>
        <a:solidFill>
          <a:srgbClr val="462856"/>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Roboto Light" panose="02000000000000000000" pitchFamily="2" charset="0"/>
              <a:ea typeface="Roboto Light" panose="02000000000000000000" pitchFamily="2" charset="0"/>
            </a:rPr>
            <a:t>Software Product Design</a:t>
          </a:r>
        </a:p>
        <a:p>
          <a:pPr lvl="0" algn="ctr" defTabSz="800100">
            <a:lnSpc>
              <a:spcPct val="90000"/>
            </a:lnSpc>
            <a:spcBef>
              <a:spcPct val="0"/>
            </a:spcBef>
            <a:spcAft>
              <a:spcPct val="35000"/>
            </a:spcAft>
          </a:pPr>
          <a:r>
            <a:rPr lang="en-US" sz="1400" kern="1200" dirty="0" smtClean="0">
              <a:latin typeface="Roboto Light" panose="02000000000000000000" pitchFamily="2" charset="0"/>
              <a:ea typeface="Roboto Light" panose="02000000000000000000" pitchFamily="2" charset="0"/>
            </a:rPr>
            <a:t>Specifies Software product features, capabilities, and interfaces to satisfy client needs and desires</a:t>
          </a:r>
          <a:endParaRPr lang="en-US" sz="1400" kern="1200" dirty="0">
            <a:latin typeface="Roboto Light" panose="02000000000000000000" pitchFamily="2" charset="0"/>
            <a:ea typeface="Roboto Light" panose="02000000000000000000" pitchFamily="2" charset="0"/>
          </a:endParaRPr>
        </a:p>
      </dsp:txBody>
      <dsp:txXfrm>
        <a:off x="1755" y="1345537"/>
        <a:ext cx="3567671" cy="1321465"/>
      </dsp:txXfrm>
    </dsp:sp>
    <dsp:sp modelId="{D34AB163-60FB-4770-A118-FFB851C5E44B}">
      <dsp:nvSpPr>
        <dsp:cNvPr id="0" name=""/>
        <dsp:cNvSpPr/>
      </dsp:nvSpPr>
      <dsp:spPr>
        <a:xfrm>
          <a:off x="4126772" y="1345537"/>
          <a:ext cx="3567671" cy="1269087"/>
        </a:xfrm>
        <a:prstGeom prst="rect">
          <a:avLst/>
        </a:prstGeom>
        <a:solidFill>
          <a:srgbClr val="462856"/>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Roboto Light" panose="02000000000000000000" pitchFamily="2" charset="0"/>
              <a:ea typeface="Roboto Light" panose="02000000000000000000" pitchFamily="2" charset="0"/>
            </a:rPr>
            <a:t>Software Engineering Design </a:t>
          </a:r>
        </a:p>
        <a:p>
          <a:pPr lvl="0" algn="ctr" defTabSz="800100">
            <a:lnSpc>
              <a:spcPct val="90000"/>
            </a:lnSpc>
            <a:spcBef>
              <a:spcPct val="0"/>
            </a:spcBef>
            <a:spcAft>
              <a:spcPct val="35000"/>
            </a:spcAft>
          </a:pPr>
          <a:r>
            <a:rPr lang="en-US" sz="1400" kern="1200" dirty="0" smtClean="0">
              <a:latin typeface="Roboto Light" panose="02000000000000000000" pitchFamily="2" charset="0"/>
              <a:ea typeface="Roboto Light" panose="02000000000000000000" pitchFamily="2" charset="0"/>
            </a:rPr>
            <a:t>Specifies programs and sub-systems, and their constituent parts and workings, to meet software product specifications</a:t>
          </a:r>
          <a:endParaRPr lang="en-US" sz="1400" kern="1200" dirty="0">
            <a:latin typeface="Roboto Light" panose="02000000000000000000" pitchFamily="2" charset="0"/>
            <a:ea typeface="Roboto Light" panose="02000000000000000000" pitchFamily="2" charset="0"/>
          </a:endParaRPr>
        </a:p>
      </dsp:txBody>
      <dsp:txXfrm>
        <a:off x="4126772" y="1345537"/>
        <a:ext cx="3567671" cy="126908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0B9F2-03FE-40E3-80E6-BAA1880A50AE}" type="datetimeFigureOut">
              <a:rPr lang="en-US" smtClean="0"/>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5336E-8439-4A25-85B0-6A45D66EC986}" type="slidenum">
              <a:rPr lang="en-US" smtClean="0"/>
              <a:t>‹#›</a:t>
            </a:fld>
            <a:endParaRPr lang="en-US"/>
          </a:p>
        </p:txBody>
      </p:sp>
    </p:spTree>
    <p:extLst>
      <p:ext uri="{BB962C8B-B14F-4D97-AF65-F5344CB8AC3E}">
        <p14:creationId xmlns:p14="http://schemas.microsoft.com/office/powerpoint/2010/main" val="14300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4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93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60859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86611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916925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311485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92509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20742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75711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78178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417587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70734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83867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36996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85044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68017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99153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97245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64897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C4CD8F2-C526-42A6-A270-D1F707C199CA}" type="datetimeFigureOut">
              <a:rPr lang="en-US" smtClean="0"/>
              <a:pPr/>
              <a:t>3/19/2022</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648268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892628" y="3005906"/>
            <a:ext cx="7130144" cy="79320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4800"/>
              <a:buFont typeface="Times New Roman"/>
              <a:buNone/>
            </a:pPr>
            <a:r>
              <a:rPr lang="en-US" sz="3600" dirty="0" smtClean="0">
                <a:latin typeface="Roboto Light" panose="02000000000000000000" pitchFamily="2" charset="0"/>
                <a:ea typeface="Roboto Light" panose="02000000000000000000" pitchFamily="2" charset="0"/>
                <a:cs typeface="Times New Roman" panose="02020603050405020304" pitchFamily="18" charset="0"/>
                <a:sym typeface="Times New Roman"/>
              </a:rPr>
              <a:t>Software Design and Architecture</a:t>
            </a:r>
            <a:endParaRPr sz="3600" dirty="0">
              <a:latin typeface="Roboto Light" panose="02000000000000000000" pitchFamily="2" charset="0"/>
              <a:ea typeface="Roboto Light" panose="02000000000000000000" pitchFamily="2" charset="0"/>
              <a:cs typeface="Times New Roman" panose="02020603050405020304" pitchFamily="18" charset="0"/>
              <a:sym typeface="Times New Roman"/>
            </a:endParaRPr>
          </a:p>
        </p:txBody>
      </p:sp>
      <p:sp>
        <p:nvSpPr>
          <p:cNvPr id="103" name="Google Shape;103;p1"/>
          <p:cNvSpPr txBox="1">
            <a:spLocks noGrp="1"/>
          </p:cNvSpPr>
          <p:nvPr>
            <p:ph type="subTitle" idx="1"/>
          </p:nvPr>
        </p:nvSpPr>
        <p:spPr>
          <a:xfrm>
            <a:off x="1534886" y="3886200"/>
            <a:ext cx="6400800" cy="685800"/>
          </a:xfrm>
          <a:prstGeom prst="rect">
            <a:avLst/>
          </a:prstGeom>
          <a:noFill/>
          <a:ln>
            <a:noFill/>
          </a:ln>
        </p:spPr>
        <p:txBody>
          <a:bodyPr spcFirstLastPara="1" wrap="square" lIns="45700" tIns="45700" rIns="45700" bIns="45700" anchor="t" anchorCtr="0">
            <a:normAutofit/>
          </a:bodyPr>
          <a:lstStyle/>
          <a:p>
            <a:pPr marL="0" marR="64008" lvl="0" indent="0" algn="r" rtl="0">
              <a:spcBef>
                <a:spcPts val="0"/>
              </a:spcBef>
              <a:spcAft>
                <a:spcPts val="0"/>
              </a:spcAft>
              <a:buSzPts val="1836"/>
              <a:buNone/>
            </a:pPr>
            <a:r>
              <a:rPr lang="en-US" dirty="0">
                <a:solidFill>
                  <a:schemeClr val="dk1"/>
                </a:solidFill>
                <a:latin typeface="Roboto Light" panose="02000000000000000000" pitchFamily="2" charset="0"/>
                <a:ea typeface="Roboto Light" panose="02000000000000000000" pitchFamily="2" charset="0"/>
                <a:cs typeface="Times New Roman"/>
                <a:sym typeface="Times New Roman"/>
              </a:rPr>
              <a:t>Instructor: Ms. Sonia </a:t>
            </a:r>
            <a:r>
              <a:rPr lang="en-US" dirty="0" err="1">
                <a:solidFill>
                  <a:schemeClr val="dk1"/>
                </a:solidFill>
                <a:latin typeface="Roboto Light" panose="02000000000000000000" pitchFamily="2" charset="0"/>
                <a:ea typeface="Roboto Light" panose="02000000000000000000" pitchFamily="2" charset="0"/>
                <a:cs typeface="Times New Roman"/>
                <a:sym typeface="Times New Roman"/>
              </a:rPr>
              <a:t>Rafaqat</a:t>
            </a:r>
            <a:endParaRPr dirty="0">
              <a:solidFill>
                <a:schemeClr val="dk1"/>
              </a:solidFill>
              <a:latin typeface="Roboto Light" panose="02000000000000000000" pitchFamily="2" charset="0"/>
              <a:ea typeface="Roboto Light" panose="02000000000000000000" pitchFamily="2" charset="0"/>
              <a:cs typeface="Times New Roman"/>
              <a:sym typeface="Times New Roman"/>
            </a:endParaRPr>
          </a:p>
          <a:p>
            <a:pPr marL="0" marR="64008" lvl="0" indent="0" algn="r" rtl="0">
              <a:spcBef>
                <a:spcPts val="400"/>
              </a:spcBef>
              <a:spcAft>
                <a:spcPts val="0"/>
              </a:spcAft>
              <a:buSzPts val="1836"/>
              <a:buNone/>
            </a:pPr>
            <a:endParaRPr dirty="0"/>
          </a:p>
        </p:txBody>
      </p:sp>
    </p:spTree>
    <p:extLst>
      <p:ext uri="{BB962C8B-B14F-4D97-AF65-F5344CB8AC3E}">
        <p14:creationId xmlns:p14="http://schemas.microsoft.com/office/powerpoint/2010/main" val="305021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2514" y="762000"/>
            <a:ext cx="8229600" cy="1143000"/>
          </a:xfrm>
        </p:spPr>
        <p:txBody>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What Is Software </a:t>
            </a:r>
            <a:r>
              <a:rPr lang="en-US" sz="3600" kern="1200" dirty="0" smtClean="0">
                <a:solidFill>
                  <a:schemeClr val="bg1"/>
                </a:solidFill>
                <a:latin typeface="Roboto Light" panose="02000000000000000000" pitchFamily="2" charset="0"/>
                <a:ea typeface="Roboto Light" panose="02000000000000000000" pitchFamily="2" charset="0"/>
                <a:cs typeface="Times New Roman" pitchFamily="18" charset="0"/>
              </a:rPr>
              <a:t>Design</a:t>
            </a:r>
            <a:endParaRPr lang="en-US" dirty="0"/>
          </a:p>
        </p:txBody>
      </p:sp>
      <p:sp>
        <p:nvSpPr>
          <p:cNvPr id="2" name="Content Placeholder 1"/>
          <p:cNvSpPr>
            <a:spLocks noGrp="1"/>
          </p:cNvSpPr>
          <p:nvPr>
            <p:ph idx="1"/>
          </p:nvPr>
        </p:nvSpPr>
        <p:spPr>
          <a:xfrm>
            <a:off x="500743" y="2450909"/>
            <a:ext cx="8229600" cy="4407091"/>
          </a:xfrm>
        </p:spPr>
        <p:txBody>
          <a:bodyPr>
            <a:noAutofit/>
          </a:bodyPr>
          <a:lstStyle/>
          <a:p>
            <a:pPr algn="just">
              <a:lnSpc>
                <a:spcPct val="200000"/>
              </a:lnSpc>
              <a:buFont typeface="Wingdings" panose="05000000000000000000" pitchFamily="2" charset="2"/>
              <a:buChar char="§"/>
            </a:pPr>
            <a:r>
              <a:rPr lang="en-US" sz="2000" dirty="0" smtClean="0">
                <a:latin typeface="Times New Roman" pitchFamily="18" charset="0"/>
                <a:cs typeface="Times New Roman" pitchFamily="18" charset="0"/>
              </a:rPr>
              <a:t>Software </a:t>
            </a:r>
            <a:r>
              <a:rPr lang="en-US" sz="2000" dirty="0">
                <a:latin typeface="Times New Roman" pitchFamily="18" charset="0"/>
                <a:cs typeface="Times New Roman" pitchFamily="18" charset="0"/>
              </a:rPr>
              <a:t>is increasingly important as a determinant of our quality of life and because of its economic impact. Software design is crucial, and software designers must be aware of the importance of their work and of their responsibilities for doing it competently and carefully</a:t>
            </a:r>
            <a:r>
              <a:rPr lang="en-US" sz="2000" dirty="0" smtClean="0">
                <a:latin typeface="Times New Roman" pitchFamily="18" charset="0"/>
                <a:cs typeface="Times New Roman" pitchFamily="18" charset="0"/>
              </a:rPr>
              <a:t>.</a:t>
            </a:r>
          </a:p>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 Software designers design software products, so we </a:t>
            </a:r>
            <a:r>
              <a:rPr lang="en-US" sz="2000" dirty="0" smtClean="0">
                <a:latin typeface="Times New Roman" pitchFamily="18" charset="0"/>
                <a:cs typeface="Times New Roman" pitchFamily="18" charset="0"/>
              </a:rPr>
              <a:t>will </a:t>
            </a:r>
            <a:r>
              <a:rPr lang="en-US" sz="2000" dirty="0">
                <a:latin typeface="Times New Roman" pitchFamily="18" charset="0"/>
                <a:cs typeface="Times New Roman" pitchFamily="18" charset="0"/>
              </a:rPr>
              <a:t>begin by considering what software products </a:t>
            </a:r>
            <a:r>
              <a:rPr lang="en-US" sz="2000" dirty="0" smtClean="0">
                <a:latin typeface="Times New Roman" pitchFamily="18" charset="0"/>
                <a:cs typeface="Times New Roman" pitchFamily="18" charset="0"/>
              </a:rPr>
              <a:t>are.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402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838200"/>
            <a:ext cx="8229600" cy="1143000"/>
          </a:xfrm>
        </p:spPr>
        <p:txBody>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Software Design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dirty="0"/>
          </a:p>
        </p:txBody>
      </p:sp>
      <p:sp>
        <p:nvSpPr>
          <p:cNvPr id="2" name="Content Placeholder 1"/>
          <p:cNvSpPr>
            <a:spLocks noGrp="1"/>
          </p:cNvSpPr>
          <p:nvPr>
            <p:ph idx="1"/>
          </p:nvPr>
        </p:nvSpPr>
        <p:spPr>
          <a:xfrm>
            <a:off x="511629" y="2286000"/>
            <a:ext cx="8229600" cy="4407091"/>
          </a:xfrm>
        </p:spPr>
        <p:txBody>
          <a:bodyPr>
            <a:noAutofit/>
          </a:bodyPr>
          <a:lstStyle/>
          <a:p>
            <a:pPr algn="just">
              <a:lnSpc>
                <a:spcPct val="200000"/>
              </a:lnSpc>
              <a:buFont typeface="Wingdings" panose="05000000000000000000" pitchFamily="2" charset="2"/>
              <a:buChar char="§"/>
            </a:pPr>
            <a:r>
              <a:rPr lang="en-US" sz="2000" b="1" dirty="0">
                <a:latin typeface="Times New Roman" pitchFamily="18" charset="0"/>
                <a:cs typeface="Times New Roman" pitchFamily="18" charset="0"/>
              </a:rPr>
              <a:t>Software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is </a:t>
            </a:r>
            <a:r>
              <a:rPr lang="en-US" sz="2000" dirty="0">
                <a:latin typeface="Times New Roman" pitchFamily="18" charset="0"/>
                <a:cs typeface="Times New Roman" pitchFamily="18" charset="0"/>
              </a:rPr>
              <a:t>any executable entity, such as a program, or its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parts</a:t>
            </a:r>
            <a:r>
              <a:rPr lang="en-US" sz="2000" dirty="0">
                <a:latin typeface="Times New Roman" pitchFamily="18" charset="0"/>
                <a:cs typeface="Times New Roman" pitchFamily="18" charset="0"/>
              </a:rPr>
              <a:t>, such as sub-programs</a:t>
            </a:r>
            <a:r>
              <a:rPr lang="en-US" sz="2000" dirty="0" smtClean="0">
                <a:latin typeface="Times New Roman" pitchFamily="18" charset="0"/>
                <a:cs typeface="Times New Roman" pitchFamily="18" charset="0"/>
              </a:rPr>
              <a:t>.</a:t>
            </a:r>
          </a:p>
          <a:p>
            <a:pPr algn="just">
              <a:lnSpc>
                <a:spcPct val="200000"/>
              </a:lnSpc>
              <a:buFont typeface="Wingdings" panose="05000000000000000000" pitchFamily="2" charset="2"/>
              <a:buChar char="§"/>
            </a:pPr>
            <a:r>
              <a:rPr lang="en-US" sz="2000" b="1" dirty="0" smtClean="0">
                <a:latin typeface="Times New Roman" pitchFamily="18" charset="0"/>
                <a:cs typeface="Times New Roman" pitchFamily="18" charset="0"/>
              </a:rPr>
              <a:t>Software </a:t>
            </a:r>
            <a:r>
              <a:rPr lang="en-US" sz="2000" b="1" dirty="0">
                <a:latin typeface="Times New Roman" pitchFamily="18" charset="0"/>
                <a:cs typeface="Times New Roman" pitchFamily="18" charset="0"/>
              </a:rPr>
              <a:t>product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an entity comprised of one or more programs, </a:t>
            </a:r>
            <a:r>
              <a:rPr lang="en-US" sz="2000" dirty="0" smtClean="0">
                <a:latin typeface="Times New Roman" pitchFamily="18" charset="0"/>
                <a:cs typeface="Times New Roman" pitchFamily="18" charset="0"/>
              </a:rPr>
              <a:t>data</a:t>
            </a:r>
            <a:r>
              <a:rPr lang="en-US" sz="2000" dirty="0">
                <a:latin typeface="Times New Roman" pitchFamily="18" charset="0"/>
                <a:cs typeface="Times New Roman" pitchFamily="18" charset="0"/>
              </a:rPr>
              <a:t>, and supporting materials and services that </a:t>
            </a:r>
            <a:r>
              <a:rPr lang="en-US" sz="2000" dirty="0" smtClean="0">
                <a:latin typeface="Times New Roman" pitchFamily="18" charset="0"/>
                <a:cs typeface="Times New Roman" pitchFamily="18" charset="0"/>
              </a:rPr>
              <a:t>satisfies </a:t>
            </a:r>
            <a:r>
              <a:rPr lang="en-US" sz="2000" dirty="0">
                <a:latin typeface="Times New Roman" pitchFamily="18" charset="0"/>
                <a:cs typeface="Times New Roman" pitchFamily="18" charset="0"/>
              </a:rPr>
              <a:t>client needs and desires either as an </a:t>
            </a:r>
            <a:r>
              <a:rPr lang="en-US" sz="2000" dirty="0" smtClean="0">
                <a:latin typeface="Times New Roman" pitchFamily="18" charset="0"/>
                <a:cs typeface="Times New Roman" pitchFamily="18" charset="0"/>
              </a:rPr>
              <a:t>independent </a:t>
            </a:r>
            <a:r>
              <a:rPr lang="en-US" sz="2000" dirty="0">
                <a:latin typeface="Times New Roman" pitchFamily="18" charset="0"/>
                <a:cs typeface="Times New Roman" pitchFamily="18" charset="0"/>
              </a:rPr>
              <a:t>artifact or as an essential </a:t>
            </a:r>
            <a:r>
              <a:rPr lang="en-US" sz="2000" dirty="0" smtClean="0">
                <a:latin typeface="Times New Roman" pitchFamily="18" charset="0"/>
                <a:cs typeface="Times New Roman" pitchFamily="18" charset="0"/>
              </a:rPr>
              <a:t>ingredient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other </a:t>
            </a:r>
            <a:r>
              <a:rPr lang="en-US" sz="2000" dirty="0" smtClean="0">
                <a:latin typeface="Times New Roman" pitchFamily="18" charset="0"/>
                <a:cs typeface="Times New Roman" pitchFamily="18" charset="0"/>
              </a:rPr>
              <a:t>artifact.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65851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229600" cy="4407091"/>
          </a:xfrm>
        </p:spPr>
        <p:txBody>
          <a:bodyPr>
            <a:noAutofit/>
          </a:bodyPr>
          <a:lstStyle/>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A software product is not the same as a product with </a:t>
            </a:r>
            <a:r>
              <a:rPr lang="en-US" sz="2000" dirty="0" smtClean="0">
                <a:latin typeface="Times New Roman" pitchFamily="18" charset="0"/>
                <a:cs typeface="Times New Roman" pitchFamily="18" charset="0"/>
              </a:rPr>
              <a:t>software </a:t>
            </a:r>
            <a:r>
              <a:rPr lang="en-US" sz="2000" dirty="0">
                <a:latin typeface="Times New Roman" pitchFamily="18" charset="0"/>
                <a:cs typeface="Times New Roman" pitchFamily="18" charset="0"/>
              </a:rPr>
              <a:t>in it. A car is a product with software in it, but it is not itself a software product. Products with software in them contain software products. </a:t>
            </a:r>
            <a:endParaRPr lang="en-US" sz="2000" dirty="0" smtClean="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000" dirty="0" smtClean="0">
                <a:latin typeface="Times New Roman" pitchFamily="18" charset="0"/>
                <a:cs typeface="Times New Roman" pitchFamily="18" charset="0"/>
              </a:rPr>
              <a:t>Software </a:t>
            </a:r>
            <a:r>
              <a:rPr lang="en-US" sz="2000" dirty="0">
                <a:latin typeface="Times New Roman" pitchFamily="18" charset="0"/>
                <a:cs typeface="Times New Roman" pitchFamily="18" charset="0"/>
              </a:rPr>
              <a:t>products, such as operating systems or Web browsers, are not </a:t>
            </a:r>
            <a:r>
              <a:rPr lang="en-US" sz="2000" dirty="0" smtClean="0">
                <a:latin typeface="Times New Roman" pitchFamily="18" charset="0"/>
                <a:cs typeface="Times New Roman" pitchFamily="18" charset="0"/>
              </a:rPr>
              <a:t>part </a:t>
            </a:r>
            <a:r>
              <a:rPr lang="en-US" sz="2000" dirty="0">
                <a:latin typeface="Times New Roman" pitchFamily="18" charset="0"/>
                <a:cs typeface="Times New Roman" pitchFamily="18" charset="0"/>
              </a:rPr>
              <a:t>of some other product. We might term such products </a:t>
            </a:r>
            <a:r>
              <a:rPr lang="en-US" sz="2000" dirty="0">
                <a:solidFill>
                  <a:schemeClr val="bg2">
                    <a:lumMod val="50000"/>
                  </a:schemeClr>
                </a:solidFill>
                <a:latin typeface="Times New Roman" pitchFamily="18" charset="0"/>
                <a:cs typeface="Times New Roman" pitchFamily="18" charset="0"/>
              </a:rPr>
              <a:t>stand-alone software products. </a:t>
            </a:r>
          </a:p>
        </p:txBody>
      </p:sp>
      <p:sp>
        <p:nvSpPr>
          <p:cNvPr id="5" name="Title 2"/>
          <p:cNvSpPr>
            <a:spLocks noGrp="1"/>
          </p:cNvSpPr>
          <p:nvPr>
            <p:ph type="title"/>
          </p:nvPr>
        </p:nvSpPr>
        <p:spPr>
          <a:xfrm>
            <a:off x="381000" y="838200"/>
            <a:ext cx="8229600" cy="1143000"/>
          </a:xfrm>
        </p:spPr>
        <p:txBody>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Software Design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366586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47900"/>
            <a:ext cx="8229600" cy="4407091"/>
          </a:xfrm>
        </p:spPr>
        <p:txBody>
          <a:bodyPr>
            <a:noAutofit/>
          </a:bodyPr>
          <a:lstStyle/>
          <a:p>
            <a:pPr marL="109728" indent="0" algn="just">
              <a:lnSpc>
                <a:spcPct val="200000"/>
              </a:lnSpc>
              <a:buNone/>
            </a:pPr>
            <a:r>
              <a:rPr lang="en-US" sz="2000" dirty="0">
                <a:latin typeface="Times New Roman" pitchFamily="18" charset="0"/>
                <a:cs typeface="Times New Roman" pitchFamily="18" charset="0"/>
              </a:rPr>
              <a:t>Thinking about design as problem solving has many advantages</a:t>
            </a:r>
            <a:r>
              <a:rPr lang="en-US" sz="2000" dirty="0" smtClean="0">
                <a:latin typeface="Times New Roman" pitchFamily="18" charset="0"/>
                <a:cs typeface="Times New Roman" pitchFamily="18" charset="0"/>
              </a:rPr>
              <a:t>.</a:t>
            </a:r>
          </a:p>
          <a:p>
            <a:pPr marL="566928" indent="-457200" algn="just">
              <a:lnSpc>
                <a:spcPct val="200000"/>
              </a:lnSpc>
              <a:buFont typeface="+mj-lt"/>
              <a:buAutoNum type="arabicPeriod"/>
            </a:pPr>
            <a:r>
              <a:rPr lang="en-US" sz="2400" b="1" dirty="0" smtClean="0">
                <a:latin typeface="Times New Roman" pitchFamily="18" charset="0"/>
                <a:cs typeface="Times New Roman" pitchFamily="18" charset="0"/>
              </a:rPr>
              <a:t>Information partitioning </a:t>
            </a:r>
          </a:p>
          <a:p>
            <a:pPr marL="109728" indent="0" algn="just">
              <a:lnSpc>
                <a:spcPct val="200000"/>
              </a:lnSpc>
              <a:buNone/>
            </a:pPr>
            <a:r>
              <a:rPr lang="en-US" sz="2000" dirty="0" smtClean="0">
                <a:latin typeface="Times New Roman" pitchFamily="18" charset="0"/>
                <a:cs typeface="Times New Roman" pitchFamily="18" charset="0"/>
              </a:rPr>
              <a:t>First</a:t>
            </a:r>
            <a:r>
              <a:rPr lang="en-US" sz="2000" dirty="0">
                <a:latin typeface="Times New Roman" pitchFamily="18" charset="0"/>
                <a:cs typeface="Times New Roman" pitchFamily="18" charset="0"/>
              </a:rPr>
              <a:t>, it suggests that information may be partitioned between the problem and the solution. One of the greatest sources of error and misunderstanding in design is confusion over what is part of the problem and what is part of a solution. For example, suppose that using a certain network configuration is part of a design problem because the client company mandates it, but </a:t>
            </a:r>
            <a:r>
              <a:rPr lang="en-US" sz="2000" dirty="0" smtClean="0">
                <a:latin typeface="Times New Roman" pitchFamily="18" charset="0"/>
                <a:cs typeface="Times New Roman" pitchFamily="18" charset="0"/>
              </a:rPr>
              <a:t>the </a:t>
            </a:r>
            <a:endParaRPr lang="en-US" sz="2000" dirty="0">
              <a:latin typeface="Times New Roman" pitchFamily="18" charset="0"/>
              <a:cs typeface="Times New Roman" pitchFamily="18" charset="0"/>
            </a:endParaRPr>
          </a:p>
        </p:txBody>
      </p:sp>
      <p:sp>
        <p:nvSpPr>
          <p:cNvPr id="4"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r>
              <a:rPr lang="en-US" sz="1200" kern="0" dirty="0" smtClean="0">
                <a:latin typeface="Times New Roman" pitchFamily="18" charset="0"/>
                <a:cs typeface="Times New Roman" pitchFamily="18" charset="0"/>
              </a:rPr>
              <a:t/>
            </a:r>
            <a:br>
              <a:rPr lang="en-US" sz="1200" kern="0" dirty="0" smtClean="0">
                <a:latin typeface="Times New Roman" pitchFamily="18" charset="0"/>
                <a:cs typeface="Times New Roman" pitchFamily="18" charset="0"/>
              </a:rPr>
            </a:br>
            <a:endParaRPr lang="en-US" kern="0" dirty="0"/>
          </a:p>
        </p:txBody>
      </p:sp>
    </p:spTree>
    <p:extLst>
      <p:ext uri="{BB962C8B-B14F-4D97-AF65-F5344CB8AC3E}">
        <p14:creationId xmlns:p14="http://schemas.microsoft.com/office/powerpoint/2010/main" val="4232764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1629" y="2286000"/>
            <a:ext cx="8229600" cy="4407091"/>
          </a:xfrm>
        </p:spPr>
        <p:txBody>
          <a:bodyPr>
            <a:noAutofit/>
          </a:bodyPr>
          <a:lstStyle/>
          <a:p>
            <a:pPr marL="109728" indent="0" algn="just">
              <a:lnSpc>
                <a:spcPct val="200000"/>
              </a:lnSpc>
              <a:buNone/>
            </a:pPr>
            <a:r>
              <a:rPr lang="en-US" sz="2000" dirty="0" smtClean="0">
                <a:latin typeface="Times New Roman" pitchFamily="18" charset="0"/>
                <a:cs typeface="Times New Roman" pitchFamily="18" charset="0"/>
              </a:rPr>
              <a:t>designers </a:t>
            </a:r>
            <a:r>
              <a:rPr lang="en-US" sz="2000" dirty="0">
                <a:latin typeface="Times New Roman" pitchFamily="18" charset="0"/>
                <a:cs typeface="Times New Roman" pitchFamily="18" charset="0"/>
              </a:rPr>
              <a:t>believe that it is part of a solution suggested by the client. The designers may change the network configuration to produce a better solution, not realizing that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makes the </a:t>
            </a:r>
            <a:r>
              <a:rPr lang="en-US" sz="2000" dirty="0" smtClean="0">
                <a:latin typeface="Times New Roman" pitchFamily="18" charset="0"/>
                <a:cs typeface="Times New Roman" pitchFamily="18" charset="0"/>
              </a:rPr>
              <a:t>design </a:t>
            </a:r>
            <a:r>
              <a:rPr lang="en-US" sz="2000" dirty="0">
                <a:latin typeface="Times New Roman" pitchFamily="18" charset="0"/>
                <a:cs typeface="Times New Roman" pitchFamily="18" charset="0"/>
              </a:rPr>
              <a:t>unacceptable. </a:t>
            </a:r>
            <a:endParaRPr lang="en-US" sz="2000" dirty="0" smtClean="0">
              <a:latin typeface="Times New Roman" pitchFamily="18" charset="0"/>
              <a:cs typeface="Times New Roman" pitchFamily="18" charset="0"/>
            </a:endParaRPr>
          </a:p>
          <a:p>
            <a:pPr marL="109728" indent="0" algn="just">
              <a:lnSpc>
                <a:spcPct val="20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Or the </a:t>
            </a:r>
            <a:r>
              <a:rPr lang="en-US" sz="2000" dirty="0">
                <a:latin typeface="Times New Roman" pitchFamily="18" charset="0"/>
                <a:cs typeface="Times New Roman" pitchFamily="18" charset="0"/>
              </a:rPr>
              <a:t>designers may believe that some aspect of the program is part of the problem when it is not, leading to a poor solution to the real problem. Understanding what is part of the problem and what is part of the solution is one of the first and most important rules of design. </a:t>
            </a: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r>
              <a:rPr lang="en-US" sz="1200" kern="0" dirty="0" smtClean="0">
                <a:latin typeface="Times New Roman" pitchFamily="18" charset="0"/>
                <a:cs typeface="Times New Roman" pitchFamily="18" charset="0"/>
              </a:rPr>
              <a:t/>
            </a:r>
            <a:br>
              <a:rPr lang="en-US" sz="1200" kern="0" dirty="0" smtClean="0">
                <a:latin typeface="Times New Roman" pitchFamily="18" charset="0"/>
                <a:cs typeface="Times New Roman" pitchFamily="18" charset="0"/>
              </a:rPr>
            </a:br>
            <a:endParaRPr lang="en-US" kern="0" dirty="0"/>
          </a:p>
        </p:txBody>
      </p:sp>
    </p:spTree>
    <p:extLst>
      <p:ext uri="{BB962C8B-B14F-4D97-AF65-F5344CB8AC3E}">
        <p14:creationId xmlns:p14="http://schemas.microsoft.com/office/powerpoint/2010/main" val="815642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1629" y="2057400"/>
            <a:ext cx="8229600" cy="4407091"/>
          </a:xfrm>
        </p:spPr>
        <p:txBody>
          <a:bodyPr>
            <a:noAutofit/>
          </a:bodyPr>
          <a:lstStyle/>
          <a:p>
            <a:pPr marL="566928" indent="-457200" algn="just">
              <a:lnSpc>
                <a:spcPct val="200000"/>
              </a:lnSpc>
              <a:buFont typeface="+mj-lt"/>
              <a:buAutoNum type="arabicPeriod" startAt="2"/>
            </a:pPr>
            <a:r>
              <a:rPr lang="en-US" sz="2400" b="1" dirty="0" smtClean="0">
                <a:latin typeface="Times New Roman" pitchFamily="18" charset="0"/>
                <a:cs typeface="Times New Roman" pitchFamily="18" charset="0"/>
              </a:rPr>
              <a:t>Alternate Solution</a:t>
            </a:r>
          </a:p>
          <a:p>
            <a:pPr marL="109728" indent="0" algn="just">
              <a:lnSpc>
                <a:spcPct val="200000"/>
              </a:lnSpc>
              <a:buNone/>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second advantage of thinking about design as problem solving is the perspective it gives on design. There are usually many solutions to any problem; some may be better than others, but often, several are equally acceptable. </a:t>
            </a:r>
            <a:r>
              <a:rPr lang="en-US" sz="2000" dirty="0" smtClean="0">
                <a:latin typeface="Times New Roman" pitchFamily="18" charset="0"/>
                <a:cs typeface="Times New Roman" pitchFamily="18" charset="0"/>
              </a:rPr>
              <a:t>Similarly, </a:t>
            </a:r>
            <a:r>
              <a:rPr lang="en-US" sz="2000" dirty="0">
                <a:latin typeface="Times New Roman" pitchFamily="18" charset="0"/>
                <a:cs typeface="Times New Roman" pitchFamily="18" charset="0"/>
              </a:rPr>
              <a:t>there are usually many reasonable designs for any product. Some have drawbacks, but typically several are equally good.</a:t>
            </a: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r>
              <a:rPr lang="en-US" sz="1200" kern="0" dirty="0" smtClean="0">
                <a:latin typeface="Times New Roman" pitchFamily="18" charset="0"/>
                <a:cs typeface="Times New Roman" pitchFamily="18" charset="0"/>
              </a:rPr>
              <a:t/>
            </a:r>
            <a:br>
              <a:rPr lang="en-US" sz="1200" kern="0" dirty="0" smtClean="0">
                <a:latin typeface="Times New Roman" pitchFamily="18" charset="0"/>
                <a:cs typeface="Times New Roman" pitchFamily="18" charset="0"/>
              </a:rPr>
            </a:br>
            <a:endParaRPr lang="en-US" kern="0" dirty="0"/>
          </a:p>
        </p:txBody>
      </p:sp>
    </p:spTree>
    <p:extLst>
      <p:ext uri="{BB962C8B-B14F-4D97-AF65-F5344CB8AC3E}">
        <p14:creationId xmlns:p14="http://schemas.microsoft.com/office/powerpoint/2010/main" val="2673216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407091"/>
          </a:xfrm>
        </p:spPr>
        <p:txBody>
          <a:bodyPr>
            <a:noAutofit/>
          </a:bodyPr>
          <a:lstStyle/>
          <a:p>
            <a:pPr marL="566928" indent="-457200" algn="just">
              <a:lnSpc>
                <a:spcPct val="200000"/>
              </a:lnSpc>
              <a:buFont typeface="+mj-lt"/>
              <a:buAutoNum type="arabicPeriod" startAt="3"/>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Time-honored </a:t>
            </a:r>
            <a:r>
              <a:rPr lang="en-US" sz="2400" b="1" dirty="0">
                <a:latin typeface="Times New Roman" pitchFamily="18" charset="0"/>
                <a:cs typeface="Times New Roman" pitchFamily="18" charset="0"/>
              </a:rPr>
              <a:t>general problem solving techniques </a:t>
            </a:r>
            <a:endParaRPr lang="en-US" sz="2400" b="1" dirty="0" smtClean="0">
              <a:latin typeface="Times New Roman" pitchFamily="18" charset="0"/>
              <a:cs typeface="Times New Roman" pitchFamily="18" charset="0"/>
            </a:endParaRPr>
          </a:p>
          <a:p>
            <a:pPr marL="109728" indent="0" algn="just">
              <a:lnSpc>
                <a:spcPct val="200000"/>
              </a:lnSpc>
              <a:buNone/>
            </a:pPr>
            <a:r>
              <a:rPr lang="en-US" dirty="0" smtClean="0">
                <a:latin typeface="Times New Roman" pitchFamily="18" charset="0"/>
                <a:cs typeface="Times New Roman" pitchFamily="18" charset="0"/>
              </a:rPr>
              <a:t>A third advantage of thinking about design as problem solving is that it suggests the use of time-honored general problem solving techniques in design. Some of these techniques are:</a:t>
            </a:r>
          </a:p>
          <a:p>
            <a:pPr algn="just">
              <a:lnSpc>
                <a:spcPct val="200000"/>
              </a:lnSpc>
              <a:buFont typeface="Wingdings" pitchFamily="2" charset="2"/>
              <a:buChar char="§"/>
            </a:pPr>
            <a:r>
              <a:rPr lang="en-US" b="1" dirty="0" smtClean="0">
                <a:latin typeface="Times New Roman" pitchFamily="18" charset="0"/>
                <a:cs typeface="Times New Roman" pitchFamily="18" charset="0"/>
              </a:rPr>
              <a:t>Changing </a:t>
            </a:r>
            <a:r>
              <a:rPr lang="en-US" b="1" dirty="0">
                <a:latin typeface="Times New Roman" pitchFamily="18" charset="0"/>
                <a:cs typeface="Times New Roman" pitchFamily="18" charset="0"/>
              </a:rPr>
              <a:t>the </a:t>
            </a:r>
            <a:r>
              <a:rPr lang="en-US" b="1" dirty="0" smtClean="0">
                <a:latin typeface="Times New Roman" pitchFamily="18" charset="0"/>
                <a:cs typeface="Times New Roman" pitchFamily="18" charset="0"/>
              </a:rPr>
              <a:t>Problem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problem is too difficult, sometimes it </a:t>
            </a:r>
            <a:r>
              <a:rPr lang="en-US" dirty="0" smtClean="0">
                <a:latin typeface="Times New Roman" pitchFamily="18" charset="0"/>
                <a:cs typeface="Times New Roman" pitchFamily="18" charset="0"/>
              </a:rPr>
              <a:t>can be </a:t>
            </a:r>
            <a:r>
              <a:rPr lang="en-US" dirty="0">
                <a:latin typeface="Times New Roman" pitchFamily="18" charset="0"/>
                <a:cs typeface="Times New Roman" pitchFamily="18" charset="0"/>
              </a:rPr>
              <a:t>changed. Clients may be </a:t>
            </a:r>
            <a:r>
              <a:rPr lang="en-US" dirty="0" smtClean="0">
                <a:latin typeface="Times New Roman" pitchFamily="18" charset="0"/>
                <a:cs typeface="Times New Roman" pitchFamily="18" charset="0"/>
              </a:rPr>
              <a:t>willing </a:t>
            </a:r>
            <a:r>
              <a:rPr lang="en-US" dirty="0" smtClean="0">
                <a:latin typeface="Times New Roman" pitchFamily="18" charset="0"/>
                <a:cs typeface="Times New Roman" pitchFamily="18" charset="0"/>
              </a:rPr>
              <a:t>to relax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modify </a:t>
            </a:r>
            <a:r>
              <a:rPr lang="en-US" dirty="0">
                <a:latin typeface="Times New Roman" pitchFamily="18" charset="0"/>
                <a:cs typeface="Times New Roman" pitchFamily="18" charset="0"/>
              </a:rPr>
              <a:t>their desires, </a:t>
            </a:r>
            <a:r>
              <a:rPr lang="en-US" dirty="0">
                <a:latin typeface="Times New Roman" pitchFamily="18" charset="0"/>
                <a:cs typeface="Times New Roman" pitchFamily="18" charset="0"/>
              </a:rPr>
              <a:t>particularly when offered a solution to a slightly </a:t>
            </a: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problem that still meets their </a:t>
            </a:r>
            <a:r>
              <a:rPr lang="en-US" dirty="0" smtClean="0">
                <a:latin typeface="Times New Roman" pitchFamily="18" charset="0"/>
                <a:cs typeface="Times New Roman" pitchFamily="18" charset="0"/>
              </a:rPr>
              <a:t>ultimate </a:t>
            </a:r>
            <a:r>
              <a:rPr lang="en-US" dirty="0">
                <a:latin typeface="Times New Roman" pitchFamily="18" charset="0"/>
                <a:cs typeface="Times New Roman" pitchFamily="18" charset="0"/>
              </a:rPr>
              <a:t>goals.</a:t>
            </a:r>
            <a:endParaRPr lang="en-US"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r>
              <a:rPr lang="en-US" sz="1200" kern="0" dirty="0" smtClean="0">
                <a:latin typeface="Times New Roman" pitchFamily="18" charset="0"/>
                <a:cs typeface="Times New Roman" pitchFamily="18" charset="0"/>
              </a:rPr>
              <a:t/>
            </a:r>
            <a:br>
              <a:rPr lang="en-US" sz="1200" kern="0" dirty="0" smtClean="0">
                <a:latin typeface="Times New Roman" pitchFamily="18" charset="0"/>
                <a:cs typeface="Times New Roman" pitchFamily="18" charset="0"/>
              </a:rPr>
            </a:br>
            <a:endParaRPr lang="en-US" kern="0" dirty="0"/>
          </a:p>
        </p:txBody>
      </p:sp>
    </p:spTree>
    <p:extLst>
      <p:ext uri="{BB962C8B-B14F-4D97-AF65-F5344CB8AC3E}">
        <p14:creationId xmlns:p14="http://schemas.microsoft.com/office/powerpoint/2010/main" val="125613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514600"/>
            <a:ext cx="8153400" cy="3873691"/>
          </a:xfrm>
        </p:spPr>
        <p:txBody>
          <a:bodyPr>
            <a:noAutofit/>
          </a:bodyPr>
          <a:lstStyle/>
          <a:p>
            <a:pPr algn="just">
              <a:lnSpc>
                <a:spcPct val="200000"/>
              </a:lnSpc>
              <a:buFont typeface="Wingdings" pitchFamily="2" charset="2"/>
              <a:buChar char="§"/>
            </a:pPr>
            <a:r>
              <a:rPr lang="en-US" sz="2000" b="1" dirty="0" smtClean="0">
                <a:latin typeface="Times New Roman" pitchFamily="18" charset="0"/>
                <a:cs typeface="Times New Roman" pitchFamily="18" charset="0"/>
              </a:rPr>
              <a:t>Trial </a:t>
            </a:r>
            <a:r>
              <a:rPr lang="en-US" sz="2000" b="1" dirty="0">
                <a:latin typeface="Times New Roman" pitchFamily="18" charset="0"/>
                <a:cs typeface="Times New Roman" pitchFamily="18" charset="0"/>
              </a:rPr>
              <a:t>and Error	</a:t>
            </a:r>
            <a:r>
              <a:rPr lang="en-US" sz="2000" dirty="0" smtClean="0">
                <a:latin typeface="Times New Roman" pitchFamily="18" charset="0"/>
                <a:cs typeface="Times New Roman" pitchFamily="18" charset="0"/>
              </a:rPr>
              <a:t>	Problem </a:t>
            </a:r>
            <a:r>
              <a:rPr lang="en-US" sz="2000" dirty="0">
                <a:latin typeface="Times New Roman" pitchFamily="18" charset="0"/>
                <a:cs typeface="Times New Roman" pitchFamily="18" charset="0"/>
              </a:rPr>
              <a:t>solving is an </a:t>
            </a:r>
            <a:r>
              <a:rPr lang="en-US" sz="2000" dirty="0" smtClean="0">
                <a:latin typeface="Times New Roman" pitchFamily="18" charset="0"/>
                <a:cs typeface="Times New Roman" pitchFamily="18" charset="0"/>
              </a:rPr>
              <a:t>inherently iterative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activity</a:t>
            </a:r>
            <a:r>
              <a:rPr lang="en-US" sz="2000" dirty="0">
                <a:latin typeface="Times New Roman" pitchFamily="18" charset="0"/>
                <a:cs typeface="Times New Roman" pitchFamily="18" charset="0"/>
              </a:rPr>
              <a:t>, and design should be, too. </a:t>
            </a:r>
            <a:endParaRPr lang="en-US" sz="2000" dirty="0" smtClean="0">
              <a:latin typeface="Times New Roman" pitchFamily="18" charset="0"/>
              <a:cs typeface="Times New Roman" pitchFamily="18" charset="0"/>
            </a:endParaRPr>
          </a:p>
          <a:p>
            <a:pPr algn="just">
              <a:lnSpc>
                <a:spcPct val="200000"/>
              </a:lnSpc>
              <a:buFont typeface="Wingdings" pitchFamily="2" charset="2"/>
              <a:buChar char="§"/>
            </a:pPr>
            <a:r>
              <a:rPr lang="en-US" sz="2000" b="1" dirty="0" smtClean="0">
                <a:latin typeface="Times New Roman" pitchFamily="18" charset="0"/>
                <a:cs typeface="Times New Roman" pitchFamily="18" charset="0"/>
              </a:rPr>
              <a:t>Brain storming</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first solution that comes to mind is </a:t>
            </a:r>
            <a:r>
              <a:rPr lang="en-US" sz="2000" dirty="0" smtClean="0">
                <a:latin typeface="Times New Roman" pitchFamily="18" charset="0"/>
                <a:cs typeface="Times New Roman" pitchFamily="18" charset="0"/>
              </a:rPr>
              <a:t>rarely </a:t>
            </a:r>
            <a:r>
              <a:rPr lang="en-US" sz="2000" dirty="0">
                <a:latin typeface="Times New Roman" pitchFamily="18" charset="0"/>
                <a:cs typeface="Times New Roman" pitchFamily="18" charset="0"/>
              </a:rPr>
              <a:t>the best, and </a:t>
            </a:r>
            <a:r>
              <a:rPr lang="en-US" sz="2000" dirty="0" smtClean="0">
                <a:latin typeface="Times New Roman" pitchFamily="18" charset="0"/>
                <a:cs typeface="Times New Roman" pitchFamily="18" charset="0"/>
              </a:rPr>
              <a:t>different </a:t>
            </a:r>
            <a:r>
              <a:rPr lang="en-US" sz="2000" dirty="0">
                <a:latin typeface="Times New Roman" pitchFamily="18" charset="0"/>
                <a:cs typeface="Times New Roman" pitchFamily="18" charset="0"/>
              </a:rPr>
              <a:t>parts </a:t>
            </a:r>
            <a:r>
              <a:rPr lang="en-US" sz="2000" dirty="0">
                <a:latin typeface="Times New Roman" pitchFamily="18" charset="0"/>
                <a:cs typeface="Times New Roman" pitchFamily="18" charset="0"/>
              </a:rPr>
              <a:t>of solutions often come from </a:t>
            </a:r>
            <a:r>
              <a:rPr lang="en-US" sz="2000" dirty="0" smtClean="0">
                <a:latin typeface="Times New Roman" pitchFamily="18" charset="0"/>
                <a:cs typeface="Times New Roman" pitchFamily="18" charset="0"/>
              </a:rPr>
              <a:t>different people</a:t>
            </a:r>
            <a:r>
              <a:rPr lang="en-US" sz="2000" dirty="0">
                <a:latin typeface="Times New Roman" pitchFamily="18" charset="0"/>
                <a:cs typeface="Times New Roman" pitchFamily="18" charset="0"/>
              </a:rPr>
              <a:t>. Brainstorming is a </a:t>
            </a:r>
            <a:r>
              <a:rPr lang="en-US" sz="2000" dirty="0" smtClean="0">
                <a:latin typeface="Times New Roman" pitchFamily="18" charset="0"/>
                <a:cs typeface="Times New Roman" pitchFamily="18" charset="0"/>
              </a:rPr>
              <a:t>valuable</a:t>
            </a:r>
            <a:r>
              <a:rPr lang="en-US" sz="2000" dirty="0">
                <a:latin typeface="Times New Roman" pitchFamily="18" charset="0"/>
                <a:cs typeface="Times New Roman" pitchFamily="18" charset="0"/>
              </a:rPr>
              <a:t>	problem-solving technique that works </a:t>
            </a:r>
            <a:r>
              <a:rPr lang="en-US" sz="2000" dirty="0" smtClean="0">
                <a:latin typeface="Times New Roman" pitchFamily="18" charset="0"/>
                <a:cs typeface="Times New Roman" pitchFamily="18" charset="0"/>
              </a:rPr>
              <a:t>well in </a:t>
            </a:r>
            <a:r>
              <a:rPr lang="en-US" sz="2000" dirty="0">
                <a:latin typeface="Times New Roman" pitchFamily="18" charset="0"/>
                <a:cs typeface="Times New Roman" pitchFamily="18" charset="0"/>
              </a:rPr>
              <a:t>design.</a:t>
            </a:r>
            <a:endParaRPr lang="en-US" sz="2000" dirty="0">
              <a:latin typeface="Times New Roman" pitchFamily="18" charset="0"/>
              <a:cs typeface="Times New Roman" pitchFamily="18" charset="0"/>
            </a:endParaRP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endParaRPr lang="en-US" kern="0" dirty="0"/>
          </a:p>
        </p:txBody>
      </p:sp>
    </p:spTree>
    <p:extLst>
      <p:ext uri="{BB962C8B-B14F-4D97-AF65-F5344CB8AC3E}">
        <p14:creationId xmlns:p14="http://schemas.microsoft.com/office/powerpoint/2010/main" val="3791639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4407091"/>
          </a:xfrm>
        </p:spPr>
        <p:txBody>
          <a:bodyPr>
            <a:noAutofit/>
          </a:bodyPr>
          <a:lstStyle/>
          <a:p>
            <a:pPr marL="109728" indent="0" algn="just">
              <a:lnSpc>
                <a:spcPct val="200000"/>
              </a:lnSpc>
              <a:buNone/>
            </a:pPr>
            <a:r>
              <a:rPr lang="en-US" sz="2000" b="1" dirty="0">
                <a:latin typeface="Times New Roman" pitchFamily="18" charset="0"/>
                <a:cs typeface="Times New Roman" pitchFamily="18" charset="0"/>
              </a:rPr>
              <a:t>Abstraction </a:t>
            </a:r>
            <a:endParaRPr lang="en-US" sz="2000" b="1" dirty="0" smtClean="0">
              <a:latin typeface="Times New Roman" pitchFamily="18" charset="0"/>
              <a:cs typeface="Times New Roman" pitchFamily="18" charset="0"/>
            </a:endParaRPr>
          </a:p>
          <a:p>
            <a:pPr marL="109728" indent="0" algn="just">
              <a:lnSpc>
                <a:spcPct val="200000"/>
              </a:lnSpc>
              <a:buNone/>
            </a:pPr>
            <a:r>
              <a:rPr lang="en-US" sz="2000" dirty="0" smtClean="0">
                <a:latin typeface="Times New Roman" pitchFamily="18" charset="0"/>
                <a:cs typeface="Times New Roman" pitchFamily="18" charset="0"/>
              </a:rPr>
              <a:t>A general problem-solving technique of particular importance in design </a:t>
            </a:r>
            <a:r>
              <a:rPr lang="en-US" sz="2000" dirty="0">
                <a:latin typeface="Times New Roman" pitchFamily="18" charset="0"/>
                <a:cs typeface="Times New Roman" pitchFamily="18" charset="0"/>
              </a:rPr>
              <a:t>is abstraction. </a:t>
            </a:r>
            <a:r>
              <a:rPr lang="en-US" sz="2000" dirty="0">
                <a:solidFill>
                  <a:schemeClr val="bg2">
                    <a:lumMod val="50000"/>
                  </a:schemeClr>
                </a:solidFill>
                <a:latin typeface="Times New Roman" pitchFamily="18" charset="0"/>
                <a:cs typeface="Times New Roman" pitchFamily="18" charset="0"/>
              </a:rPr>
              <a:t>Abstraction is suppressing or ignoring some properties of objects, events, or situations in favor of others. </a:t>
            </a:r>
          </a:p>
          <a:p>
            <a:pPr marL="109728" indent="0" algn="just">
              <a:lnSpc>
                <a:spcPct val="200000"/>
              </a:lnSpc>
              <a:buNone/>
            </a:pPr>
            <a:r>
              <a:rPr lang="en-US" sz="2000" dirty="0" smtClean="0">
                <a:latin typeface="Times New Roman" pitchFamily="18" charset="0"/>
                <a:cs typeface="Times New Roman" pitchFamily="18" charset="0"/>
              </a:rPr>
              <a:t>Abstraction </a:t>
            </a:r>
            <a:r>
              <a:rPr lang="en-US" sz="2000" dirty="0">
                <a:latin typeface="Times New Roman" pitchFamily="18" charset="0"/>
                <a:cs typeface="Times New Roman" pitchFamily="18" charset="0"/>
              </a:rPr>
              <a:t>is an important problem-solving </a:t>
            </a:r>
            <a:r>
              <a:rPr lang="en-US" sz="2000" dirty="0" smtClean="0">
                <a:latin typeface="Times New Roman" pitchFamily="18" charset="0"/>
                <a:cs typeface="Times New Roman" pitchFamily="18" charset="0"/>
              </a:rPr>
              <a:t>technique </a:t>
            </a:r>
            <a:r>
              <a:rPr lang="en-US" sz="2000" dirty="0">
                <a:latin typeface="Times New Roman" pitchFamily="18" charset="0"/>
                <a:cs typeface="Times New Roman" pitchFamily="18" charset="0"/>
              </a:rPr>
              <a:t>for two reasons: </a:t>
            </a:r>
            <a:endParaRPr lang="en-US" sz="2000" dirty="0" smtClean="0">
              <a:latin typeface="Times New Roman" pitchFamily="18" charset="0"/>
              <a:cs typeface="Times New Roman" pitchFamily="18" charset="0"/>
            </a:endParaRP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endParaRPr lang="en-US" kern="0" dirty="0"/>
          </a:p>
        </p:txBody>
      </p:sp>
    </p:spTree>
    <p:extLst>
      <p:ext uri="{BB962C8B-B14F-4D97-AF65-F5344CB8AC3E}">
        <p14:creationId xmlns:p14="http://schemas.microsoft.com/office/powerpoint/2010/main" val="621002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2514" y="2209800"/>
            <a:ext cx="8229600" cy="4407091"/>
          </a:xfrm>
        </p:spPr>
        <p:txBody>
          <a:bodyPr>
            <a:noAutofit/>
          </a:bodyPr>
          <a:lstStyle/>
          <a:p>
            <a:pPr marL="566928" indent="-457200" algn="just">
              <a:lnSpc>
                <a:spcPct val="200000"/>
              </a:lnSpc>
              <a:buFont typeface="+mj-lt"/>
              <a:buAutoNum type="arabicPeriod"/>
            </a:pPr>
            <a:r>
              <a:rPr lang="en-US" b="1" dirty="0" smtClean="0">
                <a:latin typeface="Times New Roman" pitchFamily="18" charset="0"/>
                <a:cs typeface="Times New Roman" pitchFamily="18" charset="0"/>
              </a:rPr>
              <a:t>Problem Simplification</a:t>
            </a:r>
            <a:r>
              <a:rPr lang="en-US" dirty="0" smtClean="0">
                <a:latin typeface="Times New Roman" pitchFamily="18" charset="0"/>
                <a:cs typeface="Times New Roman" pitchFamily="18" charset="0"/>
              </a:rPr>
              <a:t>		Real </a:t>
            </a:r>
            <a:r>
              <a:rPr lang="en-US" dirty="0">
                <a:latin typeface="Times New Roman" pitchFamily="18" charset="0"/>
                <a:cs typeface="Times New Roman" pitchFamily="18" charset="0"/>
              </a:rPr>
              <a:t>problems always have </a:t>
            </a:r>
            <a:r>
              <a:rPr lang="en-US" dirty="0" smtClean="0">
                <a:latin typeface="Times New Roman" pitchFamily="18" charset="0"/>
                <a:cs typeface="Times New Roman" pitchFamily="18" charset="0"/>
              </a:rPr>
              <a:t>many details </a:t>
            </a:r>
            <a:r>
              <a:rPr lang="en-US" dirty="0" smtClean="0">
                <a:latin typeface="Times New Roman" pitchFamily="18" charset="0"/>
                <a:cs typeface="Times New Roman" pitchFamily="18" charset="0"/>
              </a:rPr>
              <a:t>irrelevant </a:t>
            </a:r>
            <a:r>
              <a:rPr lang="en-US" dirty="0">
                <a:latin typeface="Times New Roman" pitchFamily="18" charset="0"/>
                <a:cs typeface="Times New Roman" pitchFamily="18" charset="0"/>
              </a:rPr>
              <a:t>to their solution. </a:t>
            </a:r>
            <a:r>
              <a:rPr lang="en-US" dirty="0" smtClean="0">
                <a:latin typeface="Times New Roman" pitchFamily="18" charset="0"/>
                <a:cs typeface="Times New Roman" pitchFamily="18" charset="0"/>
              </a:rPr>
              <a:t>Designers </a:t>
            </a:r>
            <a:r>
              <a:rPr lang="en-US" dirty="0" smtClean="0">
                <a:latin typeface="Times New Roman" pitchFamily="18" charset="0"/>
                <a:cs typeface="Times New Roman" pitchFamily="18" charset="0"/>
              </a:rPr>
              <a:t>only focus on </a:t>
            </a:r>
            <a:r>
              <a:rPr lang="en-US" dirty="0" smtClean="0">
                <a:latin typeface="Times New Roman" pitchFamily="18" charset="0"/>
                <a:cs typeface="Times New Roman" pitchFamily="18" charset="0"/>
              </a:rPr>
              <a:t>information </a:t>
            </a:r>
            <a:r>
              <a:rPr lang="en-US" dirty="0" smtClean="0">
                <a:latin typeface="Times New Roman" pitchFamily="18" charset="0"/>
                <a:cs typeface="Times New Roman" pitchFamily="18" charset="0"/>
              </a:rPr>
              <a:t>required to </a:t>
            </a:r>
            <a:r>
              <a:rPr lang="en-US" dirty="0">
                <a:latin typeface="Times New Roman" pitchFamily="18" charset="0"/>
                <a:cs typeface="Times New Roman" pitchFamily="18" charset="0"/>
              </a:rPr>
              <a:t>solve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problem</a:t>
            </a:r>
            <a:r>
              <a:rPr lang="en-US" dirty="0" smtClean="0">
                <a:latin typeface="Times New Roman" pitchFamily="18" charset="0"/>
                <a:cs typeface="Times New Roman" pitchFamily="18" charset="0"/>
              </a:rPr>
              <a:t>. </a:t>
            </a:r>
          </a:p>
          <a:p>
            <a:pPr marL="566928" indent="-457200" algn="just">
              <a:lnSpc>
                <a:spcPct val="200000"/>
              </a:lnSpc>
              <a:buFont typeface="+mj-lt"/>
              <a:buAutoNum type="arabicPeriod"/>
            </a:pPr>
            <a:r>
              <a:rPr lang="en-US" b="1" dirty="0" smtClean="0">
                <a:latin typeface="Times New Roman" pitchFamily="18" charset="0"/>
                <a:cs typeface="Times New Roman" pitchFamily="18" charset="0"/>
              </a:rPr>
              <a:t>Structuring </a:t>
            </a:r>
            <a:r>
              <a:rPr lang="en-US" b="1" dirty="0">
                <a:latin typeface="Times New Roman" pitchFamily="18" charset="0"/>
                <a:cs typeface="Times New Roman" pitchFamily="18" charset="0"/>
              </a:rPr>
              <a:t>Problem </a:t>
            </a:r>
            <a:r>
              <a:rPr lang="en-US" b="1" dirty="0" smtClean="0">
                <a:latin typeface="Times New Roman" pitchFamily="18" charset="0"/>
                <a:cs typeface="Times New Roman" pitchFamily="18" charset="0"/>
              </a:rPr>
              <a:t>Solving</a:t>
            </a:r>
            <a:r>
              <a:rPr lang="en-US" dirty="0" smtClean="0">
                <a:latin typeface="Times New Roman" pitchFamily="18" charset="0"/>
                <a:cs typeface="Times New Roman" pitchFamily="18" charset="0"/>
              </a:rPr>
              <a:t>	Many </a:t>
            </a:r>
            <a:r>
              <a:rPr lang="en-US" dirty="0">
                <a:latin typeface="Times New Roman" pitchFamily="18" charset="0"/>
                <a:cs typeface="Times New Roman" pitchFamily="18" charset="0"/>
              </a:rPr>
              <a:t>design problems are </a:t>
            </a:r>
            <a:r>
              <a:rPr lang="en-US" dirty="0" smtClean="0">
                <a:latin typeface="Times New Roman" pitchFamily="18" charset="0"/>
                <a:cs typeface="Times New Roman" pitchFamily="18" charset="0"/>
              </a:rPr>
              <a:t>too large </a:t>
            </a:r>
            <a:r>
              <a:rPr lang="en-US" dirty="0">
                <a:latin typeface="Times New Roman" pitchFamily="18" charset="0"/>
                <a:cs typeface="Times New Roman" pitchFamily="18" charset="0"/>
              </a:rPr>
              <a:t>and complex to solve all </a:t>
            </a:r>
            <a:r>
              <a:rPr lang="en-US" dirty="0">
                <a:latin typeface="Times New Roman" pitchFamily="18" charset="0"/>
                <a:cs typeface="Times New Roman" pitchFamily="18" charset="0"/>
              </a:rPr>
              <a:t>at once. One way to attack such a problem is to solve an abstract version of the problem, then enhance the solution to account for more and more detail. We call this </a:t>
            </a:r>
            <a:r>
              <a:rPr lang="en-US" dirty="0">
                <a:solidFill>
                  <a:schemeClr val="bg2">
                    <a:lumMod val="50000"/>
                  </a:schemeClr>
                </a:solidFill>
                <a:latin typeface="Times New Roman" pitchFamily="18" charset="0"/>
                <a:cs typeface="Times New Roman" pitchFamily="18" charset="0"/>
              </a:rPr>
              <a:t>process refinement. </a:t>
            </a:r>
            <a:r>
              <a:rPr lang="en-US" dirty="0">
                <a:latin typeface="Times New Roman" pitchFamily="18" charset="0"/>
                <a:cs typeface="Times New Roman" pitchFamily="18" charset="0"/>
              </a:rPr>
              <a:t>This </a:t>
            </a:r>
            <a:r>
              <a:rPr lang="en-US" dirty="0">
                <a:solidFill>
                  <a:schemeClr val="bg2">
                    <a:lumMod val="50000"/>
                  </a:schemeClr>
                </a:solidFill>
                <a:latin typeface="Times New Roman" pitchFamily="18" charset="0"/>
                <a:cs typeface="Times New Roman" pitchFamily="18" charset="0"/>
              </a:rPr>
              <a:t>top-down strategy </a:t>
            </a:r>
            <a:r>
              <a:rPr lang="en-US" dirty="0">
                <a:latin typeface="Times New Roman" pitchFamily="18" charset="0"/>
                <a:cs typeface="Times New Roman" pitchFamily="18" charset="0"/>
              </a:rPr>
              <a:t>is very common in design. </a:t>
            </a:r>
            <a:endParaRPr lang="en-US"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endParaRPr lang="en-US" kern="0" dirty="0"/>
          </a:p>
        </p:txBody>
      </p:sp>
    </p:spTree>
    <p:extLst>
      <p:ext uri="{BB962C8B-B14F-4D97-AF65-F5344CB8AC3E}">
        <p14:creationId xmlns:p14="http://schemas.microsoft.com/office/powerpoint/2010/main" val="1902001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effectLst/>
                <a:latin typeface="Roboto Light" panose="02000000000000000000" pitchFamily="2" charset="0"/>
                <a:ea typeface="Roboto Light" panose="02000000000000000000" pitchFamily="2" charset="0"/>
                <a:cs typeface="Times New Roman" pitchFamily="18" charset="0"/>
              </a:rPr>
              <a:t>Cour</a:t>
            </a:r>
            <a:r>
              <a:rPr lang="en-US" sz="3600" dirty="0">
                <a:effectLst/>
                <a:latin typeface="Roboto Light" panose="02000000000000000000" pitchFamily="2" charset="0"/>
                <a:ea typeface="Roboto Light" panose="02000000000000000000" pitchFamily="2" charset="0"/>
                <a:cs typeface="Times New Roman" pitchFamily="18" charset="0"/>
              </a:rPr>
              <a:t>se Outline</a:t>
            </a:r>
          </a:p>
        </p:txBody>
      </p:sp>
      <p:sp>
        <p:nvSpPr>
          <p:cNvPr id="2" name="Content Placeholder 1"/>
          <p:cNvSpPr>
            <a:spLocks noGrp="1"/>
          </p:cNvSpPr>
          <p:nvPr>
            <p:ph idx="1"/>
          </p:nvPr>
        </p:nvSpPr>
        <p:spPr>
          <a:xfrm>
            <a:off x="304800" y="2133600"/>
            <a:ext cx="8229600" cy="4525963"/>
          </a:xfrm>
        </p:spPr>
        <p:txBody>
          <a:bodyPr>
            <a:noAutofit/>
          </a:bodyPr>
          <a:lstStyle/>
          <a:p>
            <a:pPr marL="457200" lvl="1" indent="0" algn="just">
              <a:lnSpc>
                <a:spcPct val="200000"/>
              </a:lnSpc>
              <a:buNone/>
            </a:pPr>
            <a:r>
              <a:rPr lang="en-US" sz="1800" dirty="0">
                <a:latin typeface="Times New Roman" panose="02020603050405020304" pitchFamily="18" charset="0"/>
                <a:cs typeface="Times New Roman" panose="02020603050405020304" pitchFamily="18" charset="0"/>
              </a:rPr>
              <a:t>Software Design Concepts, Design principles, Object-Oriented Design with UML, System design and software architecture, Object design, Mapping design to code, User interface design, Persistent layer design, Web applications design, State machine diagrams and modeling, Agile software engineering, Design Patterns, Exploring inheritance, Interactive systems with MVC architecture, Software reuse. Architectural design issues, , Software Architecture, Architectural Structures &amp; Styles-, Architectural Patterns, Architectural &amp; Design Qualities, Quality Tactics, Architecture documentation, Architectural Evaluation, Model driven development.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421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2514" y="2057400"/>
            <a:ext cx="8229600" cy="4407091"/>
          </a:xfrm>
        </p:spPr>
        <p:txBody>
          <a:bodyPr>
            <a:noAutofit/>
          </a:bodyPr>
          <a:lstStyle/>
          <a:p>
            <a:pPr marL="109728" indent="0" algn="just">
              <a:lnSpc>
                <a:spcPct val="200000"/>
              </a:lnSpc>
              <a:buNone/>
            </a:pPr>
            <a:r>
              <a:rPr lang="en-US" sz="2000" dirty="0" smtClean="0">
                <a:latin typeface="Times New Roman" pitchFamily="18" charset="0"/>
                <a:cs typeface="Times New Roman" pitchFamily="18" charset="0"/>
              </a:rPr>
              <a:t>Designers </a:t>
            </a:r>
            <a:r>
              <a:rPr lang="en-US" sz="2000" dirty="0">
                <a:latin typeface="Times New Roman" pitchFamily="18" charset="0"/>
                <a:cs typeface="Times New Roman" pitchFamily="18" charset="0"/>
              </a:rPr>
              <a:t>often work partly using a </a:t>
            </a:r>
            <a:r>
              <a:rPr lang="en-US" sz="2000" dirty="0">
                <a:solidFill>
                  <a:schemeClr val="bg2">
                    <a:lumMod val="50000"/>
                  </a:schemeClr>
                </a:solidFill>
                <a:latin typeface="Times New Roman" pitchFamily="18" charset="0"/>
                <a:cs typeface="Times New Roman" pitchFamily="18" charset="0"/>
              </a:rPr>
              <a:t>bottom-up strategy, </a:t>
            </a:r>
            <a:r>
              <a:rPr lang="en-US" sz="2000" dirty="0">
                <a:latin typeface="Times New Roman" pitchFamily="18" charset="0"/>
                <a:cs typeface="Times New Roman" pitchFamily="18" charset="0"/>
              </a:rPr>
              <a:t>solving pieces of a complex problem in </a:t>
            </a:r>
            <a:r>
              <a:rPr lang="en-US" sz="2000" dirty="0" smtClean="0">
                <a:latin typeface="Times New Roman" pitchFamily="18" charset="0"/>
                <a:cs typeface="Times New Roman" pitchFamily="18" charset="0"/>
              </a:rPr>
              <a:t>detail, </a:t>
            </a:r>
            <a:r>
              <a:rPr lang="en-US" sz="2000" dirty="0">
                <a:latin typeface="Times New Roman" pitchFamily="18" charset="0"/>
                <a:cs typeface="Times New Roman" pitchFamily="18" charset="0"/>
              </a:rPr>
              <a:t>then connecting the solved pieces to form a solution to the entire problem. This usually works only when a </a:t>
            </a:r>
            <a:r>
              <a:rPr lang="en-US" sz="2000" dirty="0">
                <a:latin typeface="Times New Roman" pitchFamily="18" charset="0"/>
                <a:cs typeface="Times New Roman" pitchFamily="18" charset="0"/>
              </a:rPr>
              <a:t>top-down framework already exists. The top-down problem-solving approach, based on abstraction, is the dominant strategy for large-scale design problem solving.</a:t>
            </a:r>
          </a:p>
          <a:p>
            <a:pPr marL="109728" indent="0" algn="just">
              <a:lnSpc>
                <a:spcPct val="200000"/>
              </a:lnSpc>
              <a:buNone/>
            </a:pPr>
            <a:r>
              <a:rPr lang="en-US" sz="2000" dirty="0">
                <a:latin typeface="Times New Roman" pitchFamily="18" charset="0"/>
                <a:cs typeface="Times New Roman" pitchFamily="18" charset="0"/>
              </a:rPr>
              <a:t>The use of abstraction for problem simplification is the basis for modeling. </a:t>
            </a:r>
          </a:p>
          <a:p>
            <a:pPr marL="109728" indent="0" algn="just">
              <a:lnSpc>
                <a:spcPct val="200000"/>
              </a:lnSpc>
              <a:buNone/>
            </a:pPr>
            <a:endParaRPr lang="en-US" sz="2000" dirty="0">
              <a:latin typeface="Times New Roman" pitchFamily="18" charset="0"/>
              <a:cs typeface="Times New Roman" pitchFamily="18" charset="0"/>
            </a:endParaRP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Design as Problem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solving</a:t>
            </a:r>
            <a:endParaRPr lang="en-US" kern="0" dirty="0"/>
          </a:p>
        </p:txBody>
      </p:sp>
    </p:spTree>
    <p:extLst>
      <p:ext uri="{BB962C8B-B14F-4D97-AF65-F5344CB8AC3E}">
        <p14:creationId xmlns:p14="http://schemas.microsoft.com/office/powerpoint/2010/main" val="889018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9857" y="2209801"/>
            <a:ext cx="8153400" cy="761999"/>
          </a:xfrm>
        </p:spPr>
        <p:txBody>
          <a:bodyPr>
            <a:noAutofit/>
          </a:bodyPr>
          <a:lstStyle/>
          <a:p>
            <a:pPr marL="109728" indent="0" algn="just">
              <a:lnSpc>
                <a:spcPct val="200000"/>
              </a:lnSpc>
              <a:buNone/>
            </a:pPr>
            <a:r>
              <a:rPr lang="en-US" b="1" dirty="0" smtClean="0">
                <a:latin typeface="Times New Roman" pitchFamily="18" charset="0"/>
                <a:cs typeface="Times New Roman" pitchFamily="18" charset="0"/>
              </a:rPr>
              <a:t>Model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an entity used to represent another entity(the target) by establishing:</a:t>
            </a:r>
          </a:p>
          <a:p>
            <a:pPr marL="731520" lvl="2" indent="0" algn="just">
              <a:lnSpc>
                <a:spcPct val="200000"/>
              </a:lnSpc>
              <a:buNone/>
            </a:pP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6269" y="3581400"/>
            <a:ext cx="2506988" cy="156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txBox="1">
            <a:spLocks/>
          </p:cNvSpPr>
          <p:nvPr/>
        </p:nvSpPr>
        <p:spPr>
          <a:xfrm>
            <a:off x="489857" y="2941399"/>
            <a:ext cx="5529943" cy="33070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200000"/>
              </a:lnSpc>
              <a:buFont typeface="Wingdings" pitchFamily="2" charset="2"/>
              <a:buChar char="§"/>
            </a:pPr>
            <a:r>
              <a:rPr lang="en-US" dirty="0" smtClean="0">
                <a:latin typeface="Times New Roman" pitchFamily="18" charset="0"/>
                <a:cs typeface="Times New Roman" pitchFamily="18" charset="0"/>
              </a:rPr>
              <a:t> a correspondence between the elements of the target and the elements of the model 		</a:t>
            </a:r>
          </a:p>
          <a:p>
            <a:pPr algn="just">
              <a:lnSpc>
                <a:spcPct val="200000"/>
              </a:lnSpc>
              <a:buFont typeface="Wingdings" pitchFamily="2" charset="2"/>
              <a:buChar char="§"/>
            </a:pPr>
            <a:r>
              <a:rPr lang="en-US" dirty="0" smtClean="0">
                <a:latin typeface="Times New Roman" pitchFamily="18" charset="0"/>
                <a:cs typeface="Times New Roman" pitchFamily="18" charset="0"/>
              </a:rPr>
              <a:t>and also correspondence between relationship among the elements of the target and relationships between the elements of the model.</a:t>
            </a:r>
          </a:p>
          <a:p>
            <a:pPr lvl="2" algn="just">
              <a:lnSpc>
                <a:spcPct val="200000"/>
              </a:lnSpc>
              <a:buFont typeface="Wingdings" pitchFamily="2" charset="2"/>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67937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418252"/>
            <a:ext cx="8229600" cy="4407091"/>
          </a:xfrm>
        </p:spPr>
        <p:txBody>
          <a:bodyPr>
            <a:noAutofit/>
          </a:bodyPr>
          <a:lstStyle/>
          <a:p>
            <a:pPr marL="109728" indent="0" algn="just">
              <a:lnSpc>
                <a:spcPct val="200000"/>
              </a:lnSpc>
              <a:buNone/>
            </a:pPr>
            <a:r>
              <a:rPr lang="en-US" sz="2000" dirty="0">
                <a:latin typeface="Times New Roman" pitchFamily="18" charset="0"/>
                <a:cs typeface="Times New Roman" pitchFamily="18" charset="0"/>
              </a:rPr>
              <a:t>There are also parts and relationships in the target that are not captured in the model, and parts and relationships in the model that do not correspond to anything in the target. This </a:t>
            </a:r>
            <a:r>
              <a:rPr lang="en-US" sz="2000" dirty="0" smtClean="0">
                <a:latin typeface="Times New Roman" pitchFamily="18" charset="0"/>
                <a:cs typeface="Times New Roman" pitchFamily="18" charset="0"/>
              </a:rPr>
              <a:t>highlights </a:t>
            </a:r>
            <a:r>
              <a:rPr lang="en-US" sz="2000" dirty="0">
                <a:latin typeface="Times New Roman" pitchFamily="18" charset="0"/>
                <a:cs typeface="Times New Roman" pitchFamily="18" charset="0"/>
              </a:rPr>
              <a:t>the fact that models are not perfect renditions of their targets. </a:t>
            </a:r>
            <a:endParaRPr lang="en-US" sz="2000" dirty="0" smtClean="0">
              <a:latin typeface="Times New Roman" pitchFamily="18" charset="0"/>
              <a:cs typeface="Times New Roman" pitchFamily="18" charset="0"/>
            </a:endParaRPr>
          </a:p>
          <a:p>
            <a:pPr marL="109728" indent="0" algn="just">
              <a:lnSpc>
                <a:spcPct val="200000"/>
              </a:lnSpc>
              <a:buNone/>
            </a:pPr>
            <a:r>
              <a:rPr lang="en-US" sz="2000" b="1" i="1"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Note: Discussed this in detail in class with the help of railroad model example)</a:t>
            </a:r>
          </a:p>
          <a:p>
            <a:pPr marL="109728" indent="0" algn="just">
              <a:lnSpc>
                <a:spcPct val="200000"/>
              </a:lnSpc>
              <a:buNone/>
            </a:pP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1598402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4407091"/>
          </a:xfrm>
        </p:spPr>
        <p:txBody>
          <a:bodyPr>
            <a:noAutofit/>
          </a:bodyPr>
          <a:lstStyle/>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Abstraction is essential in modeling. Models represent only some of the parts, properties, and relationships of a </a:t>
            </a:r>
            <a:r>
              <a:rPr lang="en-US" sz="2000" dirty="0" smtClean="0">
                <a:latin typeface="Times New Roman" pitchFamily="18" charset="0"/>
                <a:cs typeface="Times New Roman" pitchFamily="18" charset="0"/>
              </a:rPr>
              <a:t>target otherwise </a:t>
            </a:r>
            <a:r>
              <a:rPr lang="en-US" sz="2000" dirty="0">
                <a:latin typeface="Times New Roman" pitchFamily="18" charset="0"/>
                <a:cs typeface="Times New Roman" pitchFamily="18" charset="0"/>
              </a:rPr>
              <a:t>they would be copies rather than models. The fact that models are abstractions of their targets is the key to the greatest strengths of modeling. </a:t>
            </a:r>
            <a:endParaRPr lang="en-US" sz="2000" dirty="0" smtClean="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000" dirty="0">
                <a:latin typeface="Times New Roman" pitchFamily="18" charset="0"/>
                <a:cs typeface="Times New Roman" pitchFamily="18" charset="0"/>
              </a:rPr>
              <a:t>Abstraction is also the source of the greatest weakness of modeling. If important parts or relationships are missing from a model, or if the behaviors or properties of the model do not closely enough </a:t>
            </a:r>
            <a:r>
              <a:rPr lang="en-US" sz="2000" dirty="0" smtClean="0">
                <a:latin typeface="Times New Roman" pitchFamily="18" charset="0"/>
                <a:cs typeface="Times New Roman" pitchFamily="18" charset="0"/>
              </a:rPr>
              <a:t>approximate</a:t>
            </a: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2112506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09800"/>
            <a:ext cx="8229600" cy="4407091"/>
          </a:xfrm>
        </p:spPr>
        <p:txBody>
          <a:bodyPr>
            <a:noAutofit/>
          </a:bodyPr>
          <a:lstStyle/>
          <a:p>
            <a:pPr marL="109728" indent="0" algn="just">
              <a:lnSpc>
                <a:spcPct val="200000"/>
              </a:lnSpc>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behaviors and properties of the target, a model can produce misunderstandings leading to incorrect predictions, conclusions, and solutions. Knowing how and what to abstract is a key skill in modeling. So is the ability to use models with an understanding of what they can't do. </a:t>
            </a:r>
          </a:p>
          <a:p>
            <a:pPr marL="109728" indent="0" algn="just">
              <a:lnSpc>
                <a:spcPct val="200000"/>
              </a:lnSpc>
              <a:buNone/>
            </a:pPr>
            <a:r>
              <a:rPr lang="en-US" sz="2000" b="1" dirty="0">
                <a:latin typeface="Times New Roman" pitchFamily="18" charset="0"/>
                <a:cs typeface="Times New Roman" pitchFamily="18" charset="0"/>
              </a:rPr>
              <a:t>Modeling </a:t>
            </a:r>
            <a:r>
              <a:rPr lang="en-US" sz="2000" b="1" dirty="0" smtClean="0">
                <a:latin typeface="Times New Roman" pitchFamily="18" charset="0"/>
                <a:cs typeface="Times New Roman" pitchFamily="18" charset="0"/>
              </a:rPr>
              <a:t>in Design</a:t>
            </a:r>
          </a:p>
          <a:p>
            <a:pPr marL="0" indent="0" algn="just">
              <a:lnSpc>
                <a:spcPct val="200000"/>
              </a:lnSpc>
              <a:buNone/>
            </a:pPr>
            <a:r>
              <a:rPr lang="en-US" sz="2000" dirty="0">
                <a:latin typeface="Times New Roman" pitchFamily="18" charset="0"/>
                <a:cs typeface="Times New Roman" pitchFamily="18" charset="0"/>
              </a:rPr>
              <a:t>If design is problem solving, then one might expect modeling to be a </a:t>
            </a:r>
            <a:r>
              <a:rPr lang="en-US" sz="2000" dirty="0" smtClean="0">
                <a:latin typeface="Times New Roman" pitchFamily="18" charset="0"/>
                <a:cs typeface="Times New Roman" pitchFamily="18" charset="0"/>
              </a:rPr>
              <a:t>central </a:t>
            </a:r>
            <a:r>
              <a:rPr lang="en-US" sz="2000" dirty="0">
                <a:latin typeface="Times New Roman" pitchFamily="18" charset="0"/>
                <a:cs typeface="Times New Roman" pitchFamily="18" charset="0"/>
              </a:rPr>
              <a:t>tool in all design </a:t>
            </a:r>
            <a:r>
              <a:rPr lang="en-US" sz="2000" dirty="0" smtClean="0">
                <a:latin typeface="Times New Roman" pitchFamily="18" charset="0"/>
                <a:cs typeface="Times New Roman" pitchFamily="18" charset="0"/>
              </a:rPr>
              <a:t>disciplines. </a:t>
            </a:r>
            <a:r>
              <a:rPr lang="en-US" sz="2000" dirty="0">
                <a:latin typeface="Times New Roman" pitchFamily="18" charset="0"/>
                <a:cs typeface="Times New Roman" pitchFamily="18" charset="0"/>
              </a:rPr>
              <a:t>Models are useful in design in </a:t>
            </a:r>
            <a:r>
              <a:rPr lang="en-US" sz="2000" dirty="0" smtClean="0">
                <a:latin typeface="Times New Roman" pitchFamily="18" charset="0"/>
                <a:cs typeface="Times New Roman" pitchFamily="18" charset="0"/>
              </a:rPr>
              <a:t>three ways:</a:t>
            </a:r>
            <a:endParaRPr lang="en-US" sz="2000" dirty="0">
              <a:latin typeface="Times New Roman" pitchFamily="18" charset="0"/>
              <a:cs typeface="Times New Roman" pitchFamily="18" charset="0"/>
            </a:endParaRP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3424515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09800"/>
            <a:ext cx="8229600" cy="4407091"/>
          </a:xfrm>
        </p:spPr>
        <p:txBody>
          <a:bodyPr>
            <a:noAutofit/>
          </a:bodyPr>
          <a:lstStyle/>
          <a:p>
            <a:pPr marL="566928" indent="-457200" algn="just">
              <a:lnSpc>
                <a:spcPct val="200000"/>
              </a:lnSpc>
              <a:buFont typeface="+mj-lt"/>
              <a:buAutoNum type="arabicPeriod"/>
            </a:pPr>
            <a:r>
              <a:rPr lang="en-US" sz="2000" b="1" dirty="0" smtClean="0">
                <a:latin typeface="Times New Roman" pitchFamily="18" charset="0"/>
                <a:cs typeface="Times New Roman" pitchFamily="18" charset="0"/>
              </a:rPr>
              <a:t>Problem Understanding </a:t>
            </a:r>
          </a:p>
          <a:p>
            <a:pPr marL="109728" indent="0" algn="just">
              <a:lnSpc>
                <a:spcPct val="200000"/>
              </a:lnSpc>
              <a:buNone/>
            </a:pPr>
            <a:r>
              <a:rPr lang="en-US" sz="2000" dirty="0" smtClean="0">
                <a:latin typeface="Times New Roman" pitchFamily="18" charset="0"/>
                <a:cs typeface="Times New Roman" pitchFamily="18" charset="0"/>
              </a:rPr>
              <a:t>Designers </a:t>
            </a:r>
            <a:r>
              <a:rPr lang="en-US" sz="2000" dirty="0">
                <a:latin typeface="Times New Roman" pitchFamily="18" charset="0"/>
                <a:cs typeface="Times New Roman" pitchFamily="18" charset="0"/>
              </a:rPr>
              <a:t>must understand design </a:t>
            </a:r>
            <a:r>
              <a:rPr lang="en-US" sz="2000" dirty="0" smtClean="0">
                <a:latin typeface="Times New Roman" pitchFamily="18" charset="0"/>
                <a:cs typeface="Times New Roman" pitchFamily="18" charset="0"/>
              </a:rPr>
              <a:t>problems </a:t>
            </a:r>
            <a:r>
              <a:rPr lang="en-US" sz="2000" dirty="0">
                <a:latin typeface="Times New Roman" pitchFamily="18" charset="0"/>
                <a:cs typeface="Times New Roman" pitchFamily="18" charset="0"/>
              </a:rPr>
              <a:t>and constraints </a:t>
            </a:r>
            <a:r>
              <a:rPr lang="en-US" sz="2000" dirty="0" smtClean="0">
                <a:latin typeface="Times New Roman" pitchFamily="18" charset="0"/>
                <a:cs typeface="Times New Roman" pitchFamily="18" charset="0"/>
              </a:rPr>
              <a:t>before they </a:t>
            </a:r>
            <a:r>
              <a:rPr lang="en-US" sz="2000" dirty="0">
                <a:latin typeface="Times New Roman" pitchFamily="18" charset="0"/>
                <a:cs typeface="Times New Roman" pitchFamily="18" charset="0"/>
              </a:rPr>
              <a:t>can </a:t>
            </a:r>
            <a:r>
              <a:rPr lang="en-US" sz="2000" dirty="0" smtClean="0">
                <a:latin typeface="Times New Roman" pitchFamily="18" charset="0"/>
                <a:cs typeface="Times New Roman" pitchFamily="18" charset="0"/>
              </a:rPr>
              <a:t>create </a:t>
            </a:r>
            <a:r>
              <a:rPr lang="en-US" sz="2000" dirty="0">
                <a:latin typeface="Times New Roman" pitchFamily="18" charset="0"/>
                <a:cs typeface="Times New Roman" pitchFamily="18" charset="0"/>
              </a:rPr>
              <a:t>solutions. Models can help represent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explore </a:t>
            </a:r>
            <a:r>
              <a:rPr lang="en-US" sz="2000" dirty="0" smtClean="0">
                <a:latin typeface="Times New Roman" pitchFamily="18" charset="0"/>
                <a:cs typeface="Times New Roman" pitchFamily="18" charset="0"/>
              </a:rPr>
              <a:t>	problems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566928" indent="-457200" algn="just">
              <a:lnSpc>
                <a:spcPct val="200000"/>
              </a:lnSpc>
              <a:buFont typeface="+mj-lt"/>
              <a:buAutoNum type="arabicPeriod" startAt="2"/>
            </a:pPr>
            <a:r>
              <a:rPr lang="en-US" sz="2000" b="1" dirty="0" smtClean="0">
                <a:latin typeface="Times New Roman" pitchFamily="18" charset="0"/>
                <a:cs typeface="Times New Roman" pitchFamily="18" charset="0"/>
              </a:rPr>
              <a:t>Design </a:t>
            </a:r>
            <a:r>
              <a:rPr lang="en-US" sz="2000" b="1" dirty="0">
                <a:latin typeface="Times New Roman" pitchFamily="18" charset="0"/>
                <a:cs typeface="Times New Roman" pitchFamily="18" charset="0"/>
              </a:rPr>
              <a:t>Creation and </a:t>
            </a:r>
            <a:r>
              <a:rPr lang="en-US" sz="2000" b="1" dirty="0" smtClean="0">
                <a:latin typeface="Times New Roman" pitchFamily="18" charset="0"/>
                <a:cs typeface="Times New Roman" pitchFamily="18" charset="0"/>
              </a:rPr>
              <a:t>Investigation</a:t>
            </a:r>
          </a:p>
          <a:p>
            <a:pPr marL="109728" indent="0" algn="just">
              <a:lnSpc>
                <a:spcPct val="200000"/>
              </a:lnSpc>
              <a:buNone/>
            </a:pPr>
            <a:r>
              <a:rPr lang="en-US" sz="2000" dirty="0" smtClean="0">
                <a:latin typeface="Times New Roman" pitchFamily="18" charset="0"/>
                <a:cs typeface="Times New Roman" pitchFamily="18" charset="0"/>
              </a:rPr>
              <a:t>Floor </a:t>
            </a:r>
            <a:r>
              <a:rPr lang="en-US" sz="2000" dirty="0">
                <a:latin typeface="Times New Roman" pitchFamily="18" charset="0"/>
                <a:cs typeface="Times New Roman" pitchFamily="18" charset="0"/>
              </a:rPr>
              <a:t>plans, elevations, schematics, blueprints, and </a:t>
            </a:r>
            <a:r>
              <a:rPr lang="en-US" sz="2000" dirty="0" smtClean="0">
                <a:latin typeface="Times New Roman" pitchFamily="18" charset="0"/>
                <a:cs typeface="Times New Roman" pitchFamily="18" charset="0"/>
              </a:rPr>
              <a:t>diagrams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all sorts </a:t>
            </a:r>
            <a:r>
              <a:rPr lang="en-US" sz="2000" dirty="0">
                <a:latin typeface="Times New Roman" pitchFamily="18" charset="0"/>
                <a:cs typeface="Times New Roman" pitchFamily="18" charset="0"/>
              </a:rPr>
              <a:t>are the mainstays of design creation and investigation in </a:t>
            </a:r>
            <a:r>
              <a:rPr lang="en-US" sz="2000" dirty="0">
                <a:latin typeface="Times New Roman" pitchFamily="18" charset="0"/>
                <a:cs typeface="Times New Roman" pitchFamily="18" charset="0"/>
              </a:rPr>
              <a:t>most disciplines. </a:t>
            </a: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388435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743" y="2209800"/>
            <a:ext cx="8229600" cy="4407091"/>
          </a:xfrm>
        </p:spPr>
        <p:txBody>
          <a:bodyPr>
            <a:noAutofit/>
          </a:bodyPr>
          <a:lstStyle/>
          <a:p>
            <a:pPr marL="109728" indent="0" algn="just">
              <a:lnSpc>
                <a:spcPct val="200000"/>
              </a:lnSpc>
              <a:buNone/>
            </a:pPr>
            <a:r>
              <a:rPr lang="en-US" sz="2000" dirty="0" smtClean="0">
                <a:latin typeface="Times New Roman" pitchFamily="18" charset="0"/>
                <a:cs typeface="Times New Roman" pitchFamily="18" charset="0"/>
              </a:rPr>
              <a:t>Mock-ups</a:t>
            </a:r>
            <a:r>
              <a:rPr lang="en-US" sz="2000" dirty="0">
                <a:latin typeface="Times New Roman" pitchFamily="18" charset="0"/>
                <a:cs typeface="Times New Roman" pitchFamily="18" charset="0"/>
              </a:rPr>
              <a:t>, partial implementations, and physical </a:t>
            </a:r>
            <a:r>
              <a:rPr lang="en-US" sz="2000" dirty="0" smtClean="0">
                <a:latin typeface="Times New Roman" pitchFamily="18" charset="0"/>
                <a:cs typeface="Times New Roman" pitchFamily="18" charset="0"/>
              </a:rPr>
              <a:t>scale models </a:t>
            </a:r>
            <a:r>
              <a:rPr lang="en-US" sz="2000" dirty="0">
                <a:latin typeface="Times New Roman" pitchFamily="18" charset="0"/>
                <a:cs typeface="Times New Roman" pitchFamily="18" charset="0"/>
              </a:rPr>
              <a:t>are also widely used and allow investigation </a:t>
            </a:r>
            <a:r>
              <a:rPr lang="en-US" sz="2000" dirty="0" smtClean="0">
                <a:latin typeface="Times New Roman" pitchFamily="18" charset="0"/>
                <a:cs typeface="Times New Roman" pitchFamily="18" charset="0"/>
              </a:rPr>
              <a:t>through simulation </a:t>
            </a:r>
            <a:r>
              <a:rPr lang="en-US" sz="2000" dirty="0">
                <a:latin typeface="Times New Roman" pitchFamily="18" charset="0"/>
                <a:cs typeface="Times New Roman" pitchFamily="18" charset="0"/>
              </a:rPr>
              <a:t>and testing. </a:t>
            </a:r>
            <a:endParaRPr lang="en-US" sz="2000" dirty="0" smtClean="0">
              <a:latin typeface="Times New Roman" pitchFamily="18" charset="0"/>
              <a:cs typeface="Times New Roman" pitchFamily="18" charset="0"/>
            </a:endParaRPr>
          </a:p>
          <a:p>
            <a:pPr marL="566928" indent="-457200" algn="just">
              <a:lnSpc>
                <a:spcPct val="200000"/>
              </a:lnSpc>
              <a:buFont typeface="+mj-lt"/>
              <a:buAutoNum type="arabicPeriod" startAt="3"/>
            </a:pPr>
            <a:r>
              <a:rPr lang="en-US" sz="2000" b="1" dirty="0" smtClean="0">
                <a:latin typeface="Times New Roman" pitchFamily="18" charset="0"/>
                <a:cs typeface="Times New Roman" pitchFamily="18" charset="0"/>
              </a:rPr>
              <a:t>Documentation</a:t>
            </a:r>
          </a:p>
          <a:p>
            <a:pPr marL="109728" indent="0" algn="just">
              <a:lnSpc>
                <a:spcPct val="200000"/>
              </a:lnSpc>
              <a:buNone/>
            </a:pPr>
            <a:r>
              <a:rPr lang="en-US" sz="2000" dirty="0" smtClean="0">
                <a:latin typeface="Times New Roman" pitchFamily="18" charset="0"/>
                <a:cs typeface="Times New Roman" pitchFamily="18" charset="0"/>
              </a:rPr>
              <a:t>Models </a:t>
            </a:r>
            <a:r>
              <a:rPr lang="en-US" sz="2000" dirty="0">
                <a:latin typeface="Times New Roman" pitchFamily="18" charset="0"/>
                <a:cs typeface="Times New Roman" pitchFamily="18" charset="0"/>
              </a:rPr>
              <a:t>developed to understand, create, and investigate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also used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 document designs </a:t>
            </a:r>
            <a:r>
              <a:rPr lang="en-US" sz="2000" dirty="0">
                <a:latin typeface="Times New Roman" pitchFamily="18" charset="0"/>
                <a:cs typeface="Times New Roman" pitchFamily="18" charset="0"/>
              </a:rPr>
              <a:t>for implementation and maintenance. Additional </a:t>
            </a:r>
            <a:r>
              <a:rPr lang="en-US" sz="2000" dirty="0" smtClean="0">
                <a:latin typeface="Times New Roman" pitchFamily="18" charset="0"/>
                <a:cs typeface="Times New Roman" pitchFamily="18" charset="0"/>
              </a:rPr>
              <a:t>models </a:t>
            </a:r>
            <a:r>
              <a:rPr lang="en-US" sz="2000" dirty="0">
                <a:latin typeface="Times New Roman" pitchFamily="18" charset="0"/>
                <a:cs typeface="Times New Roman" pitchFamily="18" charset="0"/>
              </a:rPr>
              <a:t>are sometimes made just for documentation. </a:t>
            </a: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2286469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1629" y="2362200"/>
            <a:ext cx="8229600" cy="4407091"/>
          </a:xfrm>
        </p:spPr>
        <p:txBody>
          <a:bodyPr>
            <a:noAutofit/>
          </a:bodyPr>
          <a:lstStyle/>
          <a:p>
            <a:pPr marL="0" indent="0" algn="just">
              <a:lnSpc>
                <a:spcPct val="200000"/>
              </a:lnSpc>
              <a:buNone/>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software design models are symbolic representations, though programs that implement part of the final result (prototypes) are sometimes used. Software design problems and solutions are often complex, and many aspects of software systems must be modeled. Consequently, many kinds of models are used in software design</a:t>
            </a:r>
            <a:r>
              <a:rPr lang="en-US" sz="2000" dirty="0" smtClean="0">
                <a:latin typeface="Times New Roman" pitchFamily="18" charset="0"/>
                <a:cs typeface="Times New Roman" pitchFamily="18" charset="0"/>
              </a:rPr>
              <a:t>. </a:t>
            </a: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4037738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362200"/>
            <a:ext cx="8229600" cy="4407091"/>
          </a:xfrm>
        </p:spPr>
        <p:txBody>
          <a:bodyPr>
            <a:noAutofit/>
          </a:bodyPr>
          <a:lstStyle/>
          <a:p>
            <a:pPr marL="0" indent="0" algn="just">
              <a:lnSpc>
                <a:spcPct val="200000"/>
              </a:lnSpc>
              <a:buNone/>
            </a:pPr>
            <a:r>
              <a:rPr lang="en-US" sz="2000" dirty="0" smtClean="0">
                <a:latin typeface="Times New Roman" pitchFamily="18" charset="0"/>
                <a:cs typeface="Times New Roman" pitchFamily="18" charset="0"/>
              </a:rPr>
              <a:t>Software </a:t>
            </a:r>
            <a:r>
              <a:rPr lang="en-US" sz="2000" dirty="0">
                <a:latin typeface="Times New Roman" pitchFamily="18" charset="0"/>
                <a:cs typeface="Times New Roman" pitchFamily="18" charset="0"/>
              </a:rPr>
              <a:t>design models may be divided into two broad classes: </a:t>
            </a:r>
            <a:endParaRPr lang="en-US" sz="2000" dirty="0" smtClean="0">
              <a:latin typeface="Times New Roman" pitchFamily="18" charset="0"/>
              <a:cs typeface="Times New Roman" pitchFamily="18" charset="0"/>
            </a:endParaRPr>
          </a:p>
          <a:p>
            <a:pPr lvl="2" algn="just">
              <a:lnSpc>
                <a:spcPct val="200000"/>
              </a:lnSpc>
              <a:buClr>
                <a:schemeClr val="accent1">
                  <a:lumMod val="75000"/>
                </a:schemeClr>
              </a:buClr>
              <a:buFont typeface="Wingdings" panose="05000000000000000000" pitchFamily="2" charset="2"/>
              <a:buChar char="§"/>
            </a:pPr>
            <a:r>
              <a:rPr lang="en-US" sz="2000" dirty="0" smtClean="0">
                <a:latin typeface="Times New Roman" pitchFamily="18" charset="0"/>
                <a:cs typeface="Times New Roman" pitchFamily="18" charset="0"/>
              </a:rPr>
              <a:t>Static models</a:t>
            </a:r>
          </a:p>
          <a:p>
            <a:pPr lvl="2" algn="just">
              <a:lnSpc>
                <a:spcPct val="200000"/>
              </a:lnSpc>
              <a:buClr>
                <a:schemeClr val="accent1">
                  <a:lumMod val="75000"/>
                </a:schemeClr>
              </a:buClr>
              <a:buFont typeface="Wingdings" panose="05000000000000000000" pitchFamily="2" charset="2"/>
              <a:buChar char="§"/>
            </a:pPr>
            <a:r>
              <a:rPr lang="en-US" sz="2000" dirty="0" smtClean="0">
                <a:latin typeface="Times New Roman" pitchFamily="18" charset="0"/>
                <a:cs typeface="Times New Roman" pitchFamily="18" charset="0"/>
              </a:rPr>
              <a:t>Dynamic models</a:t>
            </a:r>
          </a:p>
          <a:p>
            <a:pPr marL="137160" indent="0" algn="just">
              <a:lnSpc>
                <a:spcPct val="200000"/>
              </a:lnSpc>
              <a:buClr>
                <a:schemeClr val="bg2">
                  <a:lumMod val="50000"/>
                </a:schemeClr>
              </a:buClr>
              <a:buNone/>
            </a:pPr>
            <a:endParaRPr lang="en-US" sz="2000" dirty="0">
              <a:latin typeface="Times New Roman" pitchFamily="18" charset="0"/>
              <a:cs typeface="Times New Roman" pitchFamily="18" charset="0"/>
            </a:endParaRP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graphicFrame>
        <p:nvGraphicFramePr>
          <p:cNvPr id="5" name="Diagram 4"/>
          <p:cNvGraphicFramePr/>
          <p:nvPr>
            <p:extLst>
              <p:ext uri="{D42A27DB-BD31-4B8C-83A1-F6EECF244321}">
                <p14:modId xmlns:p14="http://schemas.microsoft.com/office/powerpoint/2010/main" val="1043895942"/>
              </p:ext>
            </p:extLst>
          </p:nvPr>
        </p:nvGraphicFramePr>
        <p:xfrm>
          <a:off x="4572000" y="3352800"/>
          <a:ext cx="3842657" cy="2568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834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407091"/>
          </a:xfrm>
        </p:spPr>
        <p:txBody>
          <a:bodyPr>
            <a:noAutofit/>
          </a:bodyPr>
          <a:lstStyle/>
          <a:p>
            <a:pPr marL="109728" indent="0" algn="just">
              <a:lnSpc>
                <a:spcPct val="200000"/>
              </a:lnSpc>
              <a:buClr>
                <a:schemeClr val="bg2">
                  <a:lumMod val="50000"/>
                </a:schemeClr>
              </a:buClr>
              <a:buNone/>
            </a:pPr>
            <a:r>
              <a:rPr lang="en-US" sz="2000" b="1" dirty="0">
                <a:latin typeface="Times New Roman" pitchFamily="18" charset="0"/>
                <a:cs typeface="Times New Roman" pitchFamily="18" charset="0"/>
              </a:rPr>
              <a:t>Static </a:t>
            </a:r>
            <a:r>
              <a:rPr lang="en-US" sz="2000" b="1" dirty="0" smtClean="0">
                <a:latin typeface="Times New Roman" pitchFamily="18" charset="0"/>
                <a:cs typeface="Times New Roman" pitchFamily="18" charset="0"/>
              </a:rPr>
              <a:t>models</a:t>
            </a:r>
          </a:p>
          <a:p>
            <a:pPr algn="just">
              <a:lnSpc>
                <a:spcPct val="200000"/>
              </a:lnSpc>
              <a:buClr>
                <a:schemeClr val="accent1">
                  <a:lumMod val="50000"/>
                </a:schemeClr>
              </a:buClr>
              <a:buFont typeface="Wingdings" panose="05000000000000000000" pitchFamily="2" charset="2"/>
              <a:buChar char="§"/>
            </a:pPr>
            <a:r>
              <a:rPr lang="en-US" sz="2000" dirty="0">
                <a:latin typeface="Times New Roman" pitchFamily="18" charset="0"/>
                <a:cs typeface="Times New Roman" pitchFamily="18" charset="0"/>
              </a:rPr>
              <a:t>A static design model represents aspects of programs that do not change during program execution. </a:t>
            </a:r>
            <a:endParaRPr lang="en-US" sz="2000" dirty="0" smtClean="0">
              <a:latin typeface="Times New Roman" pitchFamily="18" charset="0"/>
              <a:cs typeface="Times New Roman" pitchFamily="18" charset="0"/>
            </a:endParaRPr>
          </a:p>
          <a:p>
            <a:pPr marL="109728" indent="0" algn="just">
              <a:lnSpc>
                <a:spcPct val="200000"/>
              </a:lnSpc>
              <a:buClr>
                <a:schemeClr val="bg2">
                  <a:lumMod val="50000"/>
                </a:schemeClr>
              </a:buClr>
              <a:buNone/>
            </a:pPr>
            <a:r>
              <a:rPr lang="en-US" sz="2000" b="1" dirty="0" smtClean="0">
                <a:latin typeface="Times New Roman" pitchFamily="18" charset="0"/>
                <a:cs typeface="Times New Roman" pitchFamily="18" charset="0"/>
              </a:rPr>
              <a:t>Dynamic model</a:t>
            </a:r>
          </a:p>
          <a:p>
            <a:pPr algn="just">
              <a:lnSpc>
                <a:spcPct val="200000"/>
              </a:lnSpc>
              <a:buClr>
                <a:schemeClr val="accent1">
                  <a:lumMod val="50000"/>
                </a:schemeClr>
              </a:buClr>
              <a:buFont typeface="Wingdings" panose="05000000000000000000" pitchFamily="2" charset="2"/>
              <a:buChar char="§"/>
            </a:pPr>
            <a:r>
              <a:rPr lang="en-US" sz="2000" dirty="0" smtClean="0">
                <a:latin typeface="Times New Roman" pitchFamily="18" charset="0"/>
                <a:cs typeface="Times New Roman" pitchFamily="18" charset="0"/>
              </a:rPr>
              <a:t>A dynamic </a:t>
            </a:r>
            <a:r>
              <a:rPr lang="en-US" sz="2000" dirty="0">
                <a:latin typeface="Times New Roman" pitchFamily="18" charset="0"/>
                <a:cs typeface="Times New Roman" pitchFamily="18" charset="0"/>
              </a:rPr>
              <a:t>design model represents what happens during program execution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Models in Design</a:t>
            </a:r>
            <a:endParaRPr lang="en-US" kern="0" dirty="0"/>
          </a:p>
        </p:txBody>
      </p:sp>
    </p:spTree>
    <p:extLst>
      <p:ext uri="{BB962C8B-B14F-4D97-AF65-F5344CB8AC3E}">
        <p14:creationId xmlns:p14="http://schemas.microsoft.com/office/powerpoint/2010/main" val="3470768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85800"/>
            <a:ext cx="8229600" cy="1143000"/>
          </a:xfrm>
        </p:spPr>
        <p:txBody>
          <a:bodyPr/>
          <a:lstStyle/>
          <a:p>
            <a:pPr lvl="3" algn="l" defTabSz="457200"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Reference Materials</a:t>
            </a:r>
          </a:p>
        </p:txBody>
      </p:sp>
      <p:sp>
        <p:nvSpPr>
          <p:cNvPr id="2" name="Content Placeholder 1"/>
          <p:cNvSpPr>
            <a:spLocks noGrp="1"/>
          </p:cNvSpPr>
          <p:nvPr>
            <p:ph idx="1"/>
          </p:nvPr>
        </p:nvSpPr>
        <p:spPr>
          <a:xfrm>
            <a:off x="381000" y="2124338"/>
            <a:ext cx="8229600" cy="4711891"/>
          </a:xfrm>
        </p:spPr>
        <p:txBody>
          <a:bodyPr>
            <a:normAutofit/>
          </a:bodyPr>
          <a:lstStyle/>
          <a:p>
            <a:pPr marL="0" lvl="0" indent="0">
              <a:spcBef>
                <a:spcPts val="0"/>
              </a:spcBef>
              <a:buClrTx/>
              <a:buSzTx/>
              <a:buNone/>
            </a:pPr>
            <a:endParaRPr lang="en-US" sz="1600" dirty="0">
              <a:solidFill>
                <a:prstClr val="black"/>
              </a:solidFill>
              <a:latin typeface="Arial" pitchFamily="34" charset="0"/>
              <a:cs typeface="Arial" pitchFamily="34" charset="0"/>
            </a:endParaRPr>
          </a:p>
          <a:p>
            <a:pPr marL="713232" lvl="1" indent="-457200">
              <a:lnSpc>
                <a:spcPct val="150000"/>
              </a:lnSpc>
              <a:spcBef>
                <a:spcPts val="0"/>
              </a:spcBef>
              <a:buClr>
                <a:schemeClr val="bg2">
                  <a:lumMod val="50000"/>
                </a:schemeClr>
              </a:buClr>
              <a:buFont typeface="+mj-lt"/>
              <a:buAutoNum type="arabicPeriod"/>
            </a:pPr>
            <a:r>
              <a:rPr lang="en-US" sz="1700" dirty="0">
                <a:solidFill>
                  <a:prstClr val="black"/>
                </a:solidFill>
                <a:latin typeface="Times New Roman" pitchFamily="18" charset="0"/>
                <a:cs typeface="Times New Roman" pitchFamily="18" charset="0"/>
              </a:rPr>
              <a:t>Software Architecture and Design Illuminated, Kai </a:t>
            </a:r>
            <a:r>
              <a:rPr lang="en-US" sz="1700" dirty="0" err="1">
                <a:solidFill>
                  <a:prstClr val="black"/>
                </a:solidFill>
                <a:latin typeface="Times New Roman" pitchFamily="18" charset="0"/>
                <a:cs typeface="Times New Roman" pitchFamily="18" charset="0"/>
              </a:rPr>
              <a:t>Qian</a:t>
            </a:r>
            <a:r>
              <a:rPr lang="en-US" sz="1700" dirty="0">
                <a:solidFill>
                  <a:prstClr val="black"/>
                </a:solidFill>
                <a:latin typeface="Times New Roman" pitchFamily="18" charset="0"/>
                <a:cs typeface="Times New Roman" pitchFamily="18" charset="0"/>
              </a:rPr>
              <a:t>, Xiang Fu, </a:t>
            </a:r>
            <a:r>
              <a:rPr lang="en-US" sz="1700" dirty="0" err="1" smtClean="0">
                <a:solidFill>
                  <a:prstClr val="black"/>
                </a:solidFill>
                <a:latin typeface="Times New Roman" pitchFamily="18" charset="0"/>
                <a:cs typeface="Times New Roman" pitchFamily="18" charset="0"/>
              </a:rPr>
              <a:t>Lixin</a:t>
            </a:r>
            <a:r>
              <a:rPr lang="en-US" sz="1700" dirty="0" smtClean="0">
                <a:solidFill>
                  <a:prstClr val="black"/>
                </a:solidFill>
                <a:latin typeface="Times New Roman" pitchFamily="18" charset="0"/>
                <a:cs typeface="Times New Roman" pitchFamily="18" charset="0"/>
              </a:rPr>
              <a:t> Tao</a:t>
            </a:r>
            <a:r>
              <a:rPr lang="en-US" sz="1700" dirty="0">
                <a:solidFill>
                  <a:prstClr val="black"/>
                </a:solidFill>
                <a:latin typeface="Times New Roman" pitchFamily="18" charset="0"/>
                <a:cs typeface="Times New Roman" pitchFamily="18" charset="0"/>
              </a:rPr>
              <a:t>, Chong-Wei </a:t>
            </a:r>
            <a:r>
              <a:rPr lang="en-US" sz="1700" dirty="0" err="1">
                <a:solidFill>
                  <a:prstClr val="black"/>
                </a:solidFill>
                <a:latin typeface="Times New Roman" pitchFamily="18" charset="0"/>
                <a:cs typeface="Times New Roman" pitchFamily="18" charset="0"/>
              </a:rPr>
              <a:t>Xu</a:t>
            </a:r>
            <a:r>
              <a:rPr lang="en-US" sz="1700" dirty="0">
                <a:solidFill>
                  <a:prstClr val="black"/>
                </a:solidFill>
                <a:latin typeface="Times New Roman" pitchFamily="18" charset="0"/>
                <a:cs typeface="Times New Roman" pitchFamily="18" charset="0"/>
              </a:rPr>
              <a:t>, Jorge L. Diaz-Herrera, Jones and Bartlett </a:t>
            </a:r>
            <a:r>
              <a:rPr lang="en-US" sz="1700" dirty="0" smtClean="0">
                <a:solidFill>
                  <a:prstClr val="black"/>
                </a:solidFill>
                <a:latin typeface="Times New Roman" pitchFamily="18" charset="0"/>
                <a:cs typeface="Times New Roman" pitchFamily="18" charset="0"/>
              </a:rPr>
              <a:t>Publishers, 1st </a:t>
            </a:r>
            <a:r>
              <a:rPr lang="en-US" sz="1700" dirty="0">
                <a:solidFill>
                  <a:prstClr val="black"/>
                </a:solidFill>
                <a:latin typeface="Times New Roman" pitchFamily="18" charset="0"/>
                <a:cs typeface="Times New Roman" pitchFamily="18" charset="0"/>
              </a:rPr>
              <a:t>Edition, 2009 (or Latest Edition).</a:t>
            </a:r>
          </a:p>
          <a:p>
            <a:pPr marL="713232" lvl="1" indent="-457200">
              <a:lnSpc>
                <a:spcPct val="150000"/>
              </a:lnSpc>
              <a:spcBef>
                <a:spcPts val="0"/>
              </a:spcBef>
              <a:buClr>
                <a:schemeClr val="bg2">
                  <a:lumMod val="50000"/>
                </a:schemeClr>
              </a:buClr>
              <a:buFont typeface="+mj-lt"/>
              <a:buAutoNum type="arabicPeriod"/>
            </a:pPr>
            <a:r>
              <a:rPr lang="en-US" sz="1700" dirty="0" smtClean="0">
                <a:solidFill>
                  <a:prstClr val="black"/>
                </a:solidFill>
                <a:latin typeface="Times New Roman" pitchFamily="18" charset="0"/>
                <a:cs typeface="Times New Roman" pitchFamily="18" charset="0"/>
              </a:rPr>
              <a:t>Introduction </a:t>
            </a:r>
            <a:r>
              <a:rPr lang="en-US" sz="1700" dirty="0">
                <a:solidFill>
                  <a:prstClr val="black"/>
                </a:solidFill>
                <a:latin typeface="Times New Roman" pitchFamily="18" charset="0"/>
                <a:cs typeface="Times New Roman" pitchFamily="18" charset="0"/>
              </a:rPr>
              <a:t>to Software Engineering Design: Processes, Principles </a:t>
            </a:r>
            <a:r>
              <a:rPr lang="en-US" sz="1700" dirty="0" smtClean="0">
                <a:solidFill>
                  <a:prstClr val="black"/>
                </a:solidFill>
                <a:latin typeface="Times New Roman" pitchFamily="18" charset="0"/>
                <a:cs typeface="Times New Roman" pitchFamily="18" charset="0"/>
              </a:rPr>
              <a:t>and Patterns </a:t>
            </a:r>
            <a:r>
              <a:rPr lang="en-US" sz="1700" dirty="0">
                <a:solidFill>
                  <a:prstClr val="black"/>
                </a:solidFill>
                <a:latin typeface="Times New Roman" pitchFamily="18" charset="0"/>
                <a:cs typeface="Times New Roman" pitchFamily="18" charset="0"/>
              </a:rPr>
              <a:t>with UML2, Christopher Fox, Addison-Wesley Professional, </a:t>
            </a:r>
            <a:r>
              <a:rPr lang="en-US" sz="1700" dirty="0" smtClean="0">
                <a:solidFill>
                  <a:prstClr val="black"/>
                </a:solidFill>
                <a:latin typeface="Times New Roman" pitchFamily="18" charset="0"/>
                <a:cs typeface="Times New Roman" pitchFamily="18" charset="0"/>
              </a:rPr>
              <a:t>2006 (or </a:t>
            </a:r>
            <a:r>
              <a:rPr lang="en-US" sz="1700" dirty="0">
                <a:solidFill>
                  <a:prstClr val="black"/>
                </a:solidFill>
                <a:latin typeface="Times New Roman" pitchFamily="18" charset="0"/>
                <a:cs typeface="Times New Roman" pitchFamily="18" charset="0"/>
              </a:rPr>
              <a:t>Latest Edition).</a:t>
            </a:r>
          </a:p>
          <a:p>
            <a:pPr marL="713232" lvl="1" indent="-457200">
              <a:lnSpc>
                <a:spcPct val="150000"/>
              </a:lnSpc>
              <a:spcBef>
                <a:spcPts val="0"/>
              </a:spcBef>
              <a:buClr>
                <a:schemeClr val="bg2">
                  <a:lumMod val="50000"/>
                </a:schemeClr>
              </a:buClr>
              <a:buFont typeface="+mj-lt"/>
              <a:buAutoNum type="arabicPeriod"/>
            </a:pPr>
            <a:r>
              <a:rPr lang="en-US" sz="1700" dirty="0" smtClean="0">
                <a:solidFill>
                  <a:prstClr val="black"/>
                </a:solidFill>
                <a:latin typeface="Times New Roman" pitchFamily="18" charset="0"/>
                <a:cs typeface="Times New Roman" pitchFamily="18" charset="0"/>
              </a:rPr>
              <a:t>Software </a:t>
            </a:r>
            <a:r>
              <a:rPr lang="en-US" sz="1700" dirty="0">
                <a:solidFill>
                  <a:prstClr val="black"/>
                </a:solidFill>
                <a:latin typeface="Times New Roman" pitchFamily="18" charset="0"/>
                <a:cs typeface="Times New Roman" pitchFamily="18" charset="0"/>
              </a:rPr>
              <a:t>Engineering Design: Theory and Practice, Carlos Otero, </a:t>
            </a:r>
            <a:r>
              <a:rPr lang="en-US" sz="1700" dirty="0" smtClean="0">
                <a:solidFill>
                  <a:prstClr val="black"/>
                </a:solidFill>
                <a:latin typeface="Times New Roman" pitchFamily="18" charset="0"/>
                <a:cs typeface="Times New Roman" pitchFamily="18" charset="0"/>
              </a:rPr>
              <a:t>CRC Press</a:t>
            </a:r>
            <a:r>
              <a:rPr lang="en-US" sz="1700" dirty="0">
                <a:solidFill>
                  <a:prstClr val="black"/>
                </a:solidFill>
                <a:latin typeface="Times New Roman" pitchFamily="18" charset="0"/>
                <a:cs typeface="Times New Roman" pitchFamily="18" charset="0"/>
              </a:rPr>
              <a:t>, 2012 (or Latest Edition).</a:t>
            </a:r>
          </a:p>
          <a:p>
            <a:pPr marL="713232" lvl="1" indent="-457200">
              <a:lnSpc>
                <a:spcPct val="150000"/>
              </a:lnSpc>
              <a:spcBef>
                <a:spcPts val="0"/>
              </a:spcBef>
              <a:buClr>
                <a:schemeClr val="bg2">
                  <a:lumMod val="50000"/>
                </a:schemeClr>
              </a:buClr>
              <a:buFont typeface="+mj-lt"/>
              <a:buAutoNum type="arabicPeriod"/>
            </a:pPr>
            <a:r>
              <a:rPr lang="en-US" sz="1700" dirty="0" smtClean="0">
                <a:solidFill>
                  <a:prstClr val="black"/>
                </a:solidFill>
                <a:latin typeface="Times New Roman" pitchFamily="18" charset="0"/>
                <a:cs typeface="Times New Roman" pitchFamily="18" charset="0"/>
              </a:rPr>
              <a:t>Software </a:t>
            </a:r>
            <a:r>
              <a:rPr lang="en-US" sz="1700" dirty="0">
                <a:solidFill>
                  <a:prstClr val="black"/>
                </a:solidFill>
                <a:latin typeface="Times New Roman" pitchFamily="18" charset="0"/>
                <a:cs typeface="Times New Roman" pitchFamily="18" charset="0"/>
              </a:rPr>
              <a:t>Engineering Techniques: Design for Quality, Krzysztof </a:t>
            </a:r>
            <a:r>
              <a:rPr lang="en-US" sz="1700" dirty="0" err="1" smtClean="0">
                <a:solidFill>
                  <a:prstClr val="black"/>
                </a:solidFill>
                <a:latin typeface="Times New Roman" pitchFamily="18" charset="0"/>
                <a:cs typeface="Times New Roman" pitchFamily="18" charset="0"/>
              </a:rPr>
              <a:t>Sacha</a:t>
            </a:r>
            <a:r>
              <a:rPr lang="en-US" sz="1700" dirty="0" smtClean="0">
                <a:solidFill>
                  <a:prstClr val="black"/>
                </a:solidFill>
                <a:latin typeface="Times New Roman" pitchFamily="18" charset="0"/>
                <a:cs typeface="Times New Roman" pitchFamily="18" charset="0"/>
              </a:rPr>
              <a:t>, Springer</a:t>
            </a:r>
            <a:r>
              <a:rPr lang="en-US" sz="1700" dirty="0">
                <a:solidFill>
                  <a:prstClr val="black"/>
                </a:solidFill>
                <a:latin typeface="Times New Roman" pitchFamily="18" charset="0"/>
                <a:cs typeface="Times New Roman" pitchFamily="18" charset="0"/>
              </a:rPr>
              <a:t>, 2006 (or Latest Edition).</a:t>
            </a:r>
            <a:endParaRPr lang="en-US" sz="1700" dirty="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4407091"/>
          </a:xfrm>
        </p:spPr>
        <p:txBody>
          <a:bodyPr>
            <a:noAutofit/>
          </a:bodyPr>
          <a:lstStyle/>
          <a:p>
            <a:pPr marL="109728" indent="0" algn="just">
              <a:lnSpc>
                <a:spcPct val="200000"/>
              </a:lnSpc>
              <a:buClr>
                <a:schemeClr val="bg2">
                  <a:lumMod val="50000"/>
                </a:schemeClr>
              </a:buClr>
              <a:buNone/>
            </a:pPr>
            <a:r>
              <a:rPr lang="en-US" sz="2000" b="1" dirty="0" smtClean="0">
                <a:latin typeface="Times New Roman" pitchFamily="18" charset="0"/>
                <a:cs typeface="Times New Roman" pitchFamily="18" charset="0"/>
              </a:rPr>
              <a:t>Product Design</a:t>
            </a:r>
          </a:p>
          <a:p>
            <a:pPr algn="just">
              <a:lnSpc>
                <a:spcPct val="200000"/>
              </a:lnSpc>
              <a:buClr>
                <a:schemeClr val="accent1">
                  <a:lumMod val="50000"/>
                </a:schemeClr>
              </a:buClr>
              <a:buFont typeface="Wingdings" panose="05000000000000000000" pitchFamily="2" charset="2"/>
              <a:buChar char="§"/>
            </a:pPr>
            <a:r>
              <a:rPr lang="en-US" sz="2000" dirty="0" smtClean="0">
                <a:latin typeface="Times New Roman" pitchFamily="18" charset="0"/>
                <a:cs typeface="Times New Roman" pitchFamily="18" charset="0"/>
              </a:rPr>
              <a:t>Product design is mainly concerned with styling and aesthetics, function and usability, manufacturability and manageability, and social and psychological roles and effects of artifacts and services. They are less concerned with, and largely unqualified to specify, the inner structure and working of technically complex </a:t>
            </a:r>
            <a:r>
              <a:rPr lang="en-US" sz="2000" dirty="0" smtClean="0">
                <a:latin typeface="Times New Roman" pitchFamily="18" charset="0"/>
                <a:cs typeface="Times New Roman" pitchFamily="18" charset="0"/>
              </a:rPr>
              <a:t>products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Product </a:t>
            </a:r>
            <a:r>
              <a:rPr lang="en-US" sz="2000" dirty="0">
                <a:latin typeface="Times New Roman" pitchFamily="18" charset="0"/>
                <a:cs typeface="Times New Roman" pitchFamily="18" charset="0"/>
              </a:rPr>
              <a:t>designers handle the "externals" of </a:t>
            </a:r>
            <a:r>
              <a:rPr lang="en-US" sz="2000" dirty="0" smtClean="0">
                <a:latin typeface="Times New Roman" pitchFamily="18" charset="0"/>
                <a:cs typeface="Times New Roman" pitchFamily="18" charset="0"/>
              </a:rPr>
              <a:t>product. </a:t>
            </a:r>
            <a:endParaRPr lang="en-US" sz="2000" dirty="0">
              <a:latin typeface="Times New Roman" pitchFamily="18" charset="0"/>
              <a:cs typeface="Times New Roman" pitchFamily="18" charset="0"/>
            </a:endParaRPr>
          </a:p>
        </p:txBody>
      </p:sp>
      <p:sp>
        <p:nvSpPr>
          <p:cNvPr id="4"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Varieties of Design</a:t>
            </a:r>
            <a:endParaRPr lang="en-US" kern="0" dirty="0"/>
          </a:p>
        </p:txBody>
      </p:sp>
    </p:spTree>
    <p:extLst>
      <p:ext uri="{BB962C8B-B14F-4D97-AF65-F5344CB8AC3E}">
        <p14:creationId xmlns:p14="http://schemas.microsoft.com/office/powerpoint/2010/main" val="3447319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4407091"/>
          </a:xfrm>
        </p:spPr>
        <p:txBody>
          <a:bodyPr>
            <a:noAutofit/>
          </a:bodyPr>
          <a:lstStyle/>
          <a:p>
            <a:pPr marL="109728" indent="0" algn="just">
              <a:lnSpc>
                <a:spcPct val="200000"/>
              </a:lnSpc>
              <a:buClr>
                <a:schemeClr val="bg2">
                  <a:lumMod val="50000"/>
                </a:schemeClr>
              </a:buClr>
              <a:buNone/>
            </a:pPr>
            <a:r>
              <a:rPr lang="en-US" sz="2000" b="1" dirty="0" smtClean="0">
                <a:latin typeface="Times New Roman" pitchFamily="18" charset="0"/>
                <a:cs typeface="Times New Roman" pitchFamily="18" charset="0"/>
              </a:rPr>
              <a:t>Engineering Design</a:t>
            </a:r>
          </a:p>
          <a:p>
            <a:pPr algn="just">
              <a:lnSpc>
                <a:spcPct val="200000"/>
              </a:lnSpc>
              <a:buClr>
                <a:schemeClr val="accent1">
                  <a:lumMod val="50000"/>
                </a:schemeClr>
              </a:buClr>
              <a:buFont typeface="Wingdings" panose="05000000000000000000" pitchFamily="2" charset="2"/>
              <a:buChar char="§"/>
            </a:pPr>
            <a:r>
              <a:rPr lang="en-US" sz="2000" dirty="0" smtClean="0">
                <a:latin typeface="Times New Roman" pitchFamily="18" charset="0"/>
                <a:cs typeface="Times New Roman" pitchFamily="18" charset="0"/>
              </a:rPr>
              <a:t>Technical </a:t>
            </a:r>
            <a:r>
              <a:rPr lang="en-US" sz="2000" dirty="0">
                <a:latin typeface="Times New Roman" pitchFamily="18" charset="0"/>
                <a:cs typeface="Times New Roman" pitchFamily="18" charset="0"/>
              </a:rPr>
              <a:t>matters are the province of engineering design, the activity of specifying the technical mechanisms and </a:t>
            </a:r>
            <a:r>
              <a:rPr lang="en-US" sz="2000" dirty="0" smtClean="0">
                <a:latin typeface="Times New Roman" pitchFamily="18" charset="0"/>
                <a:cs typeface="Times New Roman" pitchFamily="18" charset="0"/>
              </a:rPr>
              <a:t>workings </a:t>
            </a:r>
            <a:r>
              <a:rPr lang="en-US" sz="2000" dirty="0">
                <a:latin typeface="Times New Roman" pitchFamily="18" charset="0"/>
                <a:cs typeface="Times New Roman" pitchFamily="18" charset="0"/>
              </a:rPr>
              <a:t>of a product. Engineers receive specialized training in </a:t>
            </a:r>
            <a:r>
              <a:rPr lang="en-US" sz="2000" dirty="0" smtClean="0">
                <a:latin typeface="Times New Roman" pitchFamily="18" charset="0"/>
                <a:cs typeface="Times New Roman" pitchFamily="18" charset="0"/>
              </a:rPr>
              <a:t>applying </a:t>
            </a:r>
            <a:r>
              <a:rPr lang="en-US" sz="2000" dirty="0">
                <a:latin typeface="Times New Roman" pitchFamily="18" charset="0"/>
                <a:cs typeface="Times New Roman" pitchFamily="18" charset="0"/>
              </a:rPr>
              <a:t>scientific and mathematical - techniques to the specification of efficient, reliable, safe, and cost-effective mechanisms, systems, and processes to realize a product.</a:t>
            </a:r>
          </a:p>
        </p:txBody>
      </p:sp>
      <p:sp>
        <p:nvSpPr>
          <p:cNvPr id="5"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Varieties of Design</a:t>
            </a:r>
            <a:endParaRPr lang="en-US" kern="0" dirty="0"/>
          </a:p>
        </p:txBody>
      </p:sp>
    </p:spTree>
    <p:extLst>
      <p:ext uri="{BB962C8B-B14F-4D97-AF65-F5344CB8AC3E}">
        <p14:creationId xmlns:p14="http://schemas.microsoft.com/office/powerpoint/2010/main" val="2501867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09800"/>
            <a:ext cx="8229600" cy="4407091"/>
          </a:xfrm>
        </p:spPr>
        <p:txBody>
          <a:bodyPr>
            <a:noAutofit/>
          </a:bodyPr>
          <a:lstStyle/>
          <a:p>
            <a:pPr marL="0" indent="0" algn="just">
              <a:lnSpc>
                <a:spcPct val="200000"/>
              </a:lnSpc>
              <a:buNone/>
            </a:pPr>
            <a:r>
              <a:rPr lang="en-US" sz="2000" dirty="0">
                <a:latin typeface="Times New Roman" pitchFamily="18" charset="0"/>
                <a:cs typeface="Times New Roman" pitchFamily="18" charset="0"/>
              </a:rPr>
              <a:t>Software design is such as the design of other artifacts when it comes 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roles of product designers and engineers.</a:t>
            </a:r>
          </a:p>
        </p:txBody>
      </p:sp>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Varieties of </a:t>
            </a:r>
            <a:r>
              <a:rPr lang="en-US" sz="3600" dirty="0" smtClean="0">
                <a:solidFill>
                  <a:schemeClr val="bg1"/>
                </a:solidFill>
                <a:latin typeface="Roboto Light" panose="02000000000000000000" pitchFamily="2" charset="0"/>
                <a:ea typeface="Roboto Light" panose="02000000000000000000" pitchFamily="2" charset="0"/>
                <a:cs typeface="Times New Roman" pitchFamily="18" charset="0"/>
              </a:rPr>
              <a:t>Software Design</a:t>
            </a:r>
            <a:endParaRPr lang="en-US" kern="0" dirty="0"/>
          </a:p>
        </p:txBody>
      </p:sp>
      <p:graphicFrame>
        <p:nvGraphicFramePr>
          <p:cNvPr id="7" name="Diagram 6"/>
          <p:cNvGraphicFramePr/>
          <p:nvPr>
            <p:extLst>
              <p:ext uri="{D42A27DB-BD31-4B8C-83A1-F6EECF244321}">
                <p14:modId xmlns:p14="http://schemas.microsoft.com/office/powerpoint/2010/main" val="3928332500"/>
              </p:ext>
            </p:extLst>
          </p:nvPr>
        </p:nvGraphicFramePr>
        <p:xfrm>
          <a:off x="838200" y="3733800"/>
          <a:ext cx="76962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954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1"/>
            <a:ext cx="8229600" cy="2667000"/>
          </a:xfrm>
        </p:spPr>
        <p:txBody>
          <a:bodyPr>
            <a:noAutofit/>
          </a:bodyPr>
          <a:lstStyle/>
          <a:p>
            <a:pPr algn="just">
              <a:lnSpc>
                <a:spcPct val="200000"/>
              </a:lnSpc>
            </a:pPr>
            <a:endParaRPr lang="en-US" sz="2000" dirty="0" smtClean="0">
              <a:latin typeface="Times New Roman" pitchFamily="18" charset="0"/>
              <a:cs typeface="Times New Roman" pitchFamily="18" charset="0"/>
            </a:endParaRPr>
          </a:p>
          <a:p>
            <a:pPr algn="just">
              <a:lnSpc>
                <a:spcPct val="200000"/>
              </a:lnSpc>
            </a:pPr>
            <a:r>
              <a:rPr lang="en-US" sz="2000" dirty="0" smtClean="0">
                <a:latin typeface="Times New Roman" pitchFamily="18" charset="0"/>
                <a:cs typeface="Times New Roman" pitchFamily="18" charset="0"/>
              </a:rPr>
              <a:t>(Note: Detailed SDLC is provided in the “introduction to software engineering” notes and also discussed in class. Consult those notes for guidance)</a:t>
            </a:r>
            <a:endParaRPr lang="en-US" sz="2000" dirty="0">
              <a:latin typeface="Times New Roman" pitchFamily="18" charset="0"/>
              <a:cs typeface="Times New Roman" pitchFamily="18" charset="0"/>
            </a:endParaRPr>
          </a:p>
        </p:txBody>
      </p:sp>
      <p:sp>
        <p:nvSpPr>
          <p:cNvPr id="4"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Software Design in the Life Cycle</a:t>
            </a:r>
            <a:endParaRPr lang="en-US" kern="0" dirty="0"/>
          </a:p>
        </p:txBody>
      </p:sp>
    </p:spTree>
    <p:extLst>
      <p:ext uri="{BB962C8B-B14F-4D97-AF65-F5344CB8AC3E}">
        <p14:creationId xmlns:p14="http://schemas.microsoft.com/office/powerpoint/2010/main" val="2225553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362200"/>
            <a:ext cx="38385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txBox="1">
            <a:spLocks/>
          </p:cNvSpPr>
          <p:nvPr/>
        </p:nvSpPr>
        <p:spPr bwMode="gray">
          <a:xfrm>
            <a:off x="381000"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Software Design in the Life Cycle</a:t>
            </a:r>
            <a:endParaRPr lang="en-US" kern="0" dirty="0"/>
          </a:p>
        </p:txBody>
      </p:sp>
    </p:spTree>
    <p:extLst>
      <p:ext uri="{BB962C8B-B14F-4D97-AF65-F5344CB8AC3E}">
        <p14:creationId xmlns:p14="http://schemas.microsoft.com/office/powerpoint/2010/main" val="1552246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86000"/>
            <a:ext cx="8229600" cy="4407091"/>
          </a:xfrm>
        </p:spPr>
        <p:txBody>
          <a:bodyPr>
            <a:noAutofit/>
          </a:bodyPr>
          <a:lstStyle/>
          <a:p>
            <a:pPr marL="0" indent="0" algn="just">
              <a:lnSpc>
                <a:spcPct val="200000"/>
              </a:lnSpc>
              <a:buNone/>
            </a:pPr>
            <a:r>
              <a:rPr lang="en-US" sz="2000" dirty="0">
                <a:latin typeface="Times New Roman" pitchFamily="18" charset="0"/>
                <a:cs typeface="Times New Roman" pitchFamily="18" charset="0"/>
              </a:rPr>
              <a:t>A software design method is an orderly procedure for generating a </a:t>
            </a:r>
            <a:r>
              <a:rPr lang="en-US" sz="2000" dirty="0" smtClean="0">
                <a:latin typeface="Times New Roman" pitchFamily="18" charset="0"/>
                <a:cs typeface="Times New Roman" pitchFamily="18" charset="0"/>
              </a:rPr>
              <a:t>precise </a:t>
            </a:r>
            <a:r>
              <a:rPr lang="en-US" sz="2000" dirty="0">
                <a:latin typeface="Times New Roman" pitchFamily="18" charset="0"/>
                <a:cs typeface="Times New Roman" pitchFamily="18" charset="0"/>
              </a:rPr>
              <a:t>and complete software design solution that meets client needs and </a:t>
            </a:r>
            <a:r>
              <a:rPr lang="en-US" sz="2000" dirty="0" smtClean="0">
                <a:latin typeface="Times New Roman" pitchFamily="18" charset="0"/>
                <a:cs typeface="Times New Roman" pitchFamily="18" charset="0"/>
              </a:rPr>
              <a:t>constraints</a:t>
            </a:r>
            <a:r>
              <a:rPr lang="en-US" sz="2000" dirty="0">
                <a:latin typeface="Times New Roman" pitchFamily="18" charset="0"/>
                <a:cs typeface="Times New Roman" pitchFamily="18" charset="0"/>
              </a:rPr>
              <a:t>. A method typically </a:t>
            </a:r>
            <a:r>
              <a:rPr lang="en-US" sz="2000" dirty="0" smtClean="0">
                <a:latin typeface="Times New Roman" pitchFamily="18" charset="0"/>
                <a:cs typeface="Times New Roman" pitchFamily="18" charset="0"/>
              </a:rPr>
              <a:t>specifies </a:t>
            </a:r>
            <a:r>
              <a:rPr lang="en-US" sz="2000" dirty="0">
                <a:latin typeface="Times New Roman" pitchFamily="18" charset="0"/>
                <a:cs typeface="Times New Roman" pitchFamily="18" charset="0"/>
              </a:rPr>
              <a:t>the following items: </a:t>
            </a:r>
            <a:endParaRPr lang="en-US" sz="2000" dirty="0" smtClean="0">
              <a:latin typeface="Times New Roman" pitchFamily="18" charset="0"/>
              <a:cs typeface="Times New Roman" pitchFamily="18" charset="0"/>
            </a:endParaRPr>
          </a:p>
          <a:p>
            <a:pPr marL="822960" lvl="1" indent="-457200" algn="just">
              <a:lnSpc>
                <a:spcPct val="200000"/>
              </a:lnSpc>
              <a:buFont typeface="+mj-lt"/>
              <a:buAutoNum type="alphaLcPeriod"/>
            </a:pPr>
            <a:r>
              <a:rPr lang="en-US" sz="2000" b="1" dirty="0">
                <a:latin typeface="Times New Roman" pitchFamily="18" charset="0"/>
                <a:cs typeface="Times New Roman" pitchFamily="18" charset="0"/>
              </a:rPr>
              <a:t>Design </a:t>
            </a:r>
            <a:r>
              <a:rPr lang="en-US" sz="2000" b="1" dirty="0" smtClean="0">
                <a:latin typeface="Times New Roman" pitchFamily="18" charset="0"/>
                <a:cs typeface="Times New Roman" pitchFamily="18" charset="0"/>
              </a:rPr>
              <a:t>Process</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process is a collection of related tasks that transforms a set of inputs into a set of outputs. Most methods specify quite </a:t>
            </a:r>
            <a:r>
              <a:rPr lang="en-US" sz="2000" dirty="0" smtClean="0">
                <a:latin typeface="Times New Roman" pitchFamily="18" charset="0"/>
                <a:cs typeface="Times New Roman" pitchFamily="18" charset="0"/>
              </a:rPr>
              <a:t>detailed </a:t>
            </a:r>
            <a:r>
              <a:rPr lang="en-US" sz="2000" dirty="0">
                <a:latin typeface="Times New Roman" pitchFamily="18" charset="0"/>
                <a:cs typeface="Times New Roman" pitchFamily="18" charset="0"/>
              </a:rPr>
              <a:t>instructions about each step of a design process, what inputs are required, and what the intermediate and final outputs should be.</a:t>
            </a:r>
          </a:p>
        </p:txBody>
      </p:sp>
      <p:sp>
        <p:nvSpPr>
          <p:cNvPr id="4" name="Title 2"/>
          <p:cNvSpPr txBox="1">
            <a:spLocks/>
          </p:cNvSpPr>
          <p:nvPr/>
        </p:nvSpPr>
        <p:spPr bwMode="gray">
          <a:xfrm>
            <a:off x="228600" y="7620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200" dirty="0">
                <a:solidFill>
                  <a:schemeClr val="bg1"/>
                </a:solidFill>
                <a:latin typeface="Roboto Light" panose="02000000000000000000" pitchFamily="2" charset="0"/>
                <a:ea typeface="Roboto Light" panose="02000000000000000000" pitchFamily="2" charset="0"/>
                <a:cs typeface="Times New Roman" pitchFamily="18" charset="0"/>
              </a:rPr>
              <a:t>Software Engineering Design Methods </a:t>
            </a:r>
            <a:endParaRPr lang="en-US" sz="3200" kern="0" dirty="0"/>
          </a:p>
        </p:txBody>
      </p:sp>
    </p:spTree>
    <p:extLst>
      <p:ext uri="{BB962C8B-B14F-4D97-AF65-F5344CB8AC3E}">
        <p14:creationId xmlns:p14="http://schemas.microsoft.com/office/powerpoint/2010/main" val="3877175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418252"/>
            <a:ext cx="8077200" cy="4407091"/>
          </a:xfrm>
        </p:spPr>
        <p:txBody>
          <a:bodyPr>
            <a:noAutofit/>
          </a:bodyPr>
          <a:lstStyle/>
          <a:p>
            <a:pPr marL="822960" lvl="1" indent="-457200" algn="just">
              <a:lnSpc>
                <a:spcPct val="200000"/>
              </a:lnSpc>
              <a:buFont typeface="+mj-lt"/>
              <a:buAutoNum type="alphaLcPeriod" startAt="2"/>
            </a:pPr>
            <a:r>
              <a:rPr lang="en-US" sz="2000" b="1" dirty="0">
                <a:latin typeface="Times New Roman" pitchFamily="18" charset="0"/>
                <a:cs typeface="Times New Roman" pitchFamily="18" charset="0"/>
              </a:rPr>
              <a:t>Design n</a:t>
            </a:r>
            <a:r>
              <a:rPr lang="en-US" sz="2000" b="1" dirty="0" smtClean="0">
                <a:latin typeface="Times New Roman" pitchFamily="18" charset="0"/>
                <a:cs typeface="Times New Roman" pitchFamily="18" charset="0"/>
              </a:rPr>
              <a:t>otations</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notation is a symbolic representational system. Most design methods specify particular design notations and how and where they should be used in the design process. The Unified Modeling Language (UML) is a collection of object-oriented design notations that can be used with almost any object-oriented design method. </a:t>
            </a:r>
          </a:p>
        </p:txBody>
      </p:sp>
      <p:sp>
        <p:nvSpPr>
          <p:cNvPr id="5" name="Title 2"/>
          <p:cNvSpPr txBox="1">
            <a:spLocks/>
          </p:cNvSpPr>
          <p:nvPr/>
        </p:nvSpPr>
        <p:spPr bwMode="gray">
          <a:xfrm>
            <a:off x="228600" y="7620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200" dirty="0">
                <a:solidFill>
                  <a:schemeClr val="bg1"/>
                </a:solidFill>
                <a:latin typeface="Roboto Light" panose="02000000000000000000" pitchFamily="2" charset="0"/>
                <a:ea typeface="Roboto Light" panose="02000000000000000000" pitchFamily="2" charset="0"/>
                <a:cs typeface="Times New Roman" pitchFamily="18" charset="0"/>
              </a:rPr>
              <a:t>Software Engineering Design Methods </a:t>
            </a:r>
            <a:endParaRPr lang="en-US" sz="3200" kern="0" dirty="0"/>
          </a:p>
        </p:txBody>
      </p:sp>
    </p:spTree>
    <p:extLst>
      <p:ext uri="{BB962C8B-B14F-4D97-AF65-F5344CB8AC3E}">
        <p14:creationId xmlns:p14="http://schemas.microsoft.com/office/powerpoint/2010/main" val="3387230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450909"/>
            <a:ext cx="8229600" cy="4407091"/>
          </a:xfrm>
        </p:spPr>
        <p:txBody>
          <a:bodyPr>
            <a:noAutofit/>
          </a:bodyPr>
          <a:lstStyle/>
          <a:p>
            <a:pPr marL="822960" lvl="1" indent="-457200" algn="just">
              <a:lnSpc>
                <a:spcPct val="200000"/>
              </a:lnSpc>
              <a:buFont typeface="+mj-lt"/>
              <a:buAutoNum type="alphaLcPeriod" startAt="3"/>
            </a:pPr>
            <a:r>
              <a:rPr lang="en-US" sz="2000" b="1" dirty="0">
                <a:latin typeface="Times New Roman" pitchFamily="18" charset="0"/>
                <a:cs typeface="Times New Roman" pitchFamily="18" charset="0"/>
              </a:rPr>
              <a:t>Design </a:t>
            </a:r>
            <a:r>
              <a:rPr lang="en-US" sz="2000" b="1" dirty="0" smtClean="0">
                <a:latin typeface="Times New Roman" pitchFamily="18" charset="0"/>
                <a:cs typeface="Times New Roman" pitchFamily="18" charset="0"/>
              </a:rPr>
              <a:t>heuristics</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heuristic is a rule providing guidance, but no guarantee, for achieving some end. A design method's heuristics generally provide advice about following its process and using its notations. An example of a process heuristic is, "Do static modeling before dynamic modeling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Title 2"/>
          <p:cNvSpPr txBox="1">
            <a:spLocks/>
          </p:cNvSpPr>
          <p:nvPr/>
        </p:nvSpPr>
        <p:spPr bwMode="gray">
          <a:xfrm>
            <a:off x="228600" y="7620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200" dirty="0">
                <a:solidFill>
                  <a:schemeClr val="bg1"/>
                </a:solidFill>
                <a:latin typeface="Roboto Light" panose="02000000000000000000" pitchFamily="2" charset="0"/>
                <a:ea typeface="Roboto Light" panose="02000000000000000000" pitchFamily="2" charset="0"/>
                <a:cs typeface="Times New Roman" pitchFamily="18" charset="0"/>
              </a:rPr>
              <a:t>Software Engineering Design Methods </a:t>
            </a:r>
            <a:endParaRPr lang="en-US" sz="3200" kern="0" dirty="0"/>
          </a:p>
        </p:txBody>
      </p:sp>
    </p:spTree>
    <p:extLst>
      <p:ext uri="{BB962C8B-B14F-4D97-AF65-F5344CB8AC3E}">
        <p14:creationId xmlns:p14="http://schemas.microsoft.com/office/powerpoint/2010/main" val="32836242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2" name="TextBox 1"/>
          <p:cNvSpPr txBox="1"/>
          <p:nvPr/>
        </p:nvSpPr>
        <p:spPr>
          <a:xfrm>
            <a:off x="2438400" y="2667000"/>
            <a:ext cx="4191000" cy="3785652"/>
          </a:xfrm>
          <a:prstGeom prst="rect">
            <a:avLst/>
          </a:prstGeom>
          <a:solidFill>
            <a:srgbClr val="432653"/>
          </a:solidFill>
        </p:spPr>
        <p:txBody>
          <a:bodyPr wrap="square" rtlCol="0">
            <a:spAutoFit/>
          </a:bodyPr>
          <a:lstStyle/>
          <a:p>
            <a:pPr algn="ctr"/>
            <a:r>
              <a:rPr lang="en-US" sz="4000" dirty="0" smtClean="0">
                <a:solidFill>
                  <a:schemeClr val="bg1"/>
                </a:solidFill>
                <a:latin typeface="Roboto Light" panose="02000000000000000000" pitchFamily="2" charset="0"/>
                <a:ea typeface="Roboto Light" panose="02000000000000000000" pitchFamily="2" charset="0"/>
              </a:rPr>
              <a:t>Motivation gets you going,</a:t>
            </a:r>
          </a:p>
          <a:p>
            <a:pPr algn="ctr"/>
            <a:r>
              <a:rPr lang="en-US" sz="4000" dirty="0" smtClean="0">
                <a:solidFill>
                  <a:schemeClr val="bg1"/>
                </a:solidFill>
                <a:latin typeface="Roboto Light" panose="02000000000000000000" pitchFamily="2" charset="0"/>
                <a:ea typeface="Roboto Light" panose="02000000000000000000" pitchFamily="2" charset="0"/>
              </a:rPr>
              <a:t>But</a:t>
            </a:r>
          </a:p>
          <a:p>
            <a:pPr algn="ctr"/>
            <a:r>
              <a:rPr lang="en-US" sz="4000" dirty="0" smtClean="0">
                <a:solidFill>
                  <a:schemeClr val="bg1"/>
                </a:solidFill>
                <a:latin typeface="Roboto Light" panose="02000000000000000000" pitchFamily="2" charset="0"/>
                <a:ea typeface="Roboto Light" panose="02000000000000000000" pitchFamily="2" charset="0"/>
              </a:rPr>
              <a:t>Discipline keeps you growing </a:t>
            </a:r>
          </a:p>
          <a:p>
            <a:pPr algn="ctr"/>
            <a:r>
              <a:rPr lang="en-US" sz="4000" dirty="0" smtClean="0">
                <a:solidFill>
                  <a:schemeClr val="bg1"/>
                </a:solidFill>
                <a:latin typeface="Roboto Light" panose="02000000000000000000" pitchFamily="2" charset="0"/>
                <a:ea typeface="Roboto Light" panose="02000000000000000000" pitchFamily="2" charset="0"/>
              </a:rPr>
              <a:t>…….</a:t>
            </a:r>
            <a:endParaRPr lang="en-US" sz="4000" dirty="0">
              <a:solidFill>
                <a:schemeClr val="bg1"/>
              </a:solidFill>
              <a:latin typeface="Roboto Light" panose="02000000000000000000" pitchFamily="2" charset="0"/>
              <a:ea typeface="Roboto Light" panose="02000000000000000000" pitchFamily="2" charset="0"/>
            </a:endParaRPr>
          </a:p>
        </p:txBody>
      </p:sp>
      <p:sp>
        <p:nvSpPr>
          <p:cNvPr id="3" name="Google Shape;186;p15"/>
          <p:cNvSpPr txBox="1">
            <a:spLocks noGrp="1"/>
          </p:cNvSpPr>
          <p:nvPr>
            <p:ph type="title"/>
          </p:nvPr>
        </p:nvSpPr>
        <p:spPr>
          <a:xfrm>
            <a:off x="794657" y="783771"/>
            <a:ext cx="6781800" cy="762000"/>
          </a:xfrm>
          <a:prstGeom prst="rect">
            <a:avLst/>
          </a:prstGeom>
          <a:noFill/>
          <a:ln>
            <a:noFill/>
          </a:ln>
        </p:spPr>
        <p:txBody>
          <a:bodyPr spcFirstLastPara="1" wrap="square" lIns="91425" tIns="45700" rIns="91425" bIns="45700" anchor="ctr" anchorCtr="0">
            <a:normAutofit/>
          </a:bodyPr>
          <a:lstStyle/>
          <a:p>
            <a:pPr algn="ctr">
              <a:spcBef>
                <a:spcPts val="0"/>
              </a:spcBef>
              <a:buClr>
                <a:schemeClr val="dk2"/>
              </a:buClr>
              <a:buSzPts val="2800"/>
            </a:pPr>
            <a:r>
              <a:rPr lang="en-US" sz="2800" dirty="0" smtClean="0">
                <a:latin typeface="Roboto Light" panose="02000000000000000000" pitchFamily="2" charset="0"/>
                <a:ea typeface="Roboto Light" panose="02000000000000000000" pitchFamily="2" charset="0"/>
                <a:cs typeface="Times New Roman"/>
                <a:sym typeface="Times New Roman"/>
              </a:rPr>
              <a:t>Food for Thought</a:t>
            </a:r>
            <a:endParaRPr sz="2800" dirty="0">
              <a:latin typeface="Roboto Light" panose="02000000000000000000" pitchFamily="2" charset="0"/>
              <a:ea typeface="Roboto Light" panose="02000000000000000000" pitchFamily="2" charset="0"/>
              <a:cs typeface="Times New Roman"/>
            </a:endParaRPr>
          </a:p>
        </p:txBody>
      </p:sp>
    </p:spTree>
    <p:extLst>
      <p:ext uri="{BB962C8B-B14F-4D97-AF65-F5344CB8AC3E}">
        <p14:creationId xmlns:p14="http://schemas.microsoft.com/office/powerpoint/2010/main" val="1405820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723900"/>
            <a:ext cx="7620000" cy="1143000"/>
          </a:xfrm>
        </p:spPr>
        <p:txBody>
          <a:bodyPr/>
          <a:lstStyle/>
          <a:p>
            <a:pPr lvl="3" algn="l" defTabSz="457200"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Marks </a:t>
            </a: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Distribution</a:t>
            </a:r>
            <a:endPar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endParaRPr>
          </a:p>
        </p:txBody>
      </p:sp>
      <p:sp>
        <p:nvSpPr>
          <p:cNvPr id="2" name="Content Placeholder 1"/>
          <p:cNvSpPr>
            <a:spLocks noGrp="1"/>
          </p:cNvSpPr>
          <p:nvPr>
            <p:ph idx="1"/>
          </p:nvPr>
        </p:nvSpPr>
        <p:spPr>
          <a:xfrm>
            <a:off x="533400" y="1981200"/>
            <a:ext cx="8229600" cy="4711891"/>
          </a:xfrm>
        </p:spPr>
        <p:txBody>
          <a:bodyPr>
            <a:normAutofit/>
          </a:bodyPr>
          <a:lstStyle/>
          <a:p>
            <a:pPr marL="0" lvl="0" indent="0">
              <a:spcBef>
                <a:spcPts val="0"/>
              </a:spcBef>
              <a:buClrTx/>
              <a:buSzTx/>
              <a:buNone/>
            </a:pPr>
            <a:endParaRPr lang="en-US" sz="1600" dirty="0">
              <a:solidFill>
                <a:prstClr val="black"/>
              </a:solidFill>
              <a:latin typeface="Arial" pitchFamily="34" charset="0"/>
              <a:cs typeface="Arial" pitchFamily="34" charset="0"/>
            </a:endParaRPr>
          </a:p>
          <a:p>
            <a:pPr marL="256032" lvl="1" indent="0">
              <a:lnSpc>
                <a:spcPct val="150000"/>
              </a:lnSpc>
              <a:spcBef>
                <a:spcPts val="0"/>
              </a:spcBef>
              <a:buClrTx/>
              <a:buNone/>
            </a:pPr>
            <a:r>
              <a:rPr lang="en-US" sz="1600" b="1" dirty="0" smtClean="0">
                <a:solidFill>
                  <a:prstClr val="black"/>
                </a:solidFill>
                <a:latin typeface="Times New Roman" pitchFamily="18" charset="0"/>
                <a:cs typeface="Times New Roman" pitchFamily="18" charset="0"/>
              </a:rPr>
              <a:t>Marks</a:t>
            </a:r>
            <a:r>
              <a:rPr lang="en-US" sz="1600" b="1" dirty="0">
                <a:solidFill>
                  <a:prstClr val="black"/>
                </a:solidFill>
                <a:latin typeface="Times New Roman" pitchFamily="18" charset="0"/>
                <a:cs typeface="Times New Roman" pitchFamily="18" charset="0"/>
              </a:rPr>
              <a:t>	</a:t>
            </a:r>
            <a:endParaRPr lang="en-US" sz="1600" b="1" dirty="0" smtClean="0">
              <a:solidFill>
                <a:prstClr val="black"/>
              </a:solidFill>
              <a:latin typeface="Times New Roman" pitchFamily="18" charset="0"/>
              <a:cs typeface="Times New Roman" pitchFamily="18" charset="0"/>
            </a:endParaRPr>
          </a:p>
          <a:p>
            <a:pPr marL="256032" lvl="1" indent="0">
              <a:lnSpc>
                <a:spcPct val="150000"/>
              </a:lnSpc>
              <a:spcBef>
                <a:spcPts val="0"/>
              </a:spcBef>
              <a:buClrTx/>
              <a:buNone/>
            </a:pP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Assignments (04) 	: </a:t>
            </a:r>
            <a:r>
              <a:rPr lang="en-US" sz="1600" dirty="0" smtClean="0">
                <a:solidFill>
                  <a:prstClr val="black"/>
                </a:solidFill>
                <a:latin typeface="Times New Roman" pitchFamily="18" charset="0"/>
                <a:cs typeface="Times New Roman" pitchFamily="18" charset="0"/>
              </a:rPr>
              <a:t>10 </a:t>
            </a: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FontTx/>
              <a:buAutoNum type="arabicPeriod"/>
            </a:pPr>
            <a:r>
              <a:rPr lang="en-US" sz="1600" dirty="0">
                <a:solidFill>
                  <a:prstClr val="black"/>
                </a:solidFill>
                <a:latin typeface="Times New Roman" pitchFamily="18" charset="0"/>
                <a:cs typeface="Times New Roman" pitchFamily="18" charset="0"/>
              </a:rPr>
              <a:t>Quiz (04)		: 10</a:t>
            </a:r>
          </a:p>
          <a:p>
            <a:pPr marL="598932" lvl="1" indent="-342900">
              <a:lnSpc>
                <a:spcPct val="150000"/>
              </a:lnSpc>
              <a:spcBef>
                <a:spcPts val="0"/>
              </a:spcBef>
              <a:buClrTx/>
              <a:buFontTx/>
              <a:buAutoNum type="arabicPeriod"/>
            </a:pPr>
            <a:r>
              <a:rPr lang="en-US" sz="1600" dirty="0" smtClean="0">
                <a:solidFill>
                  <a:prstClr val="black"/>
                </a:solidFill>
                <a:latin typeface="Times New Roman" pitchFamily="18" charset="0"/>
                <a:cs typeface="Times New Roman" pitchFamily="18" charset="0"/>
              </a:rPr>
              <a:t>Presentation 	</a:t>
            </a:r>
            <a:r>
              <a:rPr lang="en-US" sz="1600" dirty="0">
                <a:solidFill>
                  <a:prstClr val="black"/>
                </a:solidFill>
                <a:latin typeface="Times New Roman" pitchFamily="18" charset="0"/>
                <a:cs typeface="Times New Roman" pitchFamily="18" charset="0"/>
              </a:rPr>
              <a:t>	: </a:t>
            </a:r>
            <a:r>
              <a:rPr lang="en-US" sz="1600" dirty="0" smtClean="0">
                <a:solidFill>
                  <a:prstClr val="black"/>
                </a:solidFill>
                <a:latin typeface="Times New Roman" pitchFamily="18" charset="0"/>
                <a:cs typeface="Times New Roman" pitchFamily="18" charset="0"/>
              </a:rPr>
              <a:t>05</a:t>
            </a:r>
          </a:p>
          <a:p>
            <a:pPr marL="598932" lvl="1" indent="-342900">
              <a:lnSpc>
                <a:spcPct val="150000"/>
              </a:lnSpc>
              <a:spcBef>
                <a:spcPts val="0"/>
              </a:spcBef>
              <a:buClrTx/>
              <a:buFontTx/>
              <a:buAutoNum type="arabicPeriod"/>
            </a:pPr>
            <a:r>
              <a:rPr lang="en-US" sz="1600" dirty="0" smtClean="0">
                <a:solidFill>
                  <a:prstClr val="black"/>
                </a:solidFill>
                <a:latin typeface="Times New Roman" pitchFamily="18" charset="0"/>
                <a:cs typeface="Times New Roman" pitchFamily="18" charset="0"/>
              </a:rPr>
              <a:t>Mid Term 		: 25</a:t>
            </a: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None/>
            </a:pPr>
            <a:r>
              <a:rPr lang="en-US" sz="1600" dirty="0">
                <a:solidFill>
                  <a:prstClr val="black"/>
                </a:solidFill>
                <a:latin typeface="Times New Roman" pitchFamily="18" charset="0"/>
                <a:cs typeface="Times New Roman" pitchFamily="18" charset="0"/>
              </a:rPr>
              <a:t>5. </a:t>
            </a:r>
            <a:r>
              <a:rPr lang="en-US" sz="1600" dirty="0" smtClean="0">
                <a:solidFill>
                  <a:prstClr val="black"/>
                </a:solidFill>
                <a:latin typeface="Times New Roman" pitchFamily="18" charset="0"/>
                <a:cs typeface="Times New Roman" pitchFamily="18" charset="0"/>
              </a:rPr>
              <a:t>  Final Term</a:t>
            </a:r>
            <a:r>
              <a:rPr lang="en-US" sz="1600" dirty="0">
                <a:solidFill>
                  <a:prstClr val="black"/>
                </a:solidFill>
                <a:latin typeface="Times New Roman" pitchFamily="18" charset="0"/>
                <a:cs typeface="Times New Roman" pitchFamily="18" charset="0"/>
              </a:rPr>
              <a:t>	</a:t>
            </a:r>
            <a:r>
              <a:rPr lang="en-US" sz="1600" dirty="0" smtClean="0">
                <a:solidFill>
                  <a:prstClr val="black"/>
                </a:solidFill>
                <a:latin typeface="Times New Roman" pitchFamily="18" charset="0"/>
                <a:cs typeface="Times New Roman" pitchFamily="18" charset="0"/>
              </a:rPr>
              <a:t>	: </a:t>
            </a:r>
            <a:r>
              <a:rPr lang="en-US" sz="1600" dirty="0">
                <a:solidFill>
                  <a:prstClr val="black"/>
                </a:solidFill>
                <a:latin typeface="Times New Roman" pitchFamily="18" charset="0"/>
                <a:cs typeface="Times New Roman" pitchFamily="18" charset="0"/>
              </a:rPr>
              <a:t>50</a:t>
            </a:r>
          </a:p>
          <a:p>
            <a:pPr marL="598932" lvl="1" indent="-342900">
              <a:lnSpc>
                <a:spcPct val="150000"/>
              </a:lnSpc>
              <a:spcBef>
                <a:spcPts val="0"/>
              </a:spcBef>
              <a:buClrTx/>
              <a:buNone/>
            </a:pPr>
            <a:endParaRPr lang="en-US" sz="1600" dirty="0">
              <a:solidFill>
                <a:prstClr val="black"/>
              </a:solidFill>
              <a:latin typeface="Times New Roman" pitchFamily="18" charset="0"/>
              <a:cs typeface="Times New Roman" pitchFamily="18" charset="0"/>
            </a:endParaRPr>
          </a:p>
          <a:p>
            <a:pPr marL="598932" lvl="1" indent="-342900">
              <a:lnSpc>
                <a:spcPct val="150000"/>
              </a:lnSpc>
              <a:spcBef>
                <a:spcPts val="0"/>
              </a:spcBef>
              <a:buClrTx/>
              <a:buNone/>
            </a:pPr>
            <a:r>
              <a:rPr lang="en-US" sz="1600" b="1" dirty="0">
                <a:solidFill>
                  <a:prstClr val="black"/>
                </a:solidFill>
                <a:latin typeface="Times New Roman" pitchFamily="18" charset="0"/>
                <a:cs typeface="Times New Roman" pitchFamily="18" charset="0"/>
              </a:rPr>
              <a:t>Total			</a:t>
            </a:r>
            <a:r>
              <a:rPr lang="en-US" sz="1600" b="1" dirty="0" smtClean="0">
                <a:solidFill>
                  <a:prstClr val="black"/>
                </a:solidFill>
                <a:latin typeface="Times New Roman" pitchFamily="18" charset="0"/>
                <a:cs typeface="Times New Roman" pitchFamily="18" charset="0"/>
              </a:rPr>
              <a:t>	: </a:t>
            </a:r>
            <a:r>
              <a:rPr lang="en-US" sz="1600" b="1" dirty="0">
                <a:solidFill>
                  <a:prstClr val="black"/>
                </a:solidFill>
                <a:latin typeface="Times New Roman" pitchFamily="18" charset="0"/>
                <a:cs typeface="Times New Roman" pitchFamily="18" charset="0"/>
              </a:rPr>
              <a:t>100 </a:t>
            </a:r>
          </a:p>
          <a:p>
            <a:pPr marL="598932" lvl="1" indent="-342900">
              <a:lnSpc>
                <a:spcPct val="150000"/>
              </a:lnSpc>
              <a:spcBef>
                <a:spcPts val="0"/>
              </a:spcBef>
              <a:buClrTx/>
              <a:buNone/>
            </a:pPr>
            <a:endParaRPr lang="en-US" sz="1600" b="1" dirty="0">
              <a:solidFill>
                <a:prstClr val="black"/>
              </a:solidFill>
              <a:latin typeface="Times New Roman" pitchFamily="18" charset="0"/>
              <a:cs typeface="Times New Roman" pitchFamily="18" charset="0"/>
            </a:endParaRPr>
          </a:p>
          <a:p>
            <a:pPr marL="598932" lvl="1" indent="-342900">
              <a:lnSpc>
                <a:spcPct val="150000"/>
              </a:lnSpc>
              <a:spcBef>
                <a:spcPts val="0"/>
              </a:spcBef>
              <a:buClrTx/>
              <a:buNone/>
            </a:pPr>
            <a:r>
              <a:rPr lang="en-US" sz="1600" b="1" dirty="0" smtClean="0">
                <a:solidFill>
                  <a:prstClr val="black"/>
                </a:solidFill>
                <a:latin typeface="Times New Roman" pitchFamily="18" charset="0"/>
                <a:cs typeface="Times New Roman" pitchFamily="18" charset="0"/>
              </a:rPr>
              <a:t>Passing Marks		: </a:t>
            </a:r>
            <a:r>
              <a:rPr lang="en-US" sz="1600" b="1" dirty="0">
                <a:solidFill>
                  <a:prstClr val="black"/>
                </a:solidFill>
                <a:latin typeface="Times New Roman" pitchFamily="18" charset="0"/>
                <a:cs typeface="Times New Roman" pitchFamily="18" charset="0"/>
              </a:rPr>
              <a:t>50</a:t>
            </a:r>
            <a:endParaRPr lang="en-US" sz="1600" dirty="0">
              <a:solidFill>
                <a:prstClr val="black"/>
              </a:solidFill>
              <a:latin typeface="Times New Roman" pitchFamily="18" charset="0"/>
              <a:cs typeface="Times New Roman" pitchFamily="18" charset="0"/>
            </a:endParaRPr>
          </a:p>
          <a:p>
            <a:pPr marL="256032" lvl="1" indent="0">
              <a:spcBef>
                <a:spcPts val="0"/>
              </a:spcBef>
              <a:buClrTx/>
              <a:buNone/>
            </a:pPr>
            <a:endParaRPr lang="en-US" sz="1600" dirty="0">
              <a:solidFill>
                <a:prstClr val="black"/>
              </a:solidFill>
              <a:latin typeface="Times New Roman" pitchFamily="18" charset="0"/>
              <a:cs typeface="Times New Roman" pitchFamily="18" charset="0"/>
            </a:endParaRPr>
          </a:p>
          <a:p>
            <a:pPr marL="0" lvl="0" indent="0">
              <a:spcBef>
                <a:spcPts val="0"/>
              </a:spcBef>
              <a:buClrTx/>
              <a:buSzTx/>
              <a:buNone/>
            </a:pPr>
            <a:endParaRPr lang="en-US" sz="1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277649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2514" y="713191"/>
            <a:ext cx="8229600" cy="1143000"/>
          </a:xfrm>
        </p:spPr>
        <p:txBody>
          <a:bodyPr>
            <a:normAutofit/>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Software Architecture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dirty="0"/>
          </a:p>
        </p:txBody>
      </p:sp>
      <p:sp>
        <p:nvSpPr>
          <p:cNvPr id="2" name="Content Placeholder 1"/>
          <p:cNvSpPr>
            <a:spLocks noGrp="1"/>
          </p:cNvSpPr>
          <p:nvPr>
            <p:ph idx="1"/>
          </p:nvPr>
        </p:nvSpPr>
        <p:spPr>
          <a:xfrm>
            <a:off x="457200" y="2057400"/>
            <a:ext cx="8229600" cy="4711891"/>
          </a:xfrm>
        </p:spPr>
        <p:txBody>
          <a:bodyPr>
            <a:noAutofit/>
          </a:bodyPr>
          <a:lstStyle/>
          <a:p>
            <a:pPr marL="0" indent="0" algn="just">
              <a:lnSpc>
                <a:spcPct val="200000"/>
              </a:lnSpc>
              <a:buNone/>
            </a:pPr>
            <a:r>
              <a:rPr lang="en-US" sz="2000" dirty="0" smtClean="0">
                <a:solidFill>
                  <a:schemeClr val="tx1"/>
                </a:solidFill>
                <a:latin typeface="Times New Roman" pitchFamily="18" charset="0"/>
                <a:cs typeface="Times New Roman" pitchFamily="18" charset="0"/>
              </a:rPr>
              <a:t>Fundamental </a:t>
            </a:r>
            <a:r>
              <a:rPr lang="en-US" sz="2000" dirty="0">
                <a:solidFill>
                  <a:schemeClr val="tx1"/>
                </a:solidFill>
                <a:latin typeface="Times New Roman" pitchFamily="18" charset="0"/>
                <a:cs typeface="Times New Roman" pitchFamily="18" charset="0"/>
              </a:rPr>
              <a:t>organization of a system, embodied in its components, their relationships to each other and the environment, and the principles governing its design and evolution</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Architecture captures system structure in terms of components and how they interact. It primarily focuses on aspects such as performance, reliability, scalability, </a:t>
            </a:r>
            <a:r>
              <a:rPr lang="en-US" sz="2000" dirty="0" smtClean="0">
                <a:solidFill>
                  <a:schemeClr val="tx1"/>
                </a:solidFill>
                <a:latin typeface="Times New Roman" pitchFamily="18" charset="0"/>
                <a:cs typeface="Times New Roman" pitchFamily="18" charset="0"/>
              </a:rPr>
              <a:t>testability, </a:t>
            </a:r>
            <a:r>
              <a:rPr lang="en-US" sz="2000" dirty="0">
                <a:solidFill>
                  <a:schemeClr val="tx1"/>
                </a:solidFill>
                <a:latin typeface="Times New Roman" pitchFamily="18" charset="0"/>
                <a:cs typeface="Times New Roman" pitchFamily="18" charset="0"/>
              </a:rPr>
              <a:t>maintainability and various other </a:t>
            </a:r>
            <a:r>
              <a:rPr lang="en-US" sz="2000" dirty="0" smtClean="0">
                <a:solidFill>
                  <a:schemeClr val="tx1"/>
                </a:solidFill>
                <a:latin typeface="Times New Roman" pitchFamily="18" charset="0"/>
                <a:cs typeface="Times New Roman" pitchFamily="18" charset="0"/>
              </a:rPr>
              <a:t>attributes</a:t>
            </a:r>
            <a:r>
              <a:rPr lang="en-US" sz="2000" dirty="0">
                <a:solidFill>
                  <a:schemeClr val="tx1"/>
                </a:solidFill>
                <a:latin typeface="Times New Roman" pitchFamily="18" charset="0"/>
                <a:cs typeface="Times New Roman" pitchFamily="18" charset="0"/>
              </a:rPr>
              <a:t>.</a:t>
            </a:r>
          </a:p>
        </p:txBody>
      </p:sp>
      <p:sp>
        <p:nvSpPr>
          <p:cNvPr id="5" name="TextBox 4"/>
          <p:cNvSpPr txBox="1"/>
          <p:nvPr/>
        </p:nvSpPr>
        <p:spPr>
          <a:xfrm>
            <a:off x="1480457" y="5798641"/>
            <a:ext cx="1447800" cy="707886"/>
          </a:xfrm>
          <a:prstGeom prst="rect">
            <a:avLst/>
          </a:prstGeom>
          <a:solidFill>
            <a:srgbClr val="3D255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b="1" dirty="0" smtClean="0">
                <a:solidFill>
                  <a:schemeClr val="bg1"/>
                </a:solidFill>
                <a:latin typeface="Roboto Light" panose="02000000000000000000" pitchFamily="2" charset="0"/>
                <a:ea typeface="Roboto Light" panose="02000000000000000000" pitchFamily="2" charset="0"/>
                <a:cs typeface="Times New Roman" pitchFamily="18" charset="0"/>
              </a:rPr>
              <a:t>What</a:t>
            </a:r>
            <a:r>
              <a:rPr lang="en-US" sz="4000" b="1" dirty="0" smtClean="0">
                <a:latin typeface="Times New Roman" pitchFamily="18" charset="0"/>
                <a:cs typeface="Times New Roman" pitchFamily="18" charset="0"/>
              </a:rPr>
              <a:t> </a:t>
            </a:r>
            <a:endParaRPr lang="en-US" sz="4000" b="1" dirty="0">
              <a:latin typeface="Times New Roman" pitchFamily="18" charset="0"/>
              <a:cs typeface="Times New Roman" pitchFamily="18" charset="0"/>
            </a:endParaRPr>
          </a:p>
        </p:txBody>
      </p:sp>
      <p:sp>
        <p:nvSpPr>
          <p:cNvPr id="6" name="TextBox 5"/>
          <p:cNvSpPr txBox="1"/>
          <p:nvPr/>
        </p:nvSpPr>
        <p:spPr>
          <a:xfrm>
            <a:off x="5638800" y="5829418"/>
            <a:ext cx="1676400" cy="707886"/>
          </a:xfrm>
          <a:prstGeom prst="rect">
            <a:avLst/>
          </a:prstGeom>
          <a:solidFill>
            <a:srgbClr val="3D255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b="1" dirty="0" smtClean="0">
                <a:solidFill>
                  <a:schemeClr val="bg1"/>
                </a:solidFill>
                <a:latin typeface="Roboto Light" panose="02000000000000000000" pitchFamily="2" charset="0"/>
                <a:ea typeface="Roboto Light" panose="02000000000000000000" pitchFamily="2" charset="0"/>
                <a:cs typeface="Times New Roman" pitchFamily="18" charset="0"/>
              </a:rPr>
              <a:t>Where</a:t>
            </a:r>
            <a:r>
              <a:rPr lang="en-US" sz="4000" b="1" dirty="0" smtClean="0">
                <a:latin typeface="Times New Roman" pitchFamily="18" charset="0"/>
                <a:cs typeface="Times New Roman" pitchFamily="18" charset="0"/>
              </a:rPr>
              <a:t> </a:t>
            </a:r>
            <a:endParaRPr lang="en-US" sz="4000" b="1" dirty="0">
              <a:latin typeface="Times New Roman" pitchFamily="18" charset="0"/>
              <a:cs typeface="Times New Roman" pitchFamily="18" charset="0"/>
            </a:endParaRPr>
          </a:p>
        </p:txBody>
      </p:sp>
      <p:sp>
        <p:nvSpPr>
          <p:cNvPr id="7" name="TextBox 6"/>
          <p:cNvSpPr txBox="1"/>
          <p:nvPr/>
        </p:nvSpPr>
        <p:spPr>
          <a:xfrm>
            <a:off x="4267200" y="5798641"/>
            <a:ext cx="609600" cy="769441"/>
          </a:xfrm>
          <a:prstGeom prst="rect">
            <a:avLst/>
          </a:prstGeom>
          <a:noFill/>
        </p:spPr>
        <p:txBody>
          <a:bodyPr wrap="square" rtlCol="0">
            <a:spAutoFit/>
          </a:bodyPr>
          <a:lstStyle/>
          <a:p>
            <a:r>
              <a:rPr lang="en-US" sz="4400" b="1" dirty="0" smtClean="0">
                <a:latin typeface="Roboto Light" panose="02000000000000000000" pitchFamily="2" charset="0"/>
                <a:ea typeface="Roboto Light" panose="02000000000000000000" pitchFamily="2" charset="0"/>
              </a:rPr>
              <a:t>&amp;</a:t>
            </a:r>
            <a:endParaRPr lang="en-US" sz="44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55665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0"/>
            <a:ext cx="8229600" cy="1143000"/>
          </a:xfrm>
        </p:spPr>
        <p:txBody>
          <a:bodyPr>
            <a:normAutofit/>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Software </a:t>
            </a:r>
            <a:r>
              <a:rPr lang="en-US" sz="3600" kern="1200" dirty="0" smtClean="0">
                <a:solidFill>
                  <a:schemeClr val="bg1"/>
                </a:solidFill>
                <a:latin typeface="Roboto Light" panose="02000000000000000000" pitchFamily="2" charset="0"/>
                <a:ea typeface="Roboto Light" panose="02000000000000000000" pitchFamily="2" charset="0"/>
                <a:cs typeface="Times New Roman" pitchFamily="18" charset="0"/>
              </a:rPr>
              <a:t>Design</a:t>
            </a:r>
            <a:endParaRPr lang="en-US" dirty="0"/>
          </a:p>
        </p:txBody>
      </p:sp>
      <p:sp>
        <p:nvSpPr>
          <p:cNvPr id="2" name="Content Placeholder 1"/>
          <p:cNvSpPr>
            <a:spLocks noGrp="1"/>
          </p:cNvSpPr>
          <p:nvPr>
            <p:ph idx="1"/>
          </p:nvPr>
        </p:nvSpPr>
        <p:spPr>
          <a:xfrm>
            <a:off x="533400" y="2514600"/>
            <a:ext cx="8077200" cy="2873849"/>
          </a:xfrm>
        </p:spPr>
        <p:txBody>
          <a:bodyPr>
            <a:noAutofit/>
          </a:bodyPr>
          <a:lstStyle/>
          <a:p>
            <a:pPr marL="0" indent="0" algn="just">
              <a:lnSpc>
                <a:spcPct val="200000"/>
              </a:lnSpc>
              <a:buNone/>
            </a:pPr>
            <a:r>
              <a:rPr lang="en-US" sz="2000" dirty="0">
                <a:latin typeface="Times New Roman" pitchFamily="18" charset="0"/>
                <a:cs typeface="Times New Roman" pitchFamily="18" charset="0"/>
              </a:rPr>
              <a:t>Software design is the activity of specifying the nature and composition of software products that satisfy client needs and desires, subject to constraints. </a:t>
            </a:r>
          </a:p>
        </p:txBody>
      </p:sp>
      <p:sp>
        <p:nvSpPr>
          <p:cNvPr id="5" name="TextBox 4"/>
          <p:cNvSpPr txBox="1"/>
          <p:nvPr/>
        </p:nvSpPr>
        <p:spPr>
          <a:xfrm>
            <a:off x="3886200" y="4680563"/>
            <a:ext cx="1199408" cy="707886"/>
          </a:xfrm>
          <a:prstGeom prst="rect">
            <a:avLst/>
          </a:prstGeom>
          <a:solidFill>
            <a:srgbClr val="3D255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4000" b="1">
                <a:solidFill>
                  <a:schemeClr val="bg1"/>
                </a:solidFill>
                <a:latin typeface="Roboto Light" panose="02000000000000000000" pitchFamily="2" charset="0"/>
                <a:ea typeface="Roboto Light" panose="02000000000000000000" pitchFamily="2" charset="0"/>
                <a:cs typeface="Times New Roman" pitchFamily="18" charset="0"/>
              </a:defRPr>
            </a:lvl1pPr>
          </a:lstStyle>
          <a:p>
            <a:r>
              <a:rPr lang="en-US" dirty="0"/>
              <a:t>How </a:t>
            </a:r>
            <a:endParaRPr lang="en-US" dirty="0"/>
          </a:p>
        </p:txBody>
      </p:sp>
    </p:spTree>
    <p:extLst>
      <p:ext uri="{BB962C8B-B14F-4D97-AF65-F5344CB8AC3E}">
        <p14:creationId xmlns:p14="http://schemas.microsoft.com/office/powerpoint/2010/main" val="3183859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971800"/>
            <a:ext cx="5717319" cy="814980"/>
          </a:xfrm>
        </p:spPr>
        <p:txBody>
          <a:bodyPr>
            <a:normAutofit/>
          </a:bodyPr>
          <a:lstStyle/>
          <a:p>
            <a:pPr algn="r">
              <a:spcBef>
                <a:spcPts val="0"/>
              </a:spcBef>
              <a:buClr>
                <a:schemeClr val="dk2"/>
              </a:buClr>
              <a:buSzPts val="4800"/>
            </a:pPr>
            <a:r>
              <a:rPr lang="en-US" sz="3600" dirty="0">
                <a:latin typeface="Roboto Light" panose="02000000000000000000" pitchFamily="2" charset="0"/>
                <a:ea typeface="Roboto Light" panose="02000000000000000000" pitchFamily="2" charset="0"/>
                <a:cs typeface="Times New Roman" panose="02020603050405020304" pitchFamily="18" charset="0"/>
              </a:rPr>
              <a:t>Software </a:t>
            </a:r>
            <a:r>
              <a:rPr lang="en-US" sz="3600" dirty="0">
                <a:latin typeface="Roboto Light" panose="02000000000000000000" pitchFamily="2" charset="0"/>
                <a:ea typeface="Roboto Light" panose="02000000000000000000" pitchFamily="2" charset="0"/>
                <a:cs typeface="Times New Roman" panose="02020603050405020304" pitchFamily="18" charset="0"/>
              </a:rPr>
              <a:t>Design </a:t>
            </a:r>
            <a:r>
              <a:rPr lang="en-US" sz="3600" dirty="0">
                <a:latin typeface="Roboto Light" panose="02000000000000000000" pitchFamily="2" charset="0"/>
                <a:ea typeface="Roboto Light" panose="02000000000000000000" pitchFamily="2" charset="0"/>
                <a:cs typeface="Times New Roman" panose="02020603050405020304" pitchFamily="18" charset="0"/>
              </a:rPr>
              <a:t>Concepts</a:t>
            </a:r>
            <a:endParaRPr lang="en-US" sz="3600" dirty="0">
              <a:latin typeface="Roboto Light" panose="02000000000000000000" pitchFamily="2"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81845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1143000"/>
          </a:xfrm>
        </p:spPr>
        <p:txBody>
          <a:bodyPr/>
          <a:lstStyle/>
          <a:p>
            <a:pPr lvl="3" algn="ctr" rtl="0">
              <a:spcBef>
                <a:spcPct val="0"/>
              </a:spcBef>
            </a:pP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dirty="0"/>
          </a:p>
        </p:txBody>
      </p:sp>
      <p:sp>
        <p:nvSpPr>
          <p:cNvPr id="2" name="Content Placeholder 1"/>
          <p:cNvSpPr>
            <a:spLocks noGrp="1"/>
          </p:cNvSpPr>
          <p:nvPr>
            <p:ph idx="1"/>
          </p:nvPr>
        </p:nvSpPr>
        <p:spPr>
          <a:xfrm>
            <a:off x="1524000" y="2438400"/>
            <a:ext cx="6400800" cy="4330891"/>
          </a:xfrm>
        </p:spPr>
        <p:txBody>
          <a:bodyPr>
            <a:noAutofit/>
          </a:bodyPr>
          <a:lstStyle/>
          <a:p>
            <a:pPr algn="just">
              <a:lnSpc>
                <a:spcPct val="200000"/>
              </a:lnSpc>
              <a:buFont typeface="Wingdings" panose="05000000000000000000" pitchFamily="2" charset="2"/>
              <a:buChar char="§"/>
            </a:pPr>
            <a:r>
              <a:rPr lang="en-US" sz="2400" dirty="0" smtClean="0">
                <a:latin typeface="Times New Roman" pitchFamily="18" charset="0"/>
                <a:cs typeface="Times New Roman" pitchFamily="18" charset="0"/>
              </a:rPr>
              <a:t>What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Software Design? </a:t>
            </a:r>
            <a:endParaRPr lang="en-US" sz="2400" dirty="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400" dirty="0" smtClean="0">
                <a:latin typeface="Times New Roman" pitchFamily="18" charset="0"/>
                <a:cs typeface="Times New Roman" pitchFamily="18" charset="0"/>
              </a:rPr>
              <a:t>Varieties </a:t>
            </a:r>
            <a:r>
              <a:rPr lang="en-US" sz="2400" dirty="0">
                <a:latin typeface="Times New Roman" pitchFamily="18" charset="0"/>
                <a:cs typeface="Times New Roman" pitchFamily="18" charset="0"/>
              </a:rPr>
              <a:t>of Design </a:t>
            </a:r>
            <a:endParaRPr lang="en-US" sz="2400" dirty="0" smtClean="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400" dirty="0" smtClean="0">
                <a:latin typeface="Times New Roman" pitchFamily="18" charset="0"/>
                <a:cs typeface="Times New Roman" pitchFamily="18" charset="0"/>
              </a:rPr>
              <a:t>Software </a:t>
            </a:r>
            <a:r>
              <a:rPr lang="en-US" sz="2400" dirty="0">
                <a:latin typeface="Times New Roman" pitchFamily="18" charset="0"/>
                <a:cs typeface="Times New Roman" pitchFamily="18" charset="0"/>
              </a:rPr>
              <a:t>Design in the Life Cycle </a:t>
            </a:r>
            <a:endParaRPr lang="en-US" sz="2400" dirty="0" smtClean="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400" dirty="0" smtClean="0">
                <a:latin typeface="Times New Roman" pitchFamily="18" charset="0"/>
                <a:cs typeface="Times New Roman" pitchFamily="18" charset="0"/>
              </a:rPr>
              <a:t>Software </a:t>
            </a:r>
            <a:r>
              <a:rPr lang="en-US" sz="2400" dirty="0" smtClean="0">
                <a:latin typeface="Times New Roman" pitchFamily="18" charset="0"/>
                <a:cs typeface="Times New Roman" pitchFamily="18" charset="0"/>
              </a:rPr>
              <a:t>Engineering </a:t>
            </a:r>
            <a:r>
              <a:rPr lang="en-US" sz="2400" dirty="0">
                <a:latin typeface="Times New Roman" pitchFamily="18" charset="0"/>
                <a:cs typeface="Times New Roman" pitchFamily="18" charset="0"/>
              </a:rPr>
              <a:t>Design Methods</a:t>
            </a:r>
          </a:p>
        </p:txBody>
      </p:sp>
      <p:sp>
        <p:nvSpPr>
          <p:cNvPr id="4" name="Title 2"/>
          <p:cNvSpPr txBox="1">
            <a:spLocks/>
          </p:cNvSpPr>
          <p:nvPr/>
        </p:nvSpPr>
        <p:spPr bwMode="gray">
          <a:xfrm>
            <a:off x="522515" y="838200"/>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a:spcBef>
                <a:spcPct val="0"/>
              </a:spcBef>
            </a:pPr>
            <a:r>
              <a:rPr lang="en-US" sz="3600" dirty="0">
                <a:solidFill>
                  <a:schemeClr val="bg1"/>
                </a:solidFill>
                <a:latin typeface="Roboto Light" panose="02000000000000000000" pitchFamily="2" charset="0"/>
                <a:ea typeface="Roboto Light" panose="02000000000000000000" pitchFamily="2" charset="0"/>
                <a:cs typeface="Times New Roman" pitchFamily="18" charset="0"/>
              </a:rPr>
              <a:t>In this section we will discuss </a:t>
            </a:r>
            <a:endPar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endParaRPr>
          </a:p>
        </p:txBody>
      </p:sp>
    </p:spTree>
    <p:extLst>
      <p:ext uri="{BB962C8B-B14F-4D97-AF65-F5344CB8AC3E}">
        <p14:creationId xmlns:p14="http://schemas.microsoft.com/office/powerpoint/2010/main" val="2478786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2515" y="838200"/>
            <a:ext cx="8229600" cy="1143000"/>
          </a:xfrm>
        </p:spPr>
        <p:txBody>
          <a:bodyPr/>
          <a:lstStyle/>
          <a:p>
            <a:pPr lvl="3" algn="ctr" rtl="0">
              <a:spcBef>
                <a:spcPct val="0"/>
              </a:spcBef>
            </a:pPr>
            <a:r>
              <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rPr>
              <a:t>What Is Software </a:t>
            </a:r>
            <a:r>
              <a:rPr lang="en-US" sz="3600" kern="1200" dirty="0" smtClean="0">
                <a:solidFill>
                  <a:schemeClr val="bg1"/>
                </a:solidFill>
                <a:latin typeface="Roboto Light" panose="02000000000000000000" pitchFamily="2" charset="0"/>
                <a:ea typeface="Roboto Light" panose="02000000000000000000" pitchFamily="2" charset="0"/>
                <a:cs typeface="Times New Roman" pitchFamily="18" charset="0"/>
              </a:rPr>
              <a:t>Design</a:t>
            </a:r>
            <a:endParaRPr lang="en-US" sz="3600" kern="1200" dirty="0">
              <a:solidFill>
                <a:schemeClr val="bg1"/>
              </a:solidFill>
              <a:latin typeface="Roboto Light" panose="02000000000000000000" pitchFamily="2" charset="0"/>
              <a:ea typeface="Roboto Light" panose="02000000000000000000" pitchFamily="2" charset="0"/>
              <a:cs typeface="Times New Roman" pitchFamily="18" charset="0"/>
            </a:endParaRPr>
          </a:p>
        </p:txBody>
      </p:sp>
      <p:sp>
        <p:nvSpPr>
          <p:cNvPr id="2" name="Content Placeholder 1"/>
          <p:cNvSpPr>
            <a:spLocks noGrp="1"/>
          </p:cNvSpPr>
          <p:nvPr>
            <p:ph idx="1"/>
          </p:nvPr>
        </p:nvSpPr>
        <p:spPr>
          <a:xfrm>
            <a:off x="511629" y="2362200"/>
            <a:ext cx="8229600" cy="4407091"/>
          </a:xfrm>
        </p:spPr>
        <p:txBody>
          <a:bodyPr>
            <a:noAutofit/>
          </a:bodyPr>
          <a:lstStyle/>
          <a:p>
            <a:pPr algn="just">
              <a:lnSpc>
                <a:spcPct val="200000"/>
              </a:lnSpc>
              <a:buFont typeface="Wingdings" panose="05000000000000000000" pitchFamily="2" charset="2"/>
              <a:buChar char="§"/>
            </a:pPr>
            <a:r>
              <a:rPr lang="en-US" sz="2000" dirty="0" smtClean="0">
                <a:latin typeface="Times New Roman" pitchFamily="18" charset="0"/>
                <a:cs typeface="Times New Roman" pitchFamily="18" charset="0"/>
              </a:rPr>
              <a:t>Quality </a:t>
            </a:r>
            <a:r>
              <a:rPr lang="en-US" sz="2000" dirty="0">
                <a:latin typeface="Times New Roman" pitchFamily="18" charset="0"/>
                <a:cs typeface="Times New Roman" pitchFamily="18" charset="0"/>
              </a:rPr>
              <a:t>of designs in the world around us profoundly influences the quality of our lives. Well-designed products function smoothly to enable or assist us at work and at play. Poorly designed products frustrate us, decrease our productivity, cost money and time, and may threaten our safety</a:t>
            </a:r>
            <a:r>
              <a:rPr lang="en-US" sz="2000" dirty="0" smtClean="0">
                <a:latin typeface="Times New Roman" pitchFamily="18" charset="0"/>
                <a:cs typeface="Times New Roman" pitchFamily="18" charset="0"/>
              </a:rPr>
              <a:t>.</a:t>
            </a:r>
          </a:p>
          <a:p>
            <a:pPr algn="just">
              <a:lnSpc>
                <a:spcPct val="200000"/>
              </a:lnSpc>
              <a:buFont typeface="Wingdings" panose="05000000000000000000"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mechanical engineering, it is estimated that </a:t>
            </a:r>
            <a:r>
              <a:rPr lang="en-US" sz="2000" dirty="0">
                <a:solidFill>
                  <a:schemeClr val="bg2">
                    <a:lumMod val="50000"/>
                  </a:schemeClr>
                </a:solidFill>
                <a:latin typeface="Times New Roman" pitchFamily="18" charset="0"/>
                <a:cs typeface="Times New Roman" pitchFamily="18" charset="0"/>
              </a:rPr>
              <a:t>85%</a:t>
            </a:r>
            <a:r>
              <a:rPr lang="en-US" sz="2000" dirty="0">
                <a:latin typeface="Times New Roman" pitchFamily="18" charset="0"/>
                <a:cs typeface="Times New Roman" pitchFamily="18" charset="0"/>
              </a:rPr>
              <a:t> of problems with new mechanical products are design problems.</a:t>
            </a:r>
          </a:p>
        </p:txBody>
      </p:sp>
    </p:spTree>
    <p:extLst>
      <p:ext uri="{BB962C8B-B14F-4D97-AF65-F5344CB8AC3E}">
        <p14:creationId xmlns:p14="http://schemas.microsoft.com/office/powerpoint/2010/main" val="2546040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6919</TotalTime>
  <Words>1736</Words>
  <Application>Microsoft Office PowerPoint</Application>
  <PresentationFormat>On-screen Show (4:3)</PresentationFormat>
  <Paragraphs>143</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Century Gothic</vt:lpstr>
      <vt:lpstr>Roboto Light</vt:lpstr>
      <vt:lpstr>Times New Roman</vt:lpstr>
      <vt:lpstr>Wingdings</vt:lpstr>
      <vt:lpstr>Wingdings 3</vt:lpstr>
      <vt:lpstr>Ion Boardroom</vt:lpstr>
      <vt:lpstr>Software Design and Architecture</vt:lpstr>
      <vt:lpstr>Course Outline</vt:lpstr>
      <vt:lpstr>Reference Materials</vt:lpstr>
      <vt:lpstr>Marks Distribution</vt:lpstr>
      <vt:lpstr>Software Architecture </vt:lpstr>
      <vt:lpstr>Software Design</vt:lpstr>
      <vt:lpstr>Software Design Concepts</vt:lpstr>
      <vt:lpstr> </vt:lpstr>
      <vt:lpstr>What Is Software Design</vt:lpstr>
      <vt:lpstr>What Is Software Design</vt:lpstr>
      <vt:lpstr>Software Design </vt:lpstr>
      <vt:lpstr>Software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Food for Thought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Raheel</dc:creator>
  <cp:lastModifiedBy>proed</cp:lastModifiedBy>
  <cp:revision>602</cp:revision>
  <dcterms:created xsi:type="dcterms:W3CDTF">2018-10-16T13:21:14Z</dcterms:created>
  <dcterms:modified xsi:type="dcterms:W3CDTF">2022-03-19T18:38:55Z</dcterms:modified>
</cp:coreProperties>
</file>