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 &amp; Algorithm</a:t>
            </a:r>
            <a:endParaRPr lang="en-US" dirty="0"/>
          </a:p>
        </p:txBody>
      </p:sp>
      <p:sp>
        <p:nvSpPr>
          <p:cNvPr id="3" name="Subtitle 2"/>
          <p:cNvSpPr>
            <a:spLocks noGrp="1"/>
          </p:cNvSpPr>
          <p:nvPr>
            <p:ph type="subTitle" idx="1"/>
          </p:nvPr>
        </p:nvSpPr>
        <p:spPr/>
        <p:txBody>
          <a:bodyPr/>
          <a:lstStyle/>
          <a:p>
            <a:r>
              <a:rPr lang="en-US"/>
              <a:t>Algorithm Basics</a:t>
            </a:r>
            <a:endParaRPr lang="en-US"/>
          </a:p>
          <a:p>
            <a:r>
              <a:rPr lang="en-US"/>
              <a:t>Types of Algorithms</a:t>
            </a:r>
            <a:endParaRPr lang="en-US"/>
          </a:p>
          <a:p>
            <a:r>
              <a:rPr lang="en-US"/>
              <a:t>Expression Parsing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 Complexity</a:t>
            </a:r>
            <a:endParaRPr lang="en-US"/>
          </a:p>
        </p:txBody>
      </p:sp>
      <p:sp>
        <p:nvSpPr>
          <p:cNvPr id="3" name="Content Placeholder 2"/>
          <p:cNvSpPr>
            <a:spLocks noGrp="1"/>
          </p:cNvSpPr>
          <p:nvPr>
            <p:ph idx="1"/>
          </p:nvPr>
        </p:nvSpPr>
        <p:spPr/>
        <p:txBody>
          <a:bodyPr/>
          <a:p>
            <a:pPr marL="0" indent="0">
              <a:buNone/>
            </a:pPr>
            <a:r>
              <a:rPr lang="en-US"/>
              <a:t>Suppose X is an algorithm and n is the size of input data, the time and space used by the algorithm X are the two main factors, which decide the efficiency of X.</a:t>
            </a:r>
            <a:endParaRPr lang="en-US"/>
          </a:p>
          <a:p>
            <a:r>
              <a:rPr lang="en-US"/>
              <a:t>Time Factor − Time is measured by counting the number of key operations such as comparisons in the sorting algorithm.</a:t>
            </a:r>
            <a:endParaRPr lang="en-US"/>
          </a:p>
          <a:p>
            <a:endParaRPr lang="en-US"/>
          </a:p>
          <a:p>
            <a:r>
              <a:rPr lang="en-US"/>
              <a:t>Space Factor − Space is measured by counting the maximum memory space required by the algorithm.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Greedy Algorithms</a:t>
            </a:r>
            <a:endParaRPr lang="en-US"/>
          </a:p>
        </p:txBody>
      </p:sp>
      <p:sp>
        <p:nvSpPr>
          <p:cNvPr id="3" name="Content Placeholder 2"/>
          <p:cNvSpPr>
            <a:spLocks noGrp="1"/>
          </p:cNvSpPr>
          <p:nvPr>
            <p:ph idx="1"/>
          </p:nvPr>
        </p:nvSpPr>
        <p:spPr/>
        <p:txBody>
          <a:bodyPr/>
          <a:p>
            <a:r>
              <a:rPr lang="en-US"/>
              <a:t>An algorithm is designed to achieve optimum solution for a given problem. In greedy algorithm approach, decisions are made from the given solution domain.</a:t>
            </a:r>
            <a:endParaRPr lang="en-US"/>
          </a:p>
          <a:p>
            <a:r>
              <a:rPr lang="en-US"/>
              <a:t>As being greedy, the closest solution that seems to provide an optimum solution is chosen.</a:t>
            </a:r>
            <a:endParaRPr lang="en-US"/>
          </a:p>
          <a:p>
            <a:r>
              <a:rPr lang="en-US"/>
              <a:t>Greedy algorithms try to find a localized optimum solution, which may eventually lead to globally optimized solutions. However, generally greedy algorithms do not provide globally optimized solutions.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a:t>
            </a:r>
            <a:endParaRPr lang="en-US"/>
          </a:p>
        </p:txBody>
      </p:sp>
      <p:sp>
        <p:nvSpPr>
          <p:cNvPr id="3" name="Content Placeholder 2"/>
          <p:cNvSpPr>
            <a:spLocks noGrp="1"/>
          </p:cNvSpPr>
          <p:nvPr>
            <p:ph idx="1"/>
          </p:nvPr>
        </p:nvSpPr>
        <p:spPr/>
        <p:txBody>
          <a:bodyPr>
            <a:normAutofit fontScale="70000"/>
          </a:bodyPr>
          <a:p>
            <a:pPr marL="0" indent="0">
              <a:buNone/>
            </a:pPr>
            <a:r>
              <a:rPr lang="en-US"/>
              <a:t>Most networking algorithms use the greedy approach. Here is a list of few of them </a:t>
            </a:r>
            <a:endParaRPr lang="en-US"/>
          </a:p>
          <a:p>
            <a:r>
              <a:rPr lang="en-US"/>
              <a:t>Travelling Salesman Problem</a:t>
            </a:r>
            <a:endParaRPr lang="en-US"/>
          </a:p>
          <a:p>
            <a:r>
              <a:rPr lang="en-US"/>
              <a:t>Prim's Minimal Spanning Tree Algorithm</a:t>
            </a:r>
            <a:endParaRPr lang="en-US"/>
          </a:p>
          <a:p>
            <a:r>
              <a:rPr lang="en-US"/>
              <a:t>Kruskal's Minimal Spanning Tree Algorithm</a:t>
            </a:r>
            <a:endParaRPr lang="en-US"/>
          </a:p>
          <a:p>
            <a:r>
              <a:rPr lang="en-US"/>
              <a:t>Dijkstra's Minimal Spanning Tree Algorithm</a:t>
            </a:r>
            <a:endParaRPr lang="en-US"/>
          </a:p>
          <a:p>
            <a:r>
              <a:rPr lang="en-US"/>
              <a:t>Graph - Map Coloring</a:t>
            </a:r>
            <a:endParaRPr lang="en-US"/>
          </a:p>
          <a:p>
            <a:r>
              <a:rPr lang="en-US"/>
              <a:t>Graph - Vertex Cover</a:t>
            </a:r>
            <a:endParaRPr lang="en-US"/>
          </a:p>
          <a:p>
            <a:r>
              <a:rPr lang="en-US"/>
              <a:t>Knapsack Problem</a:t>
            </a:r>
            <a:endParaRPr lang="en-US"/>
          </a:p>
          <a:p>
            <a:r>
              <a:rPr lang="en-US"/>
              <a:t>Job Scheduling Problem</a:t>
            </a:r>
            <a:endParaRPr lang="en-US"/>
          </a:p>
          <a:p>
            <a:r>
              <a:rPr lang="en-US"/>
              <a:t>There are lots of similar problems that uses the greedy approach to find an optimum solution.</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Divide and Conquer Algorithm</a:t>
            </a:r>
            <a:endParaRPr lang="en-US"/>
          </a:p>
        </p:txBody>
      </p:sp>
      <p:sp>
        <p:nvSpPr>
          <p:cNvPr id="3" name="Content Placeholder 2"/>
          <p:cNvSpPr>
            <a:spLocks noGrp="1"/>
          </p:cNvSpPr>
          <p:nvPr>
            <p:ph idx="1"/>
          </p:nvPr>
        </p:nvSpPr>
        <p:spPr/>
        <p:txBody>
          <a:bodyPr/>
          <a:p>
            <a:r>
              <a:rPr lang="en-US"/>
              <a:t>In divide and conquer approach, the problem in hand, is divided into smaller sub-problems and then each problem is solved independently.</a:t>
            </a:r>
            <a:endParaRPr lang="en-US"/>
          </a:p>
          <a:p>
            <a:r>
              <a:rPr lang="en-US"/>
              <a:t>When we keep on dividing the subproblems into even smaller sub-problems, we may eventually reach a stage where no more division is possible.</a:t>
            </a:r>
            <a:endParaRPr lang="en-US"/>
          </a:p>
          <a:p>
            <a:r>
              <a:rPr lang="en-US"/>
              <a:t>Those "atomic" smallest possible sub-problem (fractions) are solved. </a:t>
            </a:r>
            <a:endParaRPr lang="en-US"/>
          </a:p>
          <a:p>
            <a:r>
              <a:rPr lang="en-US"/>
              <a:t> The solution of all sub-problems is finally merged in order to obtain the solution of an original problem.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US"/>
              <a:t>Three-step process</a:t>
            </a:r>
            <a:endParaRPr lang="en-US"/>
          </a:p>
        </p:txBody>
      </p:sp>
      <p:sp>
        <p:nvSpPr>
          <p:cNvPr id="3" name="Content Placeholder 2"/>
          <p:cNvSpPr>
            <a:spLocks noGrp="1"/>
          </p:cNvSpPr>
          <p:nvPr>
            <p:ph idx="1"/>
          </p:nvPr>
        </p:nvSpPr>
        <p:spPr>
          <a:xfrm>
            <a:off x="838200" y="1691005"/>
            <a:ext cx="10515600" cy="4351338"/>
          </a:xfrm>
        </p:spPr>
        <p:txBody>
          <a:bodyPr/>
          <a:p>
            <a:r>
              <a:rPr lang="en-US"/>
              <a:t>Divide/Break</a:t>
            </a:r>
            <a:endParaRPr lang="en-US"/>
          </a:p>
          <a:p>
            <a:pPr marL="0" indent="0">
              <a:buNone/>
            </a:pPr>
            <a:r>
              <a:rPr lang="en-US"/>
              <a:t>This step involves breaking the problem into smaller sub-problems. Sub-problems should represent a part of the original problem. </a:t>
            </a:r>
            <a:endParaRPr lang="en-US"/>
          </a:p>
          <a:p>
            <a:r>
              <a:rPr lang="en-US"/>
              <a:t>Conquer/Solve</a:t>
            </a:r>
            <a:endParaRPr lang="en-US"/>
          </a:p>
          <a:p>
            <a:pPr marL="0" indent="0">
              <a:buNone/>
            </a:pPr>
            <a:r>
              <a:rPr lang="en-US"/>
              <a:t>This step receives a lot of smaller sub-problems to be solved. Generally, at this level, the problems are considered 'solved' on their own.</a:t>
            </a:r>
            <a:endParaRPr lang="en-US"/>
          </a:p>
          <a:p>
            <a:r>
              <a:rPr lang="en-US"/>
              <a:t>Merge/Combine</a:t>
            </a:r>
            <a:endParaRPr lang="en-US"/>
          </a:p>
          <a:p>
            <a:pPr marL="0" indent="0">
              <a:buNone/>
            </a:pPr>
            <a:r>
              <a:rPr lang="en-US"/>
              <a:t>When the smaller sub-problems are solved, this stage recursively combines them until they formulate a solution of the original problem.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a:t>
            </a:r>
            <a:endParaRPr lang="en-US"/>
          </a:p>
        </p:txBody>
      </p:sp>
      <p:sp>
        <p:nvSpPr>
          <p:cNvPr id="3" name="Content Placeholder 2"/>
          <p:cNvSpPr>
            <a:spLocks noGrp="1"/>
          </p:cNvSpPr>
          <p:nvPr>
            <p:ph idx="1"/>
          </p:nvPr>
        </p:nvSpPr>
        <p:spPr/>
        <p:txBody>
          <a:bodyPr/>
          <a:p>
            <a:r>
              <a:rPr lang="en-US"/>
              <a:t>Merge Sort</a:t>
            </a:r>
            <a:endParaRPr lang="en-US"/>
          </a:p>
          <a:p>
            <a:r>
              <a:rPr lang="en-US"/>
              <a:t>Quick Sort</a:t>
            </a:r>
            <a:endParaRPr lang="en-US"/>
          </a:p>
          <a:p>
            <a:r>
              <a:rPr lang="en-US"/>
              <a:t>Binary Search</a:t>
            </a:r>
            <a:endParaRPr lang="en-US"/>
          </a:p>
          <a:p>
            <a:r>
              <a:rPr lang="en-US"/>
              <a:t>Strassen's Matrix Multiplication</a:t>
            </a:r>
            <a:endParaRPr lang="en-US"/>
          </a:p>
          <a:p>
            <a:r>
              <a:rPr lang="en-US"/>
              <a:t>Closest pair (points)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Linear Search</a:t>
            </a:r>
            <a:endParaRPr lang="en-US"/>
          </a:p>
        </p:txBody>
      </p:sp>
      <p:sp>
        <p:nvSpPr>
          <p:cNvPr id="3" name="Content Placeholder 2"/>
          <p:cNvSpPr>
            <a:spLocks noGrp="1"/>
          </p:cNvSpPr>
          <p:nvPr>
            <p:ph sz="half" idx="1"/>
          </p:nvPr>
        </p:nvSpPr>
        <p:spPr/>
        <p:txBody>
          <a:bodyPr/>
          <a:p>
            <a:r>
              <a:rPr lang="en-US"/>
              <a:t>Linear search is a very simple search algorithm. In this type of search, a sequential search is made over all items one by one.</a:t>
            </a:r>
            <a:endParaRPr lang="en-US"/>
          </a:p>
          <a:p>
            <a:r>
              <a:rPr lang="en-US"/>
              <a:t>Every item is checked and if a match is found then that particular item is returned, otherwise the search continues till the end of the data collection. </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676390" y="3143885"/>
            <a:ext cx="4171950" cy="1714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a:t>
            </a:r>
            <a:endParaRPr lang="en-US"/>
          </a:p>
        </p:txBody>
      </p:sp>
      <p:sp>
        <p:nvSpPr>
          <p:cNvPr id="3" name="Content Placeholder 2"/>
          <p:cNvSpPr>
            <a:spLocks noGrp="1"/>
          </p:cNvSpPr>
          <p:nvPr>
            <p:ph sz="half" idx="1"/>
          </p:nvPr>
        </p:nvSpPr>
        <p:spPr>
          <a:xfrm>
            <a:off x="838200" y="1825625"/>
            <a:ext cx="8806815" cy="4351655"/>
          </a:xfrm>
        </p:spPr>
        <p:txBody>
          <a:bodyPr>
            <a:normAutofit fontScale="90000" lnSpcReduction="10000"/>
          </a:bodyPr>
          <a:p>
            <a:pPr marL="0" indent="0">
              <a:buNone/>
            </a:pPr>
            <a:r>
              <a:rPr lang="en-US"/>
              <a:t>Linear Search ( Array A, Value x)</a:t>
            </a:r>
            <a:endParaRPr lang="en-US"/>
          </a:p>
          <a:p>
            <a:endParaRPr lang="en-US"/>
          </a:p>
          <a:p>
            <a:pPr marL="0" indent="0">
              <a:buNone/>
            </a:pPr>
            <a:r>
              <a:rPr lang="en-US"/>
              <a:t>Step 1: Set i to 1</a:t>
            </a:r>
            <a:endParaRPr lang="en-US"/>
          </a:p>
          <a:p>
            <a:pPr marL="0" indent="0">
              <a:buNone/>
            </a:pPr>
            <a:r>
              <a:rPr lang="en-US"/>
              <a:t>Step 2: if i &gt; n then go to step 7</a:t>
            </a:r>
            <a:endParaRPr lang="en-US"/>
          </a:p>
          <a:p>
            <a:pPr marL="0" indent="0">
              <a:buNone/>
            </a:pPr>
            <a:r>
              <a:rPr lang="en-US"/>
              <a:t>Step 3: if A[i] = x then go to step 6</a:t>
            </a:r>
            <a:endParaRPr lang="en-US"/>
          </a:p>
          <a:p>
            <a:pPr marL="0" indent="0">
              <a:buNone/>
            </a:pPr>
            <a:r>
              <a:rPr lang="en-US"/>
              <a:t>Step 4: Set i to i + 1</a:t>
            </a:r>
            <a:endParaRPr lang="en-US"/>
          </a:p>
          <a:p>
            <a:pPr marL="0" indent="0">
              <a:buNone/>
            </a:pPr>
            <a:r>
              <a:rPr lang="en-US"/>
              <a:t>Step 5: Go to Step 2</a:t>
            </a:r>
            <a:endParaRPr lang="en-US"/>
          </a:p>
          <a:p>
            <a:pPr marL="0" indent="0">
              <a:buNone/>
            </a:pPr>
            <a:r>
              <a:rPr lang="en-US"/>
              <a:t>Step 6: Print Element x Found at index i and go to step 8</a:t>
            </a:r>
            <a:endParaRPr lang="en-US"/>
          </a:p>
          <a:p>
            <a:pPr marL="0" indent="0">
              <a:buNone/>
            </a:pPr>
            <a:r>
              <a:rPr lang="en-US"/>
              <a:t>Step 7: Print element not found</a:t>
            </a:r>
            <a:endParaRPr lang="en-US"/>
          </a:p>
          <a:p>
            <a:pPr marL="0" indent="0">
              <a:buNone/>
            </a:pPr>
            <a:r>
              <a:rPr lang="en-US"/>
              <a:t>Step 8: Exit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Expression Parsing</a:t>
            </a:r>
            <a:endParaRPr lang="en-US"/>
          </a:p>
        </p:txBody>
      </p:sp>
      <p:sp>
        <p:nvSpPr>
          <p:cNvPr id="3" name="Content Placeholder 2"/>
          <p:cNvSpPr>
            <a:spLocks noGrp="1"/>
          </p:cNvSpPr>
          <p:nvPr>
            <p:ph sz="half" idx="1"/>
          </p:nvPr>
        </p:nvSpPr>
        <p:spPr>
          <a:xfrm>
            <a:off x="838200" y="1825625"/>
            <a:ext cx="10423525" cy="4351655"/>
          </a:xfrm>
        </p:spPr>
        <p:txBody>
          <a:bodyPr>
            <a:normAutofit/>
          </a:bodyPr>
          <a:p>
            <a:r>
              <a:rPr lang="en-US"/>
              <a:t>The way to write arithmetic expression is known as a notation. An arithmetic expression can be written in three different but equivalent notations, i.e., without changing the essence or output of an expression. These notations are −</a:t>
            </a:r>
            <a:endParaRPr lang="en-US"/>
          </a:p>
          <a:p>
            <a:endParaRPr lang="en-US"/>
          </a:p>
          <a:p>
            <a:r>
              <a:rPr lang="en-US"/>
              <a:t>Infix Notation</a:t>
            </a:r>
            <a:endParaRPr lang="en-US"/>
          </a:p>
          <a:p>
            <a:r>
              <a:rPr lang="en-US"/>
              <a:t>Prefix (Polish) Notation</a:t>
            </a:r>
            <a:endParaRPr lang="en-US"/>
          </a:p>
          <a:p>
            <a:r>
              <a:rPr lang="en-US"/>
              <a:t>Postfix (Reverse-Polish) Notation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Infix Notation</a:t>
            </a:r>
            <a:endParaRPr lang="en-US"/>
          </a:p>
        </p:txBody>
      </p:sp>
      <p:sp>
        <p:nvSpPr>
          <p:cNvPr id="3" name="Content Placeholder 2"/>
          <p:cNvSpPr>
            <a:spLocks noGrp="1"/>
          </p:cNvSpPr>
          <p:nvPr>
            <p:ph sz="half" idx="1"/>
          </p:nvPr>
        </p:nvSpPr>
        <p:spPr>
          <a:xfrm>
            <a:off x="838200" y="1825625"/>
            <a:ext cx="10212705" cy="4351655"/>
          </a:xfrm>
        </p:spPr>
        <p:txBody>
          <a:bodyPr>
            <a:normAutofit lnSpcReduction="20000"/>
          </a:bodyPr>
          <a:p>
            <a:r>
              <a:rPr lang="en-US"/>
              <a:t>We write expression in infix notation, e.g. a - b + c, where operators are used in-between operands. </a:t>
            </a:r>
            <a:endParaRPr lang="en-US"/>
          </a:p>
          <a:p>
            <a:r>
              <a:rPr lang="en-US"/>
              <a:t>It is easy for us humans to read, write, and speak in infix notation but the same does not go well with computing devices. </a:t>
            </a:r>
            <a:endParaRPr lang="en-US"/>
          </a:p>
          <a:p>
            <a:r>
              <a:rPr lang="en-US"/>
              <a:t>An algorithm to process infix notation could be difficult and costly in terms of time and space consumption.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a:t>
            </a:r>
            <a:endParaRPr lang="en-US"/>
          </a:p>
        </p:txBody>
      </p:sp>
      <p:sp>
        <p:nvSpPr>
          <p:cNvPr id="3" name="Content Placeholder 2"/>
          <p:cNvSpPr>
            <a:spLocks noGrp="1"/>
          </p:cNvSpPr>
          <p:nvPr>
            <p:ph idx="1"/>
          </p:nvPr>
        </p:nvSpPr>
        <p:spPr/>
        <p:txBody>
          <a:bodyPr/>
          <a:p>
            <a:r>
              <a:rPr lang="en-US"/>
              <a:t>Algorithm is a step-by-step procedure, which defines a set of instructions to be executed in a certain order to get the desired output. Algorithms are generally created independent of underlying languages, i.e. an algorithm can be implemented in more than one programming language.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Prefix Notation</a:t>
            </a:r>
            <a:endParaRPr lang="en-US"/>
          </a:p>
        </p:txBody>
      </p:sp>
      <p:sp>
        <p:nvSpPr>
          <p:cNvPr id="3" name="Content Placeholder 2"/>
          <p:cNvSpPr>
            <a:spLocks noGrp="1"/>
          </p:cNvSpPr>
          <p:nvPr>
            <p:ph sz="half" idx="1"/>
          </p:nvPr>
        </p:nvSpPr>
        <p:spPr>
          <a:xfrm>
            <a:off x="838200" y="1825625"/>
            <a:ext cx="10649585" cy="4351655"/>
          </a:xfrm>
        </p:spPr>
        <p:txBody>
          <a:bodyPr/>
          <a:p>
            <a:r>
              <a:rPr lang="en-US"/>
              <a:t>In this notation, operator is prefixed to operands, i.e. operator is written ahead of operands. </a:t>
            </a:r>
            <a:endParaRPr lang="en-US"/>
          </a:p>
          <a:p>
            <a:pPr marL="0" indent="0">
              <a:buNone/>
            </a:pPr>
            <a:r>
              <a:rPr lang="en-US"/>
              <a:t>For example, +ab. This is equivalent to its infix notation a + b. </a:t>
            </a:r>
            <a:endParaRPr lang="en-US"/>
          </a:p>
          <a:p>
            <a:pPr marL="0" indent="0"/>
            <a:r>
              <a:rPr lang="en-US"/>
              <a:t>Prefix notation is also known as Polish Notation.</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Postfix Notation</a:t>
            </a:r>
            <a:endParaRPr lang="en-US"/>
          </a:p>
        </p:txBody>
      </p:sp>
      <p:sp>
        <p:nvSpPr>
          <p:cNvPr id="3" name="Content Placeholder 2"/>
          <p:cNvSpPr>
            <a:spLocks noGrp="1"/>
          </p:cNvSpPr>
          <p:nvPr>
            <p:ph sz="half" idx="1"/>
          </p:nvPr>
        </p:nvSpPr>
        <p:spPr>
          <a:xfrm>
            <a:off x="838200" y="1825625"/>
            <a:ext cx="10515600" cy="4351655"/>
          </a:xfrm>
        </p:spPr>
        <p:txBody>
          <a:bodyPr/>
          <a:p>
            <a:r>
              <a:rPr lang="en-US"/>
              <a:t>This notation style is known as Reversed Polish Notation. </a:t>
            </a:r>
            <a:endParaRPr lang="en-US"/>
          </a:p>
          <a:p>
            <a:r>
              <a:rPr lang="en-US"/>
              <a:t>In this notation style, the operator is postfixed to the operands i.e., the operator is written after the operands. For example, ab+.</a:t>
            </a:r>
            <a:endParaRPr lang="en-US"/>
          </a:p>
          <a:p>
            <a:r>
              <a:rPr lang="en-US"/>
              <a:t> This is equivalent to its infix notation a + 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Postfix Evaluation Algorithm</a:t>
            </a:r>
            <a:endParaRPr lang="en-US"/>
          </a:p>
        </p:txBody>
      </p:sp>
      <p:sp>
        <p:nvSpPr>
          <p:cNvPr id="3" name="Content Placeholder 2"/>
          <p:cNvSpPr>
            <a:spLocks noGrp="1"/>
          </p:cNvSpPr>
          <p:nvPr>
            <p:ph sz="half" idx="1"/>
          </p:nvPr>
        </p:nvSpPr>
        <p:spPr>
          <a:xfrm>
            <a:off x="838200" y="1825625"/>
            <a:ext cx="9924415" cy="4351655"/>
          </a:xfrm>
        </p:spPr>
        <p:txBody>
          <a:bodyPr>
            <a:normAutofit/>
          </a:bodyPr>
          <a:p>
            <a:r>
              <a:rPr lang="en-US"/>
              <a:t>Step 1 − scan the expression from left to right </a:t>
            </a:r>
            <a:endParaRPr lang="en-US"/>
          </a:p>
          <a:p>
            <a:r>
              <a:rPr lang="en-US"/>
              <a:t>Step 2 − if it is an operand push it to stack </a:t>
            </a:r>
            <a:endParaRPr lang="en-US"/>
          </a:p>
          <a:p>
            <a:r>
              <a:rPr lang="en-US"/>
              <a:t>Step 3 − if it is an operator pull operand from stack and perform operation </a:t>
            </a:r>
            <a:endParaRPr lang="en-US"/>
          </a:p>
          <a:p>
            <a:r>
              <a:rPr lang="en-US"/>
              <a:t>Step 4 − store the output of step 3, back to stack </a:t>
            </a:r>
            <a:endParaRPr lang="en-US"/>
          </a:p>
          <a:p>
            <a:r>
              <a:rPr lang="en-US"/>
              <a:t>Step 5 − scan the expression until all operands are consumed </a:t>
            </a:r>
            <a:endParaRPr lang="en-US"/>
          </a:p>
          <a:p>
            <a:r>
              <a:rPr lang="en-US"/>
              <a:t>Step 6 − pop the stack and perform operation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Contt..</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428750" y="1586230"/>
            <a:ext cx="8757920" cy="4591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Categories of Algorithms</a:t>
            </a:r>
            <a:endParaRPr lang="en-US"/>
          </a:p>
        </p:txBody>
      </p:sp>
      <p:sp>
        <p:nvSpPr>
          <p:cNvPr id="3" name="Content Placeholder 2"/>
          <p:cNvSpPr>
            <a:spLocks noGrp="1"/>
          </p:cNvSpPr>
          <p:nvPr>
            <p:ph idx="1"/>
          </p:nvPr>
        </p:nvSpPr>
        <p:spPr/>
        <p:txBody>
          <a:bodyPr>
            <a:normAutofit lnSpcReduction="10000"/>
          </a:bodyPr>
          <a:p>
            <a:r>
              <a:rPr lang="en-US"/>
              <a:t>Search − Algorithm to search an item in a data structure.</a:t>
            </a:r>
            <a:endParaRPr lang="en-US"/>
          </a:p>
          <a:p>
            <a:endParaRPr lang="en-US"/>
          </a:p>
          <a:p>
            <a:r>
              <a:rPr lang="en-US"/>
              <a:t>Sort − Algorithm to sort items in a certain order.</a:t>
            </a:r>
            <a:endParaRPr lang="en-US"/>
          </a:p>
          <a:p>
            <a:endParaRPr lang="en-US"/>
          </a:p>
          <a:p>
            <a:r>
              <a:rPr lang="en-US"/>
              <a:t>Insert − Algorithm to insert item in a data structure.</a:t>
            </a:r>
            <a:endParaRPr lang="en-US"/>
          </a:p>
          <a:p>
            <a:endParaRPr lang="en-US"/>
          </a:p>
          <a:p>
            <a:r>
              <a:rPr lang="en-US"/>
              <a:t>Update − Algorithm to update an existing item in a data structure.</a:t>
            </a:r>
            <a:endParaRPr lang="en-US"/>
          </a:p>
          <a:p>
            <a:endParaRPr lang="en-US"/>
          </a:p>
          <a:p>
            <a:r>
              <a:rPr lang="en-US"/>
              <a:t>Delete − Algorithm to delete an existing item from a data structure.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Characteristics of an Algorithm</a:t>
            </a:r>
            <a:endParaRPr lang="en-US"/>
          </a:p>
        </p:txBody>
      </p:sp>
      <p:sp>
        <p:nvSpPr>
          <p:cNvPr id="3" name="Content Placeholder 2"/>
          <p:cNvSpPr>
            <a:spLocks noGrp="1"/>
          </p:cNvSpPr>
          <p:nvPr>
            <p:ph idx="1"/>
          </p:nvPr>
        </p:nvSpPr>
        <p:spPr/>
        <p:txBody>
          <a:bodyPr>
            <a:normAutofit/>
          </a:bodyPr>
          <a:p>
            <a:pPr marL="0" indent="0">
              <a:buNone/>
            </a:pPr>
            <a:r>
              <a:rPr lang="en-US"/>
              <a:t>Not all procedures can be called an algorithm. An algorithm should have the following characteristics −</a:t>
            </a:r>
            <a:endParaRPr lang="en-US"/>
          </a:p>
          <a:p>
            <a:endParaRPr lang="en-US"/>
          </a:p>
          <a:p>
            <a:r>
              <a:rPr lang="en-US"/>
              <a:t>Unambiguous − Algorithm should be clear and unambiguous. Each of its steps (or phases), and their inputs/outputs should be clear and must lead to only one meaning.</a:t>
            </a:r>
            <a:endParaRPr lang="en-US"/>
          </a:p>
          <a:p>
            <a:endParaRPr lang="en-US"/>
          </a:p>
          <a:p>
            <a:r>
              <a:rPr lang="en-US"/>
              <a:t>Input − An algorithm should have 0 or more well-defined inputs.</a:t>
            </a:r>
            <a:endParaRPr lang="en-US"/>
          </a:p>
          <a:p>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normAutofit fontScale="80000"/>
          </a:bodyPr>
          <a:p>
            <a:pPr marL="0" indent="0">
              <a:buNone/>
            </a:pPr>
            <a:endParaRPr lang="en-US"/>
          </a:p>
          <a:p>
            <a:r>
              <a:rPr lang="en-US"/>
              <a:t>Output − An algorithm should have 1 or more well-defined outputs, and should match the desired output.</a:t>
            </a:r>
            <a:endParaRPr lang="en-US"/>
          </a:p>
          <a:p>
            <a:endParaRPr lang="en-US"/>
          </a:p>
          <a:p>
            <a:r>
              <a:rPr lang="en-US"/>
              <a:t>Finiteness − Algorithms must terminate after a finite number of steps.</a:t>
            </a:r>
            <a:endParaRPr lang="en-US"/>
          </a:p>
          <a:p>
            <a:endParaRPr lang="en-US"/>
          </a:p>
          <a:p>
            <a:r>
              <a:rPr lang="en-US"/>
              <a:t>Feasibility − Should be feasible with the available resources.</a:t>
            </a:r>
            <a:endParaRPr lang="en-US"/>
          </a:p>
          <a:p>
            <a:endParaRPr lang="en-US"/>
          </a:p>
          <a:p>
            <a:r>
              <a:rPr lang="en-US"/>
              <a:t>Independent − An algorithm should have step-by-step directions, which should be independent of any programming code.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Write an Algorithm?</a:t>
            </a:r>
            <a:endParaRPr lang="en-US"/>
          </a:p>
        </p:txBody>
      </p:sp>
      <p:sp>
        <p:nvSpPr>
          <p:cNvPr id="3" name="Content Placeholder 2"/>
          <p:cNvSpPr>
            <a:spLocks noGrp="1"/>
          </p:cNvSpPr>
          <p:nvPr>
            <p:ph idx="1"/>
          </p:nvPr>
        </p:nvSpPr>
        <p:spPr/>
        <p:txBody>
          <a:bodyPr/>
          <a:p>
            <a:r>
              <a:rPr lang="en-US"/>
              <a:t>There are no well-defined standards for writing algorithms. Rather, it is problem and resource dependent.</a:t>
            </a:r>
            <a:endParaRPr lang="en-US"/>
          </a:p>
          <a:p>
            <a:r>
              <a:rPr lang="en-US"/>
              <a:t> Algorithms are never written to support a particular programming code.</a:t>
            </a:r>
            <a:endParaRPr lang="en-US"/>
          </a:p>
          <a:p>
            <a:r>
              <a:rPr lang="en-US"/>
              <a:t>As we know that all programming languages share basic code constructs like loops (do, for, while), flow-control (if-else), etc. </a:t>
            </a:r>
            <a:endParaRPr lang="en-US"/>
          </a:p>
          <a:p>
            <a:r>
              <a:rPr lang="en-US"/>
              <a:t>Algorithm writing is a process and is executed after the problem domain is well-defined. That is, we should know the problem domain, for which we are designing a solution.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Example</a:t>
            </a:r>
            <a:endParaRPr lang="en-US"/>
          </a:p>
        </p:txBody>
      </p:sp>
      <p:sp>
        <p:nvSpPr>
          <p:cNvPr id="3" name="Content Placeholder 2"/>
          <p:cNvSpPr>
            <a:spLocks noGrp="1"/>
          </p:cNvSpPr>
          <p:nvPr>
            <p:ph idx="1"/>
          </p:nvPr>
        </p:nvSpPr>
        <p:spPr/>
        <p:txBody>
          <a:bodyPr>
            <a:normAutofit lnSpcReduction="10000"/>
          </a:bodyPr>
          <a:p>
            <a:pPr marL="0" indent="0">
              <a:buNone/>
            </a:pPr>
            <a:r>
              <a:rPr lang="en-US">
                <a:sym typeface="+mn-ea"/>
              </a:rPr>
              <a:t>Let's try to learn algorithm-writing by using an example.</a:t>
            </a:r>
            <a:endParaRPr lang="en-US">
              <a:sym typeface="+mn-ea"/>
            </a:endParaRPr>
          </a:p>
          <a:p>
            <a:r>
              <a:rPr lang="en-US"/>
              <a:t>Design an algorithm to add two numbers and display the result.</a:t>
            </a:r>
            <a:endParaRPr lang="en-US"/>
          </a:p>
          <a:p>
            <a:pPr marL="0" indent="0">
              <a:buNone/>
            </a:pPr>
            <a:r>
              <a:rPr lang="en-US"/>
              <a:t>Step 1 − START</a:t>
            </a:r>
            <a:endParaRPr lang="en-US"/>
          </a:p>
          <a:p>
            <a:pPr marL="0" indent="0">
              <a:buNone/>
            </a:pPr>
            <a:r>
              <a:rPr lang="en-US"/>
              <a:t>Step 2 − declare three integers a, b &amp; c</a:t>
            </a:r>
            <a:endParaRPr lang="en-US"/>
          </a:p>
          <a:p>
            <a:pPr marL="0" indent="0">
              <a:buNone/>
            </a:pPr>
            <a:r>
              <a:rPr lang="en-US"/>
              <a:t>Step 3 − define values of a &amp; b</a:t>
            </a:r>
            <a:endParaRPr lang="en-US"/>
          </a:p>
          <a:p>
            <a:pPr marL="0" indent="0">
              <a:buNone/>
            </a:pPr>
            <a:r>
              <a:rPr lang="en-US"/>
              <a:t>Step 4 − add values of a &amp; b</a:t>
            </a:r>
            <a:endParaRPr lang="en-US"/>
          </a:p>
          <a:p>
            <a:pPr marL="0" indent="0">
              <a:buNone/>
            </a:pPr>
            <a:r>
              <a:rPr lang="en-US"/>
              <a:t>Step 5 − store output of step 4 to c</a:t>
            </a:r>
            <a:endParaRPr lang="en-US"/>
          </a:p>
          <a:p>
            <a:pPr marL="0" indent="0">
              <a:buNone/>
            </a:pPr>
            <a:r>
              <a:rPr lang="en-US"/>
              <a:t>Step 6 − print c</a:t>
            </a:r>
            <a:endParaRPr lang="en-US"/>
          </a:p>
          <a:p>
            <a:pPr marL="0" indent="0">
              <a:buNone/>
            </a:pPr>
            <a:r>
              <a:rPr lang="en-US"/>
              <a:t>Step 7 − STOP</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 Analysis</a:t>
            </a:r>
            <a:endParaRPr lang="en-US"/>
          </a:p>
        </p:txBody>
      </p:sp>
      <p:sp>
        <p:nvSpPr>
          <p:cNvPr id="3" name="Content Placeholder 2"/>
          <p:cNvSpPr>
            <a:spLocks noGrp="1"/>
          </p:cNvSpPr>
          <p:nvPr>
            <p:ph idx="1"/>
          </p:nvPr>
        </p:nvSpPr>
        <p:spPr/>
        <p:txBody>
          <a:bodyPr/>
          <a:p>
            <a:pPr marL="0" indent="0">
              <a:buNone/>
            </a:pPr>
            <a:r>
              <a:rPr lang="en-US"/>
              <a:t>Efficiency of an algorithm can be analyzed at two different stages, before implementation and after implementation. They are the following −</a:t>
            </a:r>
            <a:endParaRPr lang="en-US"/>
          </a:p>
          <a:p>
            <a:pPr marL="0" indent="0"/>
            <a:endParaRPr lang="en-US"/>
          </a:p>
          <a:p>
            <a:pPr marL="0" indent="0"/>
            <a:r>
              <a:rPr lang="en-US"/>
              <a:t>A Priori Analysis − This is a theoretical analysis of an algorithm. Efficiency of an algorithm is measured by assuming that all other factors, for example, processor speed, are constant and have no effect on the implementation.</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A Posterior Analysis − This is an empirical analysis of an algorithm. The selected algorithm is implemented using programming language. This is then executed on target computer machine. In this analysis, actual statistics like running time and space required, are collected.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7249</Words>
  <Application>WPS Presentation</Application>
  <PresentationFormat>Widescreen</PresentationFormat>
  <Paragraphs>182</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Muhammad Bilal</dc:creator>
  <cp:lastModifiedBy>Muhammad Bilal</cp:lastModifiedBy>
  <cp:revision>1</cp:revision>
  <dcterms:created xsi:type="dcterms:W3CDTF">2018-11-01T11:47:26Z</dcterms:created>
  <dcterms:modified xsi:type="dcterms:W3CDTF">2018-11-01T11:47:26Z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