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3" r:id="rId1"/>
  </p:sldMasterIdLst>
  <p:notesMasterIdLst>
    <p:notesMasterId r:id="rId52"/>
  </p:notesMasterIdLst>
  <p:sldIdLst>
    <p:sldId id="256" r:id="rId2"/>
    <p:sldId id="257" r:id="rId3"/>
    <p:sldId id="259" r:id="rId4"/>
    <p:sldId id="260" r:id="rId5"/>
    <p:sldId id="261" r:id="rId6"/>
    <p:sldId id="262" r:id="rId7"/>
    <p:sldId id="267" r:id="rId8"/>
    <p:sldId id="264" r:id="rId9"/>
    <p:sldId id="263" r:id="rId10"/>
    <p:sldId id="265" r:id="rId11"/>
    <p:sldId id="266" r:id="rId12"/>
    <p:sldId id="268" r:id="rId13"/>
    <p:sldId id="269" r:id="rId14"/>
    <p:sldId id="270" r:id="rId15"/>
    <p:sldId id="271" r:id="rId16"/>
    <p:sldId id="273" r:id="rId17"/>
    <p:sldId id="274" r:id="rId18"/>
    <p:sldId id="275" r:id="rId19"/>
    <p:sldId id="301" r:id="rId20"/>
    <p:sldId id="302" r:id="rId21"/>
    <p:sldId id="303" r:id="rId22"/>
    <p:sldId id="304" r:id="rId23"/>
    <p:sldId id="276" r:id="rId24"/>
    <p:sldId id="277" r:id="rId25"/>
    <p:sldId id="278"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5" r:id="rId46"/>
    <p:sldId id="306" r:id="rId47"/>
    <p:sldId id="307" r:id="rId48"/>
    <p:sldId id="308" r:id="rId49"/>
    <p:sldId id="309" r:id="rId50"/>
    <p:sldId id="31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B1E35A-F89D-4E95-88C7-E8A2D3D4454F}">
          <p14:sldIdLst>
            <p14:sldId id="256"/>
            <p14:sldId id="257"/>
            <p14:sldId id="259"/>
            <p14:sldId id="260"/>
            <p14:sldId id="261"/>
            <p14:sldId id="262"/>
            <p14:sldId id="267"/>
            <p14:sldId id="264"/>
            <p14:sldId id="263"/>
            <p14:sldId id="265"/>
            <p14:sldId id="266"/>
            <p14:sldId id="268"/>
            <p14:sldId id="269"/>
            <p14:sldId id="270"/>
            <p14:sldId id="271"/>
            <p14:sldId id="273"/>
            <p14:sldId id="274"/>
            <p14:sldId id="275"/>
            <p14:sldId id="301"/>
            <p14:sldId id="302"/>
            <p14:sldId id="303"/>
            <p14:sldId id="304"/>
            <p14:sldId id="276"/>
            <p14:sldId id="277"/>
            <p14:sldId id="278"/>
            <p14:sldId id="280"/>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5"/>
            <p14:sldId id="306"/>
            <p14:sldId id="307"/>
            <p14:sldId id="308"/>
            <p14:sldId id="309"/>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4660"/>
  </p:normalViewPr>
  <p:slideViewPr>
    <p:cSldViewPr>
      <p:cViewPr varScale="1">
        <p:scale>
          <a:sx n="59" d="100"/>
          <a:sy n="59" d="100"/>
        </p:scale>
        <p:origin x="15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58763" units="1/cm"/>
          <inkml:channelProperty channel="T" name="resolution" value="1" units="1/dev"/>
        </inkml:channelProperties>
      </inkml:inkSource>
      <inkml:timestamp xml:id="ts0" timeString="2021-10-11T05:29:48.774"/>
    </inkml:context>
    <inkml:brush xml:id="br0">
      <inkml:brushProperty name="width" value="0.05292" units="cm"/>
      <inkml:brushProperty name="height" value="0.05292" units="cm"/>
      <inkml:brushProperty name="color" value="#FF0000"/>
    </inkml:brush>
  </inkml:definitions>
  <inkml:trace contextRef="#ctx0" brushRef="#br0">7918 9328 0,'0'0'0,"0"-39"15,0 0 1,0 0-1,-39-118 32,39 118-47,0 0 16,0-1 0,-40 40-16,40-78 15,-39 39-15,39 0 16,-39-1-1,39-38-15,0 39 16,-39 0-16,39 0 16,-39-40-16,39 40 0,-40-39 15,40-1 1,0 40-16,0-39 16,0 38-16,0 1 15,0 0 1,0 0-1,0 0 1,0-1 15,0 1-31,40 39 16,-1-39-16,0 0 16,39 0-16,-78-1 15,79 40-15,-40-39 16,39 0-16,-38 0 15,-1 0-15,0 39 16,39-79-16,1 79 16,-1-39-16,1 0 15,-40 0-15,78-1 16,-38 1-16,-1 39 16,-39-39-16,1 0 15,38 39-15,-39 0 16,0-39-16,1 39 15,-1-40-15,0 40 16,39-39 0,-78 0-16,79 0 15,-40 39-15,0-39 16,39-1-16,-38 40 16,38-39-16,0-39 15,1 78-15,-40-79 16,39 79-16,40-39 15,0 0-15,-79 0 16,39 39-16,1-39 16,-1-1-16,0 40 0,40 0 15,0 0-15,-1-39 16,40 39-16,-39 0 16,-1 0-16,1 0 15,78 0-15,-79 0 16,40 0-16,0 0 15,39 0-15,-78 0 16,38-39-16,1 39 16,0 0-16,0 0 15,-1-39-15,40 39 16,-39 0-16,-39 0 16,-1 0-16,1 0 15,-40 0-15,1 0 16,-1 0-16,-39 0 15,79 0-15,-40 0 16,-38 39-16,38 0 16,40-39-16,-1 39 15,-38-39-15,-1 0 16,0 0-16,40 0 16,-40 0-16,1 0 15,-1 0-15,40 0 16,-40 0-16,1 0 15,-1 0-15,0 0 16,79 0-16,-39 0 16,-1 0-16,40 0 15,-79 0-15,40 0 16,0 0-16,-40 0 16,0 0-16,1 0 15,-40 0-15,39 0 16,-38 0-16,-1 0 15,0 0-15,0 0 16,40 0 0,-40 0-1,0 0 1,0 0 343,0 0-343,1 0-16,38 0 16,-39 0-16,40 0 15,-40 0-15,39 0 16,-39 0-16,40 0 15,-40 0-15,79 0 16,-40 0-16,0 40 16,40-40-16,0 0 15,-40 0-15,40 39 0,-40-39 16,0 0-16,40 0 16,-40 0-1,79 39-15,-79-39 0,1 39 16,-1 0-1,40-39-15,-40 0 0,1 40 16,38-40-16,-78 0 16,40 39-16,-40-39 15,39 0-15,1 39 16,-40-39-16,0 0 16,0 39-16,1-39 15,-1 0-15,0 39 16,0-39-16,0 0 15,1 0 1,-1 40 0,0-40 15,-39 39-15,39-39 15,-39 39-16,39-39 1,1 39-16,-1-39 16,-39 39-1,39-39-15,-39 40 16,39-40-16,0 0 16,1 0-16,-40 39 15,78-39-15,-78 39 16,39-39-16,0 39 15,1-39-15,-1 39 16,0-39 0,-39 40-16,39-40 15,0 0 1,1 0 0,-40 39-16,39-39 46,-39 39-46,0 0 63,0 0-1,0 1-15,0-1-15,0 0-1,0 0-16,0 0 17,0 1-17,0-1 1,0 0 15,0 0-31,0 0 31,0 1 1,0-1-1,0 0-31,0 0 16,0 0-1,0 1 1,0-1-1,-39-39-15,39 39 32,-40 0-32,1 0 15,0-39-15,0 40 16,0-1-16,-79-39 16,40 78-16,-40-39 15,-39 79-15,79-40 16,-40 40-16,40-79 15,-1 79-15,1-79 16,39 0-16,0 39 16,-79-38-16,40-1 15,-1 0-15,1 0 16,-1 0-16,-38 1 16,38-1-16,1-39 15,0 0-15,-1 39 16,1-39-16,39 39 15,-40-39-15,40 0 16,-39 0-16,-1 0 16,1 0-16,0 0 15,-1 0-15,1 0 16,-40 0-16,40 0 16,-40 0-16,40 0 15,-1 0-15,-38 0 16,-1 0-16,1 0 15,-1 0-15,0 0 16,-38 39-16,-1-39 16,39 0-16,-39 0 15,-39 40-15,79-40 16,-1 0-16,1 0 16,-79 0-16,78 39 15,-39 0-15,1-39 16,-1 0-16,-39 39 15,0-39-15,39 0 16,0 0-16,-78 39 16,78-39-16,0 0 15,-117 40-15,117-40 0,-39 39 16,39 0-16,1 0 16,-40-39-1,39 39-15,0-39 0,39 40 16,-38-40-16,-79 0 15,78 0-15,0 0 16,39 0-16,1 39 16,-40-39-16,39 39 15,1-39-15,-1 0 16,40 0-16,-40 0 16,1 0-16,-1 0 15,0 39-15,-38-39 16,38 0-16,0 0 15,40 0-15,-79 0 16,40 0-16,-40 0 16,39 0-16,-39 39 15,1-39-15,38 0 16,-39 0-16,40 0 16,-79 0-16,78 0 15,1 0-15,-1 0 16,0 0-16,40 0 15,0 0-15,-1 0 16,1 0-16,-1 0 16,79-39-16,-78 39 15,78-39-15,-39 39 16,39-39 0,-39 0-16,-1 39 15,1-40 1,39 1-1,-39 0-15,39 0 16,0 0 0,-39 39-1,39-40-15,0 1 16,0 0 0,0 0-1,0 0 1,0-1 31,0 1-32,0 0 32,0 0-16</inkml:trace>
</inkml:ink>
</file>

<file path=ppt/ink/ink2.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58763" units="1/cm"/>
          <inkml:channelProperty channel="T" name="resolution" value="1" units="1/dev"/>
        </inkml:channelProperties>
      </inkml:inkSource>
      <inkml:timestamp xml:id="ts0" timeString="2021-10-11T05:41:36.446"/>
    </inkml:context>
    <inkml:brush xml:id="br0">
      <inkml:brushProperty name="width" value="0.05292" units="cm"/>
      <inkml:brushProperty name="height" value="0.05292" units="cm"/>
      <inkml:brushProperty name="color" value="#FF0000"/>
    </inkml:brush>
  </inkml:definitions>
  <inkml:trace contextRef="#ctx0" brushRef="#br0">7487 9368 0</inkml:trace>
</inkml:ink>
</file>

<file path=ppt/ink/ink3.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58763" units="1/cm"/>
          <inkml:channelProperty channel="T" name="resolution" value="1" units="1/dev"/>
        </inkml:channelProperties>
      </inkml:inkSource>
      <inkml:timestamp xml:id="ts0" timeString="2021-10-11T05:48:39.906"/>
    </inkml:context>
    <inkml:brush xml:id="br0">
      <inkml:brushProperty name="width" value="0.05292" units="cm"/>
      <inkml:brushProperty name="height" value="0.05292" units="cm"/>
      <inkml:brushProperty name="color" value="#FF0000"/>
    </inkml:brush>
  </inkml:definitions>
  <inkml:trace contextRef="#ctx0" brushRef="#br0">10074 7055 0,'0'-39'32,"39"39"14,0-39-14,0 39-32,0 0 15,1 0 1,-1 0 0,0 0-16,0 0 15,0 0 1,1 0-1,-1 0-15,0 0 16,0 0 0,40 0-1,-40 0 1,0 0 0,0 0-16,40 0 15,-40 0-15,0 0 16,0-40-16,40 40 15,-40 0-15,0 0 16,39 0-16,-38 0 16,-1 0-16,0 0 15,0 0-15,0 0 16,40-39-16,-40 39 16,39 0-1,-38 0-15,-1 0 16,0-39-1,39 39-15,-38-39 0,-1 39 16,0 0-16,0 0 16,0 0-1,1 0-15,-1 0 16,0 0 0,0 0-1,0 0 1,1 0-16,-40-39 15,39 39-15,0 0 16,0 0-16,0 0 16,0 0-16,1 0 15,-1 0-15,0 0 16,0 0-16,0 0 16,1-40-16,-1 40 15,0 0-15,39 0 16,-38 0-16,-1-39 15,39 39-15,1-39 16,-40 39 0,39 0-16,-39 0 15,1 0 1,-1 0-16,0 0 16,0 0-1,0 0-15,1 0 16,-1 0-1,0 0-15,0 0 16,0 0 0,1-39-1,-1 39 1,0 0 0,0 0-1,0 0 1,1 0-1,-1-39-15,0 39 16,0 0 15,0 0-31,1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A634D-8990-436D-98FD-E7C6BECF75D2}" type="datetimeFigureOut">
              <a:rPr lang="en-US" smtClean="0"/>
              <a:pPr/>
              <a:t>10/11/2021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89611-7FA3-4C76-9535-B7B18D2C81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02CDA6-3EC9-42A6-9720-B6D0D5A9B47D}"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059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D79780-756F-4405-90A8-AF120315E6FE}"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623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DE61BA-222B-41B4-9A5F-1E0B7F687651}"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664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6292430-9412-4002-B7CC-E0F24476C454}" type="datetime1">
              <a:rPr lang="en-US" smtClean="0"/>
              <a:t>10/11/2021</a:t>
            </a:fld>
            <a:endParaRPr lang="en-US"/>
          </a:p>
        </p:txBody>
      </p:sp>
      <p:sp>
        <p:nvSpPr>
          <p:cNvPr id="6" name="Footer Placeholder 5"/>
          <p:cNvSpPr>
            <a:spLocks noGrp="1"/>
          </p:cNvSpPr>
          <p:nvPr>
            <p:ph type="ftr" sz="quarter" idx="11"/>
          </p:nvPr>
        </p:nvSpPr>
        <p:spPr/>
        <p:txBody>
          <a:bodyPr/>
          <a:lstStyle/>
          <a:p>
            <a:r>
              <a:rPr lang="en-US" smtClean="0"/>
              <a:t>Data Structures &amp; Algo.    By Javeria Naz</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734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62411B9-A4C7-44EC-BA81-F457B5D5EA8C}" type="datetime1">
              <a:rPr lang="en-US" smtClean="0"/>
              <a:t>10/11/2021</a:t>
            </a:fld>
            <a:endParaRPr lang="en-US"/>
          </a:p>
        </p:txBody>
      </p:sp>
      <p:sp>
        <p:nvSpPr>
          <p:cNvPr id="6" name="Footer Placeholder 5"/>
          <p:cNvSpPr>
            <a:spLocks noGrp="1"/>
          </p:cNvSpPr>
          <p:nvPr>
            <p:ph type="ftr" sz="quarter" idx="11"/>
          </p:nvPr>
        </p:nvSpPr>
        <p:spPr/>
        <p:txBody>
          <a:bodyPr/>
          <a:lstStyle/>
          <a:p>
            <a:r>
              <a:rPr lang="en-US" smtClean="0"/>
              <a:t>Data Structures &amp; Algo.    By Javeria Naz</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1217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AAA9C9B-CF9C-4FD2-A2FF-B2E3FC5C0823}" type="datetime1">
              <a:rPr lang="en-US" smtClean="0"/>
              <a:t>10/11/2021</a:t>
            </a:fld>
            <a:endParaRPr lang="en-US"/>
          </a:p>
        </p:txBody>
      </p:sp>
      <p:sp>
        <p:nvSpPr>
          <p:cNvPr id="6" name="Footer Placeholder 5"/>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418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53E4D-6E1B-47A7-ABFB-D802D7C719E2}"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265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0A77F-A6AF-48CD-A3B8-256CF11EC5D8}"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17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30F6B-751E-4DB9-BD0F-3CD200F96E0F}"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80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381F53-1006-45B6-A215-5DCE60D241FD}" type="datetime1">
              <a:rPr lang="en-US" smtClean="0"/>
              <a:t>10/11/2021</a:t>
            </a:fld>
            <a:endParaRPr lang="en-US"/>
          </a:p>
        </p:txBody>
      </p:sp>
      <p:sp>
        <p:nvSpPr>
          <p:cNvPr id="5" name="Footer Placeholder 4"/>
          <p:cNvSpPr>
            <a:spLocks noGrp="1"/>
          </p:cNvSpPr>
          <p:nvPr>
            <p:ph type="ftr" sz="quarter" idx="11"/>
          </p:nvPr>
        </p:nvSpPr>
        <p:spPr/>
        <p:txBody>
          <a:bodyPr/>
          <a:lstStyle/>
          <a:p>
            <a:r>
              <a:rPr lang="en-US" smtClean="0"/>
              <a:t>Data Structures &amp; Algo.    By Javeria Naz</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193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96AA86-E828-4A70-BB2A-B24CB4843040}" type="datetime1">
              <a:rPr lang="en-US" smtClean="0"/>
              <a:t>10/11/2021</a:t>
            </a:fld>
            <a:endParaRPr lang="en-US"/>
          </a:p>
        </p:txBody>
      </p:sp>
      <p:sp>
        <p:nvSpPr>
          <p:cNvPr id="6" name="Footer Placeholder 5"/>
          <p:cNvSpPr>
            <a:spLocks noGrp="1"/>
          </p:cNvSpPr>
          <p:nvPr>
            <p:ph type="ftr" sz="quarter" idx="11"/>
          </p:nvPr>
        </p:nvSpPr>
        <p:spPr/>
        <p:txBody>
          <a:bodyPr/>
          <a:lstStyle/>
          <a:p>
            <a:r>
              <a:rPr lang="en-US" smtClean="0"/>
              <a:t>Data Structures &amp; Algo.    By Javeria Naz</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5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3D73B-E660-4DBB-B729-3FB8FEF5629C}" type="datetime1">
              <a:rPr lang="en-US" smtClean="0"/>
              <a:t>10/11/2021</a:t>
            </a:fld>
            <a:endParaRPr lang="en-US"/>
          </a:p>
        </p:txBody>
      </p:sp>
      <p:sp>
        <p:nvSpPr>
          <p:cNvPr id="8" name="Footer Placeholder 7"/>
          <p:cNvSpPr>
            <a:spLocks noGrp="1"/>
          </p:cNvSpPr>
          <p:nvPr>
            <p:ph type="ftr" sz="quarter" idx="11"/>
          </p:nvPr>
        </p:nvSpPr>
        <p:spPr/>
        <p:txBody>
          <a:bodyPr/>
          <a:lstStyle/>
          <a:p>
            <a:r>
              <a:rPr lang="en-US" smtClean="0"/>
              <a:t>Data Structures &amp; Algo.    By Javeria Naz</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34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DB542-91F5-492B-862A-26D09CDA4B56}" type="datetime1">
              <a:rPr lang="en-US" smtClean="0"/>
              <a:t>10/11/2021</a:t>
            </a:fld>
            <a:endParaRPr lang="en-US"/>
          </a:p>
        </p:txBody>
      </p:sp>
      <p:sp>
        <p:nvSpPr>
          <p:cNvPr id="4" name="Footer Placeholder 3"/>
          <p:cNvSpPr>
            <a:spLocks noGrp="1"/>
          </p:cNvSpPr>
          <p:nvPr>
            <p:ph type="ftr" sz="quarter" idx="11"/>
          </p:nvPr>
        </p:nvSpPr>
        <p:spPr/>
        <p:txBody>
          <a:bodyPr/>
          <a:lstStyle/>
          <a:p>
            <a:r>
              <a:rPr lang="en-US" smtClean="0"/>
              <a:t>Data Structures &amp; Algo.    By Javeria Naz</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86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ECC48-F621-4ECB-89B1-AEF94C4E0AA1}" type="datetime1">
              <a:rPr lang="en-US" smtClean="0"/>
              <a:t>10/11/2021</a:t>
            </a:fld>
            <a:endParaRPr lang="en-US"/>
          </a:p>
        </p:txBody>
      </p:sp>
      <p:sp>
        <p:nvSpPr>
          <p:cNvPr id="3" name="Footer Placeholder 2"/>
          <p:cNvSpPr>
            <a:spLocks noGrp="1"/>
          </p:cNvSpPr>
          <p:nvPr>
            <p:ph type="ftr" sz="quarter" idx="11"/>
          </p:nvPr>
        </p:nvSpPr>
        <p:spPr/>
        <p:txBody>
          <a:bodyPr/>
          <a:lstStyle/>
          <a:p>
            <a:r>
              <a:rPr lang="en-US" smtClean="0"/>
              <a:t>Data Structures &amp; Algo.    By Javeria Naz</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24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D2F121-3B3F-46F8-872F-829CAAED40B6}" type="datetime1">
              <a:rPr lang="en-US" smtClean="0"/>
              <a:t>10/11/2021</a:t>
            </a:fld>
            <a:endParaRPr lang="en-US"/>
          </a:p>
        </p:txBody>
      </p:sp>
      <p:sp>
        <p:nvSpPr>
          <p:cNvPr id="6" name="Footer Placeholder 5"/>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457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A71BC3-3990-42B9-AEA2-630107325771}" type="datetime1">
              <a:rPr lang="en-US" smtClean="0"/>
              <a:t>10/11/2021</a:t>
            </a:fld>
            <a:endParaRPr lang="en-US"/>
          </a:p>
        </p:txBody>
      </p:sp>
      <p:sp>
        <p:nvSpPr>
          <p:cNvPr id="6" name="Footer Placeholder 5"/>
          <p:cNvSpPr>
            <a:spLocks noGrp="1"/>
          </p:cNvSpPr>
          <p:nvPr>
            <p:ph type="ftr" sz="quarter" idx="11"/>
          </p:nvPr>
        </p:nvSpPr>
        <p:spPr/>
        <p:txBody>
          <a:bodyPr/>
          <a:lstStyle/>
          <a:p>
            <a:r>
              <a:rPr lang="en-US" smtClean="0"/>
              <a:t>Data Structures &amp; Algo.    By Javeria Naz</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192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F824CD4-EA26-4ECC-86EE-1C5721FA3326}" type="datetime1">
              <a:rPr lang="en-US" smtClean="0"/>
              <a:t>10/11/2021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Data Structures &amp; Algo.    By Javeria Naz</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0741939"/>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59" y="457200"/>
            <a:ext cx="8153400" cy="2262781"/>
          </a:xfrm>
        </p:spPr>
        <p:txBody>
          <a:bodyPr>
            <a:normAutofit/>
          </a:bodyPr>
          <a:lstStyle/>
          <a:p>
            <a:pPr algn="ctr"/>
            <a:r>
              <a:rPr lang="en-US" sz="4400" b="1" dirty="0">
                <a:solidFill>
                  <a:srgbClr val="C00000"/>
                </a:solidFill>
                <a:latin typeface="Arial" panose="020B0604020202020204" pitchFamily="34" charset="0"/>
                <a:cs typeface="Arial" panose="020B0604020202020204" pitchFamily="34" charset="0"/>
              </a:rPr>
              <a:t>Data Structures &amp; Algorithms</a:t>
            </a:r>
          </a:p>
        </p:txBody>
      </p:sp>
      <p:sp>
        <p:nvSpPr>
          <p:cNvPr id="3" name="Subtitle 2"/>
          <p:cNvSpPr>
            <a:spLocks noGrp="1"/>
          </p:cNvSpPr>
          <p:nvPr>
            <p:ph type="subTitle" idx="1"/>
          </p:nvPr>
        </p:nvSpPr>
        <p:spPr>
          <a:xfrm>
            <a:off x="1980515" y="3081176"/>
            <a:ext cx="5868085" cy="1126283"/>
          </a:xfrm>
        </p:spPr>
        <p:txBody>
          <a:bodyPr>
            <a:normAutofit/>
          </a:bodyPr>
          <a:lstStyle/>
          <a:p>
            <a:pPr algn="ctr"/>
            <a:r>
              <a:rPr lang="en-US" sz="3200" dirty="0">
                <a:solidFill>
                  <a:srgbClr val="0070C0"/>
                </a:solidFill>
                <a:latin typeface="Arial Black" panose="020B0A04020102020204" pitchFamily="34" charset="0"/>
              </a:rPr>
              <a:t>Lecture # 01</a:t>
            </a:r>
          </a:p>
          <a:p>
            <a:pPr algn="ctr"/>
            <a:endParaRPr lang="en-US" sz="3200" dirty="0">
              <a:latin typeface="Arial Black" panose="020B0A04020102020204" pitchFamily="34" charset="0"/>
            </a:endParaRPr>
          </a:p>
        </p:txBody>
      </p:sp>
      <p:sp>
        <p:nvSpPr>
          <p:cNvPr id="5" name="TextBox 4"/>
          <p:cNvSpPr txBox="1"/>
          <p:nvPr/>
        </p:nvSpPr>
        <p:spPr>
          <a:xfrm>
            <a:off x="4572000" y="5715000"/>
            <a:ext cx="4762559" cy="523220"/>
          </a:xfrm>
          <a:prstGeom prst="rect">
            <a:avLst/>
          </a:prstGeom>
          <a:noFill/>
        </p:spPr>
        <p:txBody>
          <a:bodyPr wrap="square" rtlCol="0">
            <a:spAutoFit/>
          </a:bodyPr>
          <a:lstStyle/>
          <a:p>
            <a:pPr algn="ctr"/>
            <a:r>
              <a:rPr lang="en-US" sz="2800" dirty="0" smtClean="0">
                <a:latin typeface="Arial" panose="020B0604020202020204" pitchFamily="34" charset="0"/>
                <a:cs typeface="Arial" panose="020B0604020202020204" pitchFamily="34" charset="0"/>
              </a:rPr>
              <a:t>Instructor: Javeria Naz</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579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panose="020B0604020202020204" pitchFamily="34" charset="0"/>
              </a:rPr>
              <a:t>Cont.</a:t>
            </a:r>
            <a:endParaRPr lang="en-US" dirty="0">
              <a:latin typeface="Helvetica"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000" dirty="0">
                <a:latin typeface="Helvetica" panose="020B0604020202020204" pitchFamily="34" charset="0"/>
                <a:cs typeface="Times New Roman" panose="02020603050405020304" pitchFamily="18" charset="0"/>
              </a:rPr>
              <a:t>To manage the complexity of problems and the problem-solving process, computer scientists use abstractions to allow them to focus on the “big picture” without getting lost in the details.</a:t>
            </a:r>
          </a:p>
          <a:p>
            <a:pPr algn="just"/>
            <a:r>
              <a:rPr lang="en-US" sz="2000" dirty="0">
                <a:latin typeface="Helvetica" panose="020B0604020202020204" pitchFamily="34" charset="0"/>
                <a:cs typeface="Times New Roman" panose="02020603050405020304" pitchFamily="18" charset="0"/>
              </a:rPr>
              <a:t> By creating models of the problem domain, we are able to utilize a better and more efficient problem-solving process. </a:t>
            </a:r>
          </a:p>
          <a:p>
            <a:pPr algn="just"/>
            <a:r>
              <a:rPr lang="en-US" sz="2000" dirty="0">
                <a:latin typeface="Helvetica" panose="020B0604020202020204" pitchFamily="34" charset="0"/>
                <a:cs typeface="Times New Roman" panose="02020603050405020304" pitchFamily="18" charset="0"/>
              </a:rPr>
              <a:t>These models allow us to describe the data that our algorithms will manipulate in a much more consistent way with respect to the problem itself.</a:t>
            </a:r>
          </a:p>
          <a:p>
            <a:pPr algn="just"/>
            <a:endParaRPr lang="en-US" sz="2000" dirty="0">
              <a:latin typeface="Helvetica" panose="020B0604020202020204" pitchFamily="34" charset="0"/>
              <a:cs typeface="Times New Roman" panose="02020603050405020304" pitchFamily="18" charset="0"/>
            </a:endParaRPr>
          </a:p>
          <a:p>
            <a:pPr algn="just"/>
            <a:endParaRPr lang="en-US" sz="2000" dirty="0">
              <a:latin typeface="Helvetica" panose="020B060402020202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39983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624110"/>
            <a:ext cx="7086600" cy="1280890"/>
          </a:xfrm>
        </p:spPr>
        <p:txBody>
          <a:bodyPr>
            <a:normAutofit/>
          </a:bodyPr>
          <a:lstStyle/>
          <a:p>
            <a:r>
              <a:rPr lang="en-US" dirty="0">
                <a:latin typeface="Helvetica" panose="020B0604020202020204" pitchFamily="34" charset="0"/>
              </a:rPr>
              <a:t>What does organizing the data mean?</a:t>
            </a:r>
          </a:p>
        </p:txBody>
      </p:sp>
      <p:sp>
        <p:nvSpPr>
          <p:cNvPr id="3" name="Content Placeholder 2"/>
          <p:cNvSpPr>
            <a:spLocks noGrp="1"/>
          </p:cNvSpPr>
          <p:nvPr>
            <p:ph idx="1"/>
          </p:nvPr>
        </p:nvSpPr>
        <p:spPr>
          <a:xfrm>
            <a:off x="1219200" y="1899557"/>
            <a:ext cx="7696200" cy="3777622"/>
          </a:xfrm>
        </p:spPr>
        <p:txBody>
          <a:bodyPr>
            <a:noAutofit/>
          </a:bodyPr>
          <a:lstStyle/>
          <a:p>
            <a:pPr algn="just"/>
            <a:r>
              <a:rPr lang="en-US" dirty="0">
                <a:latin typeface="Helvetica" panose="020B0604020202020204" pitchFamily="34" charset="0"/>
                <a:cs typeface="Times New Roman" panose="02020603050405020304" pitchFamily="18" charset="0"/>
              </a:rPr>
              <a:t>It means that the data should be arranged in a way that it is easily accessible. The data is inside the computer and we want to see it.</a:t>
            </a:r>
          </a:p>
          <a:p>
            <a:pPr algn="just"/>
            <a:r>
              <a:rPr lang="en-US" dirty="0">
                <a:latin typeface="Helvetica" panose="020B0604020202020204" pitchFamily="34" charset="0"/>
                <a:cs typeface="Times New Roman" panose="02020603050405020304" pitchFamily="18" charset="0"/>
              </a:rPr>
              <a:t>We may also perform some calculations on it. Suppose the data contains </a:t>
            </a:r>
            <a:r>
              <a:rPr lang="en-US" dirty="0" smtClean="0">
                <a:latin typeface="Helvetica" panose="020B0604020202020204" pitchFamily="34" charset="0"/>
                <a:cs typeface="Times New Roman" panose="02020603050405020304" pitchFamily="18" charset="0"/>
              </a:rPr>
              <a:t>some numbers </a:t>
            </a:r>
            <a:r>
              <a:rPr lang="en-US" dirty="0">
                <a:latin typeface="Helvetica" panose="020B0604020202020204" pitchFamily="34" charset="0"/>
                <a:cs typeface="Times New Roman" panose="02020603050405020304" pitchFamily="18" charset="0"/>
              </a:rPr>
              <a:t>and the programmer wants to calculate the average, standard deviation etc.</a:t>
            </a:r>
          </a:p>
          <a:p>
            <a:pPr algn="just"/>
            <a:r>
              <a:rPr lang="en-US" dirty="0">
                <a:latin typeface="Helvetica" panose="020B0604020202020204" pitchFamily="34" charset="0"/>
                <a:cs typeface="Times New Roman" panose="02020603050405020304" pitchFamily="18" charset="0"/>
              </a:rPr>
              <a:t>May be we have a list of names and want to search a particular name in it. To solve such problems, </a:t>
            </a:r>
            <a:r>
              <a:rPr lang="en-US" dirty="0" smtClean="0">
                <a:latin typeface="Helvetica" panose="020B0604020202020204" pitchFamily="34" charset="0"/>
                <a:cs typeface="Times New Roman" panose="02020603050405020304" pitchFamily="18" charset="0"/>
              </a:rPr>
              <a:t>data structures </a:t>
            </a:r>
            <a:r>
              <a:rPr lang="en-US" dirty="0">
                <a:latin typeface="Helvetica" panose="020B0604020202020204" pitchFamily="34" charset="0"/>
                <a:cs typeface="Times New Roman" panose="02020603050405020304" pitchFamily="18" charset="0"/>
              </a:rPr>
              <a:t>and algorithm are used.</a:t>
            </a:r>
          </a:p>
          <a:p>
            <a:pPr algn="just"/>
            <a:r>
              <a:rPr lang="en-US" dirty="0">
                <a:latin typeface="Helvetica" panose="020B0604020202020204" pitchFamily="34" charset="0"/>
                <a:cs typeface="Times New Roman" panose="02020603050405020304" pitchFamily="18" charset="0"/>
              </a:rPr>
              <a:t> Sometimes you may realize that the application is too slow and taking more time. There are chances that it may be due to the data structure used, not due to the CPU speed and memory. We will </a:t>
            </a:r>
            <a:r>
              <a:rPr lang="en-US" dirty="0" smtClean="0">
                <a:latin typeface="Helvetica" panose="020B0604020202020204" pitchFamily="34" charset="0"/>
                <a:cs typeface="Times New Roman" panose="02020603050405020304" pitchFamily="18" charset="0"/>
              </a:rPr>
              <a:t>see such </a:t>
            </a:r>
            <a:r>
              <a:rPr lang="en-US" dirty="0">
                <a:latin typeface="Helvetica" panose="020B0604020202020204" pitchFamily="34" charset="0"/>
                <a:cs typeface="Times New Roman" panose="02020603050405020304" pitchFamily="18" charset="0"/>
              </a:rPr>
              <a:t>examples. </a:t>
            </a:r>
          </a:p>
          <a:p>
            <a:pPr algn="just"/>
            <a:r>
              <a:rPr lang="en-US" dirty="0">
                <a:latin typeface="Helvetica" panose="020B0604020202020204" pitchFamily="34" charset="0"/>
                <a:cs typeface="Times New Roman" panose="02020603050405020304" pitchFamily="18" charset="0"/>
              </a:rPr>
              <a:t>In the assignments, you will also check whether the data </a:t>
            </a:r>
            <a:r>
              <a:rPr lang="en-US" dirty="0" smtClean="0">
                <a:latin typeface="Helvetica" panose="020B0604020202020204" pitchFamily="34" charset="0"/>
                <a:cs typeface="Times New Roman" panose="02020603050405020304" pitchFamily="18" charset="0"/>
              </a:rPr>
              <a:t>structure  in the </a:t>
            </a:r>
            <a:r>
              <a:rPr lang="en-US" dirty="0">
                <a:latin typeface="Helvetica" panose="020B0604020202020204" pitchFamily="34" charset="0"/>
                <a:cs typeface="Times New Roman" panose="02020603050405020304" pitchFamily="18" charset="0"/>
              </a:rPr>
              <a:t>program is beneficial or not. You may have two data structures and try to decide which one is more suitable for the resolution of the problem.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17232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Efficiency</a:t>
            </a:r>
          </a:p>
        </p:txBody>
      </p:sp>
      <p:sp>
        <p:nvSpPr>
          <p:cNvPr id="3" name="Content Placeholder 2"/>
          <p:cNvSpPr>
            <a:spLocks noGrp="1"/>
          </p:cNvSpPr>
          <p:nvPr>
            <p:ph idx="1"/>
          </p:nvPr>
        </p:nvSpPr>
        <p:spPr/>
        <p:txBody>
          <a:bodyPr>
            <a:normAutofit/>
          </a:bodyPr>
          <a:lstStyle/>
          <a:p>
            <a:r>
              <a:rPr lang="en-US" sz="2000" dirty="0">
                <a:latin typeface="Helvetica" panose="020B0604020202020204" pitchFamily="34" charset="0"/>
                <a:cs typeface="Times New Roman" panose="02020603050405020304" pitchFamily="18" charset="0"/>
              </a:rPr>
              <a:t>A solution is said to be efficient if it solves the problem within its resource constraints.</a:t>
            </a:r>
          </a:p>
          <a:p>
            <a:pPr lvl="1">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Space</a:t>
            </a:r>
          </a:p>
          <a:p>
            <a:pPr lvl="1">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Time</a:t>
            </a:r>
          </a:p>
          <a:p>
            <a:endParaRPr lang="en-US" sz="2000" dirty="0">
              <a:latin typeface="Helvetica" panose="020B0604020202020204" pitchFamily="34" charset="0"/>
              <a:cs typeface="Times New Roman" panose="02020603050405020304" pitchFamily="18" charset="0"/>
            </a:endParaRPr>
          </a:p>
          <a:p>
            <a:r>
              <a:rPr lang="en-US" sz="2000" dirty="0">
                <a:latin typeface="Helvetica" panose="020B0604020202020204" pitchFamily="34" charset="0"/>
                <a:cs typeface="Times New Roman" panose="02020603050405020304" pitchFamily="18" charset="0"/>
              </a:rPr>
              <a:t>The cost of a solution is the amount of resources that the solution consumes.</a:t>
            </a:r>
          </a:p>
          <a:p>
            <a:endParaRPr lang="en-US" sz="2000" dirty="0">
              <a:latin typeface="Helvetica" panose="020B0604020202020204" pitchFamily="34" charset="0"/>
              <a:cs typeface="Times New Roman" panose="02020603050405020304" pitchFamily="18" charset="0"/>
            </a:endParaRPr>
          </a:p>
          <a:p>
            <a:endParaRPr lang="en-US" sz="2000" dirty="0">
              <a:latin typeface="Helvetica" panose="020B0604020202020204" pitchFamily="34" charset="0"/>
              <a:cs typeface="Times New Roman" panose="02020603050405020304" pitchFamily="18" charset="0"/>
            </a:endParaRPr>
          </a:p>
          <a:p>
            <a:endParaRPr lang="en-US" sz="2000"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26416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Selecting a Data Structure</a:t>
            </a:r>
          </a:p>
        </p:txBody>
      </p:sp>
      <p:sp>
        <p:nvSpPr>
          <p:cNvPr id="3" name="Content Placeholder 2"/>
          <p:cNvSpPr>
            <a:spLocks noGrp="1"/>
          </p:cNvSpPr>
          <p:nvPr>
            <p:ph idx="1"/>
          </p:nvPr>
        </p:nvSpPr>
        <p:spPr/>
        <p:txBody>
          <a:bodyPr>
            <a:normAutofit/>
          </a:bodyPr>
          <a:lstStyle/>
          <a:p>
            <a:pPr algn="just"/>
            <a:r>
              <a:rPr lang="en-US" sz="2000" dirty="0">
                <a:latin typeface="Helvetica" panose="020B0604020202020204" pitchFamily="34" charset="0"/>
                <a:cs typeface="Times New Roman" panose="02020603050405020304" pitchFamily="18" charset="0"/>
              </a:rPr>
              <a:t>Select a data structure as follows</a:t>
            </a:r>
            <a:r>
              <a:rPr lang="en-US" sz="2000" dirty="0" smtClean="0">
                <a:latin typeface="Helvetica" panose="020B0604020202020204" pitchFamily="34" charset="0"/>
                <a:cs typeface="Times New Roman" panose="02020603050405020304" pitchFamily="18" charset="0"/>
              </a:rPr>
              <a:t>:</a:t>
            </a:r>
          </a:p>
          <a:p>
            <a:pPr marL="0" indent="0" algn="just">
              <a:buNone/>
            </a:pPr>
            <a:endParaRPr lang="en-US" sz="2000" dirty="0">
              <a:latin typeface="Helvetica" panose="020B0604020202020204" pitchFamily="34" charset="0"/>
              <a:cs typeface="Times New Roman" panose="02020603050405020304" pitchFamily="18" charset="0"/>
            </a:endParaRPr>
          </a:p>
          <a:p>
            <a:pPr lvl="1" algn="just">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Analyze the problem to determine the resource constraints a solution must meet.</a:t>
            </a:r>
          </a:p>
          <a:p>
            <a:pPr lvl="1" algn="just">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Determine the basic operations that must be supported.  Quantify the resource constraints for each operation.</a:t>
            </a:r>
          </a:p>
          <a:p>
            <a:pPr lvl="1" algn="just">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Select the data structure that best meets these requirements.</a:t>
            </a:r>
          </a:p>
          <a:p>
            <a:pPr algn="just"/>
            <a:endParaRPr lang="en-US" sz="2000"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53625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Data Structure Philosophy</a:t>
            </a:r>
          </a:p>
        </p:txBody>
      </p:sp>
      <p:sp>
        <p:nvSpPr>
          <p:cNvPr id="3" name="Content Placeholder 2"/>
          <p:cNvSpPr>
            <a:spLocks noGrp="1"/>
          </p:cNvSpPr>
          <p:nvPr>
            <p:ph idx="1"/>
          </p:nvPr>
        </p:nvSpPr>
        <p:spPr/>
        <p:txBody>
          <a:bodyPr>
            <a:normAutofit/>
          </a:bodyPr>
          <a:lstStyle/>
          <a:p>
            <a:r>
              <a:rPr lang="en-US" sz="2000" dirty="0">
                <a:latin typeface="Helvetica" panose="020B0604020202020204" pitchFamily="34" charset="0"/>
                <a:cs typeface="Times New Roman" panose="02020603050405020304" pitchFamily="18" charset="0"/>
              </a:rPr>
              <a:t>Each data structure has costs and benefits.</a:t>
            </a:r>
          </a:p>
          <a:p>
            <a:r>
              <a:rPr lang="en-US" sz="2000" dirty="0">
                <a:latin typeface="Helvetica" panose="020B0604020202020204" pitchFamily="34" charset="0"/>
                <a:cs typeface="Times New Roman" panose="02020603050405020304" pitchFamily="18" charset="0"/>
              </a:rPr>
              <a:t>Rarely is one data structure better than another in all situations.</a:t>
            </a:r>
          </a:p>
          <a:p>
            <a:pPr marL="0" indent="0">
              <a:buNone/>
            </a:pPr>
            <a:endParaRPr lang="en-US" sz="2000" dirty="0">
              <a:latin typeface="Helvetica" panose="020B0604020202020204" pitchFamily="34" charset="0"/>
              <a:cs typeface="Times New Roman" panose="02020603050405020304" pitchFamily="18" charset="0"/>
            </a:endParaRPr>
          </a:p>
          <a:p>
            <a:r>
              <a:rPr lang="en-US" sz="2000" dirty="0">
                <a:latin typeface="Helvetica" panose="020B0604020202020204" pitchFamily="34" charset="0"/>
                <a:cs typeface="Times New Roman" panose="02020603050405020304" pitchFamily="18" charset="0"/>
              </a:rPr>
              <a:t>A data structure requires:</a:t>
            </a:r>
          </a:p>
          <a:p>
            <a:pPr lvl="1">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space for each data item it stores,</a:t>
            </a:r>
          </a:p>
          <a:p>
            <a:pPr lvl="1">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time to perform each basic operation,</a:t>
            </a:r>
          </a:p>
          <a:p>
            <a:pPr lvl="1">
              <a:buFont typeface="Wingdings" panose="05000000000000000000" pitchFamily="2" charset="2"/>
              <a:buChar char="§"/>
            </a:pPr>
            <a:r>
              <a:rPr lang="en-US" sz="2000" dirty="0">
                <a:latin typeface="Helvetica" panose="020B0604020202020204" pitchFamily="34" charset="0"/>
                <a:cs typeface="Times New Roman" panose="02020603050405020304" pitchFamily="18" charset="0"/>
              </a:rPr>
              <a:t>programming effort.</a:t>
            </a:r>
          </a:p>
          <a:p>
            <a:pPr lvl="1">
              <a:buFont typeface="Wingdings" panose="05000000000000000000" pitchFamily="2" charset="2"/>
              <a:buChar char="§"/>
            </a:pPr>
            <a:endParaRPr lang="en-US" sz="2000"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667333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Basic Terminology; Elementary Data Organization</a:t>
            </a:r>
          </a:p>
        </p:txBody>
      </p:sp>
      <p:sp>
        <p:nvSpPr>
          <p:cNvPr id="3" name="Content Placeholder 2"/>
          <p:cNvSpPr>
            <a:spLocks noGrp="1"/>
          </p:cNvSpPr>
          <p:nvPr>
            <p:ph idx="1"/>
          </p:nvPr>
        </p:nvSpPr>
        <p:spPr/>
        <p:txBody>
          <a:bodyPr>
            <a:normAutofit/>
          </a:bodyPr>
          <a:lstStyle/>
          <a:p>
            <a:r>
              <a:rPr lang="en-US" sz="2000" dirty="0">
                <a:latin typeface="Helvetica" panose="020B0604020202020204" pitchFamily="34" charset="0"/>
                <a:cs typeface="Times New Roman" panose="02020603050405020304" pitchFamily="18" charset="0"/>
              </a:rPr>
              <a:t>Data are simply values or set of values</a:t>
            </a:r>
          </a:p>
          <a:p>
            <a:r>
              <a:rPr lang="en-US" sz="2000" dirty="0">
                <a:latin typeface="Helvetica" panose="020B0604020202020204" pitchFamily="34" charset="0"/>
                <a:cs typeface="Times New Roman" panose="02020603050405020304" pitchFamily="18" charset="0"/>
              </a:rPr>
              <a:t>A data item refers to a single unit of values.</a:t>
            </a:r>
          </a:p>
          <a:p>
            <a:r>
              <a:rPr lang="en-US" sz="2000" dirty="0">
                <a:latin typeface="Helvetica" panose="020B0604020202020204" pitchFamily="34" charset="0"/>
                <a:cs typeface="Times New Roman" panose="02020603050405020304" pitchFamily="18" charset="0"/>
              </a:rPr>
              <a:t>Data items that are divided into sub items, are called group items.</a:t>
            </a:r>
          </a:p>
          <a:p>
            <a:r>
              <a:rPr lang="en-US" sz="2000" dirty="0">
                <a:latin typeface="Helvetica" panose="020B0604020202020204" pitchFamily="34" charset="0"/>
                <a:cs typeface="Times New Roman" panose="02020603050405020304" pitchFamily="18" charset="0"/>
              </a:rPr>
              <a:t>Those are not called elementary items.</a:t>
            </a:r>
          </a:p>
          <a:p>
            <a:r>
              <a:rPr lang="en-US" sz="2000" dirty="0">
                <a:latin typeface="Helvetica" panose="020B0604020202020204" pitchFamily="34" charset="0"/>
                <a:cs typeface="Times New Roman" panose="02020603050405020304" pitchFamily="18" charset="0"/>
              </a:rPr>
              <a:t>Example employee’s name ( first name, middle name and last name)</a:t>
            </a:r>
          </a:p>
          <a:p>
            <a:r>
              <a:rPr lang="en-US" sz="2000" dirty="0">
                <a:latin typeface="Helvetica" panose="020B0604020202020204" pitchFamily="34" charset="0"/>
                <a:cs typeface="Times New Roman" panose="02020603050405020304" pitchFamily="18" charset="0"/>
              </a:rPr>
              <a:t>Social security number can’t be divided .</a:t>
            </a:r>
          </a:p>
          <a:p>
            <a:endParaRPr lang="en-US" sz="2000" dirty="0">
              <a:latin typeface="Helvetica" panose="020B0604020202020204" pitchFamily="34" charset="0"/>
              <a:cs typeface="Times New Roman" panose="02020603050405020304" pitchFamily="18" charset="0"/>
            </a:endParaRPr>
          </a:p>
          <a:p>
            <a:endParaRPr lang="en-US" sz="2000"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41587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1" y="787783"/>
            <a:ext cx="6934200" cy="5689217"/>
          </a:xfrm>
        </p:spPr>
        <p:txBody>
          <a:bodyPr>
            <a:normAutofit/>
          </a:bodyPr>
          <a:lstStyle/>
          <a:p>
            <a:pPr algn="just"/>
            <a:r>
              <a:rPr lang="en-US" b="1" dirty="0">
                <a:latin typeface="Helvetica" panose="020B0604020202020204" pitchFamily="34" charset="0"/>
                <a:cs typeface="Times New Roman" panose="02020603050405020304" pitchFamily="18" charset="0"/>
              </a:rPr>
              <a:t>Entity: </a:t>
            </a:r>
            <a:r>
              <a:rPr lang="en-US" dirty="0">
                <a:latin typeface="Helvetica" panose="020B0604020202020204" pitchFamily="34" charset="0"/>
                <a:cs typeface="Times New Roman" panose="02020603050405020304" pitchFamily="18" charset="0"/>
              </a:rPr>
              <a:t>An entity is something that has certain attributes or properties which may be assigned values. The values themselves may be either numeric or non numeric. Entities with similar attributes (for example- all employees in an organization) form an entity set. </a:t>
            </a:r>
            <a:endParaRPr lang="en-US" dirty="0" smtClean="0">
              <a:latin typeface="Helvetica" panose="020B0604020202020204" pitchFamily="34" charset="0"/>
              <a:cs typeface="Times New Roman" panose="02020603050405020304" pitchFamily="18" charset="0"/>
            </a:endParaRPr>
          </a:p>
          <a:p>
            <a:pPr marL="0" indent="0" algn="just">
              <a:buNone/>
            </a:pPr>
            <a:endParaRPr lang="en-US" dirty="0">
              <a:latin typeface="Helvetica" panose="020B0604020202020204" pitchFamily="34" charset="0"/>
              <a:cs typeface="Times New Roman" panose="02020603050405020304" pitchFamily="18" charset="0"/>
            </a:endParaRPr>
          </a:p>
          <a:p>
            <a:pPr algn="just"/>
            <a:r>
              <a:rPr lang="en-US" b="1" dirty="0">
                <a:latin typeface="Helvetica" panose="020B0604020202020204" pitchFamily="34" charset="0"/>
                <a:cs typeface="Times New Roman" panose="02020603050405020304" pitchFamily="18" charset="0"/>
              </a:rPr>
              <a:t>Attribute: </a:t>
            </a:r>
            <a:r>
              <a:rPr lang="en-US" dirty="0">
                <a:latin typeface="Helvetica" panose="020B0604020202020204" pitchFamily="34" charset="0"/>
                <a:cs typeface="Times New Roman" panose="02020603050405020304" pitchFamily="18" charset="0"/>
              </a:rPr>
              <a:t>Each attribute of an entity set has a range of values, the set of all possible values that could be assigned to the particular attribute. </a:t>
            </a:r>
          </a:p>
          <a:p>
            <a:pPr marL="0" indent="0" algn="just">
              <a:buNone/>
            </a:pPr>
            <a:endParaRPr lang="en-US" dirty="0">
              <a:latin typeface="Helvetica" panose="020B0604020202020204" pitchFamily="34" charset="0"/>
              <a:cs typeface="Times New Roman" panose="02020603050405020304" pitchFamily="18" charset="0"/>
            </a:endParaRPr>
          </a:p>
          <a:p>
            <a:pPr algn="just"/>
            <a:r>
              <a:rPr lang="en-US" b="1" dirty="0">
                <a:latin typeface="Helvetica" panose="020B0604020202020204" pitchFamily="34" charset="0"/>
                <a:cs typeface="Times New Roman" panose="02020603050405020304" pitchFamily="18" charset="0"/>
              </a:rPr>
              <a:t>Field, Records and Files: </a:t>
            </a:r>
            <a:r>
              <a:rPr lang="en-US" dirty="0">
                <a:latin typeface="Helvetica" panose="020B0604020202020204" pitchFamily="34" charset="0"/>
                <a:cs typeface="Times New Roman" panose="02020603050405020304" pitchFamily="18" charset="0"/>
              </a:rPr>
              <a:t>The way that organizes the data into the hierarchy of fields, records and files reflects the relationship between attributes, entities and entity sets. "A field is single elementary unit of information representing an attribute of an entity; a record is the collection of fields. Values of a given entity and a file are the collection of records"</a:t>
            </a:r>
          </a:p>
          <a:p>
            <a:pPr algn="just"/>
            <a:endParaRPr lang="en-US" dirty="0">
              <a:latin typeface="Helvetica" panose="020B0604020202020204" pitchFamily="34" charset="0"/>
              <a:cs typeface="Times New Roman" panose="02020603050405020304" pitchFamily="18" charset="0"/>
            </a:endParaRPr>
          </a:p>
          <a:p>
            <a:pPr algn="just"/>
            <a:endParaRPr lang="en-US"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36915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371600"/>
            <a:ext cx="6591985" cy="4539622"/>
          </a:xfrm>
        </p:spPr>
        <p:txBody>
          <a:bodyPr>
            <a:normAutofit/>
          </a:bodyPr>
          <a:lstStyle/>
          <a:p>
            <a:pPr marL="0" indent="0" algn="just">
              <a:buNone/>
            </a:pPr>
            <a:r>
              <a:rPr lang="en-US" sz="2000" b="1" dirty="0">
                <a:latin typeface="Helvetica" panose="020B0604020202020204" pitchFamily="34" charset="0"/>
                <a:cs typeface="Times New Roman" panose="02020603050405020304" pitchFamily="18" charset="0"/>
              </a:rPr>
              <a:t>Records: </a:t>
            </a:r>
            <a:endParaRPr lang="en-US" sz="2000" b="1" dirty="0" smtClean="0">
              <a:latin typeface="Helvetica" panose="020B0604020202020204" pitchFamily="34" charset="0"/>
              <a:cs typeface="Times New Roman" panose="02020603050405020304" pitchFamily="18" charset="0"/>
            </a:endParaRPr>
          </a:p>
          <a:p>
            <a:pPr marL="0" indent="0" algn="just">
              <a:buNone/>
            </a:pPr>
            <a:endParaRPr lang="en-US" sz="2000" b="1" dirty="0">
              <a:latin typeface="Helvetica" panose="020B0604020202020204" pitchFamily="34" charset="0"/>
              <a:cs typeface="Times New Roman" panose="02020603050405020304" pitchFamily="18" charset="0"/>
            </a:endParaRPr>
          </a:p>
          <a:p>
            <a:pPr algn="just"/>
            <a:r>
              <a:rPr lang="en-US" sz="2000" dirty="0">
                <a:latin typeface="Helvetica" panose="020B0604020202020204" pitchFamily="34" charset="0"/>
                <a:cs typeface="Times New Roman" panose="02020603050405020304" pitchFamily="18" charset="0"/>
              </a:rPr>
              <a:t>Records may also be classified according to length .</a:t>
            </a:r>
          </a:p>
          <a:p>
            <a:pPr algn="just"/>
            <a:r>
              <a:rPr lang="en-US" sz="2000" b="1" dirty="0">
                <a:latin typeface="Helvetica" panose="020B0604020202020204" pitchFamily="34" charset="0"/>
                <a:cs typeface="Times New Roman" panose="02020603050405020304" pitchFamily="18" charset="0"/>
              </a:rPr>
              <a:t>Fixed-length Record: </a:t>
            </a:r>
            <a:r>
              <a:rPr lang="en-US" sz="2000" dirty="0">
                <a:latin typeface="Helvetica" panose="020B0604020202020204" pitchFamily="34" charset="0"/>
                <a:cs typeface="Times New Roman" panose="02020603050405020304" pitchFamily="18" charset="0"/>
              </a:rPr>
              <a:t>all the records contain the same data items with the same amount of space assigned to each data item.</a:t>
            </a:r>
          </a:p>
          <a:p>
            <a:pPr algn="just"/>
            <a:r>
              <a:rPr lang="en-US" sz="2000" b="1" dirty="0">
                <a:latin typeface="Helvetica" panose="020B0604020202020204" pitchFamily="34" charset="0"/>
                <a:cs typeface="Times New Roman" panose="02020603050405020304" pitchFamily="18" charset="0"/>
              </a:rPr>
              <a:t>Variable-length Record : </a:t>
            </a:r>
            <a:r>
              <a:rPr lang="en-US" sz="2000" dirty="0">
                <a:latin typeface="Helvetica" panose="020B0604020202020204" pitchFamily="34" charset="0"/>
                <a:cs typeface="Times New Roman" panose="02020603050405020304" pitchFamily="18" charset="0"/>
              </a:rPr>
              <a:t>Files records may contain different lengths, usually have a minimum and maximum length.</a:t>
            </a:r>
          </a:p>
          <a:p>
            <a:pPr marL="0" indent="0" algn="just">
              <a:buNone/>
            </a:pPr>
            <a:endParaRPr lang="en-US" sz="2000"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18604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normAutofit/>
          </a:bodyPr>
          <a:lstStyle/>
          <a:p>
            <a:r>
              <a:rPr lang="en-US" dirty="0">
                <a:latin typeface="Helvetica" panose="020B0604020202020204" pitchFamily="34" charset="0"/>
              </a:rPr>
              <a:t>Types of Data Structure</a:t>
            </a:r>
          </a:p>
        </p:txBody>
      </p:sp>
      <p:sp>
        <p:nvSpPr>
          <p:cNvPr id="3" name="Content Placeholder 2"/>
          <p:cNvSpPr>
            <a:spLocks noGrp="1"/>
          </p:cNvSpPr>
          <p:nvPr>
            <p:ph idx="1"/>
          </p:nvPr>
        </p:nvSpPr>
        <p:spPr>
          <a:xfrm>
            <a:off x="1600199" y="1600200"/>
            <a:ext cx="6934201" cy="4419600"/>
          </a:xfrm>
        </p:spPr>
        <p:txBody>
          <a:bodyPr>
            <a:normAutofit/>
          </a:bodyPr>
          <a:lstStyle/>
          <a:p>
            <a:pPr algn="just"/>
            <a:r>
              <a:rPr lang="en-US" dirty="0">
                <a:latin typeface="Helvetica" panose="020B0604020202020204" pitchFamily="34" charset="0"/>
                <a:cs typeface="Times New Roman" panose="02020603050405020304" pitchFamily="18" charset="0"/>
              </a:rPr>
              <a:t>Data Structures can be classified into two categories </a:t>
            </a:r>
          </a:p>
          <a:p>
            <a:pPr lvl="1" algn="just">
              <a:buFont typeface="+mj-lt"/>
              <a:buAutoNum type="arabicPeriod"/>
            </a:pPr>
            <a:r>
              <a:rPr lang="en-US" sz="1800" dirty="0">
                <a:latin typeface="Helvetica" panose="020B0604020202020204" pitchFamily="34" charset="0"/>
                <a:cs typeface="Times New Roman" panose="02020603050405020304" pitchFamily="18" charset="0"/>
              </a:rPr>
              <a:t>Linear Data Structures</a:t>
            </a:r>
          </a:p>
          <a:p>
            <a:pPr lvl="1" algn="just">
              <a:buFont typeface="+mj-lt"/>
              <a:buAutoNum type="arabicPeriod"/>
            </a:pPr>
            <a:r>
              <a:rPr lang="en-US" sz="1800" dirty="0">
                <a:latin typeface="Helvetica" panose="020B0604020202020204" pitchFamily="34" charset="0"/>
                <a:cs typeface="Times New Roman" panose="02020603050405020304" pitchFamily="18" charset="0"/>
              </a:rPr>
              <a:t>Non Linear Data Structures</a:t>
            </a:r>
          </a:p>
          <a:p>
            <a:pPr algn="just"/>
            <a:r>
              <a:rPr lang="en-US" b="1" dirty="0">
                <a:latin typeface="Helvetica" panose="020B0604020202020204" pitchFamily="34" charset="0"/>
                <a:cs typeface="Times New Roman" panose="02020603050405020304" pitchFamily="18" charset="0"/>
              </a:rPr>
              <a:t>Linear Data Structures:- </a:t>
            </a:r>
          </a:p>
          <a:p>
            <a:pPr marL="400050" lvl="1" indent="0" algn="just">
              <a:buNone/>
            </a:pPr>
            <a:r>
              <a:rPr lang="en-US" sz="1800" dirty="0">
                <a:latin typeface="Helvetica" panose="020B0604020202020204" pitchFamily="34" charset="0"/>
                <a:cs typeface="Times New Roman" panose="02020603050405020304" pitchFamily="18" charset="0"/>
              </a:rPr>
              <a:t>A Data Structures whose elements form a sequence and each element has a unique successor and unique predecessor is known as linear data structures for example: Array, Linked List, Stack, Queue</a:t>
            </a:r>
          </a:p>
          <a:p>
            <a:pPr algn="just"/>
            <a:r>
              <a:rPr lang="en-US" b="1" dirty="0">
                <a:latin typeface="Helvetica" panose="020B0604020202020204" pitchFamily="34" charset="0"/>
                <a:cs typeface="Times New Roman" panose="02020603050405020304" pitchFamily="18" charset="0"/>
              </a:rPr>
              <a:t>Non Linear Data Structures:-</a:t>
            </a:r>
          </a:p>
          <a:p>
            <a:pPr marL="400050" lvl="1" indent="0" algn="just">
              <a:buNone/>
            </a:pPr>
            <a:r>
              <a:rPr lang="en-US" sz="1800" dirty="0">
                <a:latin typeface="Helvetica" panose="020B0604020202020204" pitchFamily="34" charset="0"/>
                <a:cs typeface="Times New Roman" panose="02020603050405020304" pitchFamily="18" charset="0"/>
              </a:rPr>
              <a:t>A Data Structures whose elements do not form a sequence and each element has not a unique successor and unique predecessor is known as non linear data structures for example: Tree, Graph</a:t>
            </a:r>
          </a:p>
          <a:p>
            <a:pPr algn="just"/>
            <a:endParaRPr lang="en-US" dirty="0">
              <a:latin typeface="Helvetica" panose="020B0604020202020204" pitchFamily="34" charset="0"/>
              <a:cs typeface="Times New Roman" panose="02020603050405020304" pitchFamily="18" charset="0"/>
            </a:endParaRPr>
          </a:p>
          <a:p>
            <a:pPr algn="just"/>
            <a:endParaRPr lang="en-US"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88368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and Physical Data Structures</a:t>
            </a:r>
            <a:endParaRPr lang="en-US" dirty="0"/>
          </a:p>
        </p:txBody>
      </p:sp>
      <p:sp>
        <p:nvSpPr>
          <p:cNvPr id="3" name="Content Placeholder 2"/>
          <p:cNvSpPr>
            <a:spLocks noGrp="1"/>
          </p:cNvSpPr>
          <p:nvPr>
            <p:ph idx="1"/>
          </p:nvPr>
        </p:nvSpPr>
        <p:spPr/>
        <p:txBody>
          <a:bodyPr/>
          <a:lstStyle/>
          <a:p>
            <a:pPr algn="just"/>
            <a:r>
              <a:rPr lang="en-US" dirty="0" smtClean="0"/>
              <a:t>Logical Data Structures describe how the data “seem” to be arranged and the meaning of data in relation to one another.</a:t>
            </a:r>
          </a:p>
          <a:p>
            <a:pPr algn="just"/>
            <a:r>
              <a:rPr lang="en-US" dirty="0" smtClean="0"/>
              <a:t>It indicates the name of the major elements, their attributes, and logical relationship between them.</a:t>
            </a:r>
          </a:p>
          <a:p>
            <a:pPr algn="just"/>
            <a:r>
              <a:rPr lang="en-US" dirty="0" smtClean="0"/>
              <a:t>The manner in which data are physically organized or arranged on a storage medium is called </a:t>
            </a:r>
            <a:r>
              <a:rPr lang="en-US" b="1" dirty="0" smtClean="0"/>
              <a:t>Physical Data Structure.</a:t>
            </a:r>
          </a:p>
          <a:p>
            <a:pPr algn="just"/>
            <a:r>
              <a:rPr lang="en-US" dirty="0" smtClean="0"/>
              <a:t>For example a data file could be stored on a disk in several scattered pieces.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06591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766" y="609600"/>
            <a:ext cx="6096000" cy="1280890"/>
          </a:xfrm>
        </p:spPr>
        <p:txBody>
          <a:bodyPr>
            <a:normAutofit/>
          </a:bodyPr>
          <a:lstStyle/>
          <a:p>
            <a:r>
              <a:rPr lang="en-US" altLang="en-US" dirty="0">
                <a:latin typeface="Helvetica" panose="020B0604020202020204" pitchFamily="34" charset="0"/>
              </a:rPr>
              <a:t>Rules and Regulations</a:t>
            </a:r>
            <a:br>
              <a:rPr lang="en-US" altLang="en-US" dirty="0">
                <a:latin typeface="Helvetica" panose="020B0604020202020204" pitchFamily="34" charset="0"/>
              </a:rPr>
            </a:br>
            <a:endParaRPr lang="en-US" dirty="0">
              <a:latin typeface="Helvetica" panose="020B0604020202020204" pitchFamily="34" charset="0"/>
            </a:endParaRPr>
          </a:p>
        </p:txBody>
      </p:sp>
      <p:pic>
        <p:nvPicPr>
          <p:cNvPr id="5" name="Picture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3552" y="1741764"/>
            <a:ext cx="7160848" cy="435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085328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When a data structure is first defined only the data elements that a user would see, such as name, address, phone number are included. This stage is called </a:t>
            </a:r>
            <a:r>
              <a:rPr lang="en-US" b="1" dirty="0" smtClean="0"/>
              <a:t>Logical Design</a:t>
            </a:r>
            <a:r>
              <a:rPr lang="en-US" dirty="0" smtClean="0"/>
              <a:t>.</a:t>
            </a:r>
          </a:p>
          <a:p>
            <a:pPr algn="just"/>
            <a:r>
              <a:rPr lang="en-US" dirty="0" smtClean="0"/>
              <a:t>Using the logical design as a basis, the analyst then designs the physical data structures, which include additional elements necessary for the implementation of system.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97252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Data Structures</a:t>
            </a:r>
            <a:endParaRPr lang="en-US" dirty="0"/>
          </a:p>
        </p:txBody>
      </p:sp>
      <p:sp>
        <p:nvSpPr>
          <p:cNvPr id="3" name="Content Placeholder 2"/>
          <p:cNvSpPr>
            <a:spLocks noGrp="1"/>
          </p:cNvSpPr>
          <p:nvPr>
            <p:ph idx="1"/>
          </p:nvPr>
        </p:nvSpPr>
        <p:spPr>
          <a:xfrm>
            <a:off x="1942415" y="2133600"/>
            <a:ext cx="6591985" cy="4006222"/>
          </a:xfrm>
        </p:spPr>
        <p:txBody>
          <a:bodyPr>
            <a:normAutofit lnSpcReduction="10000"/>
          </a:bodyPr>
          <a:lstStyle/>
          <a:p>
            <a:pPr marL="0" indent="0" algn="just">
              <a:buNone/>
            </a:pPr>
            <a:r>
              <a:rPr lang="en-US" sz="2000" b="1" dirty="0" smtClean="0"/>
              <a:t>Static Data Structure (SDS)</a:t>
            </a:r>
          </a:p>
          <a:p>
            <a:pPr algn="just"/>
            <a:r>
              <a:rPr lang="en-US" dirty="0" smtClean="0"/>
              <a:t>The data structure in which the number of elements of data is fixed and cannot be changed at run time of program is called </a:t>
            </a:r>
            <a:r>
              <a:rPr lang="en-US" b="1" dirty="0" smtClean="0"/>
              <a:t>static data structure</a:t>
            </a:r>
            <a:r>
              <a:rPr lang="en-US" dirty="0" smtClean="0"/>
              <a:t>.</a:t>
            </a:r>
          </a:p>
          <a:p>
            <a:pPr algn="just"/>
            <a:r>
              <a:rPr lang="en-US" dirty="0" smtClean="0"/>
              <a:t>The size of data structure is known at the compilation time. Array is the best example </a:t>
            </a:r>
            <a:r>
              <a:rPr lang="en-US" dirty="0" smtClean="0"/>
              <a:t>of </a:t>
            </a:r>
            <a:r>
              <a:rPr lang="en-US" dirty="0" smtClean="0"/>
              <a:t>static data structure.</a:t>
            </a:r>
          </a:p>
          <a:p>
            <a:pPr algn="just"/>
            <a:r>
              <a:rPr lang="en-US" dirty="0" smtClean="0"/>
              <a:t>It is possible to change the value of data structure but it is not possible to change the size or space allocated to it.</a:t>
            </a:r>
          </a:p>
          <a:p>
            <a:pPr algn="just"/>
            <a:r>
              <a:rPr lang="en-US" dirty="0" smtClean="0"/>
              <a:t>Its use is ideal for storing fixed number of data elements.</a:t>
            </a:r>
          </a:p>
          <a:p>
            <a:pPr algn="just"/>
            <a:r>
              <a:rPr lang="en-US" dirty="0" smtClean="0"/>
              <a:t>It occupy the large size of memory till the termination of program restricting other programs to execute.</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654350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942415" y="1600200"/>
            <a:ext cx="6591985" cy="4495800"/>
          </a:xfrm>
        </p:spPr>
        <p:txBody>
          <a:bodyPr>
            <a:normAutofit/>
          </a:bodyPr>
          <a:lstStyle/>
          <a:p>
            <a:pPr marL="0" indent="0">
              <a:buNone/>
            </a:pPr>
            <a:r>
              <a:rPr lang="en-US" sz="2000" b="1" dirty="0" smtClean="0"/>
              <a:t>Dynamic Data Structure (DDS)</a:t>
            </a:r>
          </a:p>
          <a:p>
            <a:r>
              <a:rPr lang="en-US" sz="1700" dirty="0" smtClean="0"/>
              <a:t>In dynamic data structure number of elements of data is not fixed and can be changed at the runtime of the program.</a:t>
            </a:r>
          </a:p>
          <a:p>
            <a:r>
              <a:rPr lang="en-US" sz="1700" dirty="0" smtClean="0"/>
              <a:t>The size of dynamic data structure is not known at compilation time in most programming language.</a:t>
            </a:r>
          </a:p>
          <a:p>
            <a:r>
              <a:rPr lang="en-US" sz="1700" dirty="0" smtClean="0"/>
              <a:t>The memory size can grow and shrink as required by the program at run time.</a:t>
            </a:r>
          </a:p>
          <a:p>
            <a:r>
              <a:rPr lang="en-US" sz="1700" dirty="0" smtClean="0"/>
              <a:t>Linked List is an example of </a:t>
            </a:r>
            <a:r>
              <a:rPr lang="en-US" sz="1700" dirty="0"/>
              <a:t>dynamic data </a:t>
            </a:r>
            <a:r>
              <a:rPr lang="en-US" sz="1700" dirty="0" smtClean="0"/>
              <a:t>structure.</a:t>
            </a:r>
          </a:p>
          <a:p>
            <a:r>
              <a:rPr lang="en-US" sz="1700" dirty="0" smtClean="0"/>
              <a:t>Data in this type of structure is usually stored in the non-contiguous memory locations.</a:t>
            </a:r>
          </a:p>
          <a:p>
            <a:r>
              <a:rPr lang="en-US" sz="1700" dirty="0" smtClean="0"/>
              <a:t>It is more flexible and efficient method for insertion and deletion of data elements.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16073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24110"/>
            <a:ext cx="6858000" cy="823690"/>
          </a:xfrm>
        </p:spPr>
        <p:txBody>
          <a:bodyPr>
            <a:normAutofit/>
          </a:bodyPr>
          <a:lstStyle/>
          <a:p>
            <a:r>
              <a:rPr lang="en-US" dirty="0">
                <a:latin typeface="Helvetica" panose="020B0604020202020204" pitchFamily="34" charset="0"/>
              </a:rPr>
              <a:t>Operations on Data Structure</a:t>
            </a:r>
          </a:p>
        </p:txBody>
      </p:sp>
      <p:sp>
        <p:nvSpPr>
          <p:cNvPr id="3" name="Content Placeholder 2"/>
          <p:cNvSpPr>
            <a:spLocks noGrp="1"/>
          </p:cNvSpPr>
          <p:nvPr>
            <p:ph idx="1"/>
          </p:nvPr>
        </p:nvSpPr>
        <p:spPr>
          <a:xfrm>
            <a:off x="1809408" y="1447800"/>
            <a:ext cx="6591985" cy="3777622"/>
          </a:xfrm>
        </p:spPr>
        <p:txBody>
          <a:bodyPr>
            <a:noAutofit/>
          </a:bodyPr>
          <a:lstStyle/>
          <a:p>
            <a:r>
              <a:rPr lang="en-US" dirty="0">
                <a:latin typeface="Helvetica" panose="020B0604020202020204" pitchFamily="34" charset="0"/>
                <a:cs typeface="Times New Roman" panose="02020603050405020304" pitchFamily="18" charset="0"/>
              </a:rPr>
              <a:t>The following operations play a major role in data structures</a:t>
            </a:r>
          </a:p>
          <a:p>
            <a:pPr lvl="1">
              <a:buFont typeface="Wingdings" panose="05000000000000000000" pitchFamily="2" charset="2"/>
              <a:buChar char="§"/>
            </a:pPr>
            <a:r>
              <a:rPr lang="en-US" sz="1800" dirty="0">
                <a:latin typeface="Helvetica" panose="020B0604020202020204" pitchFamily="34" charset="0"/>
                <a:cs typeface="Times New Roman" panose="02020603050405020304" pitchFamily="18" charset="0"/>
              </a:rPr>
              <a:t>Traversing: - Accessing each record exactly </a:t>
            </a:r>
            <a:r>
              <a:rPr lang="en-US" sz="1800" dirty="0" smtClean="0">
                <a:latin typeface="Helvetica" panose="020B0604020202020204" pitchFamily="34" charset="0"/>
                <a:cs typeface="Times New Roman" panose="02020603050405020304" pitchFamily="18" charset="0"/>
              </a:rPr>
              <a:t>once. Also called visiting the data.</a:t>
            </a:r>
            <a:endParaRPr lang="en-US" sz="1800" dirty="0">
              <a:latin typeface="Helvetica" panose="020B0604020202020204" pitchFamily="34" charset="0"/>
              <a:cs typeface="Times New Roman" panose="02020603050405020304" pitchFamily="18" charset="0"/>
            </a:endParaRPr>
          </a:p>
          <a:p>
            <a:pPr lvl="1">
              <a:buFont typeface="Wingdings" panose="05000000000000000000" pitchFamily="2" charset="2"/>
              <a:buChar char="§"/>
            </a:pPr>
            <a:r>
              <a:rPr lang="en-US" sz="1800" dirty="0">
                <a:latin typeface="Helvetica" panose="020B0604020202020204" pitchFamily="34" charset="0"/>
                <a:cs typeface="Times New Roman" panose="02020603050405020304" pitchFamily="18" charset="0"/>
              </a:rPr>
              <a:t>Searching: - Finding the location of the record with a given key value</a:t>
            </a:r>
          </a:p>
          <a:p>
            <a:pPr lvl="1">
              <a:buFont typeface="Wingdings" panose="05000000000000000000" pitchFamily="2" charset="2"/>
              <a:buChar char="§"/>
            </a:pPr>
            <a:r>
              <a:rPr lang="en-US" sz="1800" dirty="0">
                <a:latin typeface="Helvetica" panose="020B0604020202020204" pitchFamily="34" charset="0"/>
                <a:cs typeface="Times New Roman" panose="02020603050405020304" pitchFamily="18" charset="0"/>
              </a:rPr>
              <a:t>Inserting: </a:t>
            </a:r>
            <a:r>
              <a:rPr lang="en-US" sz="1800" dirty="0" smtClean="0">
                <a:latin typeface="Helvetica" panose="020B0604020202020204" pitchFamily="34" charset="0"/>
                <a:cs typeface="Times New Roman" panose="02020603050405020304" pitchFamily="18" charset="0"/>
              </a:rPr>
              <a:t>- Adding </a:t>
            </a:r>
            <a:r>
              <a:rPr lang="en-US" sz="1800" dirty="0">
                <a:latin typeface="Helvetica" panose="020B0604020202020204" pitchFamily="34" charset="0"/>
                <a:cs typeface="Times New Roman" panose="02020603050405020304" pitchFamily="18" charset="0"/>
              </a:rPr>
              <a:t>a new </a:t>
            </a:r>
            <a:r>
              <a:rPr lang="en-US" sz="1800" dirty="0" smtClean="0">
                <a:latin typeface="Helvetica" panose="020B0604020202020204" pitchFamily="34" charset="0"/>
                <a:cs typeface="Times New Roman" panose="02020603050405020304" pitchFamily="18" charset="0"/>
              </a:rPr>
              <a:t>record</a:t>
            </a:r>
          </a:p>
          <a:p>
            <a:pPr lvl="1">
              <a:buFont typeface="Wingdings" panose="05000000000000000000" pitchFamily="2" charset="2"/>
              <a:buChar char="§"/>
            </a:pPr>
            <a:r>
              <a:rPr lang="en-US" sz="1800" dirty="0" smtClean="0">
                <a:latin typeface="Helvetica" panose="020B0604020202020204" pitchFamily="34" charset="0"/>
                <a:cs typeface="Times New Roman" panose="02020603050405020304" pitchFamily="18" charset="0"/>
              </a:rPr>
              <a:t>Updating:- Modifying a data item</a:t>
            </a:r>
            <a:endParaRPr lang="en-US" sz="1800" dirty="0">
              <a:latin typeface="Helvetica" panose="020B0604020202020204" pitchFamily="34" charset="0"/>
              <a:cs typeface="Times New Roman" panose="02020603050405020304" pitchFamily="18" charset="0"/>
            </a:endParaRPr>
          </a:p>
          <a:p>
            <a:pPr lvl="1">
              <a:buFont typeface="Wingdings" panose="05000000000000000000" pitchFamily="2" charset="2"/>
              <a:buChar char="§"/>
            </a:pPr>
            <a:r>
              <a:rPr lang="en-US" sz="1800" dirty="0">
                <a:latin typeface="Helvetica" panose="020B0604020202020204" pitchFamily="34" charset="0"/>
                <a:cs typeface="Times New Roman" panose="02020603050405020304" pitchFamily="18" charset="0"/>
              </a:rPr>
              <a:t>Deleting: - Removing a existing record from the structure</a:t>
            </a:r>
          </a:p>
          <a:p>
            <a:r>
              <a:rPr lang="en-US" dirty="0">
                <a:latin typeface="Helvetica" panose="020B0604020202020204" pitchFamily="34" charset="0"/>
                <a:cs typeface="Times New Roman" panose="02020603050405020304" pitchFamily="18" charset="0"/>
              </a:rPr>
              <a:t>The following two operations, which are used in some special situations, are</a:t>
            </a:r>
          </a:p>
          <a:p>
            <a:pPr lvl="1">
              <a:buFont typeface="Wingdings" panose="05000000000000000000" pitchFamily="2" charset="2"/>
              <a:buChar char="§"/>
            </a:pPr>
            <a:r>
              <a:rPr lang="en-US" sz="1800" dirty="0">
                <a:latin typeface="Helvetica" panose="020B0604020202020204" pitchFamily="34" charset="0"/>
                <a:cs typeface="Times New Roman" panose="02020603050405020304" pitchFamily="18" charset="0"/>
              </a:rPr>
              <a:t>Sorting- arranging the values in some logical order (by alphabetically, ascending, or descending order)</a:t>
            </a:r>
          </a:p>
          <a:p>
            <a:pPr lvl="1">
              <a:buFont typeface="Wingdings" panose="05000000000000000000" pitchFamily="2" charset="2"/>
              <a:buChar char="§"/>
            </a:pPr>
            <a:r>
              <a:rPr lang="en-US" sz="1800" dirty="0">
                <a:latin typeface="Helvetica" panose="020B0604020202020204" pitchFamily="34" charset="0"/>
                <a:cs typeface="Times New Roman" panose="02020603050405020304" pitchFamily="18" charset="0"/>
              </a:rPr>
              <a:t>Merging- combining the records in two different sorted files into a single sorted file</a:t>
            </a:r>
          </a:p>
          <a:p>
            <a:endParaRPr lang="en-US" dirty="0">
              <a:latin typeface="Helvetica" panose="020B0604020202020204" pitchFamily="34" charset="0"/>
              <a:cs typeface="Times New Roman" panose="02020603050405020304" pitchFamily="18" charset="0"/>
            </a:endParaRPr>
          </a:p>
          <a:p>
            <a:endParaRPr lang="en-US" dirty="0">
              <a:latin typeface="Helvetica" panose="020B0604020202020204" pitchFamily="34" charset="0"/>
              <a:cs typeface="Times New Roman" panose="02020603050405020304" pitchFamily="18" charset="0"/>
            </a:endParaRPr>
          </a:p>
          <a:p>
            <a:endParaRPr lang="en-US"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8596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Abstract Data Types</a:t>
            </a:r>
          </a:p>
        </p:txBody>
      </p:sp>
      <p:sp>
        <p:nvSpPr>
          <p:cNvPr id="3" name="Content Placeholder 2"/>
          <p:cNvSpPr>
            <a:spLocks noGrp="1"/>
          </p:cNvSpPr>
          <p:nvPr>
            <p:ph idx="1"/>
          </p:nvPr>
        </p:nvSpPr>
        <p:spPr>
          <a:xfrm>
            <a:off x="1942415" y="1905000"/>
            <a:ext cx="6591985" cy="3777622"/>
          </a:xfrm>
        </p:spPr>
        <p:txBody>
          <a:bodyPr>
            <a:noAutofit/>
          </a:bodyPr>
          <a:lstStyle/>
          <a:p>
            <a:pPr algn="just"/>
            <a:r>
              <a:rPr lang="en-US" dirty="0">
                <a:latin typeface="Helvetica" panose="020B0604020202020204" pitchFamily="34" charset="0"/>
                <a:cs typeface="Times New Roman" panose="02020603050405020304" pitchFamily="18" charset="0"/>
              </a:rPr>
              <a:t>Abstract Data type (ADT) is a type (or class) for objects whose </a:t>
            </a:r>
            <a:r>
              <a:rPr lang="en-US" dirty="0" smtClean="0">
                <a:latin typeface="Helvetica" panose="020B0604020202020204" pitchFamily="34" charset="0"/>
                <a:cs typeface="Times New Roman" panose="02020603050405020304" pitchFamily="18" charset="0"/>
              </a:rPr>
              <a:t>behavior </a:t>
            </a:r>
            <a:r>
              <a:rPr lang="en-US" dirty="0">
                <a:latin typeface="Helvetica" panose="020B0604020202020204" pitchFamily="34" charset="0"/>
                <a:cs typeface="Times New Roman" panose="02020603050405020304" pitchFamily="18" charset="0"/>
              </a:rPr>
              <a:t>is defined by a set of value and a set of operations.</a:t>
            </a:r>
          </a:p>
          <a:p>
            <a:pPr algn="just"/>
            <a:r>
              <a:rPr lang="en-US" dirty="0">
                <a:latin typeface="Helvetica" panose="020B0604020202020204" pitchFamily="34" charset="0"/>
                <a:cs typeface="Times New Roman" panose="02020603050405020304" pitchFamily="18" charset="0"/>
              </a:rPr>
              <a:t>The definition of ADT only mentions what operations are to be performed but not how these operations will be implemented. </a:t>
            </a:r>
          </a:p>
          <a:p>
            <a:pPr algn="just"/>
            <a:r>
              <a:rPr lang="en-US" dirty="0">
                <a:latin typeface="Helvetica" panose="020B0604020202020204" pitchFamily="34" charset="0"/>
                <a:cs typeface="Times New Roman" panose="02020603050405020304" pitchFamily="18" charset="0"/>
              </a:rPr>
              <a:t>It does not specify how data will be organized in memory and what algorithms will be used for implementing the operations. It is called “abstract” because it gives an implementation-independent view. </a:t>
            </a:r>
          </a:p>
          <a:p>
            <a:pPr algn="just"/>
            <a:r>
              <a:rPr lang="en-US" dirty="0">
                <a:latin typeface="Helvetica" panose="020B0604020202020204" pitchFamily="34" charset="0"/>
                <a:cs typeface="Times New Roman" panose="02020603050405020304" pitchFamily="18" charset="0"/>
              </a:rPr>
              <a:t>The process of providing only the essentials and hiding the details is known as abstraction.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229184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The Core Operations</a:t>
            </a:r>
          </a:p>
        </p:txBody>
      </p:sp>
      <p:sp>
        <p:nvSpPr>
          <p:cNvPr id="3" name="Content Placeholder 2"/>
          <p:cNvSpPr>
            <a:spLocks noGrp="1"/>
          </p:cNvSpPr>
          <p:nvPr>
            <p:ph idx="1"/>
          </p:nvPr>
        </p:nvSpPr>
        <p:spPr>
          <a:xfrm>
            <a:off x="1945201" y="1905000"/>
            <a:ext cx="6591985" cy="3777622"/>
          </a:xfrm>
        </p:spPr>
        <p:txBody>
          <a:bodyPr>
            <a:noAutofit/>
          </a:bodyPr>
          <a:lstStyle/>
          <a:p>
            <a:r>
              <a:rPr lang="en-US" sz="2000" dirty="0" smtClean="0">
                <a:latin typeface="Helvetica" panose="020B0604020202020204" pitchFamily="34" charset="0"/>
                <a:cs typeface="Times New Roman" panose="02020603050405020304" pitchFamily="18" charset="0"/>
              </a:rPr>
              <a:t>Every Collection ADT should provide a way to:</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add an item</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remove an item</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find, retrieve, or access an item</a:t>
            </a:r>
          </a:p>
          <a:p>
            <a:r>
              <a:rPr lang="en-US" sz="2000" dirty="0" smtClean="0">
                <a:latin typeface="Helvetica" panose="020B0604020202020204" pitchFamily="34" charset="0"/>
                <a:cs typeface="Times New Roman" panose="02020603050405020304" pitchFamily="18" charset="0"/>
              </a:rPr>
              <a:t>Many, many more possibilities</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is the collection empty</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make the collection empty</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give me a sub set of the collection</a:t>
            </a:r>
          </a:p>
          <a:p>
            <a:pPr lvl="1">
              <a:buFont typeface="Wingdings" panose="05000000000000000000" pitchFamily="2" charset="2"/>
              <a:buChar char="§"/>
            </a:pPr>
            <a:r>
              <a:rPr lang="en-US" sz="2000" dirty="0" smtClean="0">
                <a:latin typeface="Helvetica" panose="020B0604020202020204" pitchFamily="34" charset="0"/>
                <a:cs typeface="Times New Roman" panose="02020603050405020304" pitchFamily="18" charset="0"/>
              </a:rPr>
              <a:t>and on and on and on…</a:t>
            </a:r>
          </a:p>
          <a:p>
            <a:endParaRPr lang="en-US" sz="2000" dirty="0">
              <a:latin typeface="Helvetica" panose="020B060402020202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28547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710" y="1152908"/>
            <a:ext cx="787440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638800" y="2314080"/>
              <a:ext cx="4925160" cy="1326600"/>
            </p14:xfrm>
          </p:contentPart>
        </mc:Choice>
        <mc:Fallback>
          <p:pic>
            <p:nvPicPr>
              <p:cNvPr id="2" name="Ink 1"/>
              <p:cNvPicPr/>
              <p:nvPr/>
            </p:nvPicPr>
            <p:blipFill>
              <a:blip r:embed="rId4"/>
              <a:stretch>
                <a:fillRect/>
              </a:stretch>
            </p:blipFill>
            <p:spPr>
              <a:xfrm>
                <a:off x="2629440" y="2304720"/>
                <a:ext cx="4943880" cy="1345320"/>
              </a:xfrm>
              <a:prstGeom prst="rect">
                <a:avLst/>
              </a:prstGeom>
            </p:spPr>
          </p:pic>
        </mc:Fallback>
      </mc:AlternateContent>
    </p:spTree>
    <p:extLst>
      <p:ext uri="{BB962C8B-B14F-4D97-AF65-F5344CB8AC3E}">
        <p14:creationId xmlns:p14="http://schemas.microsoft.com/office/powerpoint/2010/main" val="1688367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71454"/>
            <a:ext cx="752582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477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pic>
        <p:nvPicPr>
          <p:cNvPr id="3" name="Picture 2"/>
          <p:cNvPicPr>
            <a:picLocks noChangeAspect="1"/>
          </p:cNvPicPr>
          <p:nvPr/>
        </p:nvPicPr>
        <p:blipFill>
          <a:blip r:embed="rId2"/>
          <a:stretch>
            <a:fillRect/>
          </a:stretch>
        </p:blipFill>
        <p:spPr>
          <a:xfrm>
            <a:off x="1096206" y="1524000"/>
            <a:ext cx="6896560" cy="3733800"/>
          </a:xfrm>
          <a:prstGeom prst="rect">
            <a:avLst/>
          </a:prstGeom>
        </p:spPr>
      </p:pic>
    </p:spTree>
    <p:extLst>
      <p:ext uri="{BB962C8B-B14F-4D97-AF65-F5344CB8AC3E}">
        <p14:creationId xmlns:p14="http://schemas.microsoft.com/office/powerpoint/2010/main" val="1194553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87783"/>
            <a:ext cx="7613703" cy="573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132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latin typeface="Helvetica" panose="020B0604020202020204" pitchFamily="34" charset="0"/>
              </a:rPr>
              <a:t>Grading</a:t>
            </a:r>
            <a:endParaRPr lang="en-US" dirty="0">
              <a:latin typeface="Helvetica" panose="020B0604020202020204" pitchFamily="34" charset="0"/>
            </a:endParaRPr>
          </a:p>
        </p:txBody>
      </p:sp>
      <p:sp>
        <p:nvSpPr>
          <p:cNvPr id="3" name="Content Placeholder 2"/>
          <p:cNvSpPr>
            <a:spLocks noGrp="1"/>
          </p:cNvSpPr>
          <p:nvPr>
            <p:ph idx="1"/>
          </p:nvPr>
        </p:nvSpPr>
        <p:spPr>
          <a:xfrm>
            <a:off x="2209800" y="1600200"/>
            <a:ext cx="6591985" cy="3777622"/>
          </a:xfrm>
        </p:spPr>
        <p:txBody>
          <a:bodyPr>
            <a:normAutofit/>
          </a:bodyPr>
          <a:lstStyle/>
          <a:p>
            <a:endParaRPr lang="en-US" sz="2400" dirty="0"/>
          </a:p>
          <a:p>
            <a:pPr algn="just">
              <a:buFont typeface="Wingdings" panose="05000000000000000000" pitchFamily="2" charset="2"/>
              <a:buChar char="Ø"/>
            </a:pPr>
            <a:r>
              <a:rPr lang="en-US" dirty="0">
                <a:latin typeface="Helvetica" panose="020B0604020202020204" pitchFamily="34" charset="0"/>
                <a:cs typeface="Times New Roman" panose="02020603050405020304" pitchFamily="18" charset="0"/>
              </a:rPr>
              <a:t>Final Term Exam................................. 50%</a:t>
            </a:r>
          </a:p>
          <a:p>
            <a:pPr algn="just">
              <a:buFont typeface="Wingdings" panose="05000000000000000000" pitchFamily="2" charset="2"/>
              <a:buChar char="Ø"/>
            </a:pPr>
            <a:r>
              <a:rPr lang="en-US" dirty="0">
                <a:latin typeface="Helvetica" panose="020B0604020202020204" pitchFamily="34" charset="0"/>
                <a:cs typeface="Times New Roman" panose="02020603050405020304" pitchFamily="18" charset="0"/>
              </a:rPr>
              <a:t>Mid Term Exam</a:t>
            </a:r>
            <a:r>
              <a:rPr lang="en-US" dirty="0" smtClean="0">
                <a:latin typeface="Helvetica" panose="020B0604020202020204" pitchFamily="34" charset="0"/>
                <a:cs typeface="Times New Roman" panose="02020603050405020304" pitchFamily="18" charset="0"/>
              </a:rPr>
              <a:t>................................... </a:t>
            </a:r>
            <a:r>
              <a:rPr lang="en-US" dirty="0">
                <a:latin typeface="Helvetica" panose="020B0604020202020204" pitchFamily="34" charset="0"/>
                <a:cs typeface="Times New Roman" panose="02020603050405020304" pitchFamily="18" charset="0"/>
              </a:rPr>
              <a:t>25%</a:t>
            </a:r>
          </a:p>
          <a:p>
            <a:pPr algn="just">
              <a:buFont typeface="Wingdings" panose="05000000000000000000" pitchFamily="2" charset="2"/>
              <a:buChar char="Ø"/>
            </a:pPr>
            <a:r>
              <a:rPr lang="en-US" dirty="0">
                <a:latin typeface="Helvetica" panose="020B0604020202020204" pitchFamily="34" charset="0"/>
                <a:cs typeface="Times New Roman" panose="02020603050405020304" pitchFamily="18" charset="0"/>
              </a:rPr>
              <a:t>Assignments........................................10%</a:t>
            </a:r>
          </a:p>
          <a:p>
            <a:pPr algn="just">
              <a:buFont typeface="Wingdings" panose="05000000000000000000" pitchFamily="2" charset="2"/>
              <a:buChar char="Ø"/>
            </a:pPr>
            <a:r>
              <a:rPr lang="en-US" dirty="0">
                <a:latin typeface="Helvetica" panose="020B0604020202020204" pitchFamily="34" charset="0"/>
                <a:cs typeface="Times New Roman" panose="02020603050405020304" pitchFamily="18" charset="0"/>
              </a:rPr>
              <a:t>Quizzes/Attendance </a:t>
            </a:r>
            <a:r>
              <a:rPr lang="en-US" dirty="0" smtClean="0">
                <a:latin typeface="Helvetica" panose="020B0604020202020204" pitchFamily="34" charset="0"/>
                <a:cs typeface="Times New Roman" panose="02020603050405020304" pitchFamily="18" charset="0"/>
              </a:rPr>
              <a:t>............................10%</a:t>
            </a:r>
            <a:endParaRPr lang="en-US" dirty="0">
              <a:latin typeface="Helvetica" panose="020B0604020202020204" pitchFamily="34" charset="0"/>
              <a:cs typeface="Times New Roman" panose="02020603050405020304" pitchFamily="18" charset="0"/>
            </a:endParaRPr>
          </a:p>
          <a:p>
            <a:pPr algn="just">
              <a:buFont typeface="Wingdings" panose="05000000000000000000" pitchFamily="2" charset="2"/>
              <a:buChar char="Ø"/>
            </a:pPr>
            <a:r>
              <a:rPr lang="en-US" dirty="0">
                <a:latin typeface="Helvetica" panose="020B0604020202020204" pitchFamily="34" charset="0"/>
                <a:cs typeface="Times New Roman" panose="02020603050405020304" pitchFamily="18" charset="0"/>
              </a:rPr>
              <a:t>Presentation/Class Conduct</a:t>
            </a:r>
            <a:r>
              <a:rPr lang="en-US" dirty="0" smtClean="0">
                <a:latin typeface="Helvetica" panose="020B0604020202020204" pitchFamily="34" charset="0"/>
                <a:cs typeface="Times New Roman" panose="02020603050405020304" pitchFamily="18" charset="0"/>
              </a:rPr>
              <a:t>.................5%</a:t>
            </a:r>
            <a:endParaRPr lang="en-US" dirty="0">
              <a:latin typeface="Helvetica" panose="020B0604020202020204" pitchFamily="34" charset="0"/>
              <a:cs typeface="Times New Roman" panose="02020603050405020304" pitchFamily="18" charset="0"/>
            </a:endParaRPr>
          </a:p>
          <a:p>
            <a:pPr algn="just">
              <a:buFont typeface="Wingdings" panose="05000000000000000000" pitchFamily="2" charset="2"/>
              <a:buChar char="Ø"/>
            </a:pPr>
            <a:endParaRPr lang="en-US" dirty="0">
              <a:latin typeface="Helvetica" panose="020B0604020202020204" pitchFamily="34" charset="0"/>
              <a:cs typeface="Times New Roman" panose="02020603050405020304" pitchFamily="18" charset="0"/>
            </a:endParaRP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18485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85800"/>
            <a:ext cx="7926388" cy="596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695320" y="3372480"/>
              <a:ext cx="360" cy="360"/>
            </p14:xfrm>
          </p:contentPart>
        </mc:Choice>
        <mc:Fallback>
          <p:pic>
            <p:nvPicPr>
              <p:cNvPr id="4" name="Ink 3"/>
              <p:cNvPicPr/>
              <p:nvPr/>
            </p:nvPicPr>
            <p:blipFill>
              <a:blip r:embed="rId4"/>
              <a:stretch>
                <a:fillRect/>
              </a:stretch>
            </p:blipFill>
            <p:spPr>
              <a:xfrm>
                <a:off x="2685960" y="3363120"/>
                <a:ext cx="19080" cy="19080"/>
              </a:xfrm>
              <a:prstGeom prst="rect">
                <a:avLst/>
              </a:prstGeom>
            </p:spPr>
          </p:pic>
        </mc:Fallback>
      </mc:AlternateContent>
    </p:spTree>
    <p:extLst>
      <p:ext uri="{BB962C8B-B14F-4D97-AF65-F5344CB8AC3E}">
        <p14:creationId xmlns:p14="http://schemas.microsoft.com/office/powerpoint/2010/main" val="778484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5454" y="609600"/>
            <a:ext cx="7768546" cy="607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608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770" y="787783"/>
            <a:ext cx="7812230" cy="5232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77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5940" y="381000"/>
            <a:ext cx="780616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626640" y="2370600"/>
              <a:ext cx="1425600" cy="169560"/>
            </p14:xfrm>
          </p:contentPart>
        </mc:Choice>
        <mc:Fallback>
          <p:pic>
            <p:nvPicPr>
              <p:cNvPr id="4" name="Ink 3"/>
              <p:cNvPicPr/>
              <p:nvPr/>
            </p:nvPicPr>
            <p:blipFill>
              <a:blip r:embed="rId4"/>
              <a:stretch>
                <a:fillRect/>
              </a:stretch>
            </p:blipFill>
            <p:spPr>
              <a:xfrm>
                <a:off x="3617280" y="2361240"/>
                <a:ext cx="1444320" cy="188280"/>
              </a:xfrm>
              <a:prstGeom prst="rect">
                <a:avLst/>
              </a:prstGeom>
            </p:spPr>
          </p:pic>
        </mc:Fallback>
      </mc:AlternateContent>
    </p:spTree>
    <p:extLst>
      <p:ext uri="{BB962C8B-B14F-4D97-AF65-F5344CB8AC3E}">
        <p14:creationId xmlns:p14="http://schemas.microsoft.com/office/powerpoint/2010/main" val="888734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58839"/>
            <a:ext cx="7543800" cy="566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52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49487"/>
            <a:ext cx="7696200" cy="58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784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7679067"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308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824135"/>
            <a:ext cx="7566025" cy="562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7071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87783"/>
            <a:ext cx="7620000" cy="5668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2121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2827" y="782340"/>
            <a:ext cx="7589273"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6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Course Outline</a:t>
            </a:r>
          </a:p>
        </p:txBody>
      </p:sp>
      <p:sp>
        <p:nvSpPr>
          <p:cNvPr id="3" name="Content Placeholder 2"/>
          <p:cNvSpPr>
            <a:spLocks noGrp="1"/>
          </p:cNvSpPr>
          <p:nvPr>
            <p:ph idx="1"/>
          </p:nvPr>
        </p:nvSpPr>
        <p:spPr>
          <a:xfrm>
            <a:off x="2362200" y="1524000"/>
            <a:ext cx="6591985" cy="3777622"/>
          </a:xfrm>
        </p:spPr>
        <p:txBody>
          <a:bodyPr>
            <a:noAutofit/>
          </a:bodyPr>
          <a:lstStyle/>
          <a:p>
            <a:r>
              <a:rPr lang="en-US" dirty="0">
                <a:latin typeface="Helvetica" panose="020B0604020202020204" pitchFamily="34" charset="0"/>
                <a:cs typeface="Times New Roman" panose="02020603050405020304" pitchFamily="18" charset="0"/>
              </a:rPr>
              <a:t>SORTING AND SEARCHING TECHNIQUES </a:t>
            </a:r>
          </a:p>
          <a:p>
            <a:r>
              <a:rPr lang="en-US" dirty="0">
                <a:latin typeface="Helvetica" panose="020B0604020202020204" pitchFamily="34" charset="0"/>
                <a:cs typeface="Times New Roman" panose="02020603050405020304" pitchFamily="18" charset="0"/>
              </a:rPr>
              <a:t>Bubble</a:t>
            </a:r>
          </a:p>
          <a:p>
            <a:r>
              <a:rPr lang="en-US" dirty="0">
                <a:latin typeface="Helvetica" panose="020B0604020202020204" pitchFamily="34" charset="0"/>
                <a:cs typeface="Times New Roman" panose="02020603050405020304" pitchFamily="18" charset="0"/>
              </a:rPr>
              <a:t>Selection</a:t>
            </a:r>
          </a:p>
          <a:p>
            <a:r>
              <a:rPr lang="en-US" dirty="0">
                <a:latin typeface="Helvetica" panose="020B0604020202020204" pitchFamily="34" charset="0"/>
                <a:cs typeface="Times New Roman" panose="02020603050405020304" pitchFamily="18" charset="0"/>
              </a:rPr>
              <a:t>Insertion</a:t>
            </a:r>
          </a:p>
          <a:p>
            <a:r>
              <a:rPr lang="en-US" dirty="0">
                <a:latin typeface="Helvetica" panose="020B0604020202020204" pitchFamily="34" charset="0"/>
                <a:cs typeface="Times New Roman" panose="02020603050405020304" pitchFamily="18" charset="0"/>
              </a:rPr>
              <a:t>Sequential</a:t>
            </a:r>
          </a:p>
          <a:p>
            <a:r>
              <a:rPr lang="en-US" dirty="0">
                <a:latin typeface="Helvetica" panose="020B0604020202020204" pitchFamily="34" charset="0"/>
                <a:cs typeface="Times New Roman" panose="02020603050405020304" pitchFamily="18" charset="0"/>
              </a:rPr>
              <a:t>Heap sort</a:t>
            </a:r>
          </a:p>
          <a:p>
            <a:r>
              <a:rPr lang="en-US" dirty="0">
                <a:latin typeface="Helvetica" panose="020B0604020202020204" pitchFamily="34" charset="0"/>
                <a:cs typeface="Times New Roman" panose="02020603050405020304" pitchFamily="18" charset="0"/>
              </a:rPr>
              <a:t>Merge sort</a:t>
            </a:r>
          </a:p>
          <a:p>
            <a:r>
              <a:rPr lang="en-US" dirty="0">
                <a:latin typeface="Helvetica" panose="020B0604020202020204" pitchFamily="34" charset="0"/>
                <a:cs typeface="Times New Roman" panose="02020603050405020304" pitchFamily="18" charset="0"/>
              </a:rPr>
              <a:t>Quick sort</a:t>
            </a:r>
          </a:p>
          <a:p>
            <a:r>
              <a:rPr lang="en-US" dirty="0">
                <a:latin typeface="Helvetica" panose="020B0604020202020204" pitchFamily="34" charset="0"/>
                <a:cs typeface="Times New Roman" panose="02020603050405020304" pitchFamily="18" charset="0"/>
              </a:rPr>
              <a:t>Sequential Searches</a:t>
            </a:r>
          </a:p>
          <a:p>
            <a:r>
              <a:rPr lang="en-US" dirty="0" smtClean="0">
                <a:latin typeface="Helvetica" panose="020B0604020202020204" pitchFamily="34" charset="0"/>
                <a:cs typeface="Times New Roman" panose="02020603050405020304" pitchFamily="18" charset="0"/>
              </a:rPr>
              <a:t>Binary </a:t>
            </a:r>
            <a:r>
              <a:rPr lang="en-US" dirty="0">
                <a:latin typeface="Helvetica" panose="020B0604020202020204" pitchFamily="34" charset="0"/>
                <a:cs typeface="Times New Roman" panose="02020603050405020304" pitchFamily="18" charset="0"/>
              </a:rPr>
              <a:t>Search Tree Sort</a:t>
            </a:r>
          </a:p>
          <a:p>
            <a:endParaRPr lang="en-US" sz="2000" dirty="0"/>
          </a:p>
          <a:p>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95748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4992" y="533400"/>
            <a:ext cx="7809008" cy="594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543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51936"/>
            <a:ext cx="7772400" cy="58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688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7772400" cy="588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996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436" y="787783"/>
            <a:ext cx="7829563" cy="590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9177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
            <a:ext cx="7591425" cy="601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4638675"/>
            <a:ext cx="30861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stretch>
            <a:fillRect/>
          </a:stretch>
        </p:blipFill>
        <p:spPr>
          <a:xfrm>
            <a:off x="2819401" y="2421505"/>
            <a:ext cx="685800" cy="486569"/>
          </a:xfrm>
          <a:prstGeom prst="rect">
            <a:avLst/>
          </a:prstGeom>
        </p:spPr>
      </p:pic>
      <p:pic>
        <p:nvPicPr>
          <p:cNvPr id="5" name="Picture 4"/>
          <p:cNvPicPr>
            <a:picLocks noChangeAspect="1"/>
          </p:cNvPicPr>
          <p:nvPr/>
        </p:nvPicPr>
        <p:blipFill>
          <a:blip r:embed="rId5"/>
          <a:stretch>
            <a:fillRect/>
          </a:stretch>
        </p:blipFill>
        <p:spPr>
          <a:xfrm>
            <a:off x="2889555" y="2448153"/>
            <a:ext cx="545491" cy="455839"/>
          </a:xfrm>
          <a:prstGeom prst="rect">
            <a:avLst/>
          </a:prstGeom>
        </p:spPr>
      </p:pic>
      <p:pic>
        <p:nvPicPr>
          <p:cNvPr id="8" name="Picture 7"/>
          <p:cNvPicPr>
            <a:picLocks noChangeAspect="1"/>
          </p:cNvPicPr>
          <p:nvPr/>
        </p:nvPicPr>
        <p:blipFill>
          <a:blip r:embed="rId6"/>
          <a:stretch>
            <a:fillRect/>
          </a:stretch>
        </p:blipFill>
        <p:spPr>
          <a:xfrm>
            <a:off x="3352800" y="2819400"/>
            <a:ext cx="381000" cy="1051577"/>
          </a:xfrm>
          <a:prstGeom prst="rect">
            <a:avLst/>
          </a:prstGeom>
        </p:spPr>
      </p:pic>
      <p:pic>
        <p:nvPicPr>
          <p:cNvPr id="6" name="Picture 5"/>
          <p:cNvPicPr>
            <a:picLocks noChangeAspect="1"/>
          </p:cNvPicPr>
          <p:nvPr/>
        </p:nvPicPr>
        <p:blipFill>
          <a:blip r:embed="rId7"/>
          <a:stretch>
            <a:fillRect/>
          </a:stretch>
        </p:blipFill>
        <p:spPr>
          <a:xfrm>
            <a:off x="3352800" y="2964658"/>
            <a:ext cx="234461" cy="304800"/>
          </a:xfrm>
          <a:prstGeom prst="rect">
            <a:avLst/>
          </a:prstGeom>
        </p:spPr>
      </p:pic>
      <p:pic>
        <p:nvPicPr>
          <p:cNvPr id="9" name="Picture 8"/>
          <p:cNvPicPr>
            <a:picLocks noChangeAspect="1"/>
          </p:cNvPicPr>
          <p:nvPr/>
        </p:nvPicPr>
        <p:blipFill>
          <a:blip r:embed="rId8"/>
          <a:stretch>
            <a:fillRect/>
          </a:stretch>
        </p:blipFill>
        <p:spPr>
          <a:xfrm>
            <a:off x="1516438" y="2306638"/>
            <a:ext cx="2979361" cy="962820"/>
          </a:xfrm>
          <a:prstGeom prst="rect">
            <a:avLst/>
          </a:prstGeom>
        </p:spPr>
      </p:pic>
    </p:spTree>
    <p:extLst>
      <p:ext uri="{BB962C8B-B14F-4D97-AF65-F5344CB8AC3E}">
        <p14:creationId xmlns:p14="http://schemas.microsoft.com/office/powerpoint/2010/main" val="850396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34892"/>
            <a:ext cx="7604125" cy="175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885950"/>
            <a:ext cx="8189912"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9673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63525"/>
            <a:ext cx="6884988" cy="604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4551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8971" y="914400"/>
            <a:ext cx="7755029"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33395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24964"/>
            <a:ext cx="7696200" cy="497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12264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3479" y="838199"/>
            <a:ext cx="7723383"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33036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199" y="147338"/>
            <a:ext cx="6589199" cy="1280890"/>
          </a:xfrm>
        </p:spPr>
        <p:txBody>
          <a:bodyPr>
            <a:normAutofit/>
          </a:bodyPr>
          <a:lstStyle/>
          <a:p>
            <a:r>
              <a:rPr lang="en-US" dirty="0">
                <a:latin typeface="Helvetica" panose="020B0604020202020204" pitchFamily="34" charset="0"/>
              </a:rPr>
              <a:t>Cont.</a:t>
            </a:r>
          </a:p>
        </p:txBody>
      </p:sp>
      <p:sp>
        <p:nvSpPr>
          <p:cNvPr id="3" name="Content Placeholder 2"/>
          <p:cNvSpPr>
            <a:spLocks noGrp="1"/>
          </p:cNvSpPr>
          <p:nvPr>
            <p:ph idx="1"/>
          </p:nvPr>
        </p:nvSpPr>
        <p:spPr>
          <a:xfrm>
            <a:off x="1734599" y="923103"/>
            <a:ext cx="7010400" cy="3777622"/>
          </a:xfrm>
        </p:spPr>
        <p:txBody>
          <a:bodyPr>
            <a:noAutofit/>
          </a:bodyPr>
          <a:lstStyle/>
          <a:p>
            <a:pPr algn="just"/>
            <a:r>
              <a:rPr lang="en-US" b="1" dirty="0">
                <a:latin typeface="Helvetica" panose="020B0604020202020204" pitchFamily="34" charset="0"/>
                <a:cs typeface="Times New Roman" panose="02020603050405020304" pitchFamily="18" charset="0"/>
              </a:rPr>
              <a:t>Analysis of Algorithms: </a:t>
            </a:r>
            <a:r>
              <a:rPr lang="en-US" dirty="0">
                <a:latin typeface="Helvetica" panose="020B0604020202020204" pitchFamily="34" charset="0"/>
                <a:cs typeface="Times New Roman" panose="02020603050405020304" pitchFamily="18" charset="0"/>
              </a:rPr>
              <a:t>Algorithm, Pseudo code for expressing algorithms, time complexity, space complexity, O-notation, Omega notation and theta notation.  </a:t>
            </a:r>
          </a:p>
          <a:p>
            <a:pPr algn="just"/>
            <a:r>
              <a:rPr lang="en-US" b="1" dirty="0">
                <a:latin typeface="Helvetica" panose="020B0604020202020204" pitchFamily="34" charset="0"/>
                <a:cs typeface="Times New Roman" panose="02020603050405020304" pitchFamily="18" charset="0"/>
              </a:rPr>
              <a:t>LINEAR LISTS </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Stacks: LIFO structure, create, POP, PUSH, delete stack </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Queues: FIFO structure Priority Queues, Circular Queues, operations on Queues </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Linear List Concept </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List v/s Array, Internal pointer &amp; External pointer, head, tail of a list, Null list, length of a list </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Linked Lists concept</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Linked List Data Structure </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Linked Lists algorithms: Create List, Insert Node (empty list, beginning, Middle, end), Delete </a:t>
            </a:r>
            <a:r>
              <a:rPr lang="en-US" dirty="0" smtClean="0">
                <a:latin typeface="Helvetica" panose="020B0604020202020204" pitchFamily="34" charset="0"/>
                <a:cs typeface="Times New Roman" panose="02020603050405020304" pitchFamily="18" charset="0"/>
              </a:rPr>
              <a:t>node (</a:t>
            </a:r>
            <a:r>
              <a:rPr lang="en-US" dirty="0">
                <a:latin typeface="Helvetica" panose="020B0604020202020204" pitchFamily="34" charset="0"/>
                <a:cs typeface="Times New Roman" panose="02020603050405020304" pitchFamily="18" charset="0"/>
              </a:rPr>
              <a:t>First, general case), Search list</a:t>
            </a:r>
          </a:p>
          <a:p>
            <a:pPr lvl="1" algn="just">
              <a:buFont typeface="Wingdings" panose="05000000000000000000" pitchFamily="2" charset="2"/>
              <a:buChar char="§"/>
            </a:pPr>
            <a:r>
              <a:rPr lang="en-US" dirty="0">
                <a:latin typeface="Helvetica" panose="020B0604020202020204" pitchFamily="34" charset="0"/>
                <a:cs typeface="Times New Roman" panose="02020603050405020304" pitchFamily="18" charset="0"/>
              </a:rPr>
              <a:t>Types : Circularly-Linked List, Doubly Linked List, Multilinked Lists (Insertion, Deletion)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400584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9550"/>
            <a:ext cx="72342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887663"/>
            <a:ext cx="53657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8350" y="2398713"/>
            <a:ext cx="32956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48350" y="4760913"/>
            <a:ext cx="3452813"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42348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365" y="329900"/>
            <a:ext cx="6589199" cy="1280890"/>
          </a:xfrm>
        </p:spPr>
        <p:txBody>
          <a:bodyPr>
            <a:normAutofit/>
          </a:bodyPr>
          <a:lstStyle/>
          <a:p>
            <a:r>
              <a:rPr lang="en-US" dirty="0">
                <a:latin typeface="Helvetica" panose="020B0604020202020204" pitchFamily="34" charset="0"/>
              </a:rPr>
              <a:t>Cont.</a:t>
            </a:r>
          </a:p>
        </p:txBody>
      </p:sp>
      <p:sp>
        <p:nvSpPr>
          <p:cNvPr id="3" name="Content Placeholder 2"/>
          <p:cNvSpPr>
            <a:spLocks noGrp="1"/>
          </p:cNvSpPr>
          <p:nvPr>
            <p:ph idx="1"/>
          </p:nvPr>
        </p:nvSpPr>
        <p:spPr>
          <a:xfrm>
            <a:off x="1923365" y="1152908"/>
            <a:ext cx="6591985" cy="5430455"/>
          </a:xfrm>
        </p:spPr>
        <p:txBody>
          <a:bodyPr>
            <a:noAutofit/>
          </a:bodyPr>
          <a:lstStyle/>
          <a:p>
            <a:r>
              <a:rPr lang="en-US" b="1" dirty="0">
                <a:latin typeface="Helvetica" panose="020B0604020202020204" pitchFamily="34" charset="0"/>
                <a:cs typeface="Times New Roman" panose="02020603050405020304" pitchFamily="18" charset="0"/>
              </a:rPr>
              <a:t>INTRODUCTION TO TREES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Binary Trees Traversals (breadth-first, depth-first)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Expression Trees (Infix, Prefix, Postfix Traversals)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Search Trees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Binary Search Trees</a:t>
            </a:r>
          </a:p>
          <a:p>
            <a:endParaRPr lang="en-US" sz="1600" dirty="0">
              <a:latin typeface="Helvetica" panose="020B0604020202020204" pitchFamily="34" charset="0"/>
              <a:cs typeface="Times New Roman" panose="02020603050405020304" pitchFamily="18" charset="0"/>
            </a:endParaRPr>
          </a:p>
          <a:p>
            <a:r>
              <a:rPr lang="en-US" b="1" dirty="0">
                <a:latin typeface="Helvetica" panose="020B0604020202020204" pitchFamily="34" charset="0"/>
                <a:cs typeface="Times New Roman" panose="02020603050405020304" pitchFamily="18" charset="0"/>
              </a:rPr>
              <a:t>GRAPHS Terminology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Operations (Add vertex, Delete Vertex, Add Edge, Delete Edge, Find Vertex)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Traverse Graph (Depth-First, Breadth-First) </a:t>
            </a:r>
          </a:p>
          <a:p>
            <a:pPr marL="0" indent="0">
              <a:buNone/>
            </a:pPr>
            <a:endParaRPr lang="en-US" sz="1600" dirty="0">
              <a:latin typeface="Helvetica" panose="020B0604020202020204" pitchFamily="34" charset="0"/>
              <a:cs typeface="Times New Roman" panose="02020603050405020304" pitchFamily="18" charset="0"/>
            </a:endParaRPr>
          </a:p>
          <a:p>
            <a:r>
              <a:rPr lang="en-US" b="1" dirty="0">
                <a:latin typeface="Helvetica" panose="020B0604020202020204" pitchFamily="34" charset="0"/>
                <a:cs typeface="Times New Roman" panose="02020603050405020304" pitchFamily="18" charset="0"/>
              </a:rPr>
              <a:t>NETWORKS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Minimum Spanning Tree </a:t>
            </a:r>
          </a:p>
          <a:p>
            <a:pPr lvl="1">
              <a:buFont typeface="Wingdings" panose="05000000000000000000" pitchFamily="2" charset="2"/>
              <a:buChar char="§"/>
            </a:pPr>
            <a:r>
              <a:rPr lang="en-US" sz="1400" dirty="0">
                <a:latin typeface="Helvetica" panose="020B0604020202020204" pitchFamily="34" charset="0"/>
                <a:cs typeface="Times New Roman" panose="02020603050405020304" pitchFamily="18" charset="0"/>
              </a:rPr>
              <a:t>Shortest Path Algorithm </a:t>
            </a:r>
          </a:p>
          <a:p>
            <a:pPr lvl="1">
              <a:buFont typeface="Wingdings" panose="05000000000000000000" pitchFamily="2" charset="2"/>
              <a:buChar char="§"/>
            </a:pPr>
            <a:r>
              <a:rPr lang="en-US" sz="1400" dirty="0" err="1">
                <a:latin typeface="Helvetica" panose="020B0604020202020204" pitchFamily="34" charset="0"/>
                <a:cs typeface="Times New Roman" panose="02020603050405020304" pitchFamily="18" charset="0"/>
              </a:rPr>
              <a:t>Dijkstra’s</a:t>
            </a:r>
            <a:r>
              <a:rPr lang="en-US" sz="1400" dirty="0">
                <a:latin typeface="Helvetica" panose="020B0604020202020204" pitchFamily="34" charset="0"/>
                <a:cs typeface="Times New Roman" panose="02020603050405020304" pitchFamily="18" charset="0"/>
              </a:rPr>
              <a:t> algorithm</a:t>
            </a:r>
          </a:p>
          <a:p>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80013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Helvetica" panose="020B0604020202020204" pitchFamily="34" charset="0"/>
              </a:rPr>
              <a:t>Why Data Structures?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altLang="en-US" dirty="0">
                <a:latin typeface="Helvetica" panose="020B0604020202020204" pitchFamily="34" charset="0"/>
                <a:cs typeface="Times New Roman" panose="02020603050405020304" pitchFamily="18" charset="0"/>
              </a:rPr>
              <a:t>Prepares the students for (and is a prerequisite for) the more advanced material students will encounter in later courses. </a:t>
            </a:r>
            <a:endParaRPr lang="en-US" altLang="en-US" dirty="0" smtClean="0">
              <a:latin typeface="Helvetica" panose="020B0604020202020204" pitchFamily="34" charset="0"/>
              <a:cs typeface="Times New Roman" panose="02020603050405020304" pitchFamily="18" charset="0"/>
            </a:endParaRPr>
          </a:p>
          <a:p>
            <a:pPr algn="just">
              <a:buFont typeface="Wingdings" panose="05000000000000000000" pitchFamily="2" charset="2"/>
              <a:buChar char="Ø"/>
            </a:pPr>
            <a:r>
              <a:rPr lang="en-US" altLang="en-US" dirty="0" smtClean="0">
                <a:latin typeface="Helvetica" panose="020B0604020202020204" pitchFamily="34" charset="0"/>
                <a:cs typeface="Times New Roman" panose="02020603050405020304" pitchFamily="18" charset="0"/>
              </a:rPr>
              <a:t>Cover </a:t>
            </a:r>
            <a:r>
              <a:rPr lang="en-US" altLang="en-US" dirty="0">
                <a:latin typeface="Helvetica" panose="020B0604020202020204" pitchFamily="34" charset="0"/>
                <a:cs typeface="Times New Roman" panose="02020603050405020304" pitchFamily="18" charset="0"/>
              </a:rPr>
              <a:t>well-known data structures such as dynamic arrays, linked lists, stacks, queues, tree and graphs. </a:t>
            </a:r>
            <a:endParaRPr lang="en-US" altLang="en-US" dirty="0" smtClean="0">
              <a:latin typeface="Helvetica" panose="020B0604020202020204" pitchFamily="34" charset="0"/>
              <a:cs typeface="Times New Roman" panose="02020603050405020304" pitchFamily="18" charset="0"/>
            </a:endParaRPr>
          </a:p>
          <a:p>
            <a:pPr algn="just">
              <a:buFont typeface="Wingdings" panose="05000000000000000000" pitchFamily="2" charset="2"/>
              <a:buChar char="Ø"/>
            </a:pPr>
            <a:endParaRPr lang="en-US" altLang="en-US" dirty="0" smtClean="0">
              <a:latin typeface="Helvetica" panose="020B0604020202020204" pitchFamily="34" charset="0"/>
              <a:cs typeface="Times New Roman" panose="02020603050405020304" pitchFamily="18" charset="0"/>
            </a:endParaRPr>
          </a:p>
          <a:p>
            <a:pPr marL="0" indent="0" algn="just">
              <a:buNone/>
            </a:pPr>
            <a:r>
              <a:rPr lang="en-US" altLang="en-US" sz="2000" b="1" dirty="0" smtClean="0">
                <a:latin typeface="Helvetica" panose="020B0604020202020204" pitchFamily="34" charset="0"/>
                <a:cs typeface="Times New Roman" panose="02020603050405020304" pitchFamily="18" charset="0"/>
              </a:rPr>
              <a:t>Pre-Requisites</a:t>
            </a:r>
          </a:p>
          <a:p>
            <a:pPr algn="just">
              <a:buFont typeface="Wingdings" panose="05000000000000000000" pitchFamily="2" charset="2"/>
              <a:buChar char="Ø"/>
            </a:pPr>
            <a:r>
              <a:rPr lang="en-US" altLang="en-US" dirty="0" smtClean="0">
                <a:latin typeface="Helvetica" panose="020B0604020202020204" pitchFamily="34" charset="0"/>
                <a:cs typeface="Times New Roman" panose="02020603050405020304" pitchFamily="18" charset="0"/>
              </a:rPr>
              <a:t>Basic programming knowledge</a:t>
            </a:r>
          </a:p>
          <a:p>
            <a:pPr algn="just">
              <a:buFont typeface="Wingdings" panose="05000000000000000000" pitchFamily="2" charset="2"/>
              <a:buChar char="Ø"/>
            </a:pPr>
            <a:r>
              <a:rPr lang="en-US" altLang="en-US" dirty="0" smtClean="0">
                <a:latin typeface="Helvetica" panose="020B0604020202020204" pitchFamily="34" charset="0"/>
                <a:cs typeface="Times New Roman" panose="02020603050405020304" pitchFamily="18" charset="0"/>
              </a:rPr>
              <a:t>Familiarity with C++</a:t>
            </a:r>
          </a:p>
          <a:p>
            <a:pPr algn="just">
              <a:buFont typeface="Wingdings" panose="05000000000000000000" pitchFamily="2" charset="2"/>
              <a:buChar char="Ø"/>
            </a:pPr>
            <a:r>
              <a:rPr lang="en-US" altLang="en-US" dirty="0" smtClean="0">
                <a:latin typeface="Helvetica" panose="020B0604020202020204" pitchFamily="34" charset="0"/>
                <a:cs typeface="Times New Roman" panose="02020603050405020304" pitchFamily="18" charset="0"/>
              </a:rPr>
              <a:t>Implement </a:t>
            </a:r>
            <a:r>
              <a:rPr lang="en-US" altLang="en-US" dirty="0">
                <a:latin typeface="Helvetica" panose="020B0604020202020204" pitchFamily="34" charset="0"/>
                <a:cs typeface="Times New Roman" panose="02020603050405020304" pitchFamily="18" charset="0"/>
              </a:rPr>
              <a:t>data structures in C</a:t>
            </a:r>
            <a:r>
              <a:rPr lang="en-US" altLang="en-US" dirty="0" smtClean="0">
                <a:latin typeface="Helvetica" panose="020B0604020202020204" pitchFamily="34" charset="0"/>
                <a:cs typeface="Times New Roman" panose="02020603050405020304" pitchFamily="18" charset="0"/>
              </a:rPr>
              <a:t>++</a:t>
            </a:r>
          </a:p>
          <a:p>
            <a:pPr algn="just">
              <a:buFont typeface="Wingdings" panose="05000000000000000000" pitchFamily="2" charset="2"/>
              <a:buChar char="Ø"/>
            </a:pPr>
            <a:endParaRPr lang="en-US" altLang="en-US" dirty="0">
              <a:latin typeface="Helvetica" panose="020B060402020202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6539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What is Programming?</a:t>
            </a:r>
          </a:p>
        </p:txBody>
      </p:sp>
      <p:sp>
        <p:nvSpPr>
          <p:cNvPr id="3" name="Content Placeholder 2"/>
          <p:cNvSpPr>
            <a:spLocks noGrp="1"/>
          </p:cNvSpPr>
          <p:nvPr>
            <p:ph idx="1"/>
          </p:nvPr>
        </p:nvSpPr>
        <p:spPr/>
        <p:txBody>
          <a:bodyPr>
            <a:normAutofit/>
          </a:bodyPr>
          <a:lstStyle/>
          <a:p>
            <a:pPr algn="just"/>
            <a:r>
              <a:rPr lang="en-US" dirty="0">
                <a:latin typeface="Helvetica" panose="020B0604020202020204" pitchFamily="34" charset="0"/>
                <a:cs typeface="Times New Roman" panose="02020603050405020304" pitchFamily="18" charset="0"/>
              </a:rPr>
              <a:t>Programming is the process of taking an algorithm and encoding it into a notation, a programming language, so that it can be executed by a computer. </a:t>
            </a:r>
          </a:p>
          <a:p>
            <a:pPr algn="just"/>
            <a:r>
              <a:rPr lang="en-US" dirty="0">
                <a:latin typeface="Helvetica" panose="020B0604020202020204" pitchFamily="34" charset="0"/>
                <a:cs typeface="Times New Roman" panose="02020603050405020304" pitchFamily="18" charset="0"/>
              </a:rPr>
              <a:t>Although many programming languages and many different types of computers exist, the important first step is the need to have the solution. </a:t>
            </a:r>
          </a:p>
          <a:p>
            <a:pPr algn="just"/>
            <a:r>
              <a:rPr lang="en-US" dirty="0">
                <a:latin typeface="Helvetica" panose="020B0604020202020204" pitchFamily="34" charset="0"/>
                <a:cs typeface="Times New Roman" panose="02020603050405020304" pitchFamily="18" charset="0"/>
              </a:rPr>
              <a:t>Without an algorithm there can be no program.</a:t>
            </a:r>
          </a:p>
          <a:p>
            <a:pPr algn="just"/>
            <a:endParaRPr lang="en-US" dirty="0">
              <a:latin typeface="Helvetica" panose="020B060402020202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99802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panose="020B0604020202020204" pitchFamily="34" charset="0"/>
              </a:rPr>
              <a:t>What is </a:t>
            </a:r>
            <a:r>
              <a:rPr lang="en-US" dirty="0" smtClean="0">
                <a:latin typeface="Helvetica" panose="020B0604020202020204" pitchFamily="34" charset="0"/>
              </a:rPr>
              <a:t>Data Structure?</a:t>
            </a:r>
            <a:endParaRPr lang="en-US" dirty="0">
              <a:latin typeface="Helvetica" panose="020B0604020202020204" pitchFamily="34" charset="0"/>
            </a:endParaRPr>
          </a:p>
        </p:txBody>
      </p:sp>
      <p:sp>
        <p:nvSpPr>
          <p:cNvPr id="3" name="Content Placeholder 2"/>
          <p:cNvSpPr>
            <a:spLocks noGrp="1"/>
          </p:cNvSpPr>
          <p:nvPr>
            <p:ph idx="1"/>
          </p:nvPr>
        </p:nvSpPr>
        <p:spPr/>
        <p:txBody>
          <a:bodyPr>
            <a:noAutofit/>
          </a:bodyPr>
          <a:lstStyle/>
          <a:p>
            <a:pPr algn="just"/>
            <a:r>
              <a:rPr lang="en-US" sz="2000" dirty="0" smtClean="0">
                <a:latin typeface="Helvetica" panose="020B0604020202020204" pitchFamily="34" charset="0"/>
                <a:cs typeface="Times New Roman" panose="02020603050405020304" pitchFamily="18" charset="0"/>
              </a:rPr>
              <a:t>Data structure is the data organization, management and </a:t>
            </a:r>
            <a:r>
              <a:rPr lang="en-US" sz="2000" dirty="0">
                <a:latin typeface="Helvetica" panose="020B0604020202020204" pitchFamily="34" charset="0"/>
                <a:cs typeface="Times New Roman" panose="02020603050405020304" pitchFamily="18" charset="0"/>
              </a:rPr>
              <a:t>s</a:t>
            </a:r>
            <a:r>
              <a:rPr lang="en-US" sz="2000" dirty="0" smtClean="0">
                <a:latin typeface="Helvetica" panose="020B0604020202020204" pitchFamily="34" charset="0"/>
                <a:cs typeface="Times New Roman" panose="02020603050405020304" pitchFamily="18" charset="0"/>
              </a:rPr>
              <a:t>torage format for easy access and modification of the data.</a:t>
            </a:r>
            <a:endParaRPr lang="en-US" sz="2000" dirty="0">
              <a:latin typeface="Helvetica" panose="020B0604020202020204" pitchFamily="34" charset="0"/>
              <a:cs typeface="Times New Roman" panose="02020603050405020304" pitchFamily="18" charset="0"/>
            </a:endParaRPr>
          </a:p>
          <a:p>
            <a:pPr algn="just"/>
            <a:r>
              <a:rPr lang="en-US" sz="2000" dirty="0">
                <a:latin typeface="Helvetica" panose="020B0604020202020204" pitchFamily="34" charset="0"/>
                <a:cs typeface="Times New Roman" panose="02020603050405020304" pitchFamily="18" charset="0"/>
              </a:rPr>
              <a:t> </a:t>
            </a:r>
            <a:r>
              <a:rPr lang="en-US" sz="2000" dirty="0" smtClean="0">
                <a:latin typeface="Helvetica" panose="020B0604020202020204" pitchFamily="34" charset="0"/>
                <a:cs typeface="Times New Roman" panose="02020603050405020304" pitchFamily="18" charset="0"/>
              </a:rPr>
              <a:t>There are different requirements when we are working in projects. Although storage can be done in any format but access and modifications of the data have different needs every time and have a good efficiency in our program a good choice of data structure is required. </a:t>
            </a:r>
            <a:endParaRPr lang="en-US" sz="2000" dirty="0">
              <a:latin typeface="Helvetica" panose="020B0604020202020204" pitchFamily="34" charset="0"/>
              <a:cs typeface="Times New Roman" panose="02020603050405020304" pitchFamily="18" charset="0"/>
            </a:endParaRPr>
          </a:p>
          <a:p>
            <a:pPr algn="just"/>
            <a:endParaRPr lang="en-US" sz="2000" dirty="0"/>
          </a:p>
          <a:p>
            <a:pPr algn="just"/>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05120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 Event</Template>
  <TotalTime>696</TotalTime>
  <Words>1661</Words>
  <Application>Microsoft Office PowerPoint</Application>
  <PresentationFormat>On-screen Show (4:3)</PresentationFormat>
  <Paragraphs>217</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Black</vt:lpstr>
      <vt:lpstr>Calibri</vt:lpstr>
      <vt:lpstr>Century Gothic</vt:lpstr>
      <vt:lpstr>Helvetica</vt:lpstr>
      <vt:lpstr>Times New Roman</vt:lpstr>
      <vt:lpstr>Wingdings</vt:lpstr>
      <vt:lpstr>Wingdings 3</vt:lpstr>
      <vt:lpstr>Wisp</vt:lpstr>
      <vt:lpstr>Data Structures &amp; Algorithms</vt:lpstr>
      <vt:lpstr>Rules and Regulations </vt:lpstr>
      <vt:lpstr>Grading</vt:lpstr>
      <vt:lpstr>Course Outline</vt:lpstr>
      <vt:lpstr>Cont.</vt:lpstr>
      <vt:lpstr>Cont.</vt:lpstr>
      <vt:lpstr>Why Data Structures?</vt:lpstr>
      <vt:lpstr>What is Programming?</vt:lpstr>
      <vt:lpstr>What is Data Structure?</vt:lpstr>
      <vt:lpstr>Cont.</vt:lpstr>
      <vt:lpstr>What does organizing the data mean?</vt:lpstr>
      <vt:lpstr>Efficiency</vt:lpstr>
      <vt:lpstr>Selecting a Data Structure</vt:lpstr>
      <vt:lpstr>Data Structure Philosophy</vt:lpstr>
      <vt:lpstr>Basic Terminology; Elementary Data Organization</vt:lpstr>
      <vt:lpstr>PowerPoint Presentation</vt:lpstr>
      <vt:lpstr>PowerPoint Presentation</vt:lpstr>
      <vt:lpstr>Types of Data Structure</vt:lpstr>
      <vt:lpstr>Logical and Physical Data Structures</vt:lpstr>
      <vt:lpstr>Cont.</vt:lpstr>
      <vt:lpstr>Static and Dynamic Data Structures</vt:lpstr>
      <vt:lpstr>Cont.</vt:lpstr>
      <vt:lpstr>Operations on Data Structure</vt:lpstr>
      <vt:lpstr>Abstract Data Types</vt:lpstr>
      <vt:lpstr>The Core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Jadoon</dc:creator>
  <cp:lastModifiedBy>HP</cp:lastModifiedBy>
  <cp:revision>104</cp:revision>
  <dcterms:created xsi:type="dcterms:W3CDTF">2006-08-16T00:00:00Z</dcterms:created>
  <dcterms:modified xsi:type="dcterms:W3CDTF">2021-10-11T08:28:45Z</dcterms:modified>
</cp:coreProperties>
</file>