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80" r:id="rId17"/>
    <p:sldId id="281" r:id="rId18"/>
    <p:sldId id="276" r:id="rId19"/>
    <p:sldId id="277" r:id="rId20"/>
    <p:sldId id="278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6E-C783-4970-91C3-1FC0908CA0E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D138-A6BF-41C9-9698-CC7BC7A66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FE14-C28A-4160-B936-188D66B8E0E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34" y="0"/>
            <a:ext cx="12187767" cy="6858000"/>
            <a:chOff x="3048" y="0"/>
            <a:chExt cx="12188952" cy="6858000"/>
          </a:xfrm>
        </p:grpSpPr>
        <p:sp>
          <p:nvSpPr>
            <p:cNvPr id="5" name="Rectangle 4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7" name="Rectangle 6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8" name="Rectangle 7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9" name="Rectangle 8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000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394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007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89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533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730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486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5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412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22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354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1" y="0"/>
            <a:ext cx="12189884" cy="6858000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-5"/>
              <a:ext cx="12188952" cy="6858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pSp>
          <p:nvGrpSpPr>
            <p:cNvPr id="1033" name="Group 38"/>
            <p:cNvGrpSpPr>
              <a:grpSpLocks/>
            </p:cNvGrpSpPr>
            <p:nvPr/>
          </p:nvGrpSpPr>
          <p:grpSpPr bwMode="auto"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034" name="Group 39"/>
              <p:cNvGrpSpPr>
                <a:grpSpLocks/>
              </p:cNvGrpSpPr>
              <p:nvPr/>
            </p:nvGrpSpPr>
            <p:grpSpPr bwMode="auto"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525"/>
                  <a:ext cx="196711" cy="304800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1522"/>
                  <a:ext cx="196711" cy="304800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1042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1" cy="304800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2400" smtClean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" name="Group 40"/>
              <p:cNvGrpSpPr>
                <a:grpSpLocks/>
              </p:cNvGrpSpPr>
              <p:nvPr/>
            </p:nvGrpSpPr>
            <p:grpSpPr bwMode="auto"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5159525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2111522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-936481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4922" y="-5"/>
                <a:ext cx="46563" cy="6858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fld id="{DFCB96A4-D7A6-436A-AF15-DF4664EDD95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66C7D"/>
                </a:solidFill>
                <a:latin typeface="Century Gothic" panose="020B0502020202020204" pitchFamily="34" charset="0"/>
              </a:defRPr>
            </a:lvl1pPr>
          </a:lstStyle>
          <a:p>
            <a:fld id="{25E61E65-3E36-44CC-8F6E-1FB4808869E7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4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9199"/>
            <a:ext cx="9144000" cy="682677"/>
          </a:xfrm>
        </p:spPr>
        <p:txBody>
          <a:bodyPr/>
          <a:lstStyle/>
          <a:p>
            <a:r>
              <a:rPr lang="en-US" b="1" dirty="0" smtClean="0"/>
              <a:t>Instructor: Javeria Naz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91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66965"/>
              </p:ext>
            </p:extLst>
          </p:nvPr>
        </p:nvGraphicFramePr>
        <p:xfrm>
          <a:off x="1036320" y="2404741"/>
          <a:ext cx="1264920" cy="3416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PUSH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8171"/>
              </p:ext>
            </p:extLst>
          </p:nvPr>
        </p:nvGraphicFramePr>
        <p:xfrm>
          <a:off x="363093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145874"/>
              </p:ext>
            </p:extLst>
          </p:nvPr>
        </p:nvGraphicFramePr>
        <p:xfrm>
          <a:off x="602742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256924"/>
              </p:ext>
            </p:extLst>
          </p:nvPr>
        </p:nvGraphicFramePr>
        <p:xfrm>
          <a:off x="829056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676827"/>
              </p:ext>
            </p:extLst>
          </p:nvPr>
        </p:nvGraphicFramePr>
        <p:xfrm>
          <a:off x="1051560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0100" y="5987087"/>
            <a:ext cx="176784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mpty Stack 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090" y="5987089"/>
            <a:ext cx="100584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5987089"/>
            <a:ext cx="103632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1060" y="5987088"/>
            <a:ext cx="103632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45140" y="5987087"/>
            <a:ext cx="103632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9860" y="5350385"/>
            <a:ext cx="68961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3379470" y="5535051"/>
            <a:ext cx="689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780" y="4862705"/>
            <a:ext cx="68961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5787390" y="5047371"/>
            <a:ext cx="689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2835" y="4356213"/>
            <a:ext cx="68961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8132445" y="4540879"/>
            <a:ext cx="689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54540" y="3864961"/>
            <a:ext cx="68961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10344150" y="4049627"/>
            <a:ext cx="689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a data item is  removed  from the stack it is called POP operation.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removing a data item into the stack it is ensured that there is at least one item in the stack.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no item, the stack is declared as empty.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situation or condition is called “stack underflow”.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441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push operation involves the following steps: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if the stack is full.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stack is full produce an error message and exit the program.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stack is not full make an increment to the top position of the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the new data element into the top position of the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Exit the operation.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52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460254"/>
              </p:ext>
            </p:extLst>
          </p:nvPr>
        </p:nvGraphicFramePr>
        <p:xfrm>
          <a:off x="1554480" y="2404741"/>
          <a:ext cx="1295400" cy="3416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POP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81167"/>
              </p:ext>
            </p:extLst>
          </p:nvPr>
        </p:nvGraphicFramePr>
        <p:xfrm>
          <a:off x="387477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28899"/>
              </p:ext>
            </p:extLst>
          </p:nvPr>
        </p:nvGraphicFramePr>
        <p:xfrm>
          <a:off x="6149340" y="2404741"/>
          <a:ext cx="1295400" cy="3294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384719"/>
              </p:ext>
            </p:extLst>
          </p:nvPr>
        </p:nvGraphicFramePr>
        <p:xfrm>
          <a:off x="8442960" y="2404741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518134"/>
              </p:ext>
            </p:extLst>
          </p:nvPr>
        </p:nvGraphicFramePr>
        <p:xfrm>
          <a:off x="10605135" y="2394218"/>
          <a:ext cx="1295400" cy="34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23751005"/>
                    </a:ext>
                  </a:extLst>
                </a:gridCol>
              </a:tblGrid>
              <a:tr h="48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484502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8685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414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42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21028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2395"/>
                  </a:ext>
                </a:extLst>
              </a:tr>
              <a:tr h="4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82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705" y="3902585"/>
            <a:ext cx="68961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377315" y="4087251"/>
            <a:ext cx="689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2280" y="4413794"/>
            <a:ext cx="716281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718561" y="4587240"/>
            <a:ext cx="716280" cy="11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61610" y="4901474"/>
            <a:ext cx="716281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5977891" y="5074920"/>
            <a:ext cx="624840" cy="11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1419" y="5452340"/>
            <a:ext cx="716281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8267700" y="5625786"/>
            <a:ext cx="624840" cy="11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90036" y="6063946"/>
            <a:ext cx="68961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“7”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2235" y="6063946"/>
            <a:ext cx="68961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“2”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45855" y="6063946"/>
            <a:ext cx="68961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“8”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05135" y="6063946"/>
            <a:ext cx="68961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“3”</a:t>
            </a: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4779647" y="3611880"/>
            <a:ext cx="805815" cy="475375"/>
          </a:xfrm>
          <a:prstGeom prst="curvedConnector3">
            <a:avLst>
              <a:gd name="adj1" fmla="val -1052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36895" y="3416665"/>
            <a:ext cx="34099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94319" y="3980220"/>
            <a:ext cx="34099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7009447" y="4164886"/>
            <a:ext cx="805815" cy="475375"/>
          </a:xfrm>
          <a:prstGeom prst="curvedConnector3">
            <a:avLst>
              <a:gd name="adj1" fmla="val -1052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46017" y="4455595"/>
            <a:ext cx="34099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9161145" y="4640261"/>
            <a:ext cx="805815" cy="475375"/>
          </a:xfrm>
          <a:prstGeom prst="curvedConnector3">
            <a:avLst>
              <a:gd name="adj1" fmla="val -1052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06011" y="5270806"/>
            <a:ext cx="34099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8" name="Curved Connector 47"/>
          <p:cNvCxnSpPr/>
          <p:nvPr/>
        </p:nvCxnSpPr>
        <p:spPr>
          <a:xfrm rot="10800000">
            <a:off x="10387013" y="5452340"/>
            <a:ext cx="865826" cy="18466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53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3720" y="2578139"/>
            <a:ext cx="5541645" cy="41382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5033"/>
          </a:xfrm>
        </p:spPr>
        <p:txBody>
          <a:bodyPr/>
          <a:lstStyle/>
          <a:p>
            <a:pPr algn="just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513651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dirty="0"/>
              <a:t>Write an algorithm to </a:t>
            </a:r>
            <a:r>
              <a:rPr lang="en-US" sz="2400" b="1" dirty="0" smtClean="0"/>
              <a:t>PUSH </a:t>
            </a:r>
            <a:r>
              <a:rPr lang="en-US" sz="2400" b="1" dirty="0"/>
              <a:t>a data element </a:t>
            </a:r>
            <a:r>
              <a:rPr lang="en-US" sz="2400" b="1" dirty="0" smtClean="0"/>
              <a:t>X in the </a:t>
            </a:r>
            <a:r>
              <a:rPr lang="en-US" sz="2400" b="1" dirty="0"/>
              <a:t>stack “STK” which </a:t>
            </a:r>
            <a:r>
              <a:rPr lang="en-US" sz="2400" b="1" dirty="0" smtClean="0"/>
              <a:t>can store </a:t>
            </a:r>
            <a:r>
              <a:rPr lang="en-US" sz="2400" b="1" dirty="0"/>
              <a:t>N elements.</a:t>
            </a:r>
          </a:p>
        </p:txBody>
      </p:sp>
    </p:spTree>
    <p:extLst>
      <p:ext uri="{BB962C8B-B14F-4D97-AF65-F5344CB8AC3E}">
        <p14:creationId xmlns:p14="http://schemas.microsoft.com/office/powerpoint/2010/main" val="1981720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 an algorithm to remove a data element from the stack “STK” which has N elements.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3274" y="2410000"/>
            <a:ext cx="6029326" cy="41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101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Implementation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are stored in contiguous cells of an array.</a:t>
            </a:r>
          </a:p>
          <a:p>
            <a:pPr marL="609600" indent="-609600">
              <a:lnSpc>
                <a:spcPct val="80000"/>
              </a:lnSpc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elements can be inserted to the top of the list.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An Array Implementation of Stacks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07" y="3731575"/>
            <a:ext cx="5243513" cy="26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333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Reversal of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Nested parenthesis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Conversion of infix to postfix expression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of postfix expression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of stack</a:t>
            </a:r>
          </a:p>
        </p:txBody>
      </p:sp>
    </p:spTree>
    <p:extLst>
      <p:ext uri="{BB962C8B-B14F-4D97-AF65-F5344CB8AC3E}">
        <p14:creationId xmlns:p14="http://schemas.microsoft.com/office/powerpoint/2010/main" val="25572796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8351520" cy="4834255"/>
          </a:xfrm>
        </p:spPr>
        <p:txBody>
          <a:bodyPr/>
          <a:lstStyle/>
          <a:p>
            <a:pPr algn="just"/>
            <a:r>
              <a:rPr lang="en-US" sz="2400" dirty="0" smtClean="0"/>
              <a:t>Decimals numbers can be converted into the equivalent binary numbers using stack.</a:t>
            </a:r>
          </a:p>
          <a:p>
            <a:pPr algn="just"/>
            <a:r>
              <a:rPr lang="en-US" sz="2400" dirty="0" smtClean="0"/>
              <a:t>Figure gives the visual process of conversion of decimal no 26 into binary.</a:t>
            </a:r>
          </a:p>
          <a:p>
            <a:pPr algn="just"/>
            <a:r>
              <a:rPr lang="en-US" sz="2400" dirty="0"/>
              <a:t>The stack data structure can be used to convert decimal number to </a:t>
            </a:r>
            <a:r>
              <a:rPr lang="en-US" sz="2400" dirty="0" smtClean="0"/>
              <a:t>binary.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push operation of stack is used to store the remainder of each step of the division operation. </a:t>
            </a:r>
            <a:endParaRPr lang="en-US" sz="2400" dirty="0" smtClean="0"/>
          </a:p>
          <a:p>
            <a:pPr algn="just"/>
            <a:r>
              <a:rPr lang="en-US" sz="2400" dirty="0" smtClean="0"/>
              <a:t>After </a:t>
            </a:r>
            <a:r>
              <a:rPr lang="en-US" sz="2400" dirty="0"/>
              <a:t>division process, the remainders of all the steps can be popped. In this way, the remainders will be removed in reverse order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conversion using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2326957"/>
            <a:ext cx="2529840" cy="273660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571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840" y="867458"/>
            <a:ext cx="11231880" cy="4349685"/>
          </a:xfrm>
        </p:spPr>
        <p:txBody>
          <a:bodyPr/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example, the decimal number 26 can be converted into binary number using stack: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26 by 2. The quotient of this step is 13, and remainder is 0. Push remainder i.e. 0 onto the stack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2. The quotient of this step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remainder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Push remainder i.e.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onto the stack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2. The quotient of this step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remainder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Push remainder i.e.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onto the stack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2. The quotient of this step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remainder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Push remainder i.e.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onto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3 by 2. The quotient of this step is 1, and remainder is 1. Push remainder i.e. 1 onto the stack. </a:t>
            </a:r>
          </a:p>
          <a:p>
            <a:pPr fontAlgn="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POP all values from the stack and print in the same sequence i.e. 11010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4334"/>
            <a:ext cx="10515600" cy="7619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4804"/>
              </p:ext>
            </p:extLst>
          </p:nvPr>
        </p:nvGraphicFramePr>
        <p:xfrm>
          <a:off x="1230630" y="5949948"/>
          <a:ext cx="1336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824335833"/>
                    </a:ext>
                  </a:extLst>
                </a:gridCol>
              </a:tblGrid>
              <a:tr h="303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72074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590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60358"/>
              </p:ext>
            </p:extLst>
          </p:nvPr>
        </p:nvGraphicFramePr>
        <p:xfrm>
          <a:off x="3279140" y="5568948"/>
          <a:ext cx="13360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456371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3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115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95742"/>
              </p:ext>
            </p:extLst>
          </p:nvPr>
        </p:nvGraphicFramePr>
        <p:xfrm>
          <a:off x="5427980" y="5198108"/>
          <a:ext cx="13360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363827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0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0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491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08064"/>
              </p:ext>
            </p:extLst>
          </p:nvPr>
        </p:nvGraphicFramePr>
        <p:xfrm>
          <a:off x="7476490" y="4837428"/>
          <a:ext cx="13360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77559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6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1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1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95689"/>
              </p:ext>
            </p:extLst>
          </p:nvPr>
        </p:nvGraphicFramePr>
        <p:xfrm>
          <a:off x="9525000" y="4461508"/>
          <a:ext cx="13360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8759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0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16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6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66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5440680" cy="4803775"/>
          </a:xfrm>
        </p:spPr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stack is a linear data structure that can be accessed only at one of its ends for storing and retrieving data.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stack resembles a stack of trays in a cafeteria: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trays are put on the top of the stack and taken off the top.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tray put 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stack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first tray removed from the stack.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reason, a stack is called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LIFO structure that is: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in/first out.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stack?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1943100"/>
            <a:ext cx="4298496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10513"/>
          <a:stretch/>
        </p:blipFill>
        <p:spPr>
          <a:xfrm>
            <a:off x="2157412" y="2026920"/>
            <a:ext cx="7877175" cy="38527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(Binary to Decimal Conversion)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6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Reversal of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6670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/>
          <p:nvPr/>
        </p:nvGraphicFramePr>
        <p:xfrm>
          <a:off x="6705600" y="27178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492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panose="020F0502020204030204" charset="0"/>
              </a:rPr>
              <a:t>Algebraic Expression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endParaRPr lang="en-US" sz="2400" dirty="0">
              <a:latin typeface="Calibri" panose="020F050202020403020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dirty="0" smtClean="0"/>
              <a:t>An algebraic expression is a legal combination of operands and the operators. </a:t>
            </a:r>
          </a:p>
          <a:p>
            <a:pPr algn="just">
              <a:lnSpc>
                <a:spcPct val="80000"/>
              </a:lnSpc>
              <a:defRPr/>
            </a:pPr>
            <a:endParaRPr lang="en-US" dirty="0" smtClean="0"/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/>
              <a:t>Operand is the quantity on which a mathematical operation is performed. 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/>
              <a:t>Operator is a symbol which signifies a mathematical or logical operation. 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  <a:defRPr/>
            </a:pPr>
            <a:endParaRPr lang="en-US" sz="24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71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alibri" panose="020F0502020204030204" charset="0"/>
              </a:rPr>
              <a:t>Infix, Postfix and Prefix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92480" y="1840865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B0F0"/>
                </a:solidFill>
                <a:latin typeface="Calibri" panose="020F0502020204030204" charset="0"/>
              </a:rPr>
              <a:t>INFIX:</a:t>
            </a:r>
            <a:r>
              <a:rPr lang="en-US" sz="2400" dirty="0">
                <a:solidFill>
                  <a:srgbClr val="00B0F0"/>
                </a:solidFill>
                <a:latin typeface="Calibri" panose="020F050202020403020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charset="0"/>
              </a:rPr>
              <a:t> </a:t>
            </a:r>
            <a:r>
              <a:rPr lang="en-US" sz="2400" dirty="0">
                <a:latin typeface="Calibri" panose="020F0502020204030204" charset="0"/>
              </a:rPr>
              <a:t>expressions </a:t>
            </a:r>
            <a:r>
              <a:rPr lang="en-US" sz="2400" dirty="0">
                <a:latin typeface="Calibri" panose="020F0502020204030204" charset="0"/>
              </a:rPr>
              <a:t>in which operands surround the </a:t>
            </a:r>
            <a:r>
              <a:rPr lang="en-US" sz="2400" dirty="0">
                <a:latin typeface="Calibri" panose="020F0502020204030204" charset="0"/>
              </a:rPr>
              <a:t>operator.</a:t>
            </a:r>
            <a:endParaRPr lang="en-US" sz="2400" dirty="0">
              <a:latin typeface="Calibri" panose="020F050202020403020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solidFill>
                <a:srgbClr val="00B0F0"/>
              </a:solidFill>
              <a:latin typeface="Calibri" panose="020F050202020403020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B0F0"/>
                </a:solidFill>
                <a:latin typeface="Calibri" panose="020F0502020204030204" charset="0"/>
              </a:rPr>
              <a:t>POSTFIX</a:t>
            </a:r>
            <a:r>
              <a:rPr lang="en-US" sz="2400" dirty="0">
                <a:latin typeface="Calibri" panose="020F0502020204030204" charset="0"/>
              </a:rPr>
              <a:t>: </a:t>
            </a:r>
            <a:r>
              <a:rPr lang="en-US" sz="2400" dirty="0">
                <a:latin typeface="Calibri" panose="020F0502020204030204" charset="0"/>
              </a:rPr>
              <a:t>operator comes after the operands, also </a:t>
            </a:r>
            <a:r>
              <a:rPr lang="en-US" sz="2400" dirty="0">
                <a:latin typeface="Calibri" panose="020F0502020204030204" charset="0"/>
              </a:rPr>
              <a:t>Known as Reverse Polish Notation (RPN).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Calibri" panose="020F050202020403020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B0F0"/>
                </a:solidFill>
                <a:latin typeface="Calibri" panose="020F0502020204030204" charset="0"/>
              </a:rPr>
              <a:t>PREFIX</a:t>
            </a:r>
            <a:r>
              <a:rPr lang="en-US" sz="2400" b="1" dirty="0">
                <a:solidFill>
                  <a:srgbClr val="FFFF66"/>
                </a:solidFill>
                <a:latin typeface="Calibri" panose="020F0502020204030204" charset="0"/>
              </a:rPr>
              <a:t>:</a:t>
            </a:r>
            <a:r>
              <a:rPr lang="en-US" sz="2400" dirty="0">
                <a:latin typeface="Calibri" panose="020F0502020204030204" charset="0"/>
              </a:rPr>
              <a:t> </a:t>
            </a:r>
            <a:r>
              <a:rPr lang="en-US" sz="2400" dirty="0">
                <a:latin typeface="Calibri" panose="020F0502020204030204" charset="0"/>
              </a:rPr>
              <a:t> operator comes before the operands, </a:t>
            </a:r>
            <a:r>
              <a:rPr lang="en-US" sz="2400" dirty="0">
                <a:latin typeface="Calibri" panose="020F0502020204030204" charset="0"/>
              </a:rPr>
              <a:t>also Known as Polish notation</a:t>
            </a:r>
            <a:r>
              <a:rPr lang="en-US" sz="2400" dirty="0">
                <a:latin typeface="Calibri" panose="020F0502020204030204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Calibri" panose="020F050202020403020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Calibri" panose="020F0502020204030204" charset="0"/>
              </a:rPr>
              <a:t>Example</a:t>
            </a:r>
          </a:p>
          <a:p>
            <a:pPr lvl="1" eaLnBrk="1" hangingPunct="1">
              <a:defRPr/>
            </a:pPr>
            <a:r>
              <a:rPr lang="en-US" sz="2300" dirty="0"/>
              <a:t>Infix: A+B-</a:t>
            </a:r>
            <a:r>
              <a:rPr lang="en-US" sz="2300" dirty="0"/>
              <a:t>C  Postfix</a:t>
            </a:r>
            <a:r>
              <a:rPr lang="en-US" sz="2300" dirty="0"/>
              <a:t>: AB+C</a:t>
            </a:r>
            <a:r>
              <a:rPr lang="en-US" sz="2300" dirty="0"/>
              <a:t>-  Prefix</a:t>
            </a:r>
            <a:r>
              <a:rPr lang="en-US" sz="2300" dirty="0"/>
              <a:t>: -+ABC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Calibri" panose="020F050202020403020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803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tray can be taken only if there is at least one tray on the stack, and a tray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added to the stack only if there is enough room; that is, if the stack is not too high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 stack is defined in terms of operations that change its status and operations that check this status.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operations are as follows: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()—Clear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()—Check to see if the stack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push(2)—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Put the element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the top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()—Take the topmost element from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topEl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()—Return the topmost element in the stack without removing it.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67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119360" cy="4351338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Stacks can be implemented by using arrays or linked list.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provide a simple way of stack implementation.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allows only fixed data items to be added in stack only. It is because the size of static array can not be changed during the execution of program.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other way is to implement the stack using linked list. (as in linked list memory is allocated dynamically to store data items into stack.)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any number of 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tems can be added providing more flexibility to the programmers.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stacks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02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</a:t>
            </a:r>
            <a:r>
              <a:rPr lang="en-US" dirty="0" err="1" smtClean="0"/>
              <a:t>shiows</a:t>
            </a:r>
            <a:r>
              <a:rPr lang="en-US" dirty="0" smtClean="0"/>
              <a:t> the implementation of stack using array.</a:t>
            </a:r>
          </a:p>
          <a:p>
            <a:r>
              <a:rPr lang="en-US" dirty="0" smtClean="0"/>
              <a:t>It has the capacity of 6 elements and three items are stored in it.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top most accessible position of the stack is called the Top of the stack and the first item’s position is called Bottom of the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24865"/>
              </p:ext>
            </p:extLst>
          </p:nvPr>
        </p:nvGraphicFramePr>
        <p:xfrm>
          <a:off x="2961640" y="3630454"/>
          <a:ext cx="6517638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6273">
                  <a:extLst>
                    <a:ext uri="{9D8B030D-6E8A-4147-A177-3AD203B41FA5}">
                      <a16:colId xmlns:a16="http://schemas.microsoft.com/office/drawing/2014/main" val="67824031"/>
                    </a:ext>
                  </a:extLst>
                </a:gridCol>
                <a:gridCol w="1086273">
                  <a:extLst>
                    <a:ext uri="{9D8B030D-6E8A-4147-A177-3AD203B41FA5}">
                      <a16:colId xmlns:a16="http://schemas.microsoft.com/office/drawing/2014/main" val="3739733562"/>
                    </a:ext>
                  </a:extLst>
                </a:gridCol>
                <a:gridCol w="1086273">
                  <a:extLst>
                    <a:ext uri="{9D8B030D-6E8A-4147-A177-3AD203B41FA5}">
                      <a16:colId xmlns:a16="http://schemas.microsoft.com/office/drawing/2014/main" val="3669511770"/>
                    </a:ext>
                  </a:extLst>
                </a:gridCol>
                <a:gridCol w="1086273">
                  <a:extLst>
                    <a:ext uri="{9D8B030D-6E8A-4147-A177-3AD203B41FA5}">
                      <a16:colId xmlns:a16="http://schemas.microsoft.com/office/drawing/2014/main" val="1008741259"/>
                    </a:ext>
                  </a:extLst>
                </a:gridCol>
                <a:gridCol w="1086273">
                  <a:extLst>
                    <a:ext uri="{9D8B030D-6E8A-4147-A177-3AD203B41FA5}">
                      <a16:colId xmlns:a16="http://schemas.microsoft.com/office/drawing/2014/main" val="2457923451"/>
                    </a:ext>
                  </a:extLst>
                </a:gridCol>
                <a:gridCol w="1086273">
                  <a:extLst>
                    <a:ext uri="{9D8B030D-6E8A-4147-A177-3AD203B41FA5}">
                      <a16:colId xmlns:a16="http://schemas.microsoft.com/office/drawing/2014/main" val="298730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1398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118360" y="3815874"/>
            <a:ext cx="1127760" cy="185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1"/>
          </p:cNvCxnSpPr>
          <p:nvPr/>
        </p:nvCxnSpPr>
        <p:spPr>
          <a:xfrm>
            <a:off x="5974080" y="3815874"/>
            <a:ext cx="1806074" cy="558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5781" y="3820716"/>
            <a:ext cx="992579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80154" y="4190048"/>
            <a:ext cx="59022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82673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are the basic features of stack: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Stack is an ordered list of items with similar data types.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Stack is a LIFO data structure (i.e. Items are accessed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last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first out order).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PUSH operation is used to insert new element into the stack and POP operation is used to delete an element from the top of the stack.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(please note that Insertion and deletion are allowed at only one end of the stack called top).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said to be in OVERFLOW state when it is completely full whereas it is said to be in UNDERFLOW state when it is completely empty.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Features of Stack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080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fundamental operations can be performed on the stack. These operations are called PUSH and POP.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Stack Operation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0868" y="3017996"/>
            <a:ext cx="5069450" cy="340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72" y="2800985"/>
            <a:ext cx="3717608" cy="36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6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a new data item is added or inserted into the stack at its top is called PUSH operation.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pushing a data item into the stack it is ensured that there is an available location in the stack to store that item 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no room, no further value can be pushed on the stack.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situation or condition is called “stack overflow”.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 “Stack overflow” message is sent to the user.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55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push operation involves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if the stack is full.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stack is full produce an error message and exit the program.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stack is not full make an increment to the top position of the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the new data element into the top position of the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Exit the operation.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80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AE5DDBF-3C54-4E8E-A6BF-1F4571BB637B}" vid="{43E06E0C-BA5B-4C49-AB08-2CAB78898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895</TotalTime>
  <Words>1316</Words>
  <Application>Microsoft Office PowerPoint</Application>
  <PresentationFormat>Widescreen</PresentationFormat>
  <Paragraphs>201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Theme1</vt:lpstr>
      <vt:lpstr>Stack in C++</vt:lpstr>
      <vt:lpstr>What is stack?</vt:lpstr>
      <vt:lpstr>Cont.</vt:lpstr>
      <vt:lpstr>Implementation of stacks</vt:lpstr>
      <vt:lpstr>Cont.</vt:lpstr>
      <vt:lpstr>Basic Features of Stack</vt:lpstr>
      <vt:lpstr>Stack Operation  </vt:lpstr>
      <vt:lpstr>PUSH Operation</vt:lpstr>
      <vt:lpstr>Cont.</vt:lpstr>
      <vt:lpstr>Example of PUSH operation</vt:lpstr>
      <vt:lpstr>POP Operation</vt:lpstr>
      <vt:lpstr>Cont.</vt:lpstr>
      <vt:lpstr>Example of POP operation</vt:lpstr>
      <vt:lpstr>Algorithm-1</vt:lpstr>
      <vt:lpstr>Algorithm-2</vt:lpstr>
      <vt:lpstr>An Array Implementation of Stacks</vt:lpstr>
      <vt:lpstr>Applications of stack</vt:lpstr>
      <vt:lpstr>Decimal to Binary conversion using Stack</vt:lpstr>
      <vt:lpstr>Cont.</vt:lpstr>
      <vt:lpstr>Algorithm (Binary to Decimal Conversion)</vt:lpstr>
      <vt:lpstr>Reversal of string</vt:lpstr>
      <vt:lpstr>Algebraic Expression</vt:lpstr>
      <vt:lpstr>Infix, Postfix and Prefix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Representation</dc:title>
  <dc:creator>HP</dc:creator>
  <cp:lastModifiedBy>HP</cp:lastModifiedBy>
  <cp:revision>98</cp:revision>
  <dcterms:created xsi:type="dcterms:W3CDTF">2021-10-14T03:58:15Z</dcterms:created>
  <dcterms:modified xsi:type="dcterms:W3CDTF">2021-10-18T04:47:01Z</dcterms:modified>
</cp:coreProperties>
</file>