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6" r:id="rId3"/>
    <p:sldId id="277" r:id="rId4"/>
    <p:sldId id="278" r:id="rId5"/>
    <p:sldId id="285" r:id="rId6"/>
    <p:sldId id="286" r:id="rId7"/>
    <p:sldId id="290" r:id="rId8"/>
    <p:sldId id="288" r:id="rId9"/>
    <p:sldId id="289" r:id="rId10"/>
    <p:sldId id="291" r:id="rId11"/>
    <p:sldId id="292" r:id="rId12"/>
    <p:sldId id="297" r:id="rId13"/>
    <p:sldId id="293" r:id="rId14"/>
    <p:sldId id="294" r:id="rId15"/>
    <p:sldId id="295" r:id="rId16"/>
    <p:sldId id="296"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D426E-C783-4970-91C3-1FC0908CA0E1}"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9D138-A6BF-41C9-9698-CC7BC7A66F04}" type="slidenum">
              <a:rPr lang="en-US" smtClean="0"/>
              <a:t>‹#›</a:t>
            </a:fld>
            <a:endParaRPr lang="en-US"/>
          </a:p>
        </p:txBody>
      </p:sp>
    </p:spTree>
    <p:extLst>
      <p:ext uri="{BB962C8B-B14F-4D97-AF65-F5344CB8AC3E}">
        <p14:creationId xmlns:p14="http://schemas.microsoft.com/office/powerpoint/2010/main" val="489541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p:nvGrpSpPr>
        <p:grpSpPr bwMode="auto">
          <a:xfrm>
            <a:off x="4234" y="0"/>
            <a:ext cx="12187767" cy="6858000"/>
            <a:chOff x="3048" y="0"/>
            <a:chExt cx="12188952" cy="6858000"/>
          </a:xfrm>
        </p:grpSpPr>
        <p:sp>
          <p:nvSpPr>
            <p:cNvPr id="5" name="Rectangle 4"/>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sz="1800"/>
            </a:p>
          </p:txBody>
        </p:sp>
        <p:grpSp>
          <p:nvGrpSpPr>
            <p:cNvPr id="6" name="Group 17"/>
            <p:cNvGrpSpPr>
              <a:grpSpLocks/>
            </p:cNvGrpSpPr>
            <p:nvPr/>
          </p:nvGrpSpPr>
          <p:grpSpPr bwMode="auto">
            <a:xfrm>
              <a:off x="1574798" y="3537161"/>
              <a:ext cx="9144001" cy="196717"/>
              <a:chOff x="1523999" y="4379129"/>
              <a:chExt cx="9144001" cy="196717"/>
            </a:xfrm>
          </p:grpSpPr>
          <p:sp>
            <p:nvSpPr>
              <p:cNvPr id="7" name="Rectangle 6"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8" name="Rectangle 7"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9" name="Rectangle 8"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912610"/>
            <a:ext cx="9144000" cy="2387600"/>
          </a:xfrm>
          <a:prstGeom prst="rect">
            <a:avLst/>
          </a:prstGeom>
        </p:spPr>
        <p:txBody>
          <a:bodyPr anchor="b"/>
          <a:lstStyle>
            <a:lvl1pPr algn="ctr">
              <a:defRPr sz="6000">
                <a:solidFill>
                  <a:schemeClr val="tx2"/>
                </a:solidFill>
              </a:defRPr>
            </a:lvl1pPr>
          </a:lstStyle>
          <a:p>
            <a:r>
              <a:rPr lang="en-US" smtClean="0"/>
              <a:t>Click to edit Master title style</a:t>
            </a:r>
            <a:endParaRPr lang="en-US"/>
          </a:p>
        </p:txBody>
      </p:sp>
      <p:sp>
        <p:nvSpPr>
          <p:cNvPr id="10" name="Date Placeholder 3"/>
          <p:cNvSpPr>
            <a:spLocks noGrp="1"/>
          </p:cNvSpPr>
          <p:nvPr>
            <p:ph type="dt" sz="half" idx="10"/>
          </p:nvPr>
        </p:nvSpPr>
        <p:spPr/>
        <p:txBody>
          <a:bodyPr/>
          <a:lstStyle>
            <a:lvl1pPr algn="l">
              <a:defRPr sz="1200">
                <a:solidFill>
                  <a:schemeClr val="accent3"/>
                </a:solidFill>
              </a:defRPr>
            </a:lvl1pPr>
          </a:lstStyle>
          <a:p>
            <a:fld id="{DFCB96A4-D7A6-436A-AF15-DF4664EDD955}" type="datetimeFigureOut">
              <a:rPr lang="en-US" smtClean="0"/>
              <a:t>10/21/2021</a:t>
            </a:fld>
            <a:endParaRPr lang="en-US"/>
          </a:p>
        </p:txBody>
      </p:sp>
      <p:sp>
        <p:nvSpPr>
          <p:cNvPr id="11" name="Footer Placeholder 4"/>
          <p:cNvSpPr>
            <a:spLocks noGrp="1"/>
          </p:cNvSpPr>
          <p:nvPr>
            <p:ph type="ftr" sz="quarter" idx="11"/>
          </p:nvPr>
        </p:nvSpPr>
        <p:spPr/>
        <p:txBody>
          <a:bodyPr/>
          <a:lstStyle>
            <a:lvl1pPr algn="ctr">
              <a:defRPr sz="1200">
                <a:solidFill>
                  <a:schemeClr val="accent3"/>
                </a:solidFill>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140148000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226813394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1"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11276900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326570893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2" name="Title 1"/>
          <p:cNvSpPr>
            <a:spLocks noGrp="1"/>
          </p:cNvSpPr>
          <p:nvPr>
            <p:ph type="title"/>
          </p:nvPr>
        </p:nvSpPr>
        <p:spPr>
          <a:xfrm>
            <a:off x="831851" y="1709738"/>
            <a:ext cx="10515600" cy="2862262"/>
          </a:xfrm>
          <a:prstGeom prst="rect">
            <a:avLst/>
          </a:prstGeom>
        </p:spPr>
        <p:txBody>
          <a:bodyPr anchor="b"/>
          <a:lstStyle>
            <a:lvl1pPr>
              <a:defRPr sz="60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145833533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408472730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4" y="2193927"/>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4"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1851" y="2193927"/>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831851"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 name="Title 1"/>
          <p:cNvSpPr>
            <a:spLocks noGrp="1"/>
          </p:cNvSpPr>
          <p:nvPr>
            <p:ph type="title"/>
          </p:nvPr>
        </p:nvSpPr>
        <p:spPr>
          <a:xfrm>
            <a:off x="831851" y="274638"/>
            <a:ext cx="10515600" cy="1143000"/>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318382486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46440353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340622412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151799221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7"/>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DFCB96A4-D7A6-436A-AF15-DF4664EDD955}" type="datetimeFigureOut">
              <a:rPr lang="en-US" smtClean="0"/>
              <a:t>10/21/2021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217463547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1" y="0"/>
            <a:ext cx="12189884" cy="6858000"/>
            <a:chOff x="-2728" y="-5"/>
            <a:chExt cx="12188952" cy="6858006"/>
          </a:xfrm>
        </p:grpSpPr>
        <p:sp>
          <p:nvSpPr>
            <p:cNvPr id="26" name="Rectangle 25"/>
            <p:cNvSpPr/>
            <p:nvPr/>
          </p:nvSpPr>
          <p:spPr>
            <a:xfrm>
              <a:off x="-2728" y="-5"/>
              <a:ext cx="12188952" cy="6858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nvGrpSpPr>
            <p:cNvPr id="1033" name="Group 38"/>
            <p:cNvGrpSpPr>
              <a:grpSpLocks/>
            </p:cNvGrpSpPr>
            <p:nvPr/>
          </p:nvGrpSpPr>
          <p:grpSpPr bwMode="auto">
            <a:xfrm>
              <a:off x="-2727" y="-5"/>
              <a:ext cx="716424" cy="6858000"/>
              <a:chOff x="-2727" y="-5"/>
              <a:chExt cx="716424" cy="6858000"/>
            </a:xfrm>
          </p:grpSpPr>
          <p:grpSp>
            <p:nvGrpSpPr>
              <p:cNvPr id="1034" name="Group 39"/>
              <p:cNvGrpSpPr>
                <a:grpSpLocks/>
              </p:cNvGrpSpPr>
              <p:nvPr/>
            </p:nvGrpSpPr>
            <p:grpSpPr bwMode="auto">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525"/>
                  <a:ext cx="196711" cy="3048003"/>
                </a:xfrm>
                <a:prstGeom prst="rect">
                  <a:avLst/>
                </a:prstGeom>
                <a:solidFill>
                  <a:schemeClr val="accent6"/>
                </a:soli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7" name="Rectangle 46" descr="Orange bar"/>
                <p:cNvSpPr>
                  <a:spLocks noChangeArrowheads="1"/>
                </p:cNvSpPr>
                <p:nvPr/>
              </p:nvSpPr>
              <p:spPr bwMode="auto">
                <a:xfrm rot="10800000" flipH="1">
                  <a:off x="6048440" y="2111522"/>
                  <a:ext cx="196711" cy="3048003"/>
                </a:xfrm>
                <a:prstGeom prst="rect">
                  <a:avLst/>
                </a:prstGeom>
                <a:solidFill>
                  <a:schemeClr val="accent4"/>
                </a:soli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1042" name="Rectangle 47" descr="Slate bar"/>
                <p:cNvSpPr>
                  <a:spLocks noChangeArrowheads="1"/>
                </p:cNvSpPr>
                <p:nvPr/>
              </p:nvSpPr>
              <p:spPr bwMode="auto">
                <a:xfrm rot="10800000" flipH="1">
                  <a:off x="6048440" y="-936481"/>
                  <a:ext cx="196711" cy="3048003"/>
                </a:xfrm>
                <a:prstGeom prst="rect">
                  <a:avLst/>
                </a:prstGeom>
                <a:solidFill>
                  <a:schemeClr val="accent1"/>
                </a:solidFill>
                <a:ln>
                  <a:noFill/>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smtClean="0">
                    <a:latin typeface="Times New Roman" panose="02020603050405020304" pitchFamily="18" charset="0"/>
                  </a:endParaRPr>
                </a:p>
              </p:txBody>
            </p:sp>
          </p:grpSp>
          <p:grpSp>
            <p:nvGrpSpPr>
              <p:cNvPr id="1035" name="Group 40"/>
              <p:cNvGrpSpPr>
                <a:grpSpLocks/>
              </p:cNvGrpSpPr>
              <p:nvPr/>
            </p:nvGrpSpPr>
            <p:grpSpPr bwMode="auto">
              <a:xfrm>
                <a:off x="566005" y="-5"/>
                <a:ext cx="147692" cy="6858000"/>
                <a:chOff x="6048440" y="-936481"/>
                <a:chExt cx="196717" cy="9144001"/>
              </a:xfrm>
            </p:grpSpPr>
            <p:sp>
              <p:nvSpPr>
                <p:cNvPr id="43" name="Rectangle 42" descr="Gold bar"/>
                <p:cNvSpPr>
                  <a:spLocks noChangeArrowheads="1"/>
                </p:cNvSpPr>
                <p:nvPr/>
              </p:nvSpPr>
              <p:spPr bwMode="auto">
                <a:xfrm rot="10800000" flipH="1">
                  <a:off x="6004143" y="5159525"/>
                  <a:ext cx="239620" cy="304800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4" name="Rectangle 43" descr="Orange bar"/>
                <p:cNvSpPr>
                  <a:spLocks noChangeArrowheads="1"/>
                </p:cNvSpPr>
                <p:nvPr/>
              </p:nvSpPr>
              <p:spPr bwMode="auto">
                <a:xfrm rot="10800000" flipH="1">
                  <a:off x="6004143" y="2111522"/>
                  <a:ext cx="239620" cy="304800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5" name="Rectangle 44" descr="Slate bar"/>
                <p:cNvSpPr>
                  <a:spLocks noChangeArrowheads="1"/>
                </p:cNvSpPr>
                <p:nvPr/>
              </p:nvSpPr>
              <p:spPr bwMode="auto">
                <a:xfrm rot="10800000" flipH="1">
                  <a:off x="6004143" y="-936481"/>
                  <a:ext cx="239620" cy="304800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grpSp>
          <p:sp>
            <p:nvSpPr>
              <p:cNvPr id="42" name="Rectangle 41"/>
              <p:cNvSpPr/>
              <p:nvPr/>
            </p:nvSpPr>
            <p:spPr>
              <a:xfrm>
                <a:off x="644922" y="-5"/>
                <a:ext cx="46563" cy="6858006"/>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sz="1800"/>
              </a:p>
            </p:txBody>
          </p:sp>
        </p:grpSp>
      </p:grpSp>
      <p:sp>
        <p:nvSpPr>
          <p:cNvPr id="34" name="Date Placeholder 3"/>
          <p:cNvSpPr>
            <a:spLocks noGrp="1"/>
          </p:cNvSpPr>
          <p:nvPr>
            <p:ph type="dt" sz="half" idx="2"/>
          </p:nvPr>
        </p:nvSpPr>
        <p:spPr>
          <a:xfrm>
            <a:off x="838200" y="6356351"/>
            <a:ext cx="3276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accent3"/>
                </a:solidFill>
                <a:latin typeface="+mn-lt"/>
                <a:cs typeface="+mn-cs"/>
              </a:defRPr>
            </a:lvl1pPr>
          </a:lstStyle>
          <a:p>
            <a:fld id="{DFCB96A4-D7A6-436A-AF15-DF4664EDD955}" type="datetimeFigureOut">
              <a:rPr lang="en-US" smtClean="0"/>
              <a:t>10/21/2021</a:t>
            </a:fld>
            <a:endParaRPr lang="en-US"/>
          </a:p>
        </p:txBody>
      </p:sp>
      <p:sp>
        <p:nvSpPr>
          <p:cNvPr id="35" name="Footer Placeholder 4"/>
          <p:cNvSpPr>
            <a:spLocks noGrp="1"/>
          </p:cNvSpPr>
          <p:nvPr>
            <p:ph type="ftr" sz="quarter" idx="3"/>
          </p:nvPr>
        </p:nvSpPr>
        <p:spPr>
          <a:xfrm>
            <a:off x="4648200" y="6356351"/>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accent3"/>
                </a:solidFill>
                <a:latin typeface="+mn-lt"/>
                <a:cs typeface="+mn-cs"/>
              </a:defRPr>
            </a:lvl1pPr>
          </a:lstStyle>
          <a:p>
            <a:endParaRPr lang="en-US"/>
          </a:p>
        </p:txBody>
      </p:sp>
      <p:sp>
        <p:nvSpPr>
          <p:cNvPr id="36" name="Slide Number Placeholder 5"/>
          <p:cNvSpPr>
            <a:spLocks noGrp="1"/>
          </p:cNvSpPr>
          <p:nvPr>
            <p:ph type="sldNum" sz="quarter" idx="4"/>
          </p:nvPr>
        </p:nvSpPr>
        <p:spPr>
          <a:xfrm>
            <a:off x="8077200" y="6356351"/>
            <a:ext cx="3276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E66C7D"/>
                </a:solidFill>
                <a:latin typeface="Century Gothic" panose="020B0502020202020204" pitchFamily="34" charset="0"/>
              </a:defRPr>
            </a:lvl1pPr>
          </a:lstStyle>
          <a:p>
            <a:fld id="{25E61E65-3E36-44CC-8F6E-1FB4808869E7}" type="slidenum">
              <a:rPr lang="en-US" smtClean="0"/>
              <a:t>‹#›</a:t>
            </a:fld>
            <a:endParaRPr lang="en-US"/>
          </a:p>
        </p:txBody>
      </p:sp>
      <p:sp>
        <p:nvSpPr>
          <p:cNvPr id="1030"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1641419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Century Gothic" pitchFamily="34" charset="0"/>
        </a:defRPr>
      </a:lvl2pPr>
      <a:lvl3pPr algn="l" rtl="0" eaLnBrk="1" fontAlgn="base" hangingPunct="1">
        <a:spcBef>
          <a:spcPct val="0"/>
        </a:spcBef>
        <a:spcAft>
          <a:spcPct val="0"/>
        </a:spcAft>
        <a:defRPr sz="4400">
          <a:solidFill>
            <a:schemeClr val="tx2"/>
          </a:solidFill>
          <a:latin typeface="Century Gothic" pitchFamily="34" charset="0"/>
        </a:defRPr>
      </a:lvl3pPr>
      <a:lvl4pPr algn="l" rtl="0" eaLnBrk="1" fontAlgn="base" hangingPunct="1">
        <a:spcBef>
          <a:spcPct val="0"/>
        </a:spcBef>
        <a:spcAft>
          <a:spcPct val="0"/>
        </a:spcAft>
        <a:defRPr sz="4400">
          <a:solidFill>
            <a:schemeClr val="tx2"/>
          </a:solidFill>
          <a:latin typeface="Century Gothic" pitchFamily="34" charset="0"/>
        </a:defRPr>
      </a:lvl4pPr>
      <a:lvl5pPr algn="l" rtl="0" eaLnBrk="1" fontAlgn="base" hangingPunct="1">
        <a:spcBef>
          <a:spcPct val="0"/>
        </a:spcBef>
        <a:spcAft>
          <a:spcPct val="0"/>
        </a:spcAft>
        <a:defRPr sz="4400">
          <a:solidFill>
            <a:schemeClr val="tx2"/>
          </a:solidFill>
          <a:latin typeface="Century Gothic" pitchFamily="34" charset="0"/>
        </a:defRPr>
      </a:lvl5pPr>
      <a:lvl6pPr marL="457200" algn="l" rtl="0" eaLnBrk="1" fontAlgn="base" hangingPunct="1">
        <a:spcBef>
          <a:spcPct val="0"/>
        </a:spcBef>
        <a:spcAft>
          <a:spcPct val="0"/>
        </a:spcAft>
        <a:defRPr sz="4400">
          <a:solidFill>
            <a:schemeClr val="tx2"/>
          </a:solidFill>
          <a:latin typeface="Century Gothic" pitchFamily="34" charset="0"/>
        </a:defRPr>
      </a:lvl6pPr>
      <a:lvl7pPr marL="914400" algn="l" rtl="0" eaLnBrk="1" fontAlgn="base" hangingPunct="1">
        <a:spcBef>
          <a:spcPct val="0"/>
        </a:spcBef>
        <a:spcAft>
          <a:spcPct val="0"/>
        </a:spcAft>
        <a:defRPr sz="4400">
          <a:solidFill>
            <a:schemeClr val="tx2"/>
          </a:solidFill>
          <a:latin typeface="Century Gothic" pitchFamily="34" charset="0"/>
        </a:defRPr>
      </a:lvl7pPr>
      <a:lvl8pPr marL="1371600" algn="l" rtl="0" eaLnBrk="1" fontAlgn="base" hangingPunct="1">
        <a:spcBef>
          <a:spcPct val="0"/>
        </a:spcBef>
        <a:spcAft>
          <a:spcPct val="0"/>
        </a:spcAft>
        <a:defRPr sz="4400">
          <a:solidFill>
            <a:schemeClr val="tx2"/>
          </a:solidFill>
          <a:latin typeface="Century Gothic" pitchFamily="34" charset="0"/>
        </a:defRPr>
      </a:lvl8pPr>
      <a:lvl9pPr marL="1828800" algn="l" rtl="0" eaLnBrk="1" fontAlgn="base" hangingPunct="1">
        <a:spcBef>
          <a:spcPct val="0"/>
        </a:spcBef>
        <a:spcAft>
          <a:spcPct val="0"/>
        </a:spcAft>
        <a:defRPr sz="4400">
          <a:solidFill>
            <a:schemeClr val="tx2"/>
          </a:solidFill>
          <a:latin typeface="Century Gothic" pitchFamily="34" charset="0"/>
        </a:defRPr>
      </a:lvl9pPr>
    </p:titleStyle>
    <p:bodyStyle>
      <a:lvl1pPr marL="2286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029199"/>
            <a:ext cx="9144000" cy="682677"/>
          </a:xfrm>
        </p:spPr>
        <p:txBody>
          <a:bodyPr/>
          <a:lstStyle/>
          <a:p>
            <a:r>
              <a:rPr lang="en-US" b="1" dirty="0" smtClean="0"/>
              <a:t>Instructor: Javeria Naz</a:t>
            </a:r>
            <a:endParaRPr lang="en-US" b="1" dirty="0"/>
          </a:p>
        </p:txBody>
      </p:sp>
      <p:sp>
        <p:nvSpPr>
          <p:cNvPr id="2" name="Title 1"/>
          <p:cNvSpPr>
            <a:spLocks noGrp="1"/>
          </p:cNvSpPr>
          <p:nvPr>
            <p:ph type="ctrTitle"/>
          </p:nvPr>
        </p:nvSpPr>
        <p:spPr/>
        <p:txBody>
          <a:bodyPr/>
          <a:lstStyle/>
          <a:p>
            <a:r>
              <a:rPr lang="en-US" smtClean="0"/>
              <a:t>Stack - 2</a:t>
            </a:r>
            <a:endParaRPr lang="en-US" dirty="0"/>
          </a:p>
        </p:txBody>
      </p:sp>
    </p:spTree>
    <p:extLst>
      <p:ext uri="{BB962C8B-B14F-4D97-AF65-F5344CB8AC3E}">
        <p14:creationId xmlns:p14="http://schemas.microsoft.com/office/powerpoint/2010/main" val="279629193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23745"/>
            <a:ext cx="10515600" cy="4351338"/>
          </a:xfrm>
        </p:spPr>
        <p:txBody>
          <a:bodyPr/>
          <a:lstStyle/>
          <a:p>
            <a:pPr algn="just"/>
            <a:r>
              <a:rPr lang="en-US" sz="2400" dirty="0">
                <a:latin typeface="Arial" panose="020B0604020202020204" pitchFamily="34" charset="0"/>
                <a:cs typeface="Arial" panose="020B0604020202020204" pitchFamily="34" charset="0"/>
              </a:rPr>
              <a:t>The recursive function terminates execution when the base criteria is reached. Then it returns parameters and variables to the calling function</a:t>
            </a:r>
            <a:r>
              <a:rPr lang="en-US" sz="2400" dirty="0" smtClean="0">
                <a:latin typeface="Arial" panose="020B0604020202020204" pitchFamily="34" charset="0"/>
                <a:cs typeface="Arial" panose="020B0604020202020204" pitchFamily="34" charset="0"/>
              </a:rPr>
              <a:t>. It </a:t>
            </a:r>
            <a:r>
              <a:rPr lang="en-US" sz="2400" dirty="0">
                <a:latin typeface="Arial" panose="020B0604020202020204" pitchFamily="34" charset="0"/>
                <a:cs typeface="Arial" panose="020B0604020202020204" pitchFamily="34" charset="0"/>
              </a:rPr>
              <a:t>returns these </a:t>
            </a:r>
            <a:r>
              <a:rPr lang="en-US" sz="2400" dirty="0" smtClean="0">
                <a:latin typeface="Arial" panose="020B0604020202020204" pitchFamily="34" charset="0"/>
                <a:cs typeface="Arial" panose="020B0604020202020204" pitchFamily="34" charset="0"/>
              </a:rPr>
              <a:t>values such </a:t>
            </a:r>
            <a:r>
              <a:rPr lang="en-US" sz="2400" dirty="0">
                <a:latin typeface="Arial" panose="020B0604020202020204" pitchFamily="34" charset="0"/>
                <a:cs typeface="Arial" panose="020B0604020202020204" pitchFamily="34" charset="0"/>
              </a:rPr>
              <a:t>that the values from the last execution are returned first</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This last-in and </a:t>
            </a:r>
            <a:r>
              <a:rPr lang="en-US" sz="2400" dirty="0" err="1" smtClean="0">
                <a:latin typeface="Arial" panose="020B0604020202020204" pitchFamily="34" charset="0"/>
                <a:cs typeface="Arial" panose="020B0604020202020204" pitchFamily="34" charset="0"/>
              </a:rPr>
              <a:t>first-out（LIFO</a:t>
            </a:r>
            <a:r>
              <a:rPr lang="en-US" sz="2400" dirty="0">
                <a:latin typeface="Arial" panose="020B0604020202020204" pitchFamily="34" charset="0"/>
                <a:cs typeface="Arial" panose="020B0604020202020204" pitchFamily="34" charset="0"/>
              </a:rPr>
              <a:t>) characteristics of a recursive function shows that stack is the most </a:t>
            </a:r>
            <a:r>
              <a:rPr lang="en-US" sz="2400" dirty="0" smtClean="0">
                <a:latin typeface="Arial" panose="020B0604020202020204" pitchFamily="34" charset="0"/>
                <a:cs typeface="Arial" panose="020B0604020202020204" pitchFamily="34" charset="0"/>
              </a:rPr>
              <a:t>suitable data </a:t>
            </a:r>
            <a:r>
              <a:rPr lang="en-US" sz="2400" dirty="0">
                <a:latin typeface="Arial" panose="020B0604020202020204" pitchFamily="34" charset="0"/>
                <a:cs typeface="Arial" panose="020B0604020202020204" pitchFamily="34" charset="0"/>
              </a:rPr>
              <a:t>structure for its implementation</a:t>
            </a:r>
            <a:r>
              <a:rPr lang="en-US" sz="2400" dirty="0" smtClean="0">
                <a:latin typeface="Arial" panose="020B0604020202020204" pitchFamily="34" charset="0"/>
                <a:cs typeface="Arial" panose="020B0604020202020204" pitchFamily="34" charset="0"/>
              </a:rPr>
              <a:t>. </a:t>
            </a:r>
          </a:p>
          <a:p>
            <a:pPr algn="just"/>
            <a:r>
              <a:rPr lang="en-US" sz="2400" dirty="0" smtClean="0">
                <a:latin typeface="Arial" panose="020B0604020202020204" pitchFamily="34" charset="0"/>
                <a:cs typeface="Arial" panose="020B0604020202020204" pitchFamily="34" charset="0"/>
              </a:rPr>
              <a:t>At </a:t>
            </a:r>
            <a:r>
              <a:rPr lang="en-US" sz="2400" dirty="0">
                <a:latin typeface="Arial" panose="020B0604020202020204" pitchFamily="34" charset="0"/>
                <a:cs typeface="Arial" panose="020B0604020202020204" pitchFamily="34" charset="0"/>
              </a:rPr>
              <a:t>each function call</a:t>
            </a:r>
            <a:r>
              <a:rPr lang="en-US" sz="2400" dirty="0" smtClean="0">
                <a:latin typeface="Arial" panose="020B0604020202020204" pitchFamily="34" charset="0"/>
                <a:cs typeface="Arial" panose="020B0604020202020204" pitchFamily="34" charset="0"/>
              </a:rPr>
              <a:t>, the </a:t>
            </a:r>
            <a:r>
              <a:rPr lang="en-US" sz="2400" dirty="0">
                <a:latin typeface="Arial" panose="020B0604020202020204" pitchFamily="34" charset="0"/>
                <a:cs typeface="Arial" panose="020B0604020202020204" pitchFamily="34" charset="0"/>
              </a:rPr>
              <a:t>stack is pushed to </a:t>
            </a:r>
            <a:r>
              <a:rPr lang="en-US" sz="2400" dirty="0" smtClean="0">
                <a:latin typeface="Arial" panose="020B0604020202020204" pitchFamily="34" charset="0"/>
                <a:cs typeface="Arial" panose="020B0604020202020204" pitchFamily="34" charset="0"/>
              </a:rPr>
              <a:t>save the </a:t>
            </a:r>
            <a:r>
              <a:rPr lang="en-US" sz="2400" dirty="0">
                <a:latin typeface="Arial" panose="020B0604020202020204" pitchFamily="34" charset="0"/>
                <a:cs typeface="Arial" panose="020B0604020202020204" pitchFamily="34" charset="0"/>
              </a:rPr>
              <a:t>necessary </a:t>
            </a:r>
            <a:r>
              <a:rPr lang="en-US" sz="2400" dirty="0" smtClean="0">
                <a:latin typeface="Arial" panose="020B0604020202020204" pitchFamily="34" charset="0"/>
                <a:cs typeface="Arial" panose="020B0604020202020204" pitchFamily="34" charset="0"/>
              </a:rPr>
              <a:t>values. Upon </a:t>
            </a:r>
            <a:r>
              <a:rPr lang="en-US" sz="2400" dirty="0">
                <a:latin typeface="Arial" panose="020B0604020202020204" pitchFamily="34" charset="0"/>
                <a:cs typeface="Arial" panose="020B0604020202020204" pitchFamily="34" charset="0"/>
              </a:rPr>
              <a:t>exit from the function</a:t>
            </a:r>
            <a:r>
              <a:rPr lang="en-US" sz="2400" dirty="0" smtClean="0">
                <a:latin typeface="Arial" panose="020B0604020202020204" pitchFamily="34" charset="0"/>
                <a:cs typeface="Arial" panose="020B0604020202020204" pitchFamily="34" charset="0"/>
              </a:rPr>
              <a:t>, the </a:t>
            </a:r>
            <a:r>
              <a:rPr lang="en-US" sz="2400" dirty="0">
                <a:latin typeface="Arial" panose="020B0604020202020204" pitchFamily="34" charset="0"/>
                <a:cs typeface="Arial" panose="020B0604020202020204" pitchFamily="34" charset="0"/>
              </a:rPr>
              <a:t>stack is popped to retrieve </a:t>
            </a:r>
            <a:r>
              <a:rPr lang="en-US" sz="2400" dirty="0" smtClean="0">
                <a:latin typeface="Arial" panose="020B0604020202020204" pitchFamily="34" charset="0"/>
                <a:cs typeface="Arial" panose="020B0604020202020204" pitchFamily="34" charset="0"/>
              </a:rPr>
              <a:t>the values.</a:t>
            </a:r>
          </a:p>
        </p:txBody>
      </p:sp>
      <p:sp>
        <p:nvSpPr>
          <p:cNvPr id="3" name="Title 2"/>
          <p:cNvSpPr>
            <a:spLocks noGrp="1"/>
          </p:cNvSpPr>
          <p:nvPr>
            <p:ph type="title"/>
          </p:nvPr>
        </p:nvSpPr>
        <p:spPr>
          <a:xfrm>
            <a:off x="838200" y="365127"/>
            <a:ext cx="10515600" cy="1113153"/>
          </a:xfrm>
        </p:spPr>
        <p:txBody>
          <a:bodyPr/>
          <a:lstStyle/>
          <a:p>
            <a:r>
              <a:rPr lang="en-US" dirty="0" smtClean="0"/>
              <a:t>Cont.</a:t>
            </a:r>
            <a:endParaRPr lang="en-US" dirty="0"/>
          </a:p>
        </p:txBody>
      </p:sp>
    </p:spTree>
    <p:extLst>
      <p:ext uri="{BB962C8B-B14F-4D97-AF65-F5344CB8AC3E}">
        <p14:creationId xmlns:p14="http://schemas.microsoft.com/office/powerpoint/2010/main" val="266693695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sz="2400" dirty="0">
                <a:latin typeface="Arial" panose="020B0604020202020204" pitchFamily="34" charset="0"/>
                <a:cs typeface="Arial" panose="020B0604020202020204" pitchFamily="34" charset="0"/>
              </a:rPr>
              <a:t>General algorithm for a recursive function contains the following three parts</a:t>
            </a:r>
            <a:r>
              <a:rPr lang="en-US" sz="2400" dirty="0" smtClean="0">
                <a:latin typeface="Arial" panose="020B0604020202020204" pitchFamily="34" charset="0"/>
                <a:cs typeface="Arial" panose="020B0604020202020204" pitchFamily="34" charset="0"/>
              </a:rPr>
              <a:t>:</a:t>
            </a:r>
          </a:p>
          <a:p>
            <a:pPr marL="0" indent="0" algn="just">
              <a:buNone/>
            </a:pPr>
            <a:endParaRPr lang="en-US" sz="24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Prologue: </a:t>
            </a:r>
            <a:r>
              <a:rPr lang="en-US" sz="2400" dirty="0">
                <a:latin typeface="Arial" panose="020B0604020202020204" pitchFamily="34" charset="0"/>
                <a:cs typeface="Arial" panose="020B0604020202020204" pitchFamily="34" charset="0"/>
              </a:rPr>
              <a:t>It is the opening part of the recursive function. Its purpose is to save the formal parameters, local variables and return address.</a:t>
            </a:r>
          </a:p>
          <a:p>
            <a:pPr algn="just"/>
            <a:r>
              <a:rPr lang="en-US" sz="2400" b="1" dirty="0">
                <a:latin typeface="Arial" panose="020B0604020202020204" pitchFamily="34" charset="0"/>
                <a:cs typeface="Arial" panose="020B0604020202020204" pitchFamily="34" charset="0"/>
              </a:rPr>
              <a:t>Body: </a:t>
            </a:r>
            <a:r>
              <a:rPr lang="en-US" sz="2400" dirty="0">
                <a:latin typeface="Arial" panose="020B0604020202020204" pitchFamily="34" charset="0"/>
                <a:cs typeface="Arial" panose="020B0604020202020204" pitchFamily="34" charset="0"/>
              </a:rPr>
              <a:t>It contains definition of the function, including the test criteria, in which the function calls itself. Each time the function calls itself, the prologue of the function saves all necessary information required for its functioning.</a:t>
            </a:r>
          </a:p>
          <a:p>
            <a:pPr algn="just"/>
            <a:r>
              <a:rPr lang="en-US" sz="2400" b="1" dirty="0">
                <a:latin typeface="Arial" panose="020B0604020202020204" pitchFamily="34" charset="0"/>
                <a:cs typeface="Arial" panose="020B0604020202020204" pitchFamily="34" charset="0"/>
              </a:rPr>
              <a:t>Epilogue: </a:t>
            </a:r>
            <a:r>
              <a:rPr lang="en-US" sz="2400" dirty="0">
                <a:latin typeface="Arial" panose="020B0604020202020204" pitchFamily="34" charset="0"/>
                <a:cs typeface="Arial" panose="020B0604020202020204" pitchFamily="34" charset="0"/>
              </a:rPr>
              <a:t>It is the last part of the recursive function. It restores the most recently saved parameters, local variables and return addresses</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Parts of Recursive Function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14032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96819622"/>
              </p:ext>
            </p:extLst>
          </p:nvPr>
        </p:nvGraphicFramePr>
        <p:xfrm>
          <a:off x="1447800" y="2218214"/>
          <a:ext cx="8686800" cy="3017520"/>
        </p:xfrm>
        <a:graphic>
          <a:graphicData uri="http://schemas.openxmlformats.org/drawingml/2006/table">
            <a:tbl>
              <a:tblPr/>
              <a:tblGrid>
                <a:gridCol w="2171700">
                  <a:extLst>
                    <a:ext uri="{9D8B030D-6E8A-4147-A177-3AD203B41FA5}">
                      <a16:colId xmlns:a16="http://schemas.microsoft.com/office/drawing/2014/main" val="552210484"/>
                    </a:ext>
                  </a:extLst>
                </a:gridCol>
                <a:gridCol w="2171700">
                  <a:extLst>
                    <a:ext uri="{9D8B030D-6E8A-4147-A177-3AD203B41FA5}">
                      <a16:colId xmlns:a16="http://schemas.microsoft.com/office/drawing/2014/main" val="3776815925"/>
                    </a:ext>
                  </a:extLst>
                </a:gridCol>
                <a:gridCol w="2171700">
                  <a:extLst>
                    <a:ext uri="{9D8B030D-6E8A-4147-A177-3AD203B41FA5}">
                      <a16:colId xmlns:a16="http://schemas.microsoft.com/office/drawing/2014/main" val="498978864"/>
                    </a:ext>
                  </a:extLst>
                </a:gridCol>
                <a:gridCol w="2171700">
                  <a:extLst>
                    <a:ext uri="{9D8B030D-6E8A-4147-A177-3AD203B41FA5}">
                      <a16:colId xmlns:a16="http://schemas.microsoft.com/office/drawing/2014/main" val="410424948"/>
                    </a:ext>
                  </a:extLst>
                </a:gridCol>
              </a:tblGrid>
              <a:tr h="0">
                <a:tc>
                  <a:txBody>
                    <a:bodyPr/>
                    <a:lstStyle/>
                    <a:p>
                      <a:pPr algn="l"/>
                      <a:r>
                        <a:rPr lang="en-US">
                          <a:effectLst/>
                          <a:latin typeface="Untitled Sans"/>
                        </a:rPr>
                        <a:t>n</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n!</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extLst>
                  <a:ext uri="{0D108BD9-81ED-4DB2-BD59-A6C34878D82A}">
                    <a16:rowId xmlns:a16="http://schemas.microsoft.com/office/drawing/2014/main" val="2820768894"/>
                  </a:ext>
                </a:extLst>
              </a:tr>
              <a:tr h="0">
                <a:tc>
                  <a:txBody>
                    <a:bodyPr/>
                    <a:lstStyle/>
                    <a:p>
                      <a:pPr algn="l"/>
                      <a:r>
                        <a:rPr lang="en-US">
                          <a:effectLst/>
                          <a:latin typeface="Untitled Sans"/>
                        </a:rPr>
                        <a:t>1</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1</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1</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1</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extLst>
                  <a:ext uri="{0D108BD9-81ED-4DB2-BD59-A6C34878D82A}">
                    <a16:rowId xmlns:a16="http://schemas.microsoft.com/office/drawing/2014/main" val="3243790508"/>
                  </a:ext>
                </a:extLst>
              </a:tr>
              <a:tr h="0">
                <a:tc>
                  <a:txBody>
                    <a:bodyPr/>
                    <a:lstStyle/>
                    <a:p>
                      <a:pPr algn="l"/>
                      <a:r>
                        <a:rPr lang="en-US">
                          <a:effectLst/>
                          <a:latin typeface="Untitled Sans"/>
                        </a:rPr>
                        <a:t>2</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2 × 1</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2 × 1!</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2</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extLst>
                  <a:ext uri="{0D108BD9-81ED-4DB2-BD59-A6C34878D82A}">
                    <a16:rowId xmlns:a16="http://schemas.microsoft.com/office/drawing/2014/main" val="3442433518"/>
                  </a:ext>
                </a:extLst>
              </a:tr>
              <a:tr h="0">
                <a:tc>
                  <a:txBody>
                    <a:bodyPr/>
                    <a:lstStyle/>
                    <a:p>
                      <a:pPr algn="l"/>
                      <a:r>
                        <a:rPr lang="en-US">
                          <a:effectLst/>
                          <a:latin typeface="Untitled Sans"/>
                        </a:rPr>
                        <a:t>3</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3 × 2 × 1</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3 × 2!</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6</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extLst>
                  <a:ext uri="{0D108BD9-81ED-4DB2-BD59-A6C34878D82A}">
                    <a16:rowId xmlns:a16="http://schemas.microsoft.com/office/drawing/2014/main" val="2788587641"/>
                  </a:ext>
                </a:extLst>
              </a:tr>
              <a:tr h="0">
                <a:tc>
                  <a:txBody>
                    <a:bodyPr/>
                    <a:lstStyle/>
                    <a:p>
                      <a:pPr algn="l"/>
                      <a:r>
                        <a:rPr lang="en-US">
                          <a:effectLst/>
                          <a:latin typeface="Untitled Sans"/>
                        </a:rPr>
                        <a:t>4</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4 × 3 × 2 × 1</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4 × 3!</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24</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extLst>
                  <a:ext uri="{0D108BD9-81ED-4DB2-BD59-A6C34878D82A}">
                    <a16:rowId xmlns:a16="http://schemas.microsoft.com/office/drawing/2014/main" val="276396177"/>
                  </a:ext>
                </a:extLst>
              </a:tr>
              <a:tr h="0">
                <a:tc>
                  <a:txBody>
                    <a:bodyPr/>
                    <a:lstStyle/>
                    <a:p>
                      <a:pPr algn="l"/>
                      <a:r>
                        <a:rPr lang="en-US">
                          <a:effectLst/>
                          <a:latin typeface="Untitled Sans"/>
                        </a:rPr>
                        <a:t>5</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5 × 4 × 3 × 2 × 1</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a:effectLst/>
                          <a:latin typeface="Untitled Sans"/>
                        </a:rPr>
                        <a:t>= 5 × 4!</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tc>
                  <a:txBody>
                    <a:bodyPr/>
                    <a:lstStyle/>
                    <a:p>
                      <a:pPr algn="l"/>
                      <a:r>
                        <a:rPr lang="en-US" dirty="0">
                          <a:effectLst/>
                          <a:latin typeface="Untitled Sans"/>
                        </a:rPr>
                        <a:t>= 120</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7DB"/>
                    </a:solidFill>
                  </a:tcPr>
                </a:tc>
                <a:extLst>
                  <a:ext uri="{0D108BD9-81ED-4DB2-BD59-A6C34878D82A}">
                    <a16:rowId xmlns:a16="http://schemas.microsoft.com/office/drawing/2014/main" val="443487486"/>
                  </a:ext>
                </a:extLst>
              </a:tr>
            </a:tbl>
          </a:graphicData>
        </a:graphic>
      </p:graphicFrame>
      <p:sp>
        <p:nvSpPr>
          <p:cNvPr id="3" name="Title 2"/>
          <p:cNvSpPr>
            <a:spLocks noGrp="1"/>
          </p:cNvSpPr>
          <p:nvPr>
            <p:ph type="title"/>
          </p:nvPr>
        </p:nvSpPr>
        <p:spPr/>
        <p:txBody>
          <a:bodyPr/>
          <a:lstStyle/>
          <a:p>
            <a:r>
              <a:rPr lang="en-US" dirty="0" smtClean="0"/>
              <a:t>Factorial Concept</a:t>
            </a:r>
            <a:endParaRPr lang="en-US" dirty="0"/>
          </a:p>
        </p:txBody>
      </p:sp>
    </p:spTree>
    <p:extLst>
      <p:ext uri="{BB962C8B-B14F-4D97-AF65-F5344CB8AC3E}">
        <p14:creationId xmlns:p14="http://schemas.microsoft.com/office/powerpoint/2010/main" val="142049831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12399" y="2170908"/>
            <a:ext cx="4624521" cy="3444240"/>
          </a:xfrm>
        </p:spPr>
      </p:pic>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Example</a:t>
            </a:r>
            <a:endParaRPr lang="en-US" dirty="0">
              <a:latin typeface="Arial" panose="020B0604020202020204" pitchFamily="34" charset="0"/>
              <a:cs typeface="Arial" panose="020B0604020202020204" pitchFamily="34" charset="0"/>
            </a:endParaRPr>
          </a:p>
        </p:txBody>
      </p:sp>
      <p:pic>
        <p:nvPicPr>
          <p:cNvPr id="5" name="Content Placeholder 3"/>
          <p:cNvPicPr>
            <a:picLocks noChangeAspect="1"/>
          </p:cNvPicPr>
          <p:nvPr/>
        </p:nvPicPr>
        <p:blipFill>
          <a:blip r:embed="rId4"/>
          <a:stretch>
            <a:fillRect/>
          </a:stretch>
        </p:blipFill>
        <p:spPr bwMode="auto">
          <a:xfrm>
            <a:off x="6261698" y="2170908"/>
            <a:ext cx="5092102" cy="3300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051321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latin typeface="Arial" panose="020B0604020202020204" pitchFamily="34" charset="0"/>
                <a:cs typeface="Arial" panose="020B0604020202020204" pitchFamily="34" charset="0"/>
              </a:rPr>
              <a:t>Algorithm</a:t>
            </a:r>
            <a:endParaRPr lang="en-US" sz="4000"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stretch>
            <a:fillRect/>
          </a:stretch>
        </p:blipFill>
        <p:spPr>
          <a:xfrm>
            <a:off x="3063241" y="1906281"/>
            <a:ext cx="4736782" cy="3426608"/>
          </a:xfrm>
          <a:prstGeom prst="rect">
            <a:avLst/>
          </a:prstGeom>
        </p:spPr>
      </p:pic>
    </p:spTree>
    <p:extLst>
      <p:ext uri="{BB962C8B-B14F-4D97-AF65-F5344CB8AC3E}">
        <p14:creationId xmlns:p14="http://schemas.microsoft.com/office/powerpoint/2010/main" val="9195675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7"/>
            <a:ext cx="10515600" cy="662781"/>
          </a:xfrm>
        </p:spPr>
        <p:txBody>
          <a:bodyPr/>
          <a:lstStyle/>
          <a:p>
            <a:r>
              <a:rPr lang="en-US" dirty="0" smtClean="0">
                <a:latin typeface="Arial" panose="020B0604020202020204" pitchFamily="34" charset="0"/>
                <a:cs typeface="Arial" panose="020B0604020202020204" pitchFamily="34" charset="0"/>
              </a:rPr>
              <a:t>Code</a:t>
            </a:r>
            <a:endParaRPr lang="en-US" dirty="0">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rotWithShape="1">
          <a:blip r:embed="rId2"/>
          <a:srcRect b="32758"/>
          <a:stretch/>
        </p:blipFill>
        <p:spPr>
          <a:xfrm>
            <a:off x="2525198" y="1027908"/>
            <a:ext cx="8447602" cy="3925092"/>
          </a:xfrm>
          <a:prstGeom prst="rect">
            <a:avLst/>
          </a:prstGeom>
        </p:spPr>
      </p:pic>
      <p:pic>
        <p:nvPicPr>
          <p:cNvPr id="10" name="Picture 9"/>
          <p:cNvPicPr>
            <a:picLocks noChangeAspect="1"/>
          </p:cNvPicPr>
          <p:nvPr/>
        </p:nvPicPr>
        <p:blipFill>
          <a:blip r:embed="rId3"/>
          <a:stretch>
            <a:fillRect/>
          </a:stretch>
        </p:blipFill>
        <p:spPr>
          <a:xfrm>
            <a:off x="2525198" y="5206364"/>
            <a:ext cx="7868482" cy="1392555"/>
          </a:xfrm>
          <a:prstGeom prst="rect">
            <a:avLst/>
          </a:prstGeom>
        </p:spPr>
      </p:pic>
    </p:spTree>
    <p:extLst>
      <p:ext uri="{BB962C8B-B14F-4D97-AF65-F5344CB8AC3E}">
        <p14:creationId xmlns:p14="http://schemas.microsoft.com/office/powerpoint/2010/main" val="8324727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7"/>
            <a:ext cx="10515600" cy="655953"/>
          </a:xfrm>
        </p:spPr>
        <p:txBody>
          <a:bodyPr/>
          <a:lstStyle/>
          <a:p>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Difference </a:t>
            </a:r>
            <a:r>
              <a:rPr lang="en-US" sz="3600" b="1" dirty="0">
                <a:latin typeface="Arial" panose="020B0604020202020204" pitchFamily="34" charset="0"/>
                <a:cs typeface="Arial" panose="020B0604020202020204" pitchFamily="34" charset="0"/>
              </a:rPr>
              <a:t>between Recursion and Iteration</a:t>
            </a:r>
            <a:r>
              <a:rPr lang="en-US" b="1" dirty="0"/>
              <a:t/>
            </a:r>
            <a:br>
              <a:rPr lang="en-US" b="1" dirty="0"/>
            </a:b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15327093"/>
              </p:ext>
            </p:extLst>
          </p:nvPr>
        </p:nvGraphicFramePr>
        <p:xfrm>
          <a:off x="1112520" y="1290320"/>
          <a:ext cx="10515600" cy="4960620"/>
        </p:xfrm>
        <a:graphic>
          <a:graphicData uri="http://schemas.openxmlformats.org/drawingml/2006/table">
            <a:tbl>
              <a:tblPr>
                <a:tableStyleId>{8A107856-5554-42FB-B03E-39F5DBC370BA}</a:tableStyleId>
              </a:tblPr>
              <a:tblGrid>
                <a:gridCol w="3505200">
                  <a:extLst>
                    <a:ext uri="{9D8B030D-6E8A-4147-A177-3AD203B41FA5}">
                      <a16:colId xmlns:a16="http://schemas.microsoft.com/office/drawing/2014/main" val="3376208180"/>
                    </a:ext>
                  </a:extLst>
                </a:gridCol>
                <a:gridCol w="3505200">
                  <a:extLst>
                    <a:ext uri="{9D8B030D-6E8A-4147-A177-3AD203B41FA5}">
                      <a16:colId xmlns:a16="http://schemas.microsoft.com/office/drawing/2014/main" val="1662268139"/>
                    </a:ext>
                  </a:extLst>
                </a:gridCol>
                <a:gridCol w="3505200">
                  <a:extLst>
                    <a:ext uri="{9D8B030D-6E8A-4147-A177-3AD203B41FA5}">
                      <a16:colId xmlns:a16="http://schemas.microsoft.com/office/drawing/2014/main" val="3405143766"/>
                    </a:ext>
                  </a:extLst>
                </a:gridCol>
              </a:tblGrid>
              <a:tr h="0">
                <a:tc>
                  <a:txBody>
                    <a:bodyPr/>
                    <a:lstStyle/>
                    <a:p>
                      <a:pPr algn="ctr" fontAlgn="base"/>
                      <a:r>
                        <a:rPr lang="en-US" sz="1600" b="1" dirty="0">
                          <a:effectLst/>
                          <a:latin typeface="Arial" panose="020B0604020202020204" pitchFamily="34" charset="0"/>
                          <a:cs typeface="Arial" panose="020B0604020202020204" pitchFamily="34" charset="0"/>
                        </a:rPr>
                        <a:t>Property</a:t>
                      </a:r>
                    </a:p>
                  </a:txBody>
                  <a:tcPr marL="95250" marR="95250" marT="95250" marB="95250" anchor="ctr">
                    <a:solidFill>
                      <a:schemeClr val="accent2">
                        <a:lumMod val="40000"/>
                        <a:lumOff val="60000"/>
                      </a:schemeClr>
                    </a:solidFill>
                  </a:tcPr>
                </a:tc>
                <a:tc>
                  <a:txBody>
                    <a:bodyPr/>
                    <a:lstStyle/>
                    <a:p>
                      <a:pPr algn="ctr" fontAlgn="base"/>
                      <a:r>
                        <a:rPr lang="en-US" sz="1600" b="1" dirty="0">
                          <a:effectLst/>
                          <a:latin typeface="Arial" panose="020B0604020202020204" pitchFamily="34" charset="0"/>
                          <a:cs typeface="Arial" panose="020B0604020202020204" pitchFamily="34" charset="0"/>
                        </a:rPr>
                        <a:t>Recursion</a:t>
                      </a:r>
                    </a:p>
                  </a:txBody>
                  <a:tcPr marL="95250" marR="95250" marT="95250" marB="95250" anchor="ctr">
                    <a:solidFill>
                      <a:schemeClr val="accent2">
                        <a:lumMod val="40000"/>
                        <a:lumOff val="60000"/>
                      </a:schemeClr>
                    </a:solidFill>
                  </a:tcPr>
                </a:tc>
                <a:tc>
                  <a:txBody>
                    <a:bodyPr/>
                    <a:lstStyle/>
                    <a:p>
                      <a:pPr algn="ctr" fontAlgn="base"/>
                      <a:r>
                        <a:rPr lang="en-US" sz="1600" b="1" dirty="0">
                          <a:effectLst/>
                          <a:latin typeface="Arial" panose="020B0604020202020204" pitchFamily="34" charset="0"/>
                          <a:cs typeface="Arial" panose="020B0604020202020204" pitchFamily="34" charset="0"/>
                        </a:rPr>
                        <a:t>Iteration</a:t>
                      </a:r>
                    </a:p>
                  </a:txBody>
                  <a:tcPr marL="95250" marR="95250" marT="95250" marB="95250" anchor="ctr">
                    <a:solidFill>
                      <a:schemeClr val="accent2">
                        <a:lumMod val="40000"/>
                        <a:lumOff val="60000"/>
                      </a:schemeClr>
                    </a:solidFill>
                  </a:tcPr>
                </a:tc>
                <a:extLst>
                  <a:ext uri="{0D108BD9-81ED-4DB2-BD59-A6C34878D82A}">
                    <a16:rowId xmlns:a16="http://schemas.microsoft.com/office/drawing/2014/main" val="615666382"/>
                  </a:ext>
                </a:extLst>
              </a:tr>
              <a:tr h="0">
                <a:tc>
                  <a:txBody>
                    <a:bodyPr/>
                    <a:lstStyle/>
                    <a:p>
                      <a:pPr algn="l" fontAlgn="base"/>
                      <a:r>
                        <a:rPr lang="en-US" sz="1600" b="1" dirty="0">
                          <a:effectLst/>
                          <a:latin typeface="Arial" panose="020B0604020202020204" pitchFamily="34" charset="0"/>
                          <a:cs typeface="Arial" panose="020B0604020202020204" pitchFamily="34" charset="0"/>
                        </a:rPr>
                        <a:t>Definition</a:t>
                      </a:r>
                    </a:p>
                  </a:txBody>
                  <a:tcPr marL="95250" marR="95250" marT="133350" marB="133350" anchor="ctr">
                    <a:solidFill>
                      <a:schemeClr val="accent2">
                        <a:lumMod val="40000"/>
                        <a:lumOff val="60000"/>
                      </a:schemeClr>
                    </a:solidFill>
                  </a:tcPr>
                </a:tc>
                <a:tc>
                  <a:txBody>
                    <a:bodyPr/>
                    <a:lstStyle/>
                    <a:p>
                      <a:pPr algn="l" fontAlgn="base"/>
                      <a:r>
                        <a:rPr lang="en-US" sz="1600" dirty="0">
                          <a:effectLst/>
                          <a:latin typeface="Arial" panose="020B0604020202020204" pitchFamily="34" charset="0"/>
                          <a:cs typeface="Arial" panose="020B0604020202020204" pitchFamily="34" charset="0"/>
                        </a:rPr>
                        <a:t>Function calls itself.</a:t>
                      </a:r>
                      <a:endParaRPr lang="en-US" sz="1600" b="0" dirty="0">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base"/>
                      <a:r>
                        <a:rPr lang="en-US" sz="1600" dirty="0">
                          <a:effectLst/>
                          <a:latin typeface="Arial" panose="020B0604020202020204" pitchFamily="34" charset="0"/>
                          <a:cs typeface="Arial" panose="020B0604020202020204" pitchFamily="34" charset="0"/>
                        </a:rPr>
                        <a:t>A set of instructions repeatedly executed.</a:t>
                      </a:r>
                      <a:endParaRPr lang="en-US" sz="1600" b="0" dirty="0">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153859732"/>
                  </a:ext>
                </a:extLst>
              </a:tr>
              <a:tr h="0">
                <a:tc>
                  <a:txBody>
                    <a:bodyPr/>
                    <a:lstStyle/>
                    <a:p>
                      <a:pPr algn="l" fontAlgn="base"/>
                      <a:r>
                        <a:rPr lang="en-US" sz="1600" b="1" dirty="0">
                          <a:effectLst/>
                          <a:latin typeface="Arial" panose="020B0604020202020204" pitchFamily="34" charset="0"/>
                          <a:cs typeface="Arial" panose="020B0604020202020204" pitchFamily="34" charset="0"/>
                        </a:rPr>
                        <a:t>Application</a:t>
                      </a:r>
                    </a:p>
                  </a:txBody>
                  <a:tcPr marL="95250" marR="95250" marT="133350" marB="133350" anchor="ctr">
                    <a:solidFill>
                      <a:schemeClr val="accent2">
                        <a:lumMod val="40000"/>
                        <a:lumOff val="60000"/>
                      </a:schemeClr>
                    </a:solidFill>
                  </a:tcPr>
                </a:tc>
                <a:tc>
                  <a:txBody>
                    <a:bodyPr/>
                    <a:lstStyle/>
                    <a:p>
                      <a:pPr algn="l" fontAlgn="base"/>
                      <a:r>
                        <a:rPr lang="en-US" sz="1600">
                          <a:effectLst/>
                          <a:latin typeface="Arial" panose="020B0604020202020204" pitchFamily="34" charset="0"/>
                          <a:cs typeface="Arial" panose="020B0604020202020204" pitchFamily="34" charset="0"/>
                        </a:rPr>
                        <a:t>For functions.</a:t>
                      </a:r>
                      <a:endParaRPr lang="en-US" sz="1600" b="0">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base"/>
                      <a:r>
                        <a:rPr lang="en-US" sz="1600">
                          <a:effectLst/>
                          <a:latin typeface="Arial" panose="020B0604020202020204" pitchFamily="34" charset="0"/>
                          <a:cs typeface="Arial" panose="020B0604020202020204" pitchFamily="34" charset="0"/>
                        </a:rPr>
                        <a:t>For loops.</a:t>
                      </a:r>
                      <a:endParaRPr lang="en-US" sz="1600" b="0">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740579141"/>
                  </a:ext>
                </a:extLst>
              </a:tr>
              <a:tr h="0">
                <a:tc>
                  <a:txBody>
                    <a:bodyPr/>
                    <a:lstStyle/>
                    <a:p>
                      <a:pPr algn="l" fontAlgn="base"/>
                      <a:r>
                        <a:rPr lang="en-US" sz="1600" b="1" dirty="0">
                          <a:effectLst/>
                          <a:latin typeface="Arial" panose="020B0604020202020204" pitchFamily="34" charset="0"/>
                          <a:cs typeface="Arial" panose="020B0604020202020204" pitchFamily="34" charset="0"/>
                        </a:rPr>
                        <a:t>Termination</a:t>
                      </a:r>
                    </a:p>
                  </a:txBody>
                  <a:tcPr marL="95250" marR="95250" marT="133350" marB="133350" anchor="ctr">
                    <a:solidFill>
                      <a:schemeClr val="accent2">
                        <a:lumMod val="40000"/>
                        <a:lumOff val="60000"/>
                      </a:schemeClr>
                    </a:solidFill>
                  </a:tcPr>
                </a:tc>
                <a:tc>
                  <a:txBody>
                    <a:bodyPr/>
                    <a:lstStyle/>
                    <a:p>
                      <a:pPr algn="l" fontAlgn="base"/>
                      <a:r>
                        <a:rPr lang="en-US" sz="1600">
                          <a:effectLst/>
                          <a:latin typeface="Arial" panose="020B0604020202020204" pitchFamily="34" charset="0"/>
                          <a:cs typeface="Arial" panose="020B0604020202020204" pitchFamily="34" charset="0"/>
                        </a:rPr>
                        <a:t>Through base case, where there will be no function call.</a:t>
                      </a:r>
                      <a:endParaRPr lang="en-US" sz="1600" b="0">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base"/>
                      <a:r>
                        <a:rPr lang="en-US" sz="1600">
                          <a:effectLst/>
                          <a:latin typeface="Arial" panose="020B0604020202020204" pitchFamily="34" charset="0"/>
                          <a:cs typeface="Arial" panose="020B0604020202020204" pitchFamily="34" charset="0"/>
                        </a:rPr>
                        <a:t>When the termination condition for the iterator ceases to be satisfied.</a:t>
                      </a:r>
                      <a:endParaRPr lang="en-US" sz="1600" b="0">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3703408470"/>
                  </a:ext>
                </a:extLst>
              </a:tr>
              <a:tr h="0">
                <a:tc>
                  <a:txBody>
                    <a:bodyPr/>
                    <a:lstStyle/>
                    <a:p>
                      <a:pPr algn="l" fontAlgn="base"/>
                      <a:r>
                        <a:rPr lang="en-US" sz="1600" b="1" dirty="0">
                          <a:effectLst/>
                          <a:latin typeface="Arial" panose="020B0604020202020204" pitchFamily="34" charset="0"/>
                          <a:cs typeface="Arial" panose="020B0604020202020204" pitchFamily="34" charset="0"/>
                        </a:rPr>
                        <a:t>Usage</a:t>
                      </a:r>
                    </a:p>
                  </a:txBody>
                  <a:tcPr marL="95250" marR="95250" marT="133350" marB="133350" anchor="ctr">
                    <a:solidFill>
                      <a:schemeClr val="accent2">
                        <a:lumMod val="40000"/>
                        <a:lumOff val="60000"/>
                      </a:schemeClr>
                    </a:solidFill>
                  </a:tcPr>
                </a:tc>
                <a:tc>
                  <a:txBody>
                    <a:bodyPr/>
                    <a:lstStyle/>
                    <a:p>
                      <a:pPr algn="l" fontAlgn="base"/>
                      <a:r>
                        <a:rPr lang="en-US" sz="1600">
                          <a:effectLst/>
                          <a:latin typeface="Arial" panose="020B0604020202020204" pitchFamily="34" charset="0"/>
                          <a:cs typeface="Arial" panose="020B0604020202020204" pitchFamily="34" charset="0"/>
                        </a:rPr>
                        <a:t>Used when code size needs to be small, and time complexity is not an issue.</a:t>
                      </a:r>
                      <a:endParaRPr lang="en-US" sz="1600" b="0">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base"/>
                      <a:r>
                        <a:rPr lang="en-US" sz="1600">
                          <a:effectLst/>
                          <a:latin typeface="Arial" panose="020B0604020202020204" pitchFamily="34" charset="0"/>
                          <a:cs typeface="Arial" panose="020B0604020202020204" pitchFamily="34" charset="0"/>
                        </a:rPr>
                        <a:t>Used when time complexity needs to be balanced against an expanded code size.</a:t>
                      </a:r>
                      <a:endParaRPr lang="en-US" sz="1600" b="0">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2198321842"/>
                  </a:ext>
                </a:extLst>
              </a:tr>
              <a:tr h="0">
                <a:tc>
                  <a:txBody>
                    <a:bodyPr/>
                    <a:lstStyle/>
                    <a:p>
                      <a:pPr algn="l" fontAlgn="base"/>
                      <a:r>
                        <a:rPr lang="en-US" sz="1600" b="1" dirty="0">
                          <a:effectLst/>
                          <a:latin typeface="Arial" panose="020B0604020202020204" pitchFamily="34" charset="0"/>
                          <a:cs typeface="Arial" panose="020B0604020202020204" pitchFamily="34" charset="0"/>
                        </a:rPr>
                        <a:t>Code Size</a:t>
                      </a:r>
                    </a:p>
                  </a:txBody>
                  <a:tcPr marL="95250" marR="95250" marT="133350" marB="133350" anchor="ctr">
                    <a:solidFill>
                      <a:schemeClr val="accent2">
                        <a:lumMod val="40000"/>
                        <a:lumOff val="60000"/>
                      </a:schemeClr>
                    </a:solidFill>
                  </a:tcPr>
                </a:tc>
                <a:tc>
                  <a:txBody>
                    <a:bodyPr/>
                    <a:lstStyle/>
                    <a:p>
                      <a:pPr algn="l" fontAlgn="base"/>
                      <a:r>
                        <a:rPr lang="en-US" sz="1600">
                          <a:effectLst/>
                          <a:latin typeface="Arial" panose="020B0604020202020204" pitchFamily="34" charset="0"/>
                          <a:cs typeface="Arial" panose="020B0604020202020204" pitchFamily="34" charset="0"/>
                        </a:rPr>
                        <a:t>Smaller code size</a:t>
                      </a:r>
                      <a:endParaRPr lang="en-US" sz="1600" b="0">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base"/>
                      <a:r>
                        <a:rPr lang="en-US" sz="1600">
                          <a:effectLst/>
                          <a:latin typeface="Arial" panose="020B0604020202020204" pitchFamily="34" charset="0"/>
                          <a:cs typeface="Arial" panose="020B0604020202020204" pitchFamily="34" charset="0"/>
                        </a:rPr>
                        <a:t>Larger Code Size.</a:t>
                      </a:r>
                      <a:endParaRPr lang="en-US" sz="1600" b="0">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2743948721"/>
                  </a:ext>
                </a:extLst>
              </a:tr>
              <a:tr h="0">
                <a:tc>
                  <a:txBody>
                    <a:bodyPr/>
                    <a:lstStyle/>
                    <a:p>
                      <a:pPr algn="l" fontAlgn="base"/>
                      <a:r>
                        <a:rPr lang="en-US" sz="1600" b="1" dirty="0">
                          <a:effectLst/>
                          <a:latin typeface="Arial" panose="020B0604020202020204" pitchFamily="34" charset="0"/>
                          <a:cs typeface="Arial" panose="020B0604020202020204" pitchFamily="34" charset="0"/>
                        </a:rPr>
                        <a:t>Time Complexity</a:t>
                      </a:r>
                    </a:p>
                  </a:txBody>
                  <a:tcPr marL="95250" marR="95250" marT="133350" marB="133350" anchor="ctr">
                    <a:solidFill>
                      <a:schemeClr val="accent2">
                        <a:lumMod val="40000"/>
                        <a:lumOff val="60000"/>
                      </a:schemeClr>
                    </a:solidFill>
                  </a:tcPr>
                </a:tc>
                <a:tc>
                  <a:txBody>
                    <a:bodyPr/>
                    <a:lstStyle/>
                    <a:p>
                      <a:pPr algn="l" fontAlgn="base"/>
                      <a:r>
                        <a:rPr lang="en-US" sz="1600">
                          <a:effectLst/>
                          <a:latin typeface="Arial" panose="020B0604020202020204" pitchFamily="34" charset="0"/>
                          <a:cs typeface="Arial" panose="020B0604020202020204" pitchFamily="34" charset="0"/>
                        </a:rPr>
                        <a:t>Very high(generally exponential) time complexity.</a:t>
                      </a:r>
                      <a:endParaRPr lang="en-US" sz="1600" b="0">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base"/>
                      <a:r>
                        <a:rPr lang="en-US" sz="1600" dirty="0">
                          <a:effectLst/>
                          <a:latin typeface="Arial" panose="020B0604020202020204" pitchFamily="34" charset="0"/>
                          <a:cs typeface="Arial" panose="020B0604020202020204" pitchFamily="34" charset="0"/>
                        </a:rPr>
                        <a:t>Relatively lower time complexity(generally polynomial-logarithmic).</a:t>
                      </a:r>
                      <a:endParaRPr lang="en-US" sz="1600" b="0" dirty="0">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1373661615"/>
                  </a:ext>
                </a:extLst>
              </a:tr>
            </a:tbl>
          </a:graphicData>
        </a:graphic>
      </p:graphicFrame>
    </p:spTree>
    <p:extLst>
      <p:ext uri="{BB962C8B-B14F-4D97-AF65-F5344CB8AC3E}">
        <p14:creationId xmlns:p14="http://schemas.microsoft.com/office/powerpoint/2010/main" val="273600188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4"/>
            <a:ext cx="8351520" cy="4834255"/>
          </a:xfrm>
        </p:spPr>
        <p:txBody>
          <a:bodyPr/>
          <a:lstStyle/>
          <a:p>
            <a:pPr algn="just"/>
            <a:r>
              <a:rPr lang="en-US" sz="2400" dirty="0" smtClean="0">
                <a:latin typeface="Arial" panose="020B0604020202020204" pitchFamily="34" charset="0"/>
                <a:cs typeface="Arial" panose="020B0604020202020204" pitchFamily="34" charset="0"/>
              </a:rPr>
              <a:t>Decimals numbers can be converted into the equivalent binary numbers using stack.</a:t>
            </a:r>
          </a:p>
          <a:p>
            <a:pPr algn="just"/>
            <a:r>
              <a:rPr lang="en-US" sz="2400" dirty="0" smtClean="0">
                <a:latin typeface="Arial" panose="020B0604020202020204" pitchFamily="34" charset="0"/>
                <a:cs typeface="Arial" panose="020B0604020202020204" pitchFamily="34" charset="0"/>
              </a:rPr>
              <a:t>Figure gives the visual process of conversion of decimal no 26 into binary.</a:t>
            </a:r>
          </a:p>
          <a:p>
            <a:pPr algn="just"/>
            <a:r>
              <a:rPr lang="en-US" sz="2400" dirty="0">
                <a:latin typeface="Arial" panose="020B0604020202020204" pitchFamily="34" charset="0"/>
                <a:cs typeface="Arial" panose="020B0604020202020204" pitchFamily="34" charset="0"/>
              </a:rPr>
              <a:t>The stack data structure can be used to convert decimal number to </a:t>
            </a:r>
            <a:r>
              <a:rPr lang="en-US" sz="2400" dirty="0" smtClean="0">
                <a:latin typeface="Arial" panose="020B0604020202020204" pitchFamily="34" charset="0"/>
                <a:cs typeface="Arial" panose="020B0604020202020204" pitchFamily="34" charset="0"/>
              </a:rPr>
              <a:t>binary. </a:t>
            </a:r>
          </a:p>
          <a:p>
            <a:pPr algn="just"/>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push operation of stack is used to store the remainder of each step of the division operation. </a:t>
            </a:r>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After </a:t>
            </a:r>
            <a:r>
              <a:rPr lang="en-US" sz="2400" dirty="0">
                <a:latin typeface="Arial" panose="020B0604020202020204" pitchFamily="34" charset="0"/>
                <a:cs typeface="Arial" panose="020B0604020202020204" pitchFamily="34" charset="0"/>
              </a:rPr>
              <a:t>division process, the remainders of all the steps can be popped. In this way, the remainders will be removed in reverse order</a:t>
            </a:r>
            <a:r>
              <a:rPr lang="en-US" sz="2400" dirty="0" smtClean="0">
                <a:latin typeface="Arial" panose="020B0604020202020204" pitchFamily="34" charset="0"/>
                <a:cs typeface="Arial" panose="020B0604020202020204" pitchFamily="34" charset="0"/>
              </a:rPr>
              <a:t>.</a:t>
            </a:r>
          </a:p>
          <a:p>
            <a:pPr algn="just"/>
            <a:endParaRPr lang="en-US" sz="24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t>Decimal to Binary conversion using Stack</a:t>
            </a:r>
            <a:endParaRPr lang="en-US" dirty="0"/>
          </a:p>
        </p:txBody>
      </p:sp>
      <p:pic>
        <p:nvPicPr>
          <p:cNvPr id="4" name="Picture 3"/>
          <p:cNvPicPr>
            <a:picLocks noChangeAspect="1"/>
          </p:cNvPicPr>
          <p:nvPr/>
        </p:nvPicPr>
        <p:blipFill>
          <a:blip r:embed="rId2"/>
          <a:stretch>
            <a:fillRect/>
          </a:stretch>
        </p:blipFill>
        <p:spPr>
          <a:xfrm>
            <a:off x="9464040" y="2326957"/>
            <a:ext cx="2529840" cy="2736606"/>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85716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down)">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4840" y="867458"/>
            <a:ext cx="11231880" cy="4349685"/>
          </a:xfrm>
        </p:spPr>
        <p:txBody>
          <a:bodyPr/>
          <a:lstStyle/>
          <a:p>
            <a:pPr algn="just"/>
            <a:r>
              <a:rPr lang="en-US" sz="2000" dirty="0">
                <a:latin typeface="Arial" panose="020B0604020202020204" pitchFamily="34" charset="0"/>
                <a:cs typeface="Arial" panose="020B0604020202020204" pitchFamily="34" charset="0"/>
              </a:rPr>
              <a:t> For example, the decimal number 26 can be converted into binary number using stack: </a:t>
            </a:r>
          </a:p>
          <a:p>
            <a:pPr algn="just"/>
            <a:r>
              <a:rPr lang="en-US" sz="2000" dirty="0">
                <a:latin typeface="Arial" panose="020B0604020202020204" pitchFamily="34" charset="0"/>
                <a:cs typeface="Arial" panose="020B0604020202020204" pitchFamily="34" charset="0"/>
              </a:rPr>
              <a:t>Divide 26 by 2. The quotient of this step is 13, and remainder is 0. Push remainder i.e. 0 onto the stack</a:t>
            </a:r>
            <a:r>
              <a:rPr lang="en-US" sz="2000" dirty="0" smtClean="0">
                <a:latin typeface="Arial" panose="020B0604020202020204" pitchFamily="34" charset="0"/>
                <a:cs typeface="Arial" panose="020B0604020202020204" pitchFamily="34" charset="0"/>
              </a:rPr>
              <a:t>.</a:t>
            </a:r>
          </a:p>
          <a:p>
            <a:pPr algn="just"/>
            <a:r>
              <a:rPr lang="en-US" sz="2000" dirty="0">
                <a:latin typeface="Arial" panose="020B0604020202020204" pitchFamily="34" charset="0"/>
                <a:cs typeface="Arial" panose="020B0604020202020204" pitchFamily="34" charset="0"/>
              </a:rPr>
              <a:t>Divide </a:t>
            </a:r>
            <a:r>
              <a:rPr lang="en-US" sz="2000" dirty="0" smtClean="0">
                <a:latin typeface="Arial" panose="020B0604020202020204" pitchFamily="34" charset="0"/>
                <a:cs typeface="Arial" panose="020B0604020202020204" pitchFamily="34" charset="0"/>
              </a:rPr>
              <a:t>13 </a:t>
            </a:r>
            <a:r>
              <a:rPr lang="en-US" sz="2000" dirty="0">
                <a:latin typeface="Arial" panose="020B0604020202020204" pitchFamily="34" charset="0"/>
                <a:cs typeface="Arial" panose="020B0604020202020204" pitchFamily="34" charset="0"/>
              </a:rPr>
              <a:t>by 2. The quotient of this step is </a:t>
            </a:r>
            <a:r>
              <a:rPr lang="en-US" sz="2000" dirty="0" smtClean="0">
                <a:latin typeface="Arial" panose="020B0604020202020204" pitchFamily="34" charset="0"/>
                <a:cs typeface="Arial" panose="020B0604020202020204" pitchFamily="34" charset="0"/>
              </a:rPr>
              <a:t>6, </a:t>
            </a:r>
            <a:r>
              <a:rPr lang="en-US" sz="2000" dirty="0">
                <a:latin typeface="Arial" panose="020B0604020202020204" pitchFamily="34" charset="0"/>
                <a:cs typeface="Arial" panose="020B0604020202020204" pitchFamily="34" charset="0"/>
              </a:rPr>
              <a:t>and remainder is </a:t>
            </a:r>
            <a:r>
              <a:rPr lang="en-US" sz="2000" dirty="0" smtClean="0">
                <a:latin typeface="Arial" panose="020B0604020202020204" pitchFamily="34" charset="0"/>
                <a:cs typeface="Arial" panose="020B0604020202020204" pitchFamily="34" charset="0"/>
              </a:rPr>
              <a:t>1. </a:t>
            </a:r>
            <a:r>
              <a:rPr lang="en-US" sz="2000" dirty="0">
                <a:latin typeface="Arial" panose="020B0604020202020204" pitchFamily="34" charset="0"/>
                <a:cs typeface="Arial" panose="020B0604020202020204" pitchFamily="34" charset="0"/>
              </a:rPr>
              <a:t>Push remainder i.e. </a:t>
            </a:r>
            <a:r>
              <a:rPr lang="en-US" sz="2000" dirty="0" smtClean="0">
                <a:latin typeface="Arial" panose="020B0604020202020204" pitchFamily="34" charset="0"/>
                <a:cs typeface="Arial" panose="020B0604020202020204" pitchFamily="34" charset="0"/>
              </a:rPr>
              <a:t>1 </a:t>
            </a:r>
            <a:r>
              <a:rPr lang="en-US" sz="2000" dirty="0">
                <a:latin typeface="Arial" panose="020B0604020202020204" pitchFamily="34" charset="0"/>
                <a:cs typeface="Arial" panose="020B0604020202020204" pitchFamily="34" charset="0"/>
              </a:rPr>
              <a:t>onto the stack</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fontAlgn="t"/>
            <a:r>
              <a:rPr lang="en-US" sz="2000" dirty="0">
                <a:latin typeface="Arial" panose="020B0604020202020204" pitchFamily="34" charset="0"/>
                <a:cs typeface="Arial" panose="020B0604020202020204" pitchFamily="34" charset="0"/>
              </a:rPr>
              <a:t>Divide </a:t>
            </a:r>
            <a:r>
              <a:rPr lang="en-US" sz="2000" dirty="0" smtClean="0">
                <a:latin typeface="Arial" panose="020B0604020202020204" pitchFamily="34" charset="0"/>
                <a:cs typeface="Arial" panose="020B0604020202020204" pitchFamily="34" charset="0"/>
              </a:rPr>
              <a:t>6 </a:t>
            </a:r>
            <a:r>
              <a:rPr lang="en-US" sz="2000" dirty="0">
                <a:latin typeface="Arial" panose="020B0604020202020204" pitchFamily="34" charset="0"/>
                <a:cs typeface="Arial" panose="020B0604020202020204" pitchFamily="34" charset="0"/>
              </a:rPr>
              <a:t>by 2. The quotient of this step is </a:t>
            </a:r>
            <a:r>
              <a:rPr lang="en-US" sz="2000" dirty="0" smtClean="0">
                <a:latin typeface="Arial" panose="020B0604020202020204" pitchFamily="34" charset="0"/>
                <a:cs typeface="Arial" panose="020B0604020202020204" pitchFamily="34" charset="0"/>
              </a:rPr>
              <a:t>3, </a:t>
            </a:r>
            <a:r>
              <a:rPr lang="en-US" sz="2000" dirty="0">
                <a:latin typeface="Arial" panose="020B0604020202020204" pitchFamily="34" charset="0"/>
                <a:cs typeface="Arial" panose="020B0604020202020204" pitchFamily="34" charset="0"/>
              </a:rPr>
              <a:t>and remainder is </a:t>
            </a:r>
            <a:r>
              <a:rPr lang="en-US" sz="2000" dirty="0" smtClean="0">
                <a:latin typeface="Arial" panose="020B0604020202020204" pitchFamily="34" charset="0"/>
                <a:cs typeface="Arial" panose="020B0604020202020204" pitchFamily="34" charset="0"/>
              </a:rPr>
              <a:t>0. </a:t>
            </a:r>
            <a:r>
              <a:rPr lang="en-US" sz="2000" dirty="0">
                <a:latin typeface="Arial" panose="020B0604020202020204" pitchFamily="34" charset="0"/>
                <a:cs typeface="Arial" panose="020B0604020202020204" pitchFamily="34" charset="0"/>
              </a:rPr>
              <a:t>Push remainder i.e. </a:t>
            </a:r>
            <a:r>
              <a:rPr lang="en-US" sz="2000" dirty="0" smtClean="0">
                <a:latin typeface="Arial" panose="020B0604020202020204" pitchFamily="34" charset="0"/>
                <a:cs typeface="Arial" panose="020B0604020202020204" pitchFamily="34" charset="0"/>
              </a:rPr>
              <a:t>0 </a:t>
            </a:r>
            <a:r>
              <a:rPr lang="en-US" sz="2000" dirty="0">
                <a:latin typeface="Arial" panose="020B0604020202020204" pitchFamily="34" charset="0"/>
                <a:cs typeface="Arial" panose="020B0604020202020204" pitchFamily="34" charset="0"/>
              </a:rPr>
              <a:t>onto the stack</a:t>
            </a:r>
            <a:r>
              <a:rPr lang="en-US" sz="2000" dirty="0" smtClean="0">
                <a:latin typeface="Arial" panose="020B0604020202020204" pitchFamily="34" charset="0"/>
                <a:cs typeface="Arial" panose="020B0604020202020204" pitchFamily="34" charset="0"/>
              </a:rPr>
              <a:t>.</a:t>
            </a:r>
          </a:p>
          <a:p>
            <a:pPr fontAlgn="t"/>
            <a:r>
              <a:rPr lang="en-US" sz="2000" dirty="0">
                <a:latin typeface="Arial" panose="020B0604020202020204" pitchFamily="34" charset="0"/>
                <a:cs typeface="Arial" panose="020B0604020202020204" pitchFamily="34" charset="0"/>
              </a:rPr>
              <a:t>Divide </a:t>
            </a:r>
            <a:r>
              <a:rPr lang="en-US" sz="2000" dirty="0" smtClean="0">
                <a:latin typeface="Arial" panose="020B0604020202020204" pitchFamily="34" charset="0"/>
                <a:cs typeface="Arial" panose="020B0604020202020204" pitchFamily="34" charset="0"/>
              </a:rPr>
              <a:t>3 </a:t>
            </a:r>
            <a:r>
              <a:rPr lang="en-US" sz="2000" dirty="0">
                <a:latin typeface="Arial" panose="020B0604020202020204" pitchFamily="34" charset="0"/>
                <a:cs typeface="Arial" panose="020B0604020202020204" pitchFamily="34" charset="0"/>
              </a:rPr>
              <a:t>by 2. The quotient of this step is </a:t>
            </a:r>
            <a:r>
              <a:rPr lang="en-US" sz="2000" dirty="0" smtClean="0">
                <a:latin typeface="Arial" panose="020B0604020202020204" pitchFamily="34" charset="0"/>
                <a:cs typeface="Arial" panose="020B0604020202020204" pitchFamily="34" charset="0"/>
              </a:rPr>
              <a:t>1, </a:t>
            </a:r>
            <a:r>
              <a:rPr lang="en-US" sz="2000" dirty="0">
                <a:latin typeface="Arial" panose="020B0604020202020204" pitchFamily="34" charset="0"/>
                <a:cs typeface="Arial" panose="020B0604020202020204" pitchFamily="34" charset="0"/>
              </a:rPr>
              <a:t>and remainder is </a:t>
            </a:r>
            <a:r>
              <a:rPr lang="en-US" sz="2000" dirty="0" smtClean="0">
                <a:latin typeface="Arial" panose="020B0604020202020204" pitchFamily="34" charset="0"/>
                <a:cs typeface="Arial" panose="020B0604020202020204" pitchFamily="34" charset="0"/>
              </a:rPr>
              <a:t>1. </a:t>
            </a:r>
            <a:r>
              <a:rPr lang="en-US" sz="2000" dirty="0">
                <a:latin typeface="Arial" panose="020B0604020202020204" pitchFamily="34" charset="0"/>
                <a:cs typeface="Arial" panose="020B0604020202020204" pitchFamily="34" charset="0"/>
              </a:rPr>
              <a:t>Push remainder i.e. </a:t>
            </a:r>
            <a:r>
              <a:rPr lang="en-US" sz="2000" dirty="0" smtClean="0">
                <a:latin typeface="Arial" panose="020B0604020202020204" pitchFamily="34" charset="0"/>
                <a:cs typeface="Arial" panose="020B0604020202020204" pitchFamily="34" charset="0"/>
              </a:rPr>
              <a:t>1 onto </a:t>
            </a:r>
            <a:r>
              <a:rPr lang="en-US" sz="2000" dirty="0">
                <a:latin typeface="Arial" panose="020B0604020202020204" pitchFamily="34" charset="0"/>
                <a:cs typeface="Arial" panose="020B0604020202020204" pitchFamily="34" charset="0"/>
              </a:rPr>
              <a:t>the stack</a:t>
            </a:r>
            <a:r>
              <a:rPr lang="en-US" sz="2000" dirty="0" smtClean="0">
                <a:latin typeface="Arial" panose="020B0604020202020204" pitchFamily="34" charset="0"/>
                <a:cs typeface="Arial" panose="020B0604020202020204" pitchFamily="34" charset="0"/>
              </a:rPr>
              <a:t>. </a:t>
            </a:r>
          </a:p>
          <a:p>
            <a:pPr fontAlgn="t"/>
            <a:r>
              <a:rPr lang="en-US" sz="2000" dirty="0">
                <a:latin typeface="Arial" panose="020B0604020202020204" pitchFamily="34" charset="0"/>
                <a:cs typeface="Arial" panose="020B0604020202020204" pitchFamily="34" charset="0"/>
              </a:rPr>
              <a:t>Divide 3 by 2. The quotient of this step is 1, and remainder is 1. Push remainder i.e. 1 onto the stack. </a:t>
            </a:r>
          </a:p>
          <a:p>
            <a:pPr fontAlgn="t"/>
            <a:r>
              <a:rPr lang="en-US" sz="2000" dirty="0" smtClean="0">
                <a:latin typeface="Arial" panose="020B0604020202020204" pitchFamily="34" charset="0"/>
                <a:cs typeface="Arial" panose="020B0604020202020204" pitchFamily="34" charset="0"/>
              </a:rPr>
              <a:t>POP all values from the stack and print in the same sequence i.e. 11010</a:t>
            </a:r>
            <a:endParaRPr lang="en-US" sz="2000" dirty="0">
              <a:latin typeface="Arial" panose="020B0604020202020204" pitchFamily="34" charset="0"/>
              <a:cs typeface="Arial" panose="020B0604020202020204" pitchFamily="34" charset="0"/>
            </a:endParaRPr>
          </a:p>
          <a:p>
            <a:pPr fontAlgn="t"/>
            <a:endParaRPr lang="en-US" sz="2000" dirty="0">
              <a:latin typeface="Arial" panose="020B0604020202020204" pitchFamily="34" charset="0"/>
              <a:cs typeface="Arial" panose="020B0604020202020204" pitchFamily="34" charset="0"/>
            </a:endParaRPr>
          </a:p>
          <a:p>
            <a:pPr fontAlgn="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838200" y="114334"/>
            <a:ext cx="10515600" cy="761999"/>
          </a:xfrm>
        </p:spPr>
        <p:txBody>
          <a:bodyPr/>
          <a:lstStyle/>
          <a:p>
            <a:r>
              <a:rPr lang="en-US" dirty="0" smtClean="0">
                <a:latin typeface="Arial" panose="020B0604020202020204" pitchFamily="34" charset="0"/>
                <a:cs typeface="Arial" panose="020B0604020202020204" pitchFamily="34" charset="0"/>
              </a:rPr>
              <a:t>Cont.</a:t>
            </a:r>
            <a:endParaRPr lang="en-US"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05854804"/>
              </p:ext>
            </p:extLst>
          </p:nvPr>
        </p:nvGraphicFramePr>
        <p:xfrm>
          <a:off x="1230630" y="5949948"/>
          <a:ext cx="1336040" cy="731520"/>
        </p:xfrm>
        <a:graphic>
          <a:graphicData uri="http://schemas.openxmlformats.org/drawingml/2006/table">
            <a:tbl>
              <a:tblPr firstRow="1" bandRow="1">
                <a:tableStyleId>{5940675A-B579-460E-94D1-54222C63F5DA}</a:tableStyleId>
              </a:tblPr>
              <a:tblGrid>
                <a:gridCol w="1336040">
                  <a:extLst>
                    <a:ext uri="{9D8B030D-6E8A-4147-A177-3AD203B41FA5}">
                      <a16:colId xmlns:a16="http://schemas.microsoft.com/office/drawing/2014/main" val="824335833"/>
                    </a:ext>
                  </a:extLst>
                </a:gridCol>
              </a:tblGrid>
              <a:tr h="303107">
                <a:tc>
                  <a:txBody>
                    <a:bodyPr/>
                    <a:lstStyle/>
                    <a:p>
                      <a:endParaRPr lang="en-US" dirty="0"/>
                    </a:p>
                  </a:txBody>
                  <a:tcPr/>
                </a:tc>
                <a:extLst>
                  <a:ext uri="{0D108BD9-81ED-4DB2-BD59-A6C34878D82A}">
                    <a16:rowId xmlns:a16="http://schemas.microsoft.com/office/drawing/2014/main" val="1009872074"/>
                  </a:ext>
                </a:extLst>
              </a:tr>
              <a:tr h="303107">
                <a:tc>
                  <a:txBody>
                    <a:bodyPr/>
                    <a:lstStyle/>
                    <a:p>
                      <a:pPr algn="ctr"/>
                      <a:r>
                        <a:rPr lang="en-US" dirty="0" smtClean="0"/>
                        <a:t>0</a:t>
                      </a:r>
                      <a:endParaRPr lang="en-US" dirty="0"/>
                    </a:p>
                  </a:txBody>
                  <a:tcPr>
                    <a:solidFill>
                      <a:schemeClr val="accent2">
                        <a:lumMod val="40000"/>
                        <a:lumOff val="60000"/>
                      </a:schemeClr>
                    </a:solidFill>
                  </a:tcPr>
                </a:tc>
                <a:extLst>
                  <a:ext uri="{0D108BD9-81ED-4DB2-BD59-A6C34878D82A}">
                    <a16:rowId xmlns:a16="http://schemas.microsoft.com/office/drawing/2014/main" val="100975907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02960358"/>
              </p:ext>
            </p:extLst>
          </p:nvPr>
        </p:nvGraphicFramePr>
        <p:xfrm>
          <a:off x="3279140" y="5568948"/>
          <a:ext cx="1336040" cy="1112520"/>
        </p:xfrm>
        <a:graphic>
          <a:graphicData uri="http://schemas.openxmlformats.org/drawingml/2006/table">
            <a:tbl>
              <a:tblPr firstRow="1" bandRow="1">
                <a:tableStyleId>{5940675A-B579-460E-94D1-54222C63F5DA}</a:tableStyleId>
              </a:tblPr>
              <a:tblGrid>
                <a:gridCol w="1336040">
                  <a:extLst>
                    <a:ext uri="{9D8B030D-6E8A-4147-A177-3AD203B41FA5}">
                      <a16:colId xmlns:a16="http://schemas.microsoft.com/office/drawing/2014/main" val="1456371101"/>
                    </a:ext>
                  </a:extLst>
                </a:gridCol>
              </a:tblGrid>
              <a:tr h="370840">
                <a:tc>
                  <a:txBody>
                    <a:bodyPr/>
                    <a:lstStyle/>
                    <a:p>
                      <a:pPr algn="ctr"/>
                      <a:endParaRPr lang="en-US" dirty="0"/>
                    </a:p>
                  </a:txBody>
                  <a:tcPr/>
                </a:tc>
                <a:extLst>
                  <a:ext uri="{0D108BD9-81ED-4DB2-BD59-A6C34878D82A}">
                    <a16:rowId xmlns:a16="http://schemas.microsoft.com/office/drawing/2014/main" val="737719140"/>
                  </a:ext>
                </a:extLst>
              </a:tr>
              <a:tr h="370840">
                <a:tc>
                  <a:txBody>
                    <a:bodyPr/>
                    <a:lstStyle/>
                    <a:p>
                      <a:pPr algn="ctr"/>
                      <a:r>
                        <a:rPr lang="en-US" dirty="0" smtClean="0"/>
                        <a:t>1</a:t>
                      </a:r>
                      <a:endParaRPr lang="en-US" dirty="0"/>
                    </a:p>
                  </a:txBody>
                  <a:tcPr>
                    <a:solidFill>
                      <a:schemeClr val="accent2">
                        <a:lumMod val="40000"/>
                        <a:lumOff val="60000"/>
                      </a:schemeClr>
                    </a:solidFill>
                  </a:tcPr>
                </a:tc>
                <a:extLst>
                  <a:ext uri="{0D108BD9-81ED-4DB2-BD59-A6C34878D82A}">
                    <a16:rowId xmlns:a16="http://schemas.microsoft.com/office/drawing/2014/main" val="1976035630"/>
                  </a:ext>
                </a:extLst>
              </a:tr>
              <a:tr h="370840">
                <a:tc>
                  <a:txBody>
                    <a:bodyPr/>
                    <a:lstStyle/>
                    <a:p>
                      <a:pPr algn="ctr"/>
                      <a:r>
                        <a:rPr lang="en-US" dirty="0" smtClean="0"/>
                        <a:t>0</a:t>
                      </a:r>
                      <a:endParaRPr lang="en-US" dirty="0"/>
                    </a:p>
                  </a:txBody>
                  <a:tcPr>
                    <a:solidFill>
                      <a:schemeClr val="accent2">
                        <a:lumMod val="40000"/>
                        <a:lumOff val="60000"/>
                      </a:schemeClr>
                    </a:solidFill>
                  </a:tcPr>
                </a:tc>
                <a:extLst>
                  <a:ext uri="{0D108BD9-81ED-4DB2-BD59-A6C34878D82A}">
                    <a16:rowId xmlns:a16="http://schemas.microsoft.com/office/drawing/2014/main" val="27896115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0295742"/>
              </p:ext>
            </p:extLst>
          </p:nvPr>
        </p:nvGraphicFramePr>
        <p:xfrm>
          <a:off x="5427980" y="5198108"/>
          <a:ext cx="1336040" cy="1483360"/>
        </p:xfrm>
        <a:graphic>
          <a:graphicData uri="http://schemas.openxmlformats.org/drawingml/2006/table">
            <a:tbl>
              <a:tblPr firstRow="1" bandRow="1">
                <a:tableStyleId>{5940675A-B579-460E-94D1-54222C63F5DA}</a:tableStyleId>
              </a:tblPr>
              <a:tblGrid>
                <a:gridCol w="1336040">
                  <a:extLst>
                    <a:ext uri="{9D8B030D-6E8A-4147-A177-3AD203B41FA5}">
                      <a16:colId xmlns:a16="http://schemas.microsoft.com/office/drawing/2014/main" val="3638271951"/>
                    </a:ext>
                  </a:extLst>
                </a:gridCol>
              </a:tblGrid>
              <a:tr h="370840">
                <a:tc>
                  <a:txBody>
                    <a:bodyPr/>
                    <a:lstStyle/>
                    <a:p>
                      <a:pPr algn="ctr"/>
                      <a:endParaRPr lang="en-US" dirty="0"/>
                    </a:p>
                  </a:txBody>
                  <a:tcPr/>
                </a:tc>
                <a:extLst>
                  <a:ext uri="{0D108BD9-81ED-4DB2-BD59-A6C34878D82A}">
                    <a16:rowId xmlns:a16="http://schemas.microsoft.com/office/drawing/2014/main" val="1696284987"/>
                  </a:ext>
                </a:extLst>
              </a:tr>
              <a:tr h="370840">
                <a:tc>
                  <a:txBody>
                    <a:bodyPr/>
                    <a:lstStyle/>
                    <a:p>
                      <a:pPr algn="ctr"/>
                      <a:r>
                        <a:rPr lang="en-US" dirty="0" smtClean="0"/>
                        <a:t>0</a:t>
                      </a:r>
                      <a:endParaRPr lang="en-US" dirty="0"/>
                    </a:p>
                  </a:txBody>
                  <a:tcPr>
                    <a:solidFill>
                      <a:schemeClr val="accent2">
                        <a:lumMod val="40000"/>
                        <a:lumOff val="60000"/>
                      </a:schemeClr>
                    </a:solidFill>
                  </a:tcPr>
                </a:tc>
                <a:extLst>
                  <a:ext uri="{0D108BD9-81ED-4DB2-BD59-A6C34878D82A}">
                    <a16:rowId xmlns:a16="http://schemas.microsoft.com/office/drawing/2014/main" val="1537008755"/>
                  </a:ext>
                </a:extLst>
              </a:tr>
              <a:tr h="370840">
                <a:tc>
                  <a:txBody>
                    <a:bodyPr/>
                    <a:lstStyle/>
                    <a:p>
                      <a:pPr algn="ctr"/>
                      <a:r>
                        <a:rPr lang="en-US" dirty="0" smtClean="0"/>
                        <a:t>1</a:t>
                      </a:r>
                      <a:endParaRPr lang="en-US" dirty="0"/>
                    </a:p>
                  </a:txBody>
                  <a:tcPr>
                    <a:solidFill>
                      <a:schemeClr val="accent2">
                        <a:lumMod val="40000"/>
                        <a:lumOff val="60000"/>
                      </a:schemeClr>
                    </a:solidFill>
                  </a:tcPr>
                </a:tc>
                <a:extLst>
                  <a:ext uri="{0D108BD9-81ED-4DB2-BD59-A6C34878D82A}">
                    <a16:rowId xmlns:a16="http://schemas.microsoft.com/office/drawing/2014/main" val="628507052"/>
                  </a:ext>
                </a:extLst>
              </a:tr>
              <a:tr h="370840">
                <a:tc>
                  <a:txBody>
                    <a:bodyPr/>
                    <a:lstStyle/>
                    <a:p>
                      <a:pPr algn="ctr"/>
                      <a:r>
                        <a:rPr lang="en-US" dirty="0" smtClean="0"/>
                        <a:t>0</a:t>
                      </a:r>
                      <a:endParaRPr lang="en-US" dirty="0"/>
                    </a:p>
                  </a:txBody>
                  <a:tcPr>
                    <a:solidFill>
                      <a:schemeClr val="accent2">
                        <a:lumMod val="40000"/>
                        <a:lumOff val="60000"/>
                      </a:schemeClr>
                    </a:solidFill>
                  </a:tcPr>
                </a:tc>
                <a:extLst>
                  <a:ext uri="{0D108BD9-81ED-4DB2-BD59-A6C34878D82A}">
                    <a16:rowId xmlns:a16="http://schemas.microsoft.com/office/drawing/2014/main" val="145484919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31108064"/>
              </p:ext>
            </p:extLst>
          </p:nvPr>
        </p:nvGraphicFramePr>
        <p:xfrm>
          <a:off x="7476490" y="4837428"/>
          <a:ext cx="1336040" cy="1854200"/>
        </p:xfrm>
        <a:graphic>
          <a:graphicData uri="http://schemas.openxmlformats.org/drawingml/2006/table">
            <a:tbl>
              <a:tblPr firstRow="1" bandRow="1">
                <a:tableStyleId>{5940675A-B579-460E-94D1-54222C63F5DA}</a:tableStyleId>
              </a:tblPr>
              <a:tblGrid>
                <a:gridCol w="1336040">
                  <a:extLst>
                    <a:ext uri="{9D8B030D-6E8A-4147-A177-3AD203B41FA5}">
                      <a16:colId xmlns:a16="http://schemas.microsoft.com/office/drawing/2014/main" val="2775599265"/>
                    </a:ext>
                  </a:extLst>
                </a:gridCol>
              </a:tblGrid>
              <a:tr h="370840">
                <a:tc>
                  <a:txBody>
                    <a:bodyPr/>
                    <a:lstStyle/>
                    <a:p>
                      <a:pPr algn="ctr"/>
                      <a:endParaRPr lang="en-US" dirty="0"/>
                    </a:p>
                  </a:txBody>
                  <a:tcPr/>
                </a:tc>
                <a:extLst>
                  <a:ext uri="{0D108BD9-81ED-4DB2-BD59-A6C34878D82A}">
                    <a16:rowId xmlns:a16="http://schemas.microsoft.com/office/drawing/2014/main" val="3285867224"/>
                  </a:ext>
                </a:extLst>
              </a:tr>
              <a:tr h="370840">
                <a:tc>
                  <a:txBody>
                    <a:bodyPr/>
                    <a:lstStyle/>
                    <a:p>
                      <a:pPr algn="ctr"/>
                      <a:r>
                        <a:rPr lang="en-US" dirty="0" smtClean="0"/>
                        <a:t>1</a:t>
                      </a:r>
                      <a:endParaRPr lang="en-US" dirty="0"/>
                    </a:p>
                  </a:txBody>
                  <a:tcPr>
                    <a:solidFill>
                      <a:schemeClr val="accent2">
                        <a:lumMod val="40000"/>
                        <a:lumOff val="60000"/>
                      </a:schemeClr>
                    </a:solidFill>
                  </a:tcPr>
                </a:tc>
                <a:extLst>
                  <a:ext uri="{0D108BD9-81ED-4DB2-BD59-A6C34878D82A}">
                    <a16:rowId xmlns:a16="http://schemas.microsoft.com/office/drawing/2014/main" val="1456911939"/>
                  </a:ext>
                </a:extLst>
              </a:tr>
              <a:tr h="370840">
                <a:tc>
                  <a:txBody>
                    <a:bodyPr/>
                    <a:lstStyle/>
                    <a:p>
                      <a:pPr algn="ctr"/>
                      <a:r>
                        <a:rPr lang="en-US" dirty="0" smtClean="0"/>
                        <a:t>0</a:t>
                      </a:r>
                      <a:endParaRPr lang="en-US" dirty="0"/>
                    </a:p>
                  </a:txBody>
                  <a:tcPr>
                    <a:solidFill>
                      <a:schemeClr val="accent2">
                        <a:lumMod val="40000"/>
                        <a:lumOff val="60000"/>
                      </a:schemeClr>
                    </a:solidFill>
                  </a:tcPr>
                </a:tc>
                <a:extLst>
                  <a:ext uri="{0D108BD9-81ED-4DB2-BD59-A6C34878D82A}">
                    <a16:rowId xmlns:a16="http://schemas.microsoft.com/office/drawing/2014/main" val="2890143836"/>
                  </a:ext>
                </a:extLst>
              </a:tr>
              <a:tr h="370840">
                <a:tc>
                  <a:txBody>
                    <a:bodyPr/>
                    <a:lstStyle/>
                    <a:p>
                      <a:pPr algn="ctr"/>
                      <a:r>
                        <a:rPr lang="en-US" dirty="0" smtClean="0"/>
                        <a:t>1</a:t>
                      </a:r>
                      <a:endParaRPr lang="en-US" dirty="0"/>
                    </a:p>
                  </a:txBody>
                  <a:tcPr>
                    <a:solidFill>
                      <a:schemeClr val="accent2">
                        <a:lumMod val="40000"/>
                        <a:lumOff val="60000"/>
                      </a:schemeClr>
                    </a:solidFill>
                  </a:tcPr>
                </a:tc>
                <a:extLst>
                  <a:ext uri="{0D108BD9-81ED-4DB2-BD59-A6C34878D82A}">
                    <a16:rowId xmlns:a16="http://schemas.microsoft.com/office/drawing/2014/main" val="1633468158"/>
                  </a:ext>
                </a:extLst>
              </a:tr>
              <a:tr h="370840">
                <a:tc>
                  <a:txBody>
                    <a:bodyPr/>
                    <a:lstStyle/>
                    <a:p>
                      <a:pPr algn="ctr"/>
                      <a:r>
                        <a:rPr lang="en-US" dirty="0" smtClean="0"/>
                        <a:t>0</a:t>
                      </a:r>
                      <a:endParaRPr lang="en-US" dirty="0"/>
                    </a:p>
                  </a:txBody>
                  <a:tcPr>
                    <a:solidFill>
                      <a:schemeClr val="accent2">
                        <a:lumMod val="40000"/>
                        <a:lumOff val="60000"/>
                      </a:schemeClr>
                    </a:solidFill>
                  </a:tcPr>
                </a:tc>
                <a:extLst>
                  <a:ext uri="{0D108BD9-81ED-4DB2-BD59-A6C34878D82A}">
                    <a16:rowId xmlns:a16="http://schemas.microsoft.com/office/drawing/2014/main" val="405341411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35195689"/>
              </p:ext>
            </p:extLst>
          </p:nvPr>
        </p:nvGraphicFramePr>
        <p:xfrm>
          <a:off x="9525000" y="4461508"/>
          <a:ext cx="1336040" cy="2219960"/>
        </p:xfrm>
        <a:graphic>
          <a:graphicData uri="http://schemas.openxmlformats.org/drawingml/2006/table">
            <a:tbl>
              <a:tblPr firstRow="1" bandRow="1">
                <a:tableStyleId>{5940675A-B579-460E-94D1-54222C63F5DA}</a:tableStyleId>
              </a:tblPr>
              <a:tblGrid>
                <a:gridCol w="1336040">
                  <a:extLst>
                    <a:ext uri="{9D8B030D-6E8A-4147-A177-3AD203B41FA5}">
                      <a16:colId xmlns:a16="http://schemas.microsoft.com/office/drawing/2014/main" val="1187590199"/>
                    </a:ext>
                  </a:extLst>
                </a:gridCol>
              </a:tblGrid>
              <a:tr h="370840">
                <a:tc>
                  <a:txBody>
                    <a:bodyPr/>
                    <a:lstStyle/>
                    <a:p>
                      <a:pPr algn="ctr"/>
                      <a:endParaRPr lang="en-US" dirty="0"/>
                    </a:p>
                  </a:txBody>
                  <a:tcPr/>
                </a:tc>
                <a:extLst>
                  <a:ext uri="{0D108BD9-81ED-4DB2-BD59-A6C34878D82A}">
                    <a16:rowId xmlns:a16="http://schemas.microsoft.com/office/drawing/2014/main" val="1954894778"/>
                  </a:ext>
                </a:extLst>
              </a:tr>
              <a:tr h="370840">
                <a:tc>
                  <a:txBody>
                    <a:bodyPr/>
                    <a:lstStyle/>
                    <a:p>
                      <a:pPr algn="ctr"/>
                      <a:r>
                        <a:rPr lang="en-US" dirty="0" smtClean="0"/>
                        <a:t>1</a:t>
                      </a:r>
                      <a:endParaRPr lang="en-US" dirty="0"/>
                    </a:p>
                  </a:txBody>
                  <a:tcPr>
                    <a:solidFill>
                      <a:schemeClr val="accent2">
                        <a:lumMod val="40000"/>
                        <a:lumOff val="60000"/>
                      </a:schemeClr>
                    </a:solidFill>
                  </a:tcPr>
                </a:tc>
                <a:extLst>
                  <a:ext uri="{0D108BD9-81ED-4DB2-BD59-A6C34878D82A}">
                    <a16:rowId xmlns:a16="http://schemas.microsoft.com/office/drawing/2014/main" val="1361302647"/>
                  </a:ext>
                </a:extLst>
              </a:tr>
              <a:tr h="370840">
                <a:tc>
                  <a:txBody>
                    <a:bodyPr/>
                    <a:lstStyle/>
                    <a:p>
                      <a:pPr algn="ctr"/>
                      <a:r>
                        <a:rPr lang="en-US" dirty="0" smtClean="0"/>
                        <a:t>1</a:t>
                      </a:r>
                      <a:endParaRPr lang="en-US" dirty="0"/>
                    </a:p>
                  </a:txBody>
                  <a:tcPr>
                    <a:solidFill>
                      <a:schemeClr val="accent2">
                        <a:lumMod val="40000"/>
                        <a:lumOff val="60000"/>
                      </a:schemeClr>
                    </a:solidFill>
                  </a:tcPr>
                </a:tc>
                <a:extLst>
                  <a:ext uri="{0D108BD9-81ED-4DB2-BD59-A6C34878D82A}">
                    <a16:rowId xmlns:a16="http://schemas.microsoft.com/office/drawing/2014/main" val="303769858"/>
                  </a:ext>
                </a:extLst>
              </a:tr>
              <a:tr h="370840">
                <a:tc>
                  <a:txBody>
                    <a:bodyPr/>
                    <a:lstStyle/>
                    <a:p>
                      <a:pPr algn="ctr"/>
                      <a:r>
                        <a:rPr lang="en-US" dirty="0" smtClean="0"/>
                        <a:t>0</a:t>
                      </a:r>
                      <a:endParaRPr lang="en-US" dirty="0"/>
                    </a:p>
                  </a:txBody>
                  <a:tcPr>
                    <a:solidFill>
                      <a:schemeClr val="accent2">
                        <a:lumMod val="40000"/>
                        <a:lumOff val="60000"/>
                      </a:schemeClr>
                    </a:solidFill>
                  </a:tcPr>
                </a:tc>
                <a:extLst>
                  <a:ext uri="{0D108BD9-81ED-4DB2-BD59-A6C34878D82A}">
                    <a16:rowId xmlns:a16="http://schemas.microsoft.com/office/drawing/2014/main" val="1298746083"/>
                  </a:ext>
                </a:extLst>
              </a:tr>
              <a:tr h="370840">
                <a:tc>
                  <a:txBody>
                    <a:bodyPr/>
                    <a:lstStyle/>
                    <a:p>
                      <a:pPr algn="ctr"/>
                      <a:r>
                        <a:rPr lang="en-US" dirty="0" smtClean="0"/>
                        <a:t>1</a:t>
                      </a:r>
                      <a:endParaRPr lang="en-US" dirty="0"/>
                    </a:p>
                  </a:txBody>
                  <a:tcPr>
                    <a:solidFill>
                      <a:schemeClr val="accent2">
                        <a:lumMod val="40000"/>
                        <a:lumOff val="60000"/>
                      </a:schemeClr>
                    </a:solidFill>
                  </a:tcPr>
                </a:tc>
                <a:extLst>
                  <a:ext uri="{0D108BD9-81ED-4DB2-BD59-A6C34878D82A}">
                    <a16:rowId xmlns:a16="http://schemas.microsoft.com/office/drawing/2014/main" val="3687316443"/>
                  </a:ext>
                </a:extLst>
              </a:tr>
              <a:tr h="0">
                <a:tc>
                  <a:txBody>
                    <a:bodyPr/>
                    <a:lstStyle/>
                    <a:p>
                      <a:pPr algn="ctr"/>
                      <a:r>
                        <a:rPr lang="en-US" dirty="0" smtClean="0"/>
                        <a:t>0</a:t>
                      </a:r>
                      <a:endParaRPr lang="en-US" dirty="0"/>
                    </a:p>
                  </a:txBody>
                  <a:tcPr>
                    <a:solidFill>
                      <a:schemeClr val="accent2">
                        <a:lumMod val="40000"/>
                        <a:lumOff val="60000"/>
                      </a:schemeClr>
                    </a:solidFill>
                  </a:tcPr>
                </a:tc>
                <a:extLst>
                  <a:ext uri="{0D108BD9-81ED-4DB2-BD59-A6C34878D82A}">
                    <a16:rowId xmlns:a16="http://schemas.microsoft.com/office/drawing/2014/main" val="1793567846"/>
                  </a:ext>
                </a:extLst>
              </a:tr>
            </a:tbl>
          </a:graphicData>
        </a:graphic>
      </p:graphicFrame>
    </p:spTree>
    <p:extLst>
      <p:ext uri="{BB962C8B-B14F-4D97-AF65-F5344CB8AC3E}">
        <p14:creationId xmlns:p14="http://schemas.microsoft.com/office/powerpoint/2010/main" val="24600663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wipe(down)">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wipe(down)">
                                      <p:cBhvr>
                                        <p:cTn id="47" dur="500"/>
                                        <p:tgtEl>
                                          <p:spTgt spid="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
                                            <p:txEl>
                                              <p:pRg st="6" end="6"/>
                                            </p:txEl>
                                          </p:spTgt>
                                        </p:tgtEl>
                                        <p:attrNameLst>
                                          <p:attrName>style.visibility</p:attrName>
                                        </p:attrNameLst>
                                      </p:cBhvr>
                                      <p:to>
                                        <p:strVal val="visible"/>
                                      </p:to>
                                    </p:set>
                                    <p:animEffect transition="in" filter="wipe(down)">
                                      <p:cBhvr>
                                        <p:cTn id="5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t="10513"/>
          <a:stretch/>
        </p:blipFill>
        <p:spPr>
          <a:xfrm>
            <a:off x="2157412" y="2026920"/>
            <a:ext cx="7877175" cy="3852704"/>
          </a:xfrm>
          <a:prstGeom prst="rect">
            <a:avLst/>
          </a:prstGeom>
        </p:spPr>
      </p:pic>
      <p:sp>
        <p:nvSpPr>
          <p:cNvPr id="3" name="Title 2"/>
          <p:cNvSpPr>
            <a:spLocks noGrp="1"/>
          </p:cNvSpPr>
          <p:nvPr>
            <p:ph type="title"/>
          </p:nvPr>
        </p:nvSpPr>
        <p:spPr/>
        <p:txBody>
          <a:bodyPr/>
          <a:lstStyle/>
          <a:p>
            <a:r>
              <a:rPr lang="en-US" sz="4000" dirty="0" smtClean="0">
                <a:latin typeface="Arial" panose="020B0604020202020204" pitchFamily="34" charset="0"/>
                <a:cs typeface="Arial" panose="020B0604020202020204" pitchFamily="34" charset="0"/>
              </a:rPr>
              <a:t>Algorithm </a:t>
            </a:r>
            <a:r>
              <a:rPr lang="en-US" sz="4000" dirty="0" smtClean="0">
                <a:latin typeface="Arial" panose="020B0604020202020204" pitchFamily="34" charset="0"/>
                <a:cs typeface="Arial" panose="020B0604020202020204" pitchFamily="34" charset="0"/>
              </a:rPr>
              <a:t>(</a:t>
            </a:r>
            <a:r>
              <a:rPr lang="en-US" sz="4000" dirty="0"/>
              <a:t>Decimal to Binary </a:t>
            </a:r>
            <a:r>
              <a:rPr lang="en-US" sz="4000" dirty="0" smtClean="0">
                <a:latin typeface="Arial" panose="020B0604020202020204" pitchFamily="34" charset="0"/>
                <a:cs typeface="Arial" panose="020B0604020202020204" pitchFamily="34" charset="0"/>
              </a:rPr>
              <a:t>Conversion</a:t>
            </a:r>
            <a:r>
              <a:rPr lang="en-US" sz="4000" dirty="0" smtClean="0">
                <a:latin typeface="Arial" panose="020B0604020202020204" pitchFamily="34" charset="0"/>
                <a:cs typeface="Arial" panose="020B0604020202020204" pitchFamily="34" charset="0"/>
              </a:rPr>
              <a:t>)</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56705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89481" y="1798320"/>
            <a:ext cx="6476239" cy="4322063"/>
          </a:xfrm>
          <a:prstGeom prst="rect">
            <a:avLst/>
          </a:prstGeom>
        </p:spPr>
      </p:pic>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Code </a:t>
            </a:r>
            <a:r>
              <a:rPr lang="en-US" dirty="0" smtClean="0">
                <a:latin typeface="Arial" panose="020B0604020202020204" pitchFamily="34" charset="0"/>
                <a:cs typeface="Arial" panose="020B0604020202020204" pitchFamily="34" charset="0"/>
              </a:rPr>
              <a:t>(</a:t>
            </a:r>
            <a:r>
              <a:rPr lang="en-US" dirty="0"/>
              <a:t>Decimal to Binary </a:t>
            </a:r>
            <a:r>
              <a:rPr lang="en-US" dirty="0" smtClean="0">
                <a:latin typeface="Arial" panose="020B0604020202020204" pitchFamily="34" charset="0"/>
                <a:cs typeface="Arial" panose="020B0604020202020204" pitchFamily="34" charset="0"/>
              </a:rPr>
              <a:t>Conversion</a:t>
            </a:r>
            <a:r>
              <a:rPr lang="en-US" dirty="0">
                <a:latin typeface="Arial" panose="020B0604020202020204" pitchFamily="34" charset="0"/>
                <a:cs typeface="Arial" panose="020B0604020202020204" pitchFamily="34" charset="0"/>
              </a:rPr>
              <a:t>)</a:t>
            </a:r>
            <a:endParaRPr lang="en-US" dirty="0"/>
          </a:p>
        </p:txBody>
      </p:sp>
      <p:pic>
        <p:nvPicPr>
          <p:cNvPr id="5" name="Picture 4"/>
          <p:cNvPicPr>
            <a:picLocks noChangeAspect="1"/>
          </p:cNvPicPr>
          <p:nvPr/>
        </p:nvPicPr>
        <p:blipFill>
          <a:blip r:embed="rId3"/>
          <a:stretch>
            <a:fillRect/>
          </a:stretch>
        </p:blipFill>
        <p:spPr>
          <a:xfrm>
            <a:off x="7857434" y="2316480"/>
            <a:ext cx="3709726" cy="3145536"/>
          </a:xfrm>
          <a:prstGeom prst="rect">
            <a:avLst/>
          </a:prstGeom>
        </p:spPr>
      </p:pic>
    </p:spTree>
    <p:extLst>
      <p:ext uri="{BB962C8B-B14F-4D97-AF65-F5344CB8AC3E}">
        <p14:creationId xmlns:p14="http://schemas.microsoft.com/office/powerpoint/2010/main" val="16602070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10840" y="1416528"/>
            <a:ext cx="6705600" cy="5332432"/>
          </a:xfrm>
          <a:prstGeom prst="rect">
            <a:avLst/>
          </a:prstGeom>
        </p:spPr>
      </p:pic>
      <p:sp>
        <p:nvSpPr>
          <p:cNvPr id="3" name="Title 2"/>
          <p:cNvSpPr>
            <a:spLocks noGrp="1"/>
          </p:cNvSpPr>
          <p:nvPr>
            <p:ph type="title"/>
          </p:nvPr>
        </p:nvSpPr>
        <p:spPr/>
        <p:txBody>
          <a:bodyPr/>
          <a:lstStyle/>
          <a:p>
            <a:r>
              <a:rPr lang="en-US" dirty="0" smtClean="0"/>
              <a:t>Cont.</a:t>
            </a:r>
            <a:endParaRPr lang="en-US" dirty="0"/>
          </a:p>
        </p:txBody>
      </p:sp>
    </p:spTree>
    <p:extLst>
      <p:ext uri="{BB962C8B-B14F-4D97-AF65-F5344CB8AC3E}">
        <p14:creationId xmlns:p14="http://schemas.microsoft.com/office/powerpoint/2010/main" val="26013211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45920"/>
            <a:ext cx="10515600" cy="4739640"/>
          </a:xfrm>
        </p:spPr>
        <p:txBody>
          <a:bodyPr/>
          <a:lstStyle/>
          <a:p>
            <a:pPr algn="just"/>
            <a:r>
              <a:rPr lang="en-US" sz="2400" dirty="0">
                <a:latin typeface="Arial" panose="020B0604020202020204" pitchFamily="34" charset="0"/>
                <a:cs typeface="Arial" panose="020B0604020202020204" pitchFamily="34" charset="0"/>
              </a:rPr>
              <a:t>Recursion is a powerful programming technique in which either a </a:t>
            </a:r>
            <a:r>
              <a:rPr lang="en-US" sz="2400" dirty="0" smtClean="0">
                <a:latin typeface="Arial" panose="020B0604020202020204" pitchFamily="34" charset="0"/>
                <a:cs typeface="Arial" panose="020B0604020202020204" pitchFamily="34" charset="0"/>
              </a:rPr>
              <a:t>single function </a:t>
            </a:r>
            <a:r>
              <a:rPr lang="en-US" sz="2400" dirty="0">
                <a:latin typeface="Arial" panose="020B0604020202020204" pitchFamily="34" charset="0"/>
                <a:cs typeface="Arial" panose="020B0604020202020204" pitchFamily="34" charset="0"/>
              </a:rPr>
              <a:t>calls itself again and again (direct recursion) or two functions call each </a:t>
            </a:r>
            <a:r>
              <a:rPr lang="en-US" sz="2400" dirty="0" smtClean="0">
                <a:latin typeface="Arial" panose="020B0604020202020204" pitchFamily="34" charset="0"/>
                <a:cs typeface="Arial" panose="020B0604020202020204" pitchFamily="34" charset="0"/>
              </a:rPr>
              <a:t>other again </a:t>
            </a:r>
            <a:r>
              <a:rPr lang="en-US" sz="2400" dirty="0">
                <a:latin typeface="Arial" panose="020B0604020202020204" pitchFamily="34" charset="0"/>
                <a:cs typeface="Arial" panose="020B0604020202020204" pitchFamily="34" charset="0"/>
              </a:rPr>
              <a:t>and again (indirect recursion) till the final calculation of the result is obtained.</a:t>
            </a:r>
          </a:p>
          <a:p>
            <a:pPr algn="just"/>
            <a:r>
              <a:rPr lang="en-US" sz="2400" dirty="0">
                <a:latin typeface="Arial" panose="020B0604020202020204" pitchFamily="34" charset="0"/>
                <a:cs typeface="Arial" panose="020B0604020202020204" pitchFamily="34" charset="0"/>
              </a:rPr>
              <a:t>The involved function in the recursion is called recursive function</a:t>
            </a:r>
            <a:r>
              <a:rPr lang="en-US" sz="2400" dirty="0" smtClean="0">
                <a:latin typeface="Arial" panose="020B0604020202020204" pitchFamily="34" charset="0"/>
                <a:cs typeface="Arial" panose="020B0604020202020204" pitchFamily="34" charset="0"/>
              </a:rPr>
              <a:t>. The </a:t>
            </a:r>
            <a:r>
              <a:rPr lang="en-US" sz="2400" dirty="0">
                <a:latin typeface="Arial" panose="020B0604020202020204" pitchFamily="34" charset="0"/>
                <a:cs typeface="Arial" panose="020B0604020202020204" pitchFamily="34" charset="0"/>
              </a:rPr>
              <a:t>number </a:t>
            </a:r>
            <a:r>
              <a:rPr lang="en-US" sz="2400" dirty="0" smtClean="0">
                <a:latin typeface="Arial" panose="020B0604020202020204" pitchFamily="34" charset="0"/>
                <a:cs typeface="Arial" panose="020B0604020202020204" pitchFamily="34" charset="0"/>
              </a:rPr>
              <a:t>of times </a:t>
            </a:r>
            <a:r>
              <a:rPr lang="en-US" sz="2400" dirty="0">
                <a:latin typeface="Arial" panose="020B0604020202020204" pitchFamily="34" charset="0"/>
                <a:cs typeface="Arial" panose="020B0604020202020204" pitchFamily="34" charset="0"/>
              </a:rPr>
              <a:t>a function is called recursively is called depth </a:t>
            </a:r>
            <a:r>
              <a:rPr lang="en-US" sz="2400" dirty="0" smtClean="0">
                <a:latin typeface="Arial" panose="020B0604020202020204" pitchFamily="34" charset="0"/>
                <a:cs typeface="Arial" panose="020B0604020202020204" pitchFamily="34" charset="0"/>
              </a:rPr>
              <a:t>of recursion</a:t>
            </a:r>
            <a:r>
              <a:rPr lang="en-US" sz="2400" dirty="0">
                <a:latin typeface="Arial" panose="020B0604020202020204" pitchFamily="34" charset="0"/>
                <a:cs typeface="Arial" panose="020B0604020202020204" pitchFamily="34" charset="0"/>
              </a:rPr>
              <a:t>.</a:t>
            </a:r>
          </a:p>
          <a:p>
            <a:pPr algn="just"/>
            <a:r>
              <a:rPr lang="en-US" sz="2400" dirty="0">
                <a:latin typeface="Arial" panose="020B0604020202020204" pitchFamily="34" charset="0"/>
                <a:cs typeface="Arial" panose="020B0604020202020204" pitchFamily="34" charset="0"/>
              </a:rPr>
              <a:t>Recursion is a fundamental concept in computer science</a:t>
            </a:r>
            <a:r>
              <a:rPr lang="en-US" sz="2400" dirty="0" smtClean="0">
                <a:latin typeface="Arial" panose="020B0604020202020204" pitchFamily="34" charset="0"/>
                <a:cs typeface="Arial" panose="020B0604020202020204" pitchFamily="34" charset="0"/>
              </a:rPr>
              <a:t>. The </a:t>
            </a:r>
            <a:r>
              <a:rPr lang="en-US" sz="2400" dirty="0">
                <a:latin typeface="Arial" panose="020B0604020202020204" pitchFamily="34" charset="0"/>
                <a:cs typeface="Arial" panose="020B0604020202020204" pitchFamily="34" charset="0"/>
              </a:rPr>
              <a:t>feature </a:t>
            </a:r>
            <a:r>
              <a:rPr lang="en-US" sz="2400" dirty="0" smtClean="0">
                <a:latin typeface="Arial" panose="020B0604020202020204" pitchFamily="34" charset="0"/>
                <a:cs typeface="Arial" panose="020B0604020202020204" pitchFamily="34" charset="0"/>
              </a:rPr>
              <a:t>of calling </a:t>
            </a:r>
            <a:r>
              <a:rPr lang="en-US" sz="2400" dirty="0">
                <a:latin typeface="Arial" panose="020B0604020202020204" pitchFamily="34" charset="0"/>
                <a:cs typeface="Arial" panose="020B0604020202020204" pitchFamily="34" charset="0"/>
              </a:rPr>
              <a:t>a function from itself was not supported in older programming languages </a:t>
            </a:r>
            <a:r>
              <a:rPr lang="en-US" sz="2400" dirty="0" smtClean="0">
                <a:latin typeface="Arial" panose="020B0604020202020204" pitchFamily="34" charset="0"/>
                <a:cs typeface="Arial" panose="020B0604020202020204" pitchFamily="34" charset="0"/>
              </a:rPr>
              <a:t>like FORTRAN,  COBOL, and </a:t>
            </a:r>
            <a:r>
              <a:rPr lang="en-US" sz="2400" dirty="0">
                <a:latin typeface="Arial" panose="020B0604020202020204" pitchFamily="34" charset="0"/>
                <a:cs typeface="Arial" panose="020B0604020202020204" pitchFamily="34" charset="0"/>
              </a:rPr>
              <a:t>BASIC</a:t>
            </a:r>
            <a:r>
              <a:rPr lang="en-US" sz="2400" dirty="0" smtClean="0">
                <a:latin typeface="Arial" panose="020B0604020202020204" pitchFamily="34" charset="0"/>
                <a:cs typeface="Arial" panose="020B0604020202020204" pitchFamily="34" charset="0"/>
              </a:rPr>
              <a:t>. However, all </a:t>
            </a:r>
            <a:r>
              <a:rPr lang="en-US" sz="2400" dirty="0">
                <a:latin typeface="Arial" panose="020B0604020202020204" pitchFamily="34" charset="0"/>
                <a:cs typeface="Arial" panose="020B0604020202020204" pitchFamily="34" charset="0"/>
              </a:rPr>
              <a:t>the latest modern </a:t>
            </a:r>
            <a:r>
              <a:rPr lang="en-US" sz="2400" dirty="0" smtClean="0">
                <a:latin typeface="Arial" panose="020B0604020202020204" pitchFamily="34" charset="0"/>
                <a:cs typeface="Arial" panose="020B0604020202020204" pitchFamily="34" charset="0"/>
              </a:rPr>
              <a:t>programming languages(such </a:t>
            </a:r>
            <a:r>
              <a:rPr lang="en-US" sz="2400" dirty="0">
                <a:latin typeface="Arial" panose="020B0604020202020204" pitchFamily="34" charset="0"/>
                <a:cs typeface="Arial" panose="020B0604020202020204" pitchFamily="34" charset="0"/>
              </a:rPr>
              <a:t>as C++and Java)support recursion.</a:t>
            </a:r>
          </a:p>
        </p:txBody>
      </p:sp>
      <p:sp>
        <p:nvSpPr>
          <p:cNvPr id="3" name="Title 2"/>
          <p:cNvSpPr>
            <a:spLocks noGrp="1"/>
          </p:cNvSpPr>
          <p:nvPr>
            <p:ph type="title"/>
          </p:nvPr>
        </p:nvSpPr>
        <p:spPr/>
        <p:txBody>
          <a:bodyPr/>
          <a:lstStyle/>
          <a:p>
            <a:r>
              <a:rPr lang="en-US" sz="4000" dirty="0" smtClean="0"/>
              <a:t>Recursio</a:t>
            </a:r>
            <a:r>
              <a:rPr lang="en-US" sz="4000" dirty="0">
                <a:latin typeface="Arial" panose="020B0604020202020204" pitchFamily="34" charset="0"/>
                <a:cs typeface="Arial" panose="020B0604020202020204" pitchFamily="34" charset="0"/>
              </a:rPr>
              <a:t>n</a:t>
            </a:r>
            <a:endParaRPr lang="en-US" sz="4000" dirty="0"/>
          </a:p>
        </p:txBody>
      </p:sp>
    </p:spTree>
    <p:extLst>
      <p:ext uri="{BB962C8B-B14F-4D97-AF65-F5344CB8AC3E}">
        <p14:creationId xmlns:p14="http://schemas.microsoft.com/office/powerpoint/2010/main" val="190133297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sz="2400" dirty="0" smtClean="0">
                <a:latin typeface="Arial" panose="020B0604020202020204" pitchFamily="34" charset="0"/>
                <a:cs typeface="Arial" panose="020B0604020202020204" pitchFamily="34" charset="0"/>
              </a:rPr>
              <a:t>There </a:t>
            </a:r>
            <a:r>
              <a:rPr lang="en-US" sz="2400" dirty="0">
                <a:latin typeface="Arial" panose="020B0604020202020204" pitchFamily="34" charset="0"/>
                <a:cs typeface="Arial" panose="020B0604020202020204" pitchFamily="34" charset="0"/>
              </a:rPr>
              <a:t>are two important conditions that must be satisfied by any </a:t>
            </a:r>
            <a:r>
              <a:rPr lang="en-US" sz="2400" dirty="0" smtClean="0">
                <a:latin typeface="Arial" panose="020B0604020202020204" pitchFamily="34" charset="0"/>
                <a:cs typeface="Arial" panose="020B0604020202020204" pitchFamily="34" charset="0"/>
              </a:rPr>
              <a:t>recursive function. These </a:t>
            </a:r>
            <a:r>
              <a:rPr lang="en-US" sz="2400" dirty="0">
                <a:latin typeface="Arial" panose="020B0604020202020204" pitchFamily="34" charset="0"/>
                <a:cs typeface="Arial" panose="020B0604020202020204" pitchFamily="34" charset="0"/>
              </a:rPr>
              <a:t>conditions are necessary to prevent the recursive function </a:t>
            </a:r>
            <a:r>
              <a:rPr lang="en-US" sz="2400" dirty="0" smtClean="0">
                <a:latin typeface="Arial" panose="020B0604020202020204" pitchFamily="34" charset="0"/>
                <a:cs typeface="Arial" panose="020B0604020202020204" pitchFamily="34" charset="0"/>
              </a:rPr>
              <a:t>from running </a:t>
            </a:r>
            <a:r>
              <a:rPr lang="en-US" sz="2400" dirty="0">
                <a:latin typeface="Arial" panose="020B0604020202020204" pitchFamily="34" charset="0"/>
                <a:cs typeface="Arial" panose="020B0604020202020204" pitchFamily="34" charset="0"/>
              </a:rPr>
              <a:t>infinitely</a:t>
            </a:r>
            <a:r>
              <a:rPr lang="en-US" sz="2400" dirty="0" smtClean="0">
                <a:latin typeface="Arial" panose="020B0604020202020204" pitchFamily="34" charset="0"/>
                <a:cs typeface="Arial" panose="020B0604020202020204" pitchFamily="34" charset="0"/>
              </a:rPr>
              <a:t>. The </a:t>
            </a:r>
            <a:r>
              <a:rPr lang="en-US" sz="2400" dirty="0">
                <a:latin typeface="Arial" panose="020B0604020202020204" pitchFamily="34" charset="0"/>
                <a:cs typeface="Arial" panose="020B0604020202020204" pitchFamily="34" charset="0"/>
              </a:rPr>
              <a:t>conditions are as follows:</a:t>
            </a:r>
          </a:p>
          <a:p>
            <a:pPr algn="just"/>
            <a:r>
              <a:rPr lang="en-US" sz="2400" dirty="0">
                <a:latin typeface="Arial" panose="020B0604020202020204" pitchFamily="34" charset="0"/>
                <a:cs typeface="Arial" panose="020B0604020202020204" pitchFamily="34" charset="0"/>
              </a:rPr>
              <a:t>A recursive function must have a non-recursive part, called the </a:t>
            </a:r>
            <a:r>
              <a:rPr lang="en-US" sz="2400" dirty="0" smtClean="0">
                <a:latin typeface="Arial" panose="020B0604020202020204" pitchFamily="34" charset="0"/>
                <a:cs typeface="Arial" panose="020B0604020202020204" pitchFamily="34" charset="0"/>
              </a:rPr>
              <a:t>base criteria</a:t>
            </a:r>
            <a:r>
              <a:rPr lang="en-US" sz="2400" dirty="0">
                <a:latin typeface="Arial" panose="020B0604020202020204" pitchFamily="34" charset="0"/>
                <a:cs typeface="Arial" panose="020B0604020202020204" pitchFamily="34" charset="0"/>
              </a:rPr>
              <a:t>. It is the criteria or condition used to terminate the execution </a:t>
            </a:r>
            <a:r>
              <a:rPr lang="en-US" sz="2400" dirty="0" smtClean="0">
                <a:latin typeface="Arial" panose="020B0604020202020204" pitchFamily="34" charset="0"/>
                <a:cs typeface="Arial" panose="020B0604020202020204" pitchFamily="34" charset="0"/>
              </a:rPr>
              <a:t>of the </a:t>
            </a:r>
            <a:r>
              <a:rPr lang="en-US" sz="2400" dirty="0">
                <a:latin typeface="Arial" panose="020B0604020202020204" pitchFamily="34" charset="0"/>
                <a:cs typeface="Arial" panose="020B0604020202020204" pitchFamily="34" charset="0"/>
              </a:rPr>
              <a:t>recursive function</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Each time the recursive function is called directly or indirectly</a:t>
            </a:r>
            <a:r>
              <a:rPr lang="en-US" sz="2400" dirty="0" smtClean="0">
                <a:latin typeface="Arial" panose="020B0604020202020204" pitchFamily="34" charset="0"/>
                <a:cs typeface="Arial" panose="020B0604020202020204" pitchFamily="34" charset="0"/>
              </a:rPr>
              <a:t>, the condition </a:t>
            </a:r>
            <a:r>
              <a:rPr lang="en-US" sz="2400" dirty="0">
                <a:latin typeface="Arial" panose="020B0604020202020204" pitchFamily="34" charset="0"/>
                <a:cs typeface="Arial" panose="020B0604020202020204" pitchFamily="34" charset="0"/>
              </a:rPr>
              <a:t>must get closer to the base criteria.</a:t>
            </a:r>
          </a:p>
          <a:p>
            <a:pPr algn="just"/>
            <a:r>
              <a:rPr lang="en-US" sz="2400" dirty="0">
                <a:latin typeface="Arial" panose="020B0604020202020204" pitchFamily="34" charset="0"/>
                <a:cs typeface="Arial" panose="020B0604020202020204" pitchFamily="34" charset="0"/>
              </a:rPr>
              <a:t>A recursive function that fulfills these two conditions is called a </a:t>
            </a:r>
            <a:r>
              <a:rPr lang="en-US" sz="2400" dirty="0" smtClean="0">
                <a:latin typeface="Arial" panose="020B0604020202020204" pitchFamily="34" charset="0"/>
                <a:cs typeface="Arial" panose="020B0604020202020204" pitchFamily="34" charset="0"/>
              </a:rPr>
              <a:t>well-defined recursive </a:t>
            </a:r>
            <a:r>
              <a:rPr lang="en-US" sz="2400" dirty="0">
                <a:latin typeface="Arial" panose="020B0604020202020204" pitchFamily="34" charset="0"/>
                <a:cs typeface="Arial" panose="020B0604020202020204" pitchFamily="34" charset="0"/>
              </a:rPr>
              <a:t>function.</a:t>
            </a:r>
          </a:p>
          <a:p>
            <a:pPr algn="just"/>
            <a:endParaRPr lang="en-US" sz="2400" dirty="0"/>
          </a:p>
        </p:txBody>
      </p:sp>
      <p:sp>
        <p:nvSpPr>
          <p:cNvPr id="3" name="Title 2"/>
          <p:cNvSpPr>
            <a:spLocks noGrp="1"/>
          </p:cNvSpPr>
          <p:nvPr>
            <p:ph type="title"/>
          </p:nvPr>
        </p:nvSpPr>
        <p:spPr/>
        <p:txBody>
          <a:bodyPr/>
          <a:lstStyle/>
          <a:p>
            <a:r>
              <a:rPr lang="en-US" dirty="0">
                <a:latin typeface="Arial" panose="020B0604020202020204" pitchFamily="34" charset="0"/>
                <a:cs typeface="Arial" panose="020B0604020202020204" pitchFamily="34" charset="0"/>
              </a:rPr>
              <a:t>Conditions for Recursive </a:t>
            </a:r>
            <a:r>
              <a:rPr lang="en-US" dirty="0" smtClean="0">
                <a:latin typeface="Arial" panose="020B0604020202020204" pitchFamily="34" charset="0"/>
                <a:cs typeface="Arial" panose="020B0604020202020204" pitchFamily="34" charset="0"/>
              </a:rPr>
              <a:t>Function</a:t>
            </a:r>
            <a:endParaRPr lang="en-US" dirty="0"/>
          </a:p>
        </p:txBody>
      </p:sp>
    </p:spTree>
    <p:extLst>
      <p:ext uri="{BB962C8B-B14F-4D97-AF65-F5344CB8AC3E}">
        <p14:creationId xmlns:p14="http://schemas.microsoft.com/office/powerpoint/2010/main" val="307080271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smtClean="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recursive function can be executed several times depending on the </a:t>
            </a:r>
            <a:r>
              <a:rPr lang="en-US" sz="2400" dirty="0" smtClean="0">
                <a:latin typeface="Arial" panose="020B0604020202020204" pitchFamily="34" charset="0"/>
                <a:cs typeface="Arial" panose="020B0604020202020204" pitchFamily="34" charset="0"/>
              </a:rPr>
              <a:t>situation. It </a:t>
            </a:r>
            <a:r>
              <a:rPr lang="en-US" sz="2400" dirty="0">
                <a:latin typeface="Arial" panose="020B0604020202020204" pitchFamily="34" charset="0"/>
                <a:cs typeface="Arial" panose="020B0604020202020204" pitchFamily="34" charset="0"/>
              </a:rPr>
              <a:t>receives values from the calling function and transmits results back to it. </a:t>
            </a:r>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For its proper </a:t>
            </a:r>
            <a:r>
              <a:rPr lang="en-US" sz="2400" dirty="0">
                <a:latin typeface="Arial" panose="020B0604020202020204" pitchFamily="34" charset="0"/>
                <a:cs typeface="Arial" panose="020B0604020202020204" pitchFamily="34" charset="0"/>
              </a:rPr>
              <a:t>functioning, it must save the parameters and variables upon execution </a:t>
            </a:r>
            <a:r>
              <a:rPr lang="en-US" sz="2400" dirty="0" smtClean="0">
                <a:latin typeface="Arial" panose="020B0604020202020204" pitchFamily="34" charset="0"/>
                <a:cs typeface="Arial" panose="020B0604020202020204" pitchFamily="34" charset="0"/>
              </a:rPr>
              <a:t>and restore </a:t>
            </a:r>
            <a:r>
              <a:rPr lang="en-US" sz="2400" dirty="0">
                <a:latin typeface="Arial" panose="020B0604020202020204" pitchFamily="34" charset="0"/>
                <a:cs typeface="Arial" panose="020B0604020202020204" pitchFamily="34" charset="0"/>
              </a:rPr>
              <a:t>these parameters and variables at completion. While returning values, </a:t>
            </a:r>
            <a:r>
              <a:rPr lang="en-US" sz="2400" dirty="0" smtClean="0">
                <a:latin typeface="Arial" panose="020B0604020202020204" pitchFamily="34" charset="0"/>
                <a:cs typeface="Arial" panose="020B0604020202020204" pitchFamily="34" charset="0"/>
              </a:rPr>
              <a:t>the function </a:t>
            </a:r>
            <a:r>
              <a:rPr lang="en-US" sz="2400" dirty="0">
                <a:latin typeface="Arial" panose="020B0604020202020204" pitchFamily="34" charset="0"/>
                <a:cs typeface="Arial" panose="020B0604020202020204" pitchFamily="34" charset="0"/>
              </a:rPr>
              <a:t>must keep track of the return address in the calling function. </a:t>
            </a:r>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This return address </a:t>
            </a:r>
            <a:r>
              <a:rPr lang="en-US" sz="2400" dirty="0">
                <a:latin typeface="Arial" panose="020B0604020202020204" pitchFamily="34" charset="0"/>
                <a:cs typeface="Arial" panose="020B0604020202020204" pitchFamily="34" charset="0"/>
              </a:rPr>
              <a:t>is used to transfer the control back to its proper place in the calling </a:t>
            </a:r>
            <a:r>
              <a:rPr lang="en-US" sz="2400" dirty="0" smtClean="0">
                <a:latin typeface="Arial" panose="020B0604020202020204" pitchFamily="34" charset="0"/>
                <a:cs typeface="Arial" panose="020B0604020202020204" pitchFamily="34" charset="0"/>
              </a:rPr>
              <a:t>function. It </a:t>
            </a:r>
            <a:r>
              <a:rPr lang="en-US" sz="2400" dirty="0">
                <a:latin typeface="Arial" panose="020B0604020202020204" pitchFamily="34" charset="0"/>
                <a:cs typeface="Arial" panose="020B0604020202020204" pitchFamily="34" charset="0"/>
              </a:rPr>
              <a:t>saves the </a:t>
            </a:r>
            <a:r>
              <a:rPr lang="en-US" sz="2400" dirty="0" smtClean="0">
                <a:latin typeface="Arial" panose="020B0604020202020204" pitchFamily="34" charset="0"/>
                <a:cs typeface="Arial" panose="020B0604020202020204" pitchFamily="34" charset="0"/>
              </a:rPr>
              <a:t>return address </a:t>
            </a:r>
            <a:r>
              <a:rPr lang="en-US" sz="2400" dirty="0">
                <a:latin typeface="Arial" panose="020B0604020202020204" pitchFamily="34" charset="0"/>
                <a:cs typeface="Arial" panose="020B0604020202020204" pitchFamily="34" charset="0"/>
              </a:rPr>
              <a:t>of each calling function in the same order in which it </a:t>
            </a:r>
            <a:r>
              <a:rPr lang="en-US" sz="2400" dirty="0" smtClean="0">
                <a:latin typeface="Arial" panose="020B0604020202020204" pitchFamily="34" charset="0"/>
                <a:cs typeface="Arial" panose="020B0604020202020204" pitchFamily="34" charset="0"/>
              </a:rPr>
              <a:t>is called </a:t>
            </a:r>
            <a:r>
              <a:rPr lang="en-US" sz="2400" dirty="0">
                <a:latin typeface="Arial" panose="020B0604020202020204" pitchFamily="34" charset="0"/>
                <a:cs typeface="Arial" panose="020B0604020202020204" pitchFamily="34" charset="0"/>
              </a:rPr>
              <a:t>and returns the control to proper place in the calling function each time </a:t>
            </a:r>
            <a:r>
              <a:rPr lang="en-US" sz="2400" dirty="0" smtClean="0">
                <a:latin typeface="Arial" panose="020B0604020202020204" pitchFamily="34" charset="0"/>
                <a:cs typeface="Arial" panose="020B0604020202020204" pitchFamily="34" charset="0"/>
              </a:rPr>
              <a:t>the control </a:t>
            </a:r>
            <a:r>
              <a:rPr lang="en-US" sz="2400" dirty="0">
                <a:latin typeface="Arial" panose="020B0604020202020204" pitchFamily="34" charset="0"/>
                <a:cs typeface="Arial" panose="020B0604020202020204" pitchFamily="34" charset="0"/>
              </a:rPr>
              <a:t>is </a:t>
            </a:r>
            <a:r>
              <a:rPr lang="en-US" sz="2400" dirty="0" smtClean="0">
                <a:latin typeface="Arial" panose="020B0604020202020204" pitchFamily="34" charset="0"/>
                <a:cs typeface="Arial" panose="020B0604020202020204" pitchFamily="34" charset="0"/>
              </a:rPr>
              <a:t>retur</a:t>
            </a:r>
            <a:r>
              <a:rPr lang="en-US" sz="2400" dirty="0">
                <a:latin typeface="Arial" panose="020B0604020202020204" pitchFamily="34" charset="0"/>
                <a:cs typeface="Arial" panose="020B0604020202020204" pitchFamily="34" charset="0"/>
              </a:rPr>
              <a:t>n</a:t>
            </a:r>
            <a:r>
              <a:rPr lang="en-US" sz="2400" dirty="0" smtClean="0">
                <a:latin typeface="Arial" panose="020B0604020202020204" pitchFamily="34" charset="0"/>
                <a:cs typeface="Arial" panose="020B0604020202020204" pitchFamily="34" charset="0"/>
              </a:rPr>
              <a:t>ed</a:t>
            </a:r>
            <a:r>
              <a:rPr lang="en-US" sz="2400" dirty="0">
                <a:latin typeface="Arial" panose="020B0604020202020204" pitchFamily="34" charset="0"/>
                <a:cs typeface="Arial" panose="020B0604020202020204" pitchFamily="34" charset="0"/>
              </a:rPr>
              <a:t>.</a:t>
            </a:r>
          </a:p>
          <a:p>
            <a:pPr algn="just"/>
            <a:endParaRPr lang="en-US" sz="2400" dirty="0"/>
          </a:p>
        </p:txBody>
      </p:sp>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Implementation of Recursive Function through Stacks</a:t>
            </a:r>
            <a:endParaRPr lang="en-US" sz="4000" dirty="0"/>
          </a:p>
        </p:txBody>
      </p:sp>
    </p:spTree>
    <p:extLst>
      <p:ext uri="{BB962C8B-B14F-4D97-AF65-F5344CB8AC3E}">
        <p14:creationId xmlns:p14="http://schemas.microsoft.com/office/powerpoint/2010/main" val="152469451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1">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Theme1" id="{9AE5DDBF-3C54-4E8E-A6BF-1F4571BB637B}" vid="{43E06E0C-BA5B-4C49-AB08-2CAB78898F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1362</TotalTime>
  <Words>992</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Untitled Sans</vt:lpstr>
      <vt:lpstr>Wingdings</vt:lpstr>
      <vt:lpstr>Theme1</vt:lpstr>
      <vt:lpstr>Stack - 2</vt:lpstr>
      <vt:lpstr>Decimal to Binary conversion using Stack</vt:lpstr>
      <vt:lpstr>Cont.</vt:lpstr>
      <vt:lpstr>Algorithm (Decimal to Binary Conversion)</vt:lpstr>
      <vt:lpstr>Code (Decimal to Binary Conversion)</vt:lpstr>
      <vt:lpstr>Cont.</vt:lpstr>
      <vt:lpstr>Recursion</vt:lpstr>
      <vt:lpstr>Conditions for Recursive Function</vt:lpstr>
      <vt:lpstr>Implementation of Recursive Function through Stacks</vt:lpstr>
      <vt:lpstr>Cont.</vt:lpstr>
      <vt:lpstr>Parts of Recursive Function</vt:lpstr>
      <vt:lpstr>Factorial Concept</vt:lpstr>
      <vt:lpstr>Example</vt:lpstr>
      <vt:lpstr>Algorithm</vt:lpstr>
      <vt:lpstr>Code</vt:lpstr>
      <vt:lpstr> Difference between Recursion and Iteration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Representation</dc:title>
  <dc:creator>HP</dc:creator>
  <cp:lastModifiedBy>HP</cp:lastModifiedBy>
  <cp:revision>135</cp:revision>
  <dcterms:created xsi:type="dcterms:W3CDTF">2021-10-14T03:58:15Z</dcterms:created>
  <dcterms:modified xsi:type="dcterms:W3CDTF">2021-10-20T21:29:18Z</dcterms:modified>
</cp:coreProperties>
</file>