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8" r:id="rId2"/>
  </p:sldMasterIdLst>
  <p:notesMasterIdLst>
    <p:notesMasterId r:id="rId36"/>
  </p:notesMasterIdLst>
  <p:handoutMasterIdLst>
    <p:handoutMasterId r:id="rId37"/>
  </p:handoutMasterIdLst>
  <p:sldIdLst>
    <p:sldId id="321" r:id="rId3"/>
    <p:sldId id="258" r:id="rId4"/>
    <p:sldId id="259" r:id="rId5"/>
    <p:sldId id="323" r:id="rId6"/>
    <p:sldId id="326" r:id="rId7"/>
    <p:sldId id="324" r:id="rId8"/>
    <p:sldId id="325" r:id="rId9"/>
    <p:sldId id="260" r:id="rId10"/>
    <p:sldId id="261" r:id="rId11"/>
    <p:sldId id="262" r:id="rId12"/>
    <p:sldId id="263" r:id="rId13"/>
    <p:sldId id="264" r:id="rId14"/>
    <p:sldId id="265" r:id="rId15"/>
    <p:sldId id="320" r:id="rId16"/>
    <p:sldId id="267" r:id="rId17"/>
    <p:sldId id="322" r:id="rId18"/>
    <p:sldId id="268" r:id="rId19"/>
    <p:sldId id="328" r:id="rId20"/>
    <p:sldId id="327"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63" d="100"/>
          <a:sy n="63" d="100"/>
        </p:scale>
        <p:origin x="1500" y="72"/>
      </p:cViewPr>
      <p:guideLst>
        <p:guide orient="horz" pos="2160"/>
        <p:guide pos="2880"/>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2E0B3B4-78E1-48E2-85AF-EA72E89D3AE5}" type="datetimeFigureOut">
              <a:rPr lang="en-US"/>
              <a:pPr>
                <a:defRPr/>
              </a:pPr>
              <a:t>11/15/2021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F3E64A3-EF46-4D9C-BE70-496385113FB9}" type="slidenum">
              <a:rPr lang="en-US"/>
              <a:pPr>
                <a:defRPr/>
              </a:pPr>
              <a:t>‹#›</a:t>
            </a:fld>
            <a:endParaRPr lang="en-US"/>
          </a:p>
        </p:txBody>
      </p:sp>
    </p:spTree>
    <p:extLst>
      <p:ext uri="{BB962C8B-B14F-4D97-AF65-F5344CB8AC3E}">
        <p14:creationId xmlns:p14="http://schemas.microsoft.com/office/powerpoint/2010/main" val="3908441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542E392-BEE6-41D4-A49C-43219A35FDDD}" type="datetimeFigureOut">
              <a:rPr lang="en-US"/>
              <a:pPr>
                <a:defRPr/>
              </a:pPr>
              <a:t>11/15/2021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7EA7CDE-F935-4E41-A53E-E8126A70F7D3}" type="slidenum">
              <a:rPr lang="en-US"/>
              <a:pPr>
                <a:defRPr/>
              </a:pPr>
              <a:t>‹#›</a:t>
            </a:fld>
            <a:endParaRPr lang="en-US"/>
          </a:p>
        </p:txBody>
      </p:sp>
    </p:spTree>
    <p:extLst>
      <p:ext uri="{BB962C8B-B14F-4D97-AF65-F5344CB8AC3E}">
        <p14:creationId xmlns:p14="http://schemas.microsoft.com/office/powerpoint/2010/main" val="246962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2F0FF81-E4A7-4D4A-9E89-089AE9F44630}" type="slidenum">
              <a:rPr lang="en-US"/>
              <a:pPr>
                <a:defRPr/>
              </a:pPr>
              <a:t>20</a:t>
            </a:fld>
            <a:endParaRPr lang="en-US"/>
          </a:p>
        </p:txBody>
      </p:sp>
      <p:sp>
        <p:nvSpPr>
          <p:cNvPr id="37891" name="Rectangle 2"/>
          <p:cNvSpPr>
            <a:spLocks noGrp="1" noRot="1" noChangeAspect="1" noChangeArrowheads="1" noTextEdit="1"/>
          </p:cNvSpPr>
          <p:nvPr>
            <p:ph type="sldImg"/>
          </p:nvPr>
        </p:nvSpPr>
        <p:spPr bwMode="auto">
          <a:xfrm>
            <a:off x="1147763" y="685800"/>
            <a:ext cx="4570412" cy="3427413"/>
          </a:xfrm>
          <a:noFill/>
          <a:ln>
            <a:solidFill>
              <a:srgbClr val="000000"/>
            </a:solidFill>
            <a:miter lim="800000"/>
            <a:headEnd/>
            <a:tailEnd/>
          </a:ln>
        </p:spPr>
      </p:sp>
      <p:sp>
        <p:nvSpPr>
          <p:cNvPr id="37892" name="Rectangle 3"/>
          <p:cNvSpPr>
            <a:spLocks noGrp="1" noChangeArrowheads="1"/>
          </p:cNvSpPr>
          <p:nvPr>
            <p:ph type="body" idx="1"/>
          </p:nvPr>
        </p:nvSpPr>
        <p:spPr bwMode="auto">
          <a:xfrm>
            <a:off x="915988" y="4341813"/>
            <a:ext cx="5026025" cy="4116387"/>
          </a:xfrm>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B7147E-A7FF-4185-A702-1FA3F3C525F1}" type="slidenum">
              <a:rPr lang="en-US"/>
              <a:pPr>
                <a:defRPr/>
              </a:pPr>
              <a:t>29</a:t>
            </a:fld>
            <a:endParaRPr lang="en-US"/>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C23804-D0F1-40F7-B768-59A18050067F}" type="slidenum">
              <a:rPr lang="en-US"/>
              <a:pPr>
                <a:defRPr/>
              </a:pPr>
              <a:t>30</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BFCD483-F486-43F3-BDA6-A5667E1DF342}" type="slidenum">
              <a:rPr lang="en-US"/>
              <a:pPr>
                <a:defRPr/>
              </a:pPr>
              <a:t>31</a:t>
            </a:fld>
            <a:endParaRPr lang="en-US"/>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87D4DE0-6F2D-4654-8838-D87A35D65912}" type="slidenum">
              <a:rPr lang="en-US"/>
              <a:pPr>
                <a:defRPr/>
              </a:pPr>
              <a:t>32</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2AF0FB3-3456-4C6F-A9B9-F8CD1878905C}" type="slidenum">
              <a:rPr lang="en-US"/>
              <a:pPr>
                <a:defRPr/>
              </a:pPr>
              <a:t>21</a:t>
            </a:fld>
            <a:endParaRPr lang="en-US"/>
          </a:p>
        </p:txBody>
      </p:sp>
      <p:sp>
        <p:nvSpPr>
          <p:cNvPr id="38915" name="Rectangle 2"/>
          <p:cNvSpPr>
            <a:spLocks noGrp="1" noRot="1" noChangeAspect="1" noChangeArrowheads="1" noTextEdit="1"/>
          </p:cNvSpPr>
          <p:nvPr>
            <p:ph type="sldImg"/>
          </p:nvPr>
        </p:nvSpPr>
        <p:spPr bwMode="auto">
          <a:xfrm>
            <a:off x="1147763" y="685800"/>
            <a:ext cx="4570412" cy="3427413"/>
          </a:xfrm>
          <a:noFill/>
          <a:ln>
            <a:solidFill>
              <a:srgbClr val="000000"/>
            </a:solidFill>
            <a:miter lim="800000"/>
            <a:headEnd/>
            <a:tailEnd/>
          </a:ln>
        </p:spPr>
      </p:sp>
      <p:sp>
        <p:nvSpPr>
          <p:cNvPr id="38916" name="Rectangle 3"/>
          <p:cNvSpPr>
            <a:spLocks noGrp="1" noChangeArrowheads="1"/>
          </p:cNvSpPr>
          <p:nvPr>
            <p:ph type="body" idx="1"/>
          </p:nvPr>
        </p:nvSpPr>
        <p:spPr bwMode="auto">
          <a:xfrm>
            <a:off x="915988" y="4341813"/>
            <a:ext cx="5026025" cy="4116387"/>
          </a:xfrm>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FBB1A32-2910-491E-AA70-217605AF6AC1}" type="slidenum">
              <a:rPr lang="en-US"/>
              <a:pPr>
                <a:defRPr/>
              </a:pPr>
              <a:t>22</a:t>
            </a:fld>
            <a:endParaRPr lang="en-US"/>
          </a:p>
        </p:txBody>
      </p:sp>
      <p:sp>
        <p:nvSpPr>
          <p:cNvPr id="39939" name="Rectangle 2"/>
          <p:cNvSpPr>
            <a:spLocks noGrp="1" noRot="1" noChangeAspect="1" noChangeArrowheads="1" noTextEdit="1"/>
          </p:cNvSpPr>
          <p:nvPr>
            <p:ph type="sldImg"/>
          </p:nvPr>
        </p:nvSpPr>
        <p:spPr bwMode="auto">
          <a:xfrm>
            <a:off x="1147763" y="685800"/>
            <a:ext cx="4570412" cy="3427413"/>
          </a:xfrm>
          <a:noFill/>
          <a:ln>
            <a:solidFill>
              <a:srgbClr val="000000"/>
            </a:solidFill>
            <a:miter lim="800000"/>
            <a:headEnd/>
            <a:tailEnd/>
          </a:ln>
        </p:spPr>
      </p:sp>
      <p:sp>
        <p:nvSpPr>
          <p:cNvPr id="39940" name="Rectangle 3"/>
          <p:cNvSpPr>
            <a:spLocks noGrp="1" noChangeArrowheads="1"/>
          </p:cNvSpPr>
          <p:nvPr>
            <p:ph type="body" idx="1"/>
          </p:nvPr>
        </p:nvSpPr>
        <p:spPr bwMode="auto">
          <a:xfrm>
            <a:off x="915988" y="4341813"/>
            <a:ext cx="5026025" cy="4116387"/>
          </a:xfrm>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6DB070-9E53-4F82-8D8C-1A97869F99E1}" type="slidenum">
              <a:rPr lang="en-US"/>
              <a:pPr>
                <a:defRPr/>
              </a:pPr>
              <a:t>23</a:t>
            </a:fld>
            <a:endParaRPr lang="en-US"/>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1A0E10-3F25-4946-AC18-232661762D2F}" type="slidenum">
              <a:rPr lang="en-US"/>
              <a:pPr>
                <a:defRPr/>
              </a:pPr>
              <a:t>24</a:t>
            </a:fld>
            <a:endParaRPr lang="en-US"/>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8027E0-B852-4821-A020-BA1AA358DEC6}" type="slidenum">
              <a:rPr lang="en-US"/>
              <a:pPr>
                <a:defRPr/>
              </a:pPr>
              <a:t>25</a:t>
            </a:fld>
            <a:endParaRPr lang="en-US"/>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5900759-1621-4093-A8A0-05A0EDCC764F}" type="slidenum">
              <a:rPr lang="en-US"/>
              <a:pPr>
                <a:defRPr/>
              </a:pPr>
              <a:t>26</a:t>
            </a:fld>
            <a:endParaRPr lang="en-US"/>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7B95E1-13C4-4729-A15A-EF5BF522A8A8}" type="slidenum">
              <a:rPr lang="en-US"/>
              <a:pPr>
                <a:defRPr/>
              </a:pPr>
              <a:t>27</a:t>
            </a:fld>
            <a:endParaRPr lang="en-US"/>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47ACDC3-2027-4785-AA66-8292CE4066FE}" type="slidenum">
              <a:rPr lang="en-US"/>
              <a:pPr>
                <a:defRPr/>
              </a:pPr>
              <a:t>28</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EA73DA93-D728-46F8-A5D6-C2F07BF8E16C}" type="datetime1">
              <a:rPr lang="en-US" smtClean="0"/>
              <a:pPr>
                <a:defRPr/>
              </a:pPr>
              <a:t>11/15/2021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D80A91E7-C180-441C-AC72-29A8E856B61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C95631B-38F5-4FC8-B2C0-4A58ECAE6EE4}" type="datetime1">
              <a:rPr lang="en-US" smtClean="0"/>
              <a:pPr>
                <a:defRPr/>
              </a:pPr>
              <a:t>11/15/2021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B82BB89-BB86-42D6-BC1C-65AF52EB9412}"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373D753C-9A3D-4878-BE00-CFC879FEBFBF}" type="datetime1">
              <a:rPr lang="en-US" smtClean="0"/>
              <a:pPr>
                <a:defRPr/>
              </a:pPr>
              <a:t>11/15/2021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215704-07E5-487E-BADD-4F151DEFBC39}"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16E8DA10-23DC-40E4-B2C8-530A90D8C630}" type="datetime1">
              <a:rPr lang="en-US" smtClean="0"/>
              <a:pPr>
                <a:defRPr/>
              </a:pPr>
              <a:t>11/15/2021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DD1C3B-08B7-4A6E-B524-59FC87035FCA}"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4E1D7100-8720-4FD5-AF66-74D79DE2FC5A}" type="datetime1">
              <a:rPr lang="en-US" smtClean="0"/>
              <a:pPr>
                <a:defRPr/>
              </a:pPr>
              <a:t>11/15/2021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E3CFD2E-D966-4B0F-9FD9-2235D7CE88DB}"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32C0095-1F19-47DC-96F8-46B2ACB3926A}" type="datetime1">
              <a:rPr lang="en-US" smtClean="0"/>
              <a:pPr>
                <a:defRPr/>
              </a:pPr>
              <a:t>11/15/2021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0BF3D3-8C3D-4A85-BD99-5CF67F30D099}"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4B120EC4-6A28-46AC-A6A3-F149F330D506}" type="datetime1">
              <a:rPr lang="en-US" smtClean="0"/>
              <a:pPr>
                <a:defRPr/>
              </a:pPr>
              <a:t>11/15/2021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FE3F90E-A7E1-4A3C-A739-C823F8481B7E}"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AFC1E868-B1DF-4651-8322-5CC993E6085A}" type="datetime1">
              <a:rPr lang="en-US" smtClean="0"/>
              <a:pPr>
                <a:defRPr/>
              </a:pPr>
              <a:t>11/15/2021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0C7B7AD-1101-4333-BA93-F476D81D97AE}"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A5D2A8F-0672-48D2-A23D-C0347BB0F91D}" type="datetime1">
              <a:rPr lang="en-US" smtClean="0"/>
              <a:pPr>
                <a:defRPr/>
              </a:pPr>
              <a:t>11/15/2021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8BD7A52-AE3C-4B74-AC22-836FE0C70F19}"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B8C0E58D-7C05-482F-B38B-FFB0A5B4C0A7}" type="datetime1">
              <a:rPr lang="en-US" smtClean="0"/>
              <a:pPr>
                <a:defRPr/>
              </a:pPr>
              <a:t>11/15/2021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78B2128-9F10-4393-AC72-7E0D762DB3B5}"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822A3B03-069D-409C-AC33-82F6E6BB95C7}" type="datetime1">
              <a:rPr lang="en-US" smtClean="0"/>
              <a:pPr>
                <a:defRPr/>
              </a:pPr>
              <a:t>11/15/2021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F85193CD-57CC-471C-8359-B1565FC696E0}"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18E02A38-E19C-42DE-841E-A1A69EFF8C6B}" type="datetime1">
              <a:rPr lang="en-US" smtClean="0"/>
              <a:pPr>
                <a:defRPr/>
              </a:pPr>
              <a:t>11/15/2021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6BD43196-CE02-4C5C-B1C3-BAC2C63ACE79}"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med">
    <p:fade/>
  </p:transition>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4.png"/><Relationship Id="rId9"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Algorithms</a:t>
            </a:r>
            <a:endParaRPr lang="en-US" dirty="0"/>
          </a:p>
        </p:txBody>
      </p:sp>
      <p:sp>
        <p:nvSpPr>
          <p:cNvPr id="3" name="Subtitle 2"/>
          <p:cNvSpPr>
            <a:spLocks noGrp="1"/>
          </p:cNvSpPr>
          <p:nvPr>
            <p:ph type="subTitle" idx="1"/>
          </p:nvPr>
        </p:nvSpPr>
        <p:spPr>
          <a:xfrm>
            <a:off x="533400" y="4356846"/>
            <a:ext cx="7854696" cy="624289"/>
          </a:xfrm>
        </p:spPr>
        <p:txBody>
          <a:bodyPr/>
          <a:lstStyle/>
          <a:p>
            <a:r>
              <a:rPr lang="en-US" dirty="0" smtClean="0"/>
              <a:t>Instructor: Javeria Naz </a:t>
            </a:r>
            <a:endParaRPr lang="en-US" dirty="0"/>
          </a:p>
        </p:txBody>
      </p:sp>
    </p:spTree>
    <p:extLst>
      <p:ext uri="{BB962C8B-B14F-4D97-AF65-F5344CB8AC3E}">
        <p14:creationId xmlns:p14="http://schemas.microsoft.com/office/powerpoint/2010/main" val="171585632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 name="Title 2"/>
          <p:cNvSpPr>
            <a:spLocks noGrp="1"/>
          </p:cNvSpPr>
          <p:nvPr>
            <p:ph type="title"/>
          </p:nvPr>
        </p:nvSpPr>
        <p:spPr>
          <a:xfrm>
            <a:off x="457200" y="325261"/>
            <a:ext cx="8229600" cy="1143000"/>
          </a:xfrm>
        </p:spPr>
        <p:txBody>
          <a:bodyPr/>
          <a:lstStyle/>
          <a:p>
            <a:pPr eaLnBrk="1" hangingPunct="1"/>
            <a:r>
              <a:rPr lang="en-US" dirty="0" smtClean="0"/>
              <a:t>Example  (ascending order)</a:t>
            </a:r>
          </a:p>
        </p:txBody>
      </p:sp>
      <p:graphicFrame>
        <p:nvGraphicFramePr>
          <p:cNvPr id="4" name="Content Placeholder 3"/>
          <p:cNvGraphicFramePr>
            <a:graphicFrameLocks noGrp="1"/>
          </p:cNvGraphicFramePr>
          <p:nvPr>
            <p:ph idx="1"/>
          </p:nvPr>
        </p:nvGraphicFramePr>
        <p:xfrm>
          <a:off x="889000" y="1773238"/>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Original</a:t>
                      </a:r>
                      <a:r>
                        <a:rPr lang="en-US" sz="1400" b="0" baseline="0" dirty="0" smtClean="0">
                          <a:solidFill>
                            <a:schemeClr val="tx1"/>
                          </a:solidFill>
                        </a:rPr>
                        <a:t> Array</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 name="Content Placeholder 3"/>
          <p:cNvGraphicFramePr>
            <a:graphicFrameLocks/>
          </p:cNvGraphicFramePr>
          <p:nvPr/>
        </p:nvGraphicFramePr>
        <p:xfrm>
          <a:off x="871538" y="2735263"/>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892630">
                  <a:extLst>
                    <a:ext uri="{9D8B030D-6E8A-4147-A177-3AD203B41FA5}">
                      <a16:colId xmlns:a16="http://schemas.microsoft.com/office/drawing/2014/main" val="20001"/>
                    </a:ext>
                  </a:extLst>
                </a:gridCol>
                <a:gridCol w="936169">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Iteration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ctr" rtl="0" eaLnBrk="1" latinLnBrk="0" hangingPunct="1"/>
                      <a:r>
                        <a:rPr kumimoji="0" lang="en-US" sz="1600" b="0" kern="1200" dirty="0" smtClean="0">
                          <a:solidFill>
                            <a:schemeClr val="tx1"/>
                          </a:solidFill>
                          <a:latin typeface="+mn-lt"/>
                          <a:ea typeface="+mn-ea"/>
                          <a:cs typeface="+mn-cs"/>
                        </a:rPr>
                        <a:t>3</a:t>
                      </a:r>
                      <a:endParaRPr kumimoji="0" lang="en-US" sz="16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Content Placeholder 3"/>
          <p:cNvGraphicFramePr>
            <a:graphicFrameLocks/>
          </p:cNvGraphicFramePr>
          <p:nvPr/>
        </p:nvGraphicFramePr>
        <p:xfrm>
          <a:off x="827088" y="3841750"/>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Iteration</a:t>
                      </a:r>
                      <a:r>
                        <a:rPr lang="en-US" sz="1400" b="0" baseline="0" dirty="0" smtClean="0">
                          <a:solidFill>
                            <a:schemeClr val="tx1"/>
                          </a:solidFill>
                        </a:rPr>
                        <a:t> 2</a:t>
                      </a:r>
                      <a:endParaRPr lang="en-US" sz="1400" b="0" dirty="0" smtClean="0">
                        <a:solidFill>
                          <a:schemeClr val="tx1"/>
                        </a:solidFill>
                      </a:endParaRPr>
                    </a:p>
                    <a:p>
                      <a:r>
                        <a:rPr lang="en-US" sz="1400" b="0" dirty="0" smtClean="0">
                          <a:solidFill>
                            <a:schemeClr val="tx1"/>
                          </a:solidFill>
                        </a:rPr>
                        <a:t>S0: 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a:off x="1985963" y="3422650"/>
            <a:ext cx="769937"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011363" y="4703356"/>
            <a:ext cx="1724025"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3"/>
          <p:cNvGraphicFramePr>
            <a:graphicFrameLocks/>
          </p:cNvGraphicFramePr>
          <p:nvPr/>
        </p:nvGraphicFramePr>
        <p:xfrm>
          <a:off x="809625" y="4933950"/>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Iteration</a:t>
                      </a:r>
                      <a:r>
                        <a:rPr lang="en-US" sz="1400" b="0" baseline="0" dirty="0" smtClean="0">
                          <a:solidFill>
                            <a:schemeClr val="tx1"/>
                          </a:solidFill>
                        </a:rPr>
                        <a:t> 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7" name="Content Placeholder 3"/>
          <p:cNvGraphicFramePr>
            <a:graphicFrameLocks/>
          </p:cNvGraphicFramePr>
          <p:nvPr/>
        </p:nvGraphicFramePr>
        <p:xfrm>
          <a:off x="792163" y="5792788"/>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94&lt;76 No</a:t>
                      </a:r>
                    </a:p>
                    <a:p>
                      <a:r>
                        <a:rPr lang="en-US" sz="1400" b="0" dirty="0" smtClean="0">
                          <a:solidFill>
                            <a:schemeClr val="tx1"/>
                          </a:solidFill>
                        </a:rPr>
                        <a:t>leave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9" name="Straight Arrow Connector 18"/>
          <p:cNvCxnSpPr/>
          <p:nvPr/>
        </p:nvCxnSpPr>
        <p:spPr>
          <a:xfrm>
            <a:off x="1958975" y="6623050"/>
            <a:ext cx="2705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03475" y="2416175"/>
            <a:ext cx="26988" cy="2873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95638" y="2373313"/>
            <a:ext cx="26987" cy="2873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nvGraphicFramePr>
        <p:xfrm>
          <a:off x="774700" y="2273794"/>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Iteration 4</a:t>
                      </a:r>
                    </a:p>
                    <a:p>
                      <a:r>
                        <a:rPr lang="en-US" sz="1400" b="0" baseline="0" dirty="0" smtClean="0">
                          <a:solidFill>
                            <a:schemeClr val="tx1"/>
                          </a:solidFill>
                        </a:rPr>
                        <a:t>S0:Swap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Content Placeholder 3"/>
          <p:cNvGraphicFramePr>
            <a:graphicFrameLocks/>
          </p:cNvGraphicFramePr>
          <p:nvPr/>
        </p:nvGraphicFramePr>
        <p:xfrm>
          <a:off x="769938" y="3053256"/>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55&lt;76</a:t>
                      </a:r>
                      <a:r>
                        <a:rPr lang="en-US" sz="1400" b="0" baseline="0" dirty="0" smtClean="0">
                          <a:solidFill>
                            <a:schemeClr val="tx1"/>
                          </a:solidFill>
                        </a:rPr>
                        <a:t> True</a:t>
                      </a:r>
                    </a:p>
                    <a:p>
                      <a:r>
                        <a:rPr lang="en-US" sz="1400" b="0" baseline="0" dirty="0" smtClean="0">
                          <a:solidFill>
                            <a:schemeClr val="tx1"/>
                          </a:solidFill>
                        </a:rPr>
                        <a:t>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 name="Content Placeholder 3"/>
          <p:cNvGraphicFramePr>
            <a:graphicFrameLocks/>
          </p:cNvGraphicFramePr>
          <p:nvPr/>
        </p:nvGraphicFramePr>
        <p:xfrm>
          <a:off x="766763" y="3885106"/>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55&lt;3</a:t>
                      </a:r>
                      <a:r>
                        <a:rPr lang="en-US" sz="1400" b="0" baseline="0" dirty="0" smtClean="0">
                          <a:solidFill>
                            <a:schemeClr val="tx1"/>
                          </a:solidFill>
                        </a:rPr>
                        <a:t> No</a:t>
                      </a:r>
                    </a:p>
                    <a:p>
                      <a:r>
                        <a:rPr lang="en-US" sz="1400" b="0" baseline="0" dirty="0" smtClean="0">
                          <a:solidFill>
                            <a:schemeClr val="tx1"/>
                          </a:solidFill>
                        </a:rPr>
                        <a:t>Leave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0" name="Straight Arrow Connector 9"/>
          <p:cNvCxnSpPr/>
          <p:nvPr/>
        </p:nvCxnSpPr>
        <p:spPr>
          <a:xfrm>
            <a:off x="1920875" y="5604369"/>
            <a:ext cx="37353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09" name="Title 10"/>
          <p:cNvSpPr>
            <a:spLocks noGrp="1"/>
          </p:cNvSpPr>
          <p:nvPr>
            <p:ph type="title"/>
          </p:nvPr>
        </p:nvSpPr>
        <p:spPr>
          <a:xfrm>
            <a:off x="457200" y="508143"/>
            <a:ext cx="8305800" cy="1143000"/>
          </a:xfrm>
        </p:spPr>
        <p:txBody>
          <a:bodyPr/>
          <a:lstStyle/>
          <a:p>
            <a:pPr eaLnBrk="1" hangingPunct="1"/>
            <a:r>
              <a:rPr lang="en-US" dirty="0" smtClean="0"/>
              <a:t>Cont . . . </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429765"/>
            <a:ext cx="8305800" cy="1143000"/>
          </a:xfrm>
        </p:spPr>
        <p:txBody>
          <a:bodyPr/>
          <a:lstStyle/>
          <a:p>
            <a:pPr eaLnBrk="1" hangingPunct="1"/>
            <a:r>
              <a:rPr lang="en-US" dirty="0" smtClean="0"/>
              <a:t>Cont . . . . </a:t>
            </a:r>
          </a:p>
        </p:txBody>
      </p:sp>
      <p:graphicFrame>
        <p:nvGraphicFramePr>
          <p:cNvPr id="3" name="Content Placeholder 3"/>
          <p:cNvGraphicFramePr>
            <a:graphicFrameLocks/>
          </p:cNvGraphicFramePr>
          <p:nvPr/>
        </p:nvGraphicFramePr>
        <p:xfrm>
          <a:off x="774700" y="1738313"/>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Iteration   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 name="Content Placeholder 3"/>
          <p:cNvGraphicFramePr>
            <a:graphicFrameLocks/>
          </p:cNvGraphicFramePr>
          <p:nvPr/>
        </p:nvGraphicFramePr>
        <p:xfrm>
          <a:off x="769938" y="2505075"/>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S0: True</a:t>
                      </a:r>
                    </a:p>
                    <a:p>
                      <a:r>
                        <a:rPr lang="en-US" sz="1400" b="0" dirty="0" smtClean="0">
                          <a:solidFill>
                            <a:schemeClr val="tx1"/>
                          </a:solidFill>
                        </a:rPr>
                        <a:t>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 name="Content Placeholder 3"/>
          <p:cNvGraphicFramePr>
            <a:graphicFrameLocks/>
          </p:cNvGraphicFramePr>
          <p:nvPr/>
        </p:nvGraphicFramePr>
        <p:xfrm>
          <a:off x="754063" y="3297238"/>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21&lt;76 True</a:t>
                      </a:r>
                    </a:p>
                    <a:p>
                      <a:r>
                        <a:rPr lang="en-US" sz="1400" b="0" dirty="0" smtClean="0">
                          <a:solidFill>
                            <a:schemeClr val="tx1"/>
                          </a:solidFill>
                        </a:rPr>
                        <a:t>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Content Placeholder 3"/>
          <p:cNvGraphicFramePr>
            <a:graphicFrameLocks/>
          </p:cNvGraphicFramePr>
          <p:nvPr/>
        </p:nvGraphicFramePr>
        <p:xfrm>
          <a:off x="749300" y="4064000"/>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21&lt;55 True</a:t>
                      </a:r>
                    </a:p>
                    <a:p>
                      <a:r>
                        <a:rPr lang="en-US" sz="1400" b="0" dirty="0" smtClean="0">
                          <a:solidFill>
                            <a:schemeClr val="tx1"/>
                          </a:solidFill>
                        </a:rPr>
                        <a:t>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 name="Content Placeholder 3"/>
          <p:cNvGraphicFramePr>
            <a:graphicFrameLocks/>
          </p:cNvGraphicFramePr>
          <p:nvPr/>
        </p:nvGraphicFramePr>
        <p:xfrm>
          <a:off x="749300" y="4821238"/>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21&lt;3 No</a:t>
                      </a:r>
                    </a:p>
                    <a:p>
                      <a:r>
                        <a:rPr lang="en-US" sz="1400" b="0" dirty="0" smtClean="0">
                          <a:solidFill>
                            <a:schemeClr val="tx1"/>
                          </a:solidFill>
                        </a:rPr>
                        <a:t>Leave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2" name="Straight Arrow Connector 11"/>
          <p:cNvCxnSpPr/>
          <p:nvPr/>
        </p:nvCxnSpPr>
        <p:spPr>
          <a:xfrm>
            <a:off x="1906588" y="5720798"/>
            <a:ext cx="4716462" cy="26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46883"/>
            <a:ext cx="8305800" cy="1143000"/>
          </a:xfrm>
        </p:spPr>
        <p:txBody>
          <a:bodyPr/>
          <a:lstStyle/>
          <a:p>
            <a:pPr eaLnBrk="1" hangingPunct="1"/>
            <a:r>
              <a:rPr lang="en-US" dirty="0" smtClean="0"/>
              <a:t>Cont . . . </a:t>
            </a:r>
          </a:p>
        </p:txBody>
      </p:sp>
      <p:graphicFrame>
        <p:nvGraphicFramePr>
          <p:cNvPr id="3" name="Content Placeholder 3"/>
          <p:cNvGraphicFramePr>
            <a:graphicFrameLocks/>
          </p:cNvGraphicFramePr>
          <p:nvPr/>
        </p:nvGraphicFramePr>
        <p:xfrm>
          <a:off x="836613" y="1590675"/>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Iteration  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 name="Content Placeholder 3"/>
          <p:cNvGraphicFramePr>
            <a:graphicFrameLocks/>
          </p:cNvGraphicFramePr>
          <p:nvPr/>
        </p:nvGraphicFramePr>
        <p:xfrm>
          <a:off x="831850" y="2317750"/>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S0: true </a:t>
                      </a:r>
                    </a:p>
                    <a:p>
                      <a:r>
                        <a:rPr lang="en-US" sz="1400" b="0" dirty="0" smtClean="0">
                          <a:solidFill>
                            <a:schemeClr val="tx1"/>
                          </a:solidFill>
                        </a:rPr>
                        <a:t>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5" name="Content Placeholder 3"/>
          <p:cNvGraphicFramePr>
            <a:graphicFrameLocks/>
          </p:cNvGraphicFramePr>
          <p:nvPr/>
        </p:nvGraphicFramePr>
        <p:xfrm>
          <a:off x="854075" y="3057525"/>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1&lt;76 true </a:t>
                      </a:r>
                    </a:p>
                    <a:p>
                      <a:r>
                        <a:rPr lang="en-US" sz="1400" b="0" dirty="0" smtClean="0">
                          <a:solidFill>
                            <a:schemeClr val="tx1"/>
                          </a:solidFill>
                        </a:rPr>
                        <a:t>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 name="Content Placeholder 3"/>
          <p:cNvGraphicFramePr>
            <a:graphicFrameLocks/>
          </p:cNvGraphicFramePr>
          <p:nvPr/>
        </p:nvGraphicFramePr>
        <p:xfrm>
          <a:off x="849313" y="3798888"/>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1&lt;55 true </a:t>
                      </a:r>
                    </a:p>
                    <a:p>
                      <a:r>
                        <a:rPr lang="en-US" sz="1400" b="0" dirty="0" smtClean="0">
                          <a:solidFill>
                            <a:schemeClr val="tx1"/>
                          </a:solidFill>
                        </a:rPr>
                        <a:t>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8" name="Content Placeholder 3"/>
          <p:cNvGraphicFramePr>
            <a:graphicFrameLocks/>
          </p:cNvGraphicFramePr>
          <p:nvPr/>
        </p:nvGraphicFramePr>
        <p:xfrm>
          <a:off x="844550" y="4564063"/>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1&lt;21 true </a:t>
                      </a:r>
                    </a:p>
                    <a:p>
                      <a:r>
                        <a:rPr lang="en-US" sz="1400" b="0" dirty="0" smtClean="0">
                          <a:solidFill>
                            <a:schemeClr val="tx1"/>
                          </a:solidFill>
                        </a:rPr>
                        <a:t>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9" name="Content Placeholder 3"/>
          <p:cNvGraphicFramePr>
            <a:graphicFrameLocks/>
          </p:cNvGraphicFramePr>
          <p:nvPr/>
        </p:nvGraphicFramePr>
        <p:xfrm>
          <a:off x="839788" y="5305425"/>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1&lt;3 true </a:t>
                      </a:r>
                    </a:p>
                    <a:p>
                      <a:r>
                        <a:rPr lang="en-US" sz="1400" b="0" dirty="0" smtClean="0">
                          <a:solidFill>
                            <a:schemeClr val="tx1"/>
                          </a:solidFill>
                        </a:rPr>
                        <a:t>Swap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0" name="Content Placeholder 3"/>
          <p:cNvGraphicFramePr>
            <a:graphicFrameLocks/>
          </p:cNvGraphicFramePr>
          <p:nvPr/>
        </p:nvGraphicFramePr>
        <p:xfrm>
          <a:off x="836613" y="5992813"/>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Sorted</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21</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55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76</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600" b="0" dirty="0" smtClean="0">
                          <a:solidFill>
                            <a:schemeClr val="tx1"/>
                          </a:solidFill>
                        </a:rPr>
                        <a:t>94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cxnSp>
        <p:nvCxnSpPr>
          <p:cNvPr id="12" name="Straight Arrow Connector 11"/>
          <p:cNvCxnSpPr/>
          <p:nvPr/>
        </p:nvCxnSpPr>
        <p:spPr>
          <a:xfrm>
            <a:off x="1973263" y="6675438"/>
            <a:ext cx="5773737"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3"/>
          <p:cNvSpPr>
            <a:spLocks noGrp="1"/>
          </p:cNvSpPr>
          <p:nvPr>
            <p:ph idx="1"/>
          </p:nvPr>
        </p:nvSpPr>
        <p:spPr/>
        <p:txBody>
          <a:bodyPr/>
          <a:lstStyle/>
          <a:p>
            <a:pPr eaLnBrk="1" hangingPunct="1"/>
            <a:r>
              <a:rPr lang="en-US" smtClean="0"/>
              <a:t>Task :</a:t>
            </a:r>
          </a:p>
          <a:p>
            <a:pPr lvl="1" eaLnBrk="1" hangingPunct="1"/>
            <a:r>
              <a:rPr lang="en-US" smtClean="0"/>
              <a:t>Sort the following into descending order</a:t>
            </a:r>
          </a:p>
          <a:p>
            <a:pPr lvl="1" eaLnBrk="1" hangingPunct="1">
              <a:buFont typeface="Wingdings" pitchFamily="2" charset="2"/>
              <a:buNone/>
            </a:pPr>
            <a:endParaRPr lang="en-US" smtClean="0"/>
          </a:p>
        </p:txBody>
      </p:sp>
      <p:sp>
        <p:nvSpPr>
          <p:cNvPr id="12291" name="Title 2"/>
          <p:cNvSpPr>
            <a:spLocks noGrp="1"/>
          </p:cNvSpPr>
          <p:nvPr>
            <p:ph type="title"/>
          </p:nvPr>
        </p:nvSpPr>
        <p:spPr>
          <a:xfrm>
            <a:off x="628650" y="365125"/>
            <a:ext cx="7886700" cy="1325563"/>
          </a:xfrm>
        </p:spPr>
        <p:txBody>
          <a:bodyPr/>
          <a:lstStyle/>
          <a:p>
            <a:pPr eaLnBrk="1" hangingPunct="1"/>
            <a:r>
              <a:rPr lang="en-US" smtClean="0"/>
              <a:t>Cont . . . </a:t>
            </a:r>
          </a:p>
        </p:txBody>
      </p:sp>
      <p:graphicFrame>
        <p:nvGraphicFramePr>
          <p:cNvPr id="5" name="Content Placeholder 3"/>
          <p:cNvGraphicFramePr>
            <a:graphicFrameLocks/>
          </p:cNvGraphicFramePr>
          <p:nvPr/>
        </p:nvGraphicFramePr>
        <p:xfrm>
          <a:off x="836613" y="3379788"/>
          <a:ext cx="6949439" cy="538753"/>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0000"/>
                    </a:ext>
                  </a:extLst>
                </a:gridCol>
                <a:gridCol w="923112">
                  <a:extLst>
                    <a:ext uri="{9D8B030D-6E8A-4147-A177-3AD203B41FA5}">
                      <a16:colId xmlns:a16="http://schemas.microsoft.com/office/drawing/2014/main" val="20001"/>
                    </a:ext>
                  </a:extLst>
                </a:gridCol>
                <a:gridCol w="905687">
                  <a:extLst>
                    <a:ext uri="{9D8B030D-6E8A-4147-A177-3AD203B41FA5}">
                      <a16:colId xmlns:a16="http://schemas.microsoft.com/office/drawing/2014/main" val="20002"/>
                    </a:ext>
                  </a:extLst>
                </a:gridCol>
                <a:gridCol w="992777">
                  <a:extLst>
                    <a:ext uri="{9D8B030D-6E8A-4147-A177-3AD203B41FA5}">
                      <a16:colId xmlns:a16="http://schemas.microsoft.com/office/drawing/2014/main" val="20003"/>
                    </a:ext>
                  </a:extLst>
                </a:gridCol>
                <a:gridCol w="992777">
                  <a:extLst>
                    <a:ext uri="{9D8B030D-6E8A-4147-A177-3AD203B41FA5}">
                      <a16:colId xmlns:a16="http://schemas.microsoft.com/office/drawing/2014/main" val="20004"/>
                    </a:ext>
                  </a:extLst>
                </a:gridCol>
                <a:gridCol w="992777">
                  <a:extLst>
                    <a:ext uri="{9D8B030D-6E8A-4147-A177-3AD203B41FA5}">
                      <a16:colId xmlns:a16="http://schemas.microsoft.com/office/drawing/2014/main" val="20005"/>
                    </a:ext>
                  </a:extLst>
                </a:gridCol>
                <a:gridCol w="992777">
                  <a:extLst>
                    <a:ext uri="{9D8B030D-6E8A-4147-A177-3AD203B41FA5}">
                      <a16:colId xmlns:a16="http://schemas.microsoft.com/office/drawing/2014/main" val="20006"/>
                    </a:ext>
                  </a:extLst>
                </a:gridCol>
              </a:tblGrid>
              <a:tr h="538753">
                <a:tc>
                  <a:txBody>
                    <a:bodyPr/>
                    <a:lstStyle/>
                    <a:p>
                      <a:r>
                        <a:rPr lang="en-US" sz="1400" b="0" dirty="0" smtClean="0">
                          <a:solidFill>
                            <a:schemeClr val="tx1"/>
                          </a:solidFill>
                        </a:rPr>
                        <a:t>Un Sorted</a:t>
                      </a:r>
                    </a:p>
                    <a:p>
                      <a:r>
                        <a:rPr lang="en-US" sz="1400" b="0" dirty="0" smtClean="0">
                          <a:solidFill>
                            <a:schemeClr val="tx1"/>
                          </a:solidFill>
                        </a:rPr>
                        <a:t>Array </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7</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5</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2</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4</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3</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9</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Title 2"/>
          <p:cNvSpPr>
            <a:spLocks noGrp="1"/>
          </p:cNvSpPr>
          <p:nvPr>
            <p:ph type="title"/>
          </p:nvPr>
        </p:nvSpPr>
        <p:spPr/>
        <p:txBody>
          <a:bodyPr/>
          <a:lstStyle/>
          <a:p>
            <a:pPr eaLnBrk="1" hangingPunct="1"/>
            <a:r>
              <a:rPr lang="en-US" smtClean="0"/>
              <a:t>Algorithm for Insertion Sort</a:t>
            </a:r>
          </a:p>
        </p:txBody>
      </p:sp>
      <p:sp>
        <p:nvSpPr>
          <p:cNvPr id="13314" name="Content Placeholder 1"/>
          <p:cNvSpPr>
            <a:spLocks noGrp="1"/>
          </p:cNvSpPr>
          <p:nvPr>
            <p:ph idx="1"/>
          </p:nvPr>
        </p:nvSpPr>
        <p:spPr/>
        <p:txBody>
          <a:bodyPr/>
          <a:lstStyle/>
          <a:p>
            <a:pPr eaLnBrk="1" hangingPunct="1">
              <a:buFont typeface="Wingdings" pitchFamily="2" charset="2"/>
              <a:buNone/>
            </a:pPr>
            <a:r>
              <a:rPr lang="en-US" dirty="0" smtClean="0"/>
              <a:t>	for </a:t>
            </a:r>
            <a:r>
              <a:rPr lang="en-US" dirty="0" err="1" smtClean="0"/>
              <a:t>i</a:t>
            </a:r>
            <a:r>
              <a:rPr lang="en-US" dirty="0" smtClean="0"/>
              <a:t> = 1 to n-1</a:t>
            </a:r>
          </a:p>
          <a:p>
            <a:pPr eaLnBrk="1" hangingPunct="1">
              <a:buFont typeface="Wingdings" pitchFamily="2" charset="2"/>
              <a:buNone/>
            </a:pPr>
            <a:r>
              <a:rPr lang="en-US" dirty="0" smtClean="0"/>
              <a:t>	j =1</a:t>
            </a:r>
          </a:p>
          <a:p>
            <a:pPr eaLnBrk="1" hangingPunct="1">
              <a:buFont typeface="Wingdings" pitchFamily="2" charset="2"/>
              <a:buNone/>
            </a:pPr>
            <a:r>
              <a:rPr lang="en-US" dirty="0" smtClean="0"/>
              <a:t>	while j &gt; 0 and A[ j ] &lt; A[ j -1]</a:t>
            </a:r>
          </a:p>
          <a:p>
            <a:pPr eaLnBrk="1" hangingPunct="1">
              <a:buFont typeface="Wingdings" pitchFamily="2" charset="2"/>
              <a:buNone/>
            </a:pPr>
            <a:r>
              <a:rPr lang="en-US" dirty="0" smtClean="0"/>
              <a:t>		swap (A[ j ] , A[ j – 1 ])</a:t>
            </a:r>
          </a:p>
          <a:p>
            <a:pPr eaLnBrk="1" hangingPunct="1">
              <a:buFont typeface="Wingdings" pitchFamily="2" charset="2"/>
              <a:buNone/>
            </a:pPr>
            <a:r>
              <a:rPr lang="en-US" dirty="0" smtClean="0"/>
              <a:t>		j = j - 1</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2"/>
          <p:cNvSpPr>
            <a:spLocks noGrp="1"/>
          </p:cNvSpPr>
          <p:nvPr>
            <p:ph type="title"/>
          </p:nvPr>
        </p:nvSpPr>
        <p:spPr/>
        <p:txBody>
          <a:bodyPr/>
          <a:lstStyle/>
          <a:p>
            <a:pPr eaLnBrk="1" hangingPunct="1"/>
            <a:r>
              <a:rPr lang="en-US" smtClean="0"/>
              <a:t>Algorithm for Insertion Sort</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2000"/>
                    </a14:imgEffect>
                    <a14:imgEffect>
                      <a14:brightnessContrast bright="45000"/>
                    </a14:imgEffect>
                  </a14:imgLayer>
                </a14:imgProps>
              </a:ext>
            </a:extLst>
          </a:blip>
          <a:stretch>
            <a:fillRect/>
          </a:stretch>
        </p:blipFill>
        <p:spPr>
          <a:xfrm>
            <a:off x="1417320" y="2255520"/>
            <a:ext cx="5286375" cy="4095750"/>
          </a:xfrm>
          <a:prstGeom prst="rect">
            <a:avLst/>
          </a:prstGeom>
        </p:spPr>
      </p:pic>
    </p:spTree>
    <p:extLst>
      <p:ext uri="{BB962C8B-B14F-4D97-AF65-F5344CB8AC3E}">
        <p14:creationId xmlns:p14="http://schemas.microsoft.com/office/powerpoint/2010/main" val="149190285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2"/>
          <p:cNvSpPr>
            <a:spLocks noGrp="1"/>
          </p:cNvSpPr>
          <p:nvPr>
            <p:ph type="title"/>
          </p:nvPr>
        </p:nvSpPr>
        <p:spPr/>
        <p:txBody>
          <a:bodyPr/>
          <a:lstStyle/>
          <a:p>
            <a:r>
              <a:rPr lang="en-US" smtClean="0"/>
              <a:t>Merge Sort</a:t>
            </a:r>
          </a:p>
        </p:txBody>
      </p:sp>
      <p:sp>
        <p:nvSpPr>
          <p:cNvPr id="14338" name="Content Placeholder 1"/>
          <p:cNvSpPr>
            <a:spLocks noGrp="1"/>
          </p:cNvSpPr>
          <p:nvPr>
            <p:ph idx="1"/>
          </p:nvPr>
        </p:nvSpPr>
        <p:spPr/>
        <p:txBody>
          <a:bodyPr/>
          <a:lstStyle/>
          <a:p>
            <a:r>
              <a:rPr lang="en-US" sz="2400" smtClean="0"/>
              <a:t>Based  on divide and conquer strategy</a:t>
            </a:r>
          </a:p>
          <a:p>
            <a:pPr>
              <a:buFont typeface="Wingdings" pitchFamily="2" charset="2"/>
              <a:buNone/>
            </a:pPr>
            <a:endParaRPr lang="en-US" sz="2400" smtClean="0"/>
          </a:p>
          <a:p>
            <a:r>
              <a:rPr lang="en-US" sz="2400" smtClean="0"/>
              <a:t>List is divided into two halves (Divide)</a:t>
            </a:r>
          </a:p>
          <a:p>
            <a:endParaRPr lang="en-US" sz="2400" smtClean="0"/>
          </a:p>
          <a:p>
            <a:r>
              <a:rPr lang="en-US" sz="2400" smtClean="0"/>
              <a:t>Each half is sorted independently (Conquer)</a:t>
            </a:r>
          </a:p>
          <a:p>
            <a:pPr>
              <a:buFont typeface="Wingdings" pitchFamily="2" charset="2"/>
              <a:buNone/>
            </a:pPr>
            <a:endParaRPr lang="en-US" sz="2400" smtClean="0"/>
          </a:p>
          <a:p>
            <a:r>
              <a:rPr lang="en-US" sz="2400" smtClean="0"/>
              <a:t>Two halves are merged into a sorted sequence.</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7280" y="1119187"/>
            <a:ext cx="5932170" cy="5510213"/>
          </a:xfrm>
          <a:prstGeom prst="rect">
            <a:avLst/>
          </a:prstGeom>
        </p:spPr>
      </p:pic>
    </p:spTree>
    <p:extLst>
      <p:ext uri="{BB962C8B-B14F-4D97-AF65-F5344CB8AC3E}">
        <p14:creationId xmlns:p14="http://schemas.microsoft.com/office/powerpoint/2010/main" val="325206829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76401" y="869632"/>
            <a:ext cx="5773102" cy="5708598"/>
          </a:xfrm>
          <a:prstGeom prst="rect">
            <a:avLst/>
          </a:prstGeom>
        </p:spPr>
      </p:pic>
    </p:spTree>
    <p:extLst>
      <p:ext uri="{BB962C8B-B14F-4D97-AF65-F5344CB8AC3E}">
        <p14:creationId xmlns:p14="http://schemas.microsoft.com/office/powerpoint/2010/main" val="187247272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2"/>
          <p:cNvSpPr>
            <a:spLocks noGrp="1"/>
          </p:cNvSpPr>
          <p:nvPr>
            <p:ph type="title"/>
          </p:nvPr>
        </p:nvSpPr>
        <p:spPr/>
        <p:txBody>
          <a:bodyPr/>
          <a:lstStyle/>
          <a:p>
            <a:pPr eaLnBrk="1" hangingPunct="1"/>
            <a:r>
              <a:rPr lang="en-US" dirty="0" smtClean="0"/>
              <a:t>Sorting- Introduction </a:t>
            </a:r>
          </a:p>
        </p:txBody>
      </p:sp>
      <p:sp>
        <p:nvSpPr>
          <p:cNvPr id="4098" name="Content Placeholder 13"/>
          <p:cNvSpPr>
            <a:spLocks noGrp="1"/>
          </p:cNvSpPr>
          <p:nvPr>
            <p:ph idx="1"/>
          </p:nvPr>
        </p:nvSpPr>
        <p:spPr/>
        <p:txBody>
          <a:bodyPr/>
          <a:lstStyle/>
          <a:p>
            <a:pPr algn="just" eaLnBrk="1" hangingPunct="1"/>
            <a:r>
              <a:rPr lang="en-US" sz="2000" smtClean="0"/>
              <a:t>Sorting is used to arrange names and numbers in meaningful ways.</a:t>
            </a:r>
          </a:p>
          <a:p>
            <a:pPr eaLnBrk="1" hangingPunct="1"/>
            <a:endParaRPr lang="en-US" sz="2000" smtClean="0"/>
          </a:p>
          <a:p>
            <a:pPr eaLnBrk="1" hangingPunct="1"/>
            <a:r>
              <a:rPr lang="en-US" sz="2000" smtClean="0"/>
              <a:t>Let A be a list of n elements A1, A2, ....... An in memory. </a:t>
            </a:r>
          </a:p>
          <a:p>
            <a:pPr eaLnBrk="1" hangingPunct="1"/>
            <a:endParaRPr lang="en-US" sz="2000" smtClean="0"/>
          </a:p>
          <a:p>
            <a:pPr eaLnBrk="1" hangingPunct="1"/>
            <a:r>
              <a:rPr lang="en-US" sz="2000" smtClean="0"/>
              <a:t>Sorting of list A refers to the operation of rearranging the contents of A so that they are in increasing (or decreasing) order.</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94631"/>
            <a:ext cx="8229600" cy="1143000"/>
          </a:xfrm>
        </p:spPr>
        <p:txBody>
          <a:bodyPr/>
          <a:lstStyle/>
          <a:p>
            <a:r>
              <a:rPr lang="en-US" smtClean="0"/>
              <a:t>Merge sort</a:t>
            </a:r>
            <a:endParaRPr lang="en-US" dirty="0" smtClean="0"/>
          </a:p>
        </p:txBody>
      </p:sp>
      <p:sp>
        <p:nvSpPr>
          <p:cNvPr id="15363" name="Rectangle 3"/>
          <p:cNvSpPr>
            <a:spLocks noGrp="1" noChangeArrowheads="1"/>
          </p:cNvSpPr>
          <p:nvPr>
            <p:ph idx="1"/>
          </p:nvPr>
        </p:nvSpPr>
        <p:spPr>
          <a:xfrm>
            <a:off x="566738" y="1752600"/>
            <a:ext cx="8001000" cy="1924050"/>
          </a:xfrm>
        </p:spPr>
        <p:txBody>
          <a:bodyPr/>
          <a:lstStyle/>
          <a:p>
            <a:pPr marL="0" indent="0"/>
            <a:r>
              <a:rPr lang="en-US" smtClean="0"/>
              <a:t>Mergesort  (divide-and-conquer)</a:t>
            </a:r>
          </a:p>
          <a:p>
            <a:pPr marL="346075" lvl="1" indent="-231775"/>
            <a:r>
              <a:rPr lang="en-US" smtClean="0"/>
              <a:t>Divide array into two halves.</a:t>
            </a:r>
          </a:p>
        </p:txBody>
      </p:sp>
      <p:sp>
        <p:nvSpPr>
          <p:cNvPr id="15364" name="Rectangle 4"/>
          <p:cNvSpPr>
            <a:spLocks noChangeArrowheads="1"/>
          </p:cNvSpPr>
          <p:nvPr/>
        </p:nvSpPr>
        <p:spPr bwMode="auto">
          <a:xfrm>
            <a:off x="16002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5365" name="Rectangle 5"/>
          <p:cNvSpPr>
            <a:spLocks noChangeArrowheads="1"/>
          </p:cNvSpPr>
          <p:nvPr/>
        </p:nvSpPr>
        <p:spPr bwMode="auto">
          <a:xfrm>
            <a:off x="21336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5366" name="Rectangle 6"/>
          <p:cNvSpPr>
            <a:spLocks noChangeArrowheads="1"/>
          </p:cNvSpPr>
          <p:nvPr/>
        </p:nvSpPr>
        <p:spPr bwMode="auto">
          <a:xfrm>
            <a:off x="26670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5367" name="Rectangle 7"/>
          <p:cNvSpPr>
            <a:spLocks noChangeArrowheads="1"/>
          </p:cNvSpPr>
          <p:nvPr/>
        </p:nvSpPr>
        <p:spPr bwMode="auto">
          <a:xfrm>
            <a:off x="32004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5368" name="Rectangle 8"/>
          <p:cNvSpPr>
            <a:spLocks noChangeArrowheads="1"/>
          </p:cNvSpPr>
          <p:nvPr/>
        </p:nvSpPr>
        <p:spPr bwMode="auto">
          <a:xfrm>
            <a:off x="37338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15369" name="Rectangle 9"/>
          <p:cNvSpPr>
            <a:spLocks noChangeArrowheads="1"/>
          </p:cNvSpPr>
          <p:nvPr/>
        </p:nvSpPr>
        <p:spPr bwMode="auto">
          <a:xfrm>
            <a:off x="42672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5370" name="Rectangle 10"/>
          <p:cNvSpPr>
            <a:spLocks noChangeArrowheads="1"/>
          </p:cNvSpPr>
          <p:nvPr/>
        </p:nvSpPr>
        <p:spPr bwMode="auto">
          <a:xfrm>
            <a:off x="48006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sp>
        <p:nvSpPr>
          <p:cNvPr id="15371" name="Rectangle 11"/>
          <p:cNvSpPr>
            <a:spLocks noChangeArrowheads="1"/>
          </p:cNvSpPr>
          <p:nvPr/>
        </p:nvSpPr>
        <p:spPr bwMode="auto">
          <a:xfrm>
            <a:off x="53340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5372" name="Rectangle 12"/>
          <p:cNvSpPr>
            <a:spLocks noChangeArrowheads="1"/>
          </p:cNvSpPr>
          <p:nvPr/>
        </p:nvSpPr>
        <p:spPr bwMode="auto">
          <a:xfrm>
            <a:off x="58674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5373" name="Rectangle 13"/>
          <p:cNvSpPr>
            <a:spLocks noChangeArrowheads="1"/>
          </p:cNvSpPr>
          <p:nvPr/>
        </p:nvSpPr>
        <p:spPr bwMode="auto">
          <a:xfrm>
            <a:off x="64008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grpSp>
        <p:nvGrpSpPr>
          <p:cNvPr id="2" name="Group 14"/>
          <p:cNvGrpSpPr>
            <a:grpSpLocks/>
          </p:cNvGrpSpPr>
          <p:nvPr/>
        </p:nvGrpSpPr>
        <p:grpSpPr bwMode="auto">
          <a:xfrm>
            <a:off x="1295400" y="4495800"/>
            <a:ext cx="7543800" cy="442913"/>
            <a:chOff x="816" y="2832"/>
            <a:chExt cx="4752" cy="279"/>
          </a:xfrm>
        </p:grpSpPr>
        <p:sp>
          <p:nvSpPr>
            <p:cNvPr id="15375" name="Text Box 15"/>
            <p:cNvSpPr txBox="1">
              <a:spLocks noChangeArrowheads="1"/>
            </p:cNvSpPr>
            <p:nvPr/>
          </p:nvSpPr>
          <p:spPr bwMode="auto">
            <a:xfrm>
              <a:off x="4656" y="2880"/>
              <a:ext cx="912" cy="231"/>
            </a:xfrm>
            <a:prstGeom prst="rect">
              <a:avLst/>
            </a:prstGeom>
            <a:noFill/>
            <a:ln w="9525">
              <a:noFill/>
              <a:miter lim="800000"/>
              <a:headEnd/>
              <a:tailEnd/>
            </a:ln>
          </p:spPr>
          <p:txBody>
            <a:bodyPr>
              <a:spAutoFit/>
            </a:bodyPr>
            <a:lstStyle/>
            <a:p>
              <a:pPr algn="ctr">
                <a:spcBef>
                  <a:spcPct val="50000"/>
                </a:spcBef>
              </a:pPr>
              <a:r>
                <a:rPr lang="en-US" b="1">
                  <a:solidFill>
                    <a:srgbClr val="990033"/>
                  </a:solidFill>
                  <a:ea typeface="PMingLiU" pitchFamily="18" charset="-120"/>
                </a:rPr>
                <a:t>divide</a:t>
              </a:r>
            </a:p>
          </p:txBody>
        </p:sp>
        <p:sp>
          <p:nvSpPr>
            <p:cNvPr id="15376" name="Rectangle 16"/>
            <p:cNvSpPr>
              <a:spLocks noChangeArrowheads="1"/>
            </p:cNvSpPr>
            <p:nvPr/>
          </p:nvSpPr>
          <p:spPr bwMode="auto">
            <a:xfrm>
              <a:off x="816"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5377" name="Rectangle 17"/>
            <p:cNvSpPr>
              <a:spLocks noChangeArrowheads="1"/>
            </p:cNvSpPr>
            <p:nvPr/>
          </p:nvSpPr>
          <p:spPr bwMode="auto">
            <a:xfrm>
              <a:off x="1152"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5378" name="Rectangle 18"/>
            <p:cNvSpPr>
              <a:spLocks noChangeArrowheads="1"/>
            </p:cNvSpPr>
            <p:nvPr/>
          </p:nvSpPr>
          <p:spPr bwMode="auto">
            <a:xfrm>
              <a:off x="1488"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5379" name="Rectangle 19"/>
            <p:cNvSpPr>
              <a:spLocks noChangeArrowheads="1"/>
            </p:cNvSpPr>
            <p:nvPr/>
          </p:nvSpPr>
          <p:spPr bwMode="auto">
            <a:xfrm>
              <a:off x="1824"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5380" name="Rectangle 20"/>
            <p:cNvSpPr>
              <a:spLocks noChangeArrowheads="1"/>
            </p:cNvSpPr>
            <p:nvPr/>
          </p:nvSpPr>
          <p:spPr bwMode="auto">
            <a:xfrm>
              <a:off x="2160"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15381" name="Rectangle 21"/>
            <p:cNvSpPr>
              <a:spLocks noChangeArrowheads="1"/>
            </p:cNvSpPr>
            <p:nvPr/>
          </p:nvSpPr>
          <p:spPr bwMode="auto">
            <a:xfrm>
              <a:off x="2880"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5382" name="Rectangle 22"/>
            <p:cNvSpPr>
              <a:spLocks noChangeArrowheads="1"/>
            </p:cNvSpPr>
            <p:nvPr/>
          </p:nvSpPr>
          <p:spPr bwMode="auto">
            <a:xfrm>
              <a:off x="3216"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sp>
          <p:nvSpPr>
            <p:cNvPr id="15383" name="Rectangle 23"/>
            <p:cNvSpPr>
              <a:spLocks noChangeArrowheads="1"/>
            </p:cNvSpPr>
            <p:nvPr/>
          </p:nvSpPr>
          <p:spPr bwMode="auto">
            <a:xfrm>
              <a:off x="3552"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5384" name="Rectangle 24"/>
            <p:cNvSpPr>
              <a:spLocks noChangeArrowheads="1"/>
            </p:cNvSpPr>
            <p:nvPr/>
          </p:nvSpPr>
          <p:spPr bwMode="auto">
            <a:xfrm>
              <a:off x="3888"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5385" name="Rectangle 25"/>
            <p:cNvSpPr>
              <a:spLocks noChangeArrowheads="1"/>
            </p:cNvSpPr>
            <p:nvPr/>
          </p:nvSpPr>
          <p:spPr bwMode="auto">
            <a:xfrm>
              <a:off x="4224" y="2832"/>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12198"/>
            <a:ext cx="8229600" cy="1143000"/>
          </a:xfrm>
        </p:spPr>
        <p:txBody>
          <a:bodyPr/>
          <a:lstStyle/>
          <a:p>
            <a:r>
              <a:rPr lang="en-US" dirty="0" smtClean="0"/>
              <a:t>Merge sort</a:t>
            </a:r>
          </a:p>
        </p:txBody>
      </p:sp>
      <p:sp>
        <p:nvSpPr>
          <p:cNvPr id="16387" name="Rectangle 3"/>
          <p:cNvSpPr>
            <a:spLocks noGrp="1" noChangeArrowheads="1"/>
          </p:cNvSpPr>
          <p:nvPr>
            <p:ph idx="1"/>
          </p:nvPr>
        </p:nvSpPr>
        <p:spPr/>
        <p:txBody>
          <a:bodyPr/>
          <a:lstStyle/>
          <a:p>
            <a:pPr marL="0" indent="0"/>
            <a:r>
              <a:rPr lang="en-US" smtClean="0"/>
              <a:t>Mergesort  (divide-and-conquer)</a:t>
            </a:r>
          </a:p>
          <a:p>
            <a:pPr marL="346075" lvl="1" indent="-231775"/>
            <a:r>
              <a:rPr lang="en-US" smtClean="0"/>
              <a:t>Divide array into two halves.</a:t>
            </a:r>
          </a:p>
          <a:p>
            <a:pPr marL="346075" lvl="1" indent="-231775"/>
            <a:r>
              <a:rPr lang="en-US" smtClean="0"/>
              <a:t>Recursively sort each half.</a:t>
            </a:r>
          </a:p>
        </p:txBody>
      </p:sp>
      <p:sp>
        <p:nvSpPr>
          <p:cNvPr id="16388" name="Text Box 4"/>
          <p:cNvSpPr txBox="1">
            <a:spLocks noChangeArrowheads="1"/>
          </p:cNvSpPr>
          <p:nvPr/>
        </p:nvSpPr>
        <p:spPr bwMode="auto">
          <a:xfrm>
            <a:off x="7620000" y="5181600"/>
            <a:ext cx="990600" cy="366713"/>
          </a:xfrm>
          <a:prstGeom prst="rect">
            <a:avLst/>
          </a:prstGeom>
          <a:noFill/>
          <a:ln w="9525">
            <a:noFill/>
            <a:miter lim="800000"/>
            <a:headEnd/>
            <a:tailEnd/>
          </a:ln>
        </p:spPr>
        <p:txBody>
          <a:bodyPr>
            <a:spAutoFit/>
          </a:bodyPr>
          <a:lstStyle/>
          <a:p>
            <a:pPr algn="ctr">
              <a:spcBef>
                <a:spcPct val="50000"/>
              </a:spcBef>
            </a:pPr>
            <a:r>
              <a:rPr lang="en-US" b="1">
                <a:solidFill>
                  <a:srgbClr val="990033"/>
                </a:solidFill>
                <a:ea typeface="PMingLiU" pitchFamily="18" charset="-120"/>
              </a:rPr>
              <a:t>sort</a:t>
            </a:r>
            <a:endParaRPr lang="en-US" b="1">
              <a:solidFill>
                <a:schemeClr val="bg2"/>
              </a:solidFill>
              <a:ea typeface="PMingLiU" pitchFamily="18" charset="-120"/>
            </a:endParaRPr>
          </a:p>
        </p:txBody>
      </p:sp>
      <p:sp>
        <p:nvSpPr>
          <p:cNvPr id="16389" name="Rectangle 5"/>
          <p:cNvSpPr>
            <a:spLocks noChangeArrowheads="1"/>
          </p:cNvSpPr>
          <p:nvPr/>
        </p:nvSpPr>
        <p:spPr bwMode="auto">
          <a:xfrm>
            <a:off x="16002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6390" name="Rectangle 6"/>
          <p:cNvSpPr>
            <a:spLocks noChangeArrowheads="1"/>
          </p:cNvSpPr>
          <p:nvPr/>
        </p:nvSpPr>
        <p:spPr bwMode="auto">
          <a:xfrm>
            <a:off x="21336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6391" name="Rectangle 7"/>
          <p:cNvSpPr>
            <a:spLocks noChangeArrowheads="1"/>
          </p:cNvSpPr>
          <p:nvPr/>
        </p:nvSpPr>
        <p:spPr bwMode="auto">
          <a:xfrm>
            <a:off x="26670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6392" name="Rectangle 8"/>
          <p:cNvSpPr>
            <a:spLocks noChangeArrowheads="1"/>
          </p:cNvSpPr>
          <p:nvPr/>
        </p:nvSpPr>
        <p:spPr bwMode="auto">
          <a:xfrm>
            <a:off x="32004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6393" name="Rectangle 9"/>
          <p:cNvSpPr>
            <a:spLocks noChangeArrowheads="1"/>
          </p:cNvSpPr>
          <p:nvPr/>
        </p:nvSpPr>
        <p:spPr bwMode="auto">
          <a:xfrm>
            <a:off x="37338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16394" name="Rectangle 10"/>
          <p:cNvSpPr>
            <a:spLocks noChangeArrowheads="1"/>
          </p:cNvSpPr>
          <p:nvPr/>
        </p:nvSpPr>
        <p:spPr bwMode="auto">
          <a:xfrm>
            <a:off x="42672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6395" name="Rectangle 11"/>
          <p:cNvSpPr>
            <a:spLocks noChangeArrowheads="1"/>
          </p:cNvSpPr>
          <p:nvPr/>
        </p:nvSpPr>
        <p:spPr bwMode="auto">
          <a:xfrm>
            <a:off x="48006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sp>
        <p:nvSpPr>
          <p:cNvPr id="16396" name="Rectangle 12"/>
          <p:cNvSpPr>
            <a:spLocks noChangeArrowheads="1"/>
          </p:cNvSpPr>
          <p:nvPr/>
        </p:nvSpPr>
        <p:spPr bwMode="auto">
          <a:xfrm>
            <a:off x="53340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6397" name="Rectangle 13"/>
          <p:cNvSpPr>
            <a:spLocks noChangeArrowheads="1"/>
          </p:cNvSpPr>
          <p:nvPr/>
        </p:nvSpPr>
        <p:spPr bwMode="auto">
          <a:xfrm>
            <a:off x="58674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6398" name="Rectangle 14"/>
          <p:cNvSpPr>
            <a:spLocks noChangeArrowheads="1"/>
          </p:cNvSpPr>
          <p:nvPr/>
        </p:nvSpPr>
        <p:spPr bwMode="auto">
          <a:xfrm>
            <a:off x="64008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16399" name="Text Box 15"/>
          <p:cNvSpPr txBox="1">
            <a:spLocks noChangeArrowheads="1"/>
          </p:cNvSpPr>
          <p:nvPr/>
        </p:nvSpPr>
        <p:spPr bwMode="auto">
          <a:xfrm>
            <a:off x="7391400" y="4572000"/>
            <a:ext cx="1447800" cy="366713"/>
          </a:xfrm>
          <a:prstGeom prst="rect">
            <a:avLst/>
          </a:prstGeom>
          <a:noFill/>
          <a:ln w="9525">
            <a:noFill/>
            <a:miter lim="800000"/>
            <a:headEnd/>
            <a:tailEnd/>
          </a:ln>
        </p:spPr>
        <p:txBody>
          <a:bodyPr>
            <a:spAutoFit/>
          </a:bodyPr>
          <a:lstStyle/>
          <a:p>
            <a:pPr algn="ctr">
              <a:spcBef>
                <a:spcPct val="50000"/>
              </a:spcBef>
            </a:pPr>
            <a:r>
              <a:rPr lang="en-US" b="1">
                <a:solidFill>
                  <a:srgbClr val="990033"/>
                </a:solidFill>
                <a:ea typeface="PMingLiU" pitchFamily="18" charset="-120"/>
              </a:rPr>
              <a:t>divide</a:t>
            </a:r>
          </a:p>
        </p:txBody>
      </p:sp>
      <p:sp>
        <p:nvSpPr>
          <p:cNvPr id="16400" name="Rectangle 16"/>
          <p:cNvSpPr>
            <a:spLocks noChangeArrowheads="1"/>
          </p:cNvSpPr>
          <p:nvPr/>
        </p:nvSpPr>
        <p:spPr bwMode="auto">
          <a:xfrm>
            <a:off x="12954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6401" name="Rectangle 17"/>
          <p:cNvSpPr>
            <a:spLocks noChangeArrowheads="1"/>
          </p:cNvSpPr>
          <p:nvPr/>
        </p:nvSpPr>
        <p:spPr bwMode="auto">
          <a:xfrm>
            <a:off x="18288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6402" name="Rectangle 18"/>
          <p:cNvSpPr>
            <a:spLocks noChangeArrowheads="1"/>
          </p:cNvSpPr>
          <p:nvPr/>
        </p:nvSpPr>
        <p:spPr bwMode="auto">
          <a:xfrm>
            <a:off x="23622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6403" name="Rectangle 19"/>
          <p:cNvSpPr>
            <a:spLocks noChangeArrowheads="1"/>
          </p:cNvSpPr>
          <p:nvPr/>
        </p:nvSpPr>
        <p:spPr bwMode="auto">
          <a:xfrm>
            <a:off x="28956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6404" name="Rectangle 20"/>
          <p:cNvSpPr>
            <a:spLocks noChangeArrowheads="1"/>
          </p:cNvSpPr>
          <p:nvPr/>
        </p:nvSpPr>
        <p:spPr bwMode="auto">
          <a:xfrm>
            <a:off x="34290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16405" name="Rectangle 21"/>
          <p:cNvSpPr>
            <a:spLocks noChangeArrowheads="1"/>
          </p:cNvSpPr>
          <p:nvPr/>
        </p:nvSpPr>
        <p:spPr bwMode="auto">
          <a:xfrm>
            <a:off x="45720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6406" name="Rectangle 22"/>
          <p:cNvSpPr>
            <a:spLocks noChangeArrowheads="1"/>
          </p:cNvSpPr>
          <p:nvPr/>
        </p:nvSpPr>
        <p:spPr bwMode="auto">
          <a:xfrm>
            <a:off x="51054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sp>
        <p:nvSpPr>
          <p:cNvPr id="16407" name="Rectangle 23"/>
          <p:cNvSpPr>
            <a:spLocks noChangeArrowheads="1"/>
          </p:cNvSpPr>
          <p:nvPr/>
        </p:nvSpPr>
        <p:spPr bwMode="auto">
          <a:xfrm>
            <a:off x="56388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6408" name="Rectangle 24"/>
          <p:cNvSpPr>
            <a:spLocks noChangeArrowheads="1"/>
          </p:cNvSpPr>
          <p:nvPr/>
        </p:nvSpPr>
        <p:spPr bwMode="auto">
          <a:xfrm>
            <a:off x="61722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6409" name="Rectangle 25"/>
          <p:cNvSpPr>
            <a:spLocks noChangeArrowheads="1"/>
          </p:cNvSpPr>
          <p:nvPr/>
        </p:nvSpPr>
        <p:spPr bwMode="auto">
          <a:xfrm>
            <a:off x="67056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16410" name="Rectangle 26"/>
          <p:cNvSpPr>
            <a:spLocks noChangeArrowheads="1"/>
          </p:cNvSpPr>
          <p:nvPr/>
        </p:nvSpPr>
        <p:spPr bwMode="auto">
          <a:xfrm>
            <a:off x="12954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6411" name="Rectangle 27"/>
          <p:cNvSpPr>
            <a:spLocks noChangeArrowheads="1"/>
          </p:cNvSpPr>
          <p:nvPr/>
        </p:nvSpPr>
        <p:spPr bwMode="auto">
          <a:xfrm>
            <a:off x="18288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6412" name="Rectangle 28"/>
          <p:cNvSpPr>
            <a:spLocks noChangeArrowheads="1"/>
          </p:cNvSpPr>
          <p:nvPr/>
        </p:nvSpPr>
        <p:spPr bwMode="auto">
          <a:xfrm>
            <a:off x="23622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6413" name="Rectangle 29"/>
          <p:cNvSpPr>
            <a:spLocks noChangeArrowheads="1"/>
          </p:cNvSpPr>
          <p:nvPr/>
        </p:nvSpPr>
        <p:spPr bwMode="auto">
          <a:xfrm>
            <a:off x="28956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6414" name="Rectangle 30"/>
          <p:cNvSpPr>
            <a:spLocks noChangeArrowheads="1"/>
          </p:cNvSpPr>
          <p:nvPr/>
        </p:nvSpPr>
        <p:spPr bwMode="auto">
          <a:xfrm>
            <a:off x="34290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16415" name="Rectangle 31"/>
          <p:cNvSpPr>
            <a:spLocks noChangeArrowheads="1"/>
          </p:cNvSpPr>
          <p:nvPr/>
        </p:nvSpPr>
        <p:spPr bwMode="auto">
          <a:xfrm>
            <a:off x="45720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6416" name="Rectangle 32"/>
          <p:cNvSpPr>
            <a:spLocks noChangeArrowheads="1"/>
          </p:cNvSpPr>
          <p:nvPr/>
        </p:nvSpPr>
        <p:spPr bwMode="auto">
          <a:xfrm>
            <a:off x="51054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6417" name="Rectangle 33"/>
          <p:cNvSpPr>
            <a:spLocks noChangeArrowheads="1"/>
          </p:cNvSpPr>
          <p:nvPr/>
        </p:nvSpPr>
        <p:spPr bwMode="auto">
          <a:xfrm>
            <a:off x="56388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6418" name="Rectangle 34"/>
          <p:cNvSpPr>
            <a:spLocks noChangeArrowheads="1"/>
          </p:cNvSpPr>
          <p:nvPr/>
        </p:nvSpPr>
        <p:spPr bwMode="auto">
          <a:xfrm>
            <a:off x="61722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16419" name="Rectangle 35"/>
          <p:cNvSpPr>
            <a:spLocks noChangeArrowheads="1"/>
          </p:cNvSpPr>
          <p:nvPr/>
        </p:nvSpPr>
        <p:spPr bwMode="auto">
          <a:xfrm>
            <a:off x="67056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42828"/>
            <a:ext cx="8229600" cy="1143000"/>
          </a:xfrm>
        </p:spPr>
        <p:txBody>
          <a:bodyPr/>
          <a:lstStyle/>
          <a:p>
            <a:r>
              <a:rPr lang="en-US" dirty="0" smtClean="0"/>
              <a:t>Merge sort</a:t>
            </a:r>
          </a:p>
        </p:txBody>
      </p:sp>
      <p:sp>
        <p:nvSpPr>
          <p:cNvPr id="17411" name="Rectangle 3"/>
          <p:cNvSpPr>
            <a:spLocks noGrp="1" noChangeArrowheads="1"/>
          </p:cNvSpPr>
          <p:nvPr>
            <p:ph idx="1"/>
          </p:nvPr>
        </p:nvSpPr>
        <p:spPr/>
        <p:txBody>
          <a:bodyPr/>
          <a:lstStyle/>
          <a:p>
            <a:pPr marL="0" indent="0"/>
            <a:r>
              <a:rPr lang="en-US" smtClean="0"/>
              <a:t>Mergesort  (divide-and-conquer)</a:t>
            </a:r>
          </a:p>
          <a:p>
            <a:pPr marL="346075" lvl="1" indent="-231775"/>
            <a:r>
              <a:rPr lang="en-US" smtClean="0"/>
              <a:t>Divide array into two halves.</a:t>
            </a:r>
          </a:p>
          <a:p>
            <a:pPr marL="346075" lvl="1" indent="-231775"/>
            <a:r>
              <a:rPr lang="en-US" smtClean="0"/>
              <a:t>Recursively sort each half.</a:t>
            </a:r>
          </a:p>
          <a:p>
            <a:pPr marL="346075" lvl="1" indent="-231775"/>
            <a:r>
              <a:rPr lang="en-US" smtClean="0"/>
              <a:t>Merge two halves to make sorted whole.</a:t>
            </a:r>
          </a:p>
        </p:txBody>
      </p:sp>
      <p:sp>
        <p:nvSpPr>
          <p:cNvPr id="17412" name="Text Box 4"/>
          <p:cNvSpPr txBox="1">
            <a:spLocks noChangeArrowheads="1"/>
          </p:cNvSpPr>
          <p:nvPr/>
        </p:nvSpPr>
        <p:spPr bwMode="auto">
          <a:xfrm>
            <a:off x="7620000" y="5867400"/>
            <a:ext cx="990600" cy="366713"/>
          </a:xfrm>
          <a:prstGeom prst="rect">
            <a:avLst/>
          </a:prstGeom>
          <a:noFill/>
          <a:ln w="9525">
            <a:noFill/>
            <a:miter lim="800000"/>
            <a:headEnd/>
            <a:tailEnd/>
          </a:ln>
        </p:spPr>
        <p:txBody>
          <a:bodyPr>
            <a:spAutoFit/>
          </a:bodyPr>
          <a:lstStyle/>
          <a:p>
            <a:pPr algn="ctr">
              <a:spcBef>
                <a:spcPct val="50000"/>
              </a:spcBef>
            </a:pPr>
            <a:r>
              <a:rPr lang="en-US" b="1">
                <a:solidFill>
                  <a:srgbClr val="990033"/>
                </a:solidFill>
                <a:ea typeface="PMingLiU" pitchFamily="18" charset="-120"/>
              </a:rPr>
              <a:t>merge</a:t>
            </a:r>
          </a:p>
        </p:txBody>
      </p:sp>
      <p:sp>
        <p:nvSpPr>
          <p:cNvPr id="17413" name="Text Box 5"/>
          <p:cNvSpPr txBox="1">
            <a:spLocks noChangeArrowheads="1"/>
          </p:cNvSpPr>
          <p:nvPr/>
        </p:nvSpPr>
        <p:spPr bwMode="auto">
          <a:xfrm>
            <a:off x="7620000" y="5181600"/>
            <a:ext cx="990600" cy="366713"/>
          </a:xfrm>
          <a:prstGeom prst="rect">
            <a:avLst/>
          </a:prstGeom>
          <a:noFill/>
          <a:ln w="9525">
            <a:noFill/>
            <a:miter lim="800000"/>
            <a:headEnd/>
            <a:tailEnd/>
          </a:ln>
        </p:spPr>
        <p:txBody>
          <a:bodyPr>
            <a:spAutoFit/>
          </a:bodyPr>
          <a:lstStyle/>
          <a:p>
            <a:pPr algn="ctr">
              <a:spcBef>
                <a:spcPct val="50000"/>
              </a:spcBef>
            </a:pPr>
            <a:r>
              <a:rPr lang="en-US" b="1">
                <a:solidFill>
                  <a:srgbClr val="990033"/>
                </a:solidFill>
                <a:ea typeface="PMingLiU" pitchFamily="18" charset="-120"/>
              </a:rPr>
              <a:t>sort</a:t>
            </a:r>
            <a:endParaRPr lang="en-US" b="1">
              <a:solidFill>
                <a:schemeClr val="bg2"/>
              </a:solidFill>
              <a:ea typeface="PMingLiU" pitchFamily="18" charset="-120"/>
            </a:endParaRPr>
          </a:p>
        </p:txBody>
      </p:sp>
      <p:sp>
        <p:nvSpPr>
          <p:cNvPr id="17414" name="Rectangle 6"/>
          <p:cNvSpPr>
            <a:spLocks noChangeArrowheads="1"/>
          </p:cNvSpPr>
          <p:nvPr/>
        </p:nvSpPr>
        <p:spPr bwMode="auto">
          <a:xfrm>
            <a:off x="16002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7415" name="Rectangle 7"/>
          <p:cNvSpPr>
            <a:spLocks noChangeArrowheads="1"/>
          </p:cNvSpPr>
          <p:nvPr/>
        </p:nvSpPr>
        <p:spPr bwMode="auto">
          <a:xfrm>
            <a:off x="21336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7416" name="Rectangle 8"/>
          <p:cNvSpPr>
            <a:spLocks noChangeArrowheads="1"/>
          </p:cNvSpPr>
          <p:nvPr/>
        </p:nvSpPr>
        <p:spPr bwMode="auto">
          <a:xfrm>
            <a:off x="26670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7417" name="Rectangle 9"/>
          <p:cNvSpPr>
            <a:spLocks noChangeArrowheads="1"/>
          </p:cNvSpPr>
          <p:nvPr/>
        </p:nvSpPr>
        <p:spPr bwMode="auto">
          <a:xfrm>
            <a:off x="32004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7418" name="Rectangle 10"/>
          <p:cNvSpPr>
            <a:spLocks noChangeArrowheads="1"/>
          </p:cNvSpPr>
          <p:nvPr/>
        </p:nvSpPr>
        <p:spPr bwMode="auto">
          <a:xfrm>
            <a:off x="37338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17419" name="Rectangle 11"/>
          <p:cNvSpPr>
            <a:spLocks noChangeArrowheads="1"/>
          </p:cNvSpPr>
          <p:nvPr/>
        </p:nvSpPr>
        <p:spPr bwMode="auto">
          <a:xfrm>
            <a:off x="42672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7420" name="Rectangle 12"/>
          <p:cNvSpPr>
            <a:spLocks noChangeArrowheads="1"/>
          </p:cNvSpPr>
          <p:nvPr/>
        </p:nvSpPr>
        <p:spPr bwMode="auto">
          <a:xfrm>
            <a:off x="48006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sp>
        <p:nvSpPr>
          <p:cNvPr id="17421" name="Rectangle 13"/>
          <p:cNvSpPr>
            <a:spLocks noChangeArrowheads="1"/>
          </p:cNvSpPr>
          <p:nvPr/>
        </p:nvSpPr>
        <p:spPr bwMode="auto">
          <a:xfrm>
            <a:off x="53340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7422" name="Rectangle 14"/>
          <p:cNvSpPr>
            <a:spLocks noChangeArrowheads="1"/>
          </p:cNvSpPr>
          <p:nvPr/>
        </p:nvSpPr>
        <p:spPr bwMode="auto">
          <a:xfrm>
            <a:off x="58674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7423" name="Rectangle 15"/>
          <p:cNvSpPr>
            <a:spLocks noChangeArrowheads="1"/>
          </p:cNvSpPr>
          <p:nvPr/>
        </p:nvSpPr>
        <p:spPr bwMode="auto">
          <a:xfrm>
            <a:off x="6400800" y="3810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17424" name="Text Box 16"/>
          <p:cNvSpPr txBox="1">
            <a:spLocks noChangeArrowheads="1"/>
          </p:cNvSpPr>
          <p:nvPr/>
        </p:nvSpPr>
        <p:spPr bwMode="auto">
          <a:xfrm>
            <a:off x="7391400" y="4572000"/>
            <a:ext cx="1447800" cy="366713"/>
          </a:xfrm>
          <a:prstGeom prst="rect">
            <a:avLst/>
          </a:prstGeom>
          <a:noFill/>
          <a:ln w="9525">
            <a:noFill/>
            <a:miter lim="800000"/>
            <a:headEnd/>
            <a:tailEnd/>
          </a:ln>
        </p:spPr>
        <p:txBody>
          <a:bodyPr>
            <a:spAutoFit/>
          </a:bodyPr>
          <a:lstStyle/>
          <a:p>
            <a:pPr algn="ctr">
              <a:spcBef>
                <a:spcPct val="50000"/>
              </a:spcBef>
            </a:pPr>
            <a:r>
              <a:rPr lang="en-US" b="1">
                <a:solidFill>
                  <a:srgbClr val="990033"/>
                </a:solidFill>
                <a:ea typeface="PMingLiU" pitchFamily="18" charset="-120"/>
              </a:rPr>
              <a:t>divide</a:t>
            </a:r>
          </a:p>
        </p:txBody>
      </p:sp>
      <p:sp>
        <p:nvSpPr>
          <p:cNvPr id="17425" name="Rectangle 17"/>
          <p:cNvSpPr>
            <a:spLocks noChangeArrowheads="1"/>
          </p:cNvSpPr>
          <p:nvPr/>
        </p:nvSpPr>
        <p:spPr bwMode="auto">
          <a:xfrm>
            <a:off x="12954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7426" name="Rectangle 18"/>
          <p:cNvSpPr>
            <a:spLocks noChangeArrowheads="1"/>
          </p:cNvSpPr>
          <p:nvPr/>
        </p:nvSpPr>
        <p:spPr bwMode="auto">
          <a:xfrm>
            <a:off x="18288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7427" name="Rectangle 19"/>
          <p:cNvSpPr>
            <a:spLocks noChangeArrowheads="1"/>
          </p:cNvSpPr>
          <p:nvPr/>
        </p:nvSpPr>
        <p:spPr bwMode="auto">
          <a:xfrm>
            <a:off x="23622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7428" name="Rectangle 20"/>
          <p:cNvSpPr>
            <a:spLocks noChangeArrowheads="1"/>
          </p:cNvSpPr>
          <p:nvPr/>
        </p:nvSpPr>
        <p:spPr bwMode="auto">
          <a:xfrm>
            <a:off x="28956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7429" name="Rectangle 21"/>
          <p:cNvSpPr>
            <a:spLocks noChangeArrowheads="1"/>
          </p:cNvSpPr>
          <p:nvPr/>
        </p:nvSpPr>
        <p:spPr bwMode="auto">
          <a:xfrm>
            <a:off x="34290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17430" name="Rectangle 22"/>
          <p:cNvSpPr>
            <a:spLocks noChangeArrowheads="1"/>
          </p:cNvSpPr>
          <p:nvPr/>
        </p:nvSpPr>
        <p:spPr bwMode="auto">
          <a:xfrm>
            <a:off x="45720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7431" name="Rectangle 23"/>
          <p:cNvSpPr>
            <a:spLocks noChangeArrowheads="1"/>
          </p:cNvSpPr>
          <p:nvPr/>
        </p:nvSpPr>
        <p:spPr bwMode="auto">
          <a:xfrm>
            <a:off x="51054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sp>
        <p:nvSpPr>
          <p:cNvPr id="17432" name="Rectangle 24"/>
          <p:cNvSpPr>
            <a:spLocks noChangeArrowheads="1"/>
          </p:cNvSpPr>
          <p:nvPr/>
        </p:nvSpPr>
        <p:spPr bwMode="auto">
          <a:xfrm>
            <a:off x="56388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7433" name="Rectangle 25"/>
          <p:cNvSpPr>
            <a:spLocks noChangeArrowheads="1"/>
          </p:cNvSpPr>
          <p:nvPr/>
        </p:nvSpPr>
        <p:spPr bwMode="auto">
          <a:xfrm>
            <a:off x="61722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7434" name="Rectangle 26"/>
          <p:cNvSpPr>
            <a:spLocks noChangeArrowheads="1"/>
          </p:cNvSpPr>
          <p:nvPr/>
        </p:nvSpPr>
        <p:spPr bwMode="auto">
          <a:xfrm>
            <a:off x="6705600" y="44958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17435" name="Rectangle 27"/>
          <p:cNvSpPr>
            <a:spLocks noChangeArrowheads="1"/>
          </p:cNvSpPr>
          <p:nvPr/>
        </p:nvSpPr>
        <p:spPr bwMode="auto">
          <a:xfrm>
            <a:off x="12954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7436" name="Rectangle 28"/>
          <p:cNvSpPr>
            <a:spLocks noChangeArrowheads="1"/>
          </p:cNvSpPr>
          <p:nvPr/>
        </p:nvSpPr>
        <p:spPr bwMode="auto">
          <a:xfrm>
            <a:off x="18288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7437" name="Rectangle 29"/>
          <p:cNvSpPr>
            <a:spLocks noChangeArrowheads="1"/>
          </p:cNvSpPr>
          <p:nvPr/>
        </p:nvSpPr>
        <p:spPr bwMode="auto">
          <a:xfrm>
            <a:off x="23622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7438" name="Rectangle 30"/>
          <p:cNvSpPr>
            <a:spLocks noChangeArrowheads="1"/>
          </p:cNvSpPr>
          <p:nvPr/>
        </p:nvSpPr>
        <p:spPr bwMode="auto">
          <a:xfrm>
            <a:off x="28956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7439" name="Rectangle 31"/>
          <p:cNvSpPr>
            <a:spLocks noChangeArrowheads="1"/>
          </p:cNvSpPr>
          <p:nvPr/>
        </p:nvSpPr>
        <p:spPr bwMode="auto">
          <a:xfrm>
            <a:off x="34290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17440" name="Rectangle 32"/>
          <p:cNvSpPr>
            <a:spLocks noChangeArrowheads="1"/>
          </p:cNvSpPr>
          <p:nvPr/>
        </p:nvSpPr>
        <p:spPr bwMode="auto">
          <a:xfrm>
            <a:off x="45720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7441" name="Rectangle 33"/>
          <p:cNvSpPr>
            <a:spLocks noChangeArrowheads="1"/>
          </p:cNvSpPr>
          <p:nvPr/>
        </p:nvSpPr>
        <p:spPr bwMode="auto">
          <a:xfrm>
            <a:off x="51054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7442" name="Rectangle 34"/>
          <p:cNvSpPr>
            <a:spLocks noChangeArrowheads="1"/>
          </p:cNvSpPr>
          <p:nvPr/>
        </p:nvSpPr>
        <p:spPr bwMode="auto">
          <a:xfrm>
            <a:off x="56388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7443" name="Rectangle 35"/>
          <p:cNvSpPr>
            <a:spLocks noChangeArrowheads="1"/>
          </p:cNvSpPr>
          <p:nvPr/>
        </p:nvSpPr>
        <p:spPr bwMode="auto">
          <a:xfrm>
            <a:off x="61722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17444" name="Rectangle 36"/>
          <p:cNvSpPr>
            <a:spLocks noChangeArrowheads="1"/>
          </p:cNvSpPr>
          <p:nvPr/>
        </p:nvSpPr>
        <p:spPr bwMode="auto">
          <a:xfrm>
            <a:off x="6705600" y="51816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sp>
        <p:nvSpPr>
          <p:cNvPr id="17445" name="Rectangle 37"/>
          <p:cNvSpPr>
            <a:spLocks noChangeArrowheads="1"/>
          </p:cNvSpPr>
          <p:nvPr/>
        </p:nvSpPr>
        <p:spPr bwMode="auto">
          <a:xfrm>
            <a:off x="16002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7446" name="Rectangle 38"/>
          <p:cNvSpPr>
            <a:spLocks noChangeArrowheads="1"/>
          </p:cNvSpPr>
          <p:nvPr/>
        </p:nvSpPr>
        <p:spPr bwMode="auto">
          <a:xfrm>
            <a:off x="21336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7447" name="Rectangle 39"/>
          <p:cNvSpPr>
            <a:spLocks noChangeArrowheads="1"/>
          </p:cNvSpPr>
          <p:nvPr/>
        </p:nvSpPr>
        <p:spPr bwMode="auto">
          <a:xfrm>
            <a:off x="26670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7448" name="Rectangle 40"/>
          <p:cNvSpPr>
            <a:spLocks noChangeArrowheads="1"/>
          </p:cNvSpPr>
          <p:nvPr/>
        </p:nvSpPr>
        <p:spPr bwMode="auto">
          <a:xfrm>
            <a:off x="32004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7449" name="Rectangle 41"/>
          <p:cNvSpPr>
            <a:spLocks noChangeArrowheads="1"/>
          </p:cNvSpPr>
          <p:nvPr/>
        </p:nvSpPr>
        <p:spPr bwMode="auto">
          <a:xfrm>
            <a:off x="37338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7450" name="Rectangle 42"/>
          <p:cNvSpPr>
            <a:spLocks noChangeArrowheads="1"/>
          </p:cNvSpPr>
          <p:nvPr/>
        </p:nvSpPr>
        <p:spPr bwMode="auto">
          <a:xfrm>
            <a:off x="42672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7451" name="Rectangle 43"/>
          <p:cNvSpPr>
            <a:spLocks noChangeArrowheads="1"/>
          </p:cNvSpPr>
          <p:nvPr/>
        </p:nvSpPr>
        <p:spPr bwMode="auto">
          <a:xfrm>
            <a:off x="48006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7452" name="Rectangle 44"/>
          <p:cNvSpPr>
            <a:spLocks noChangeArrowheads="1"/>
          </p:cNvSpPr>
          <p:nvPr/>
        </p:nvSpPr>
        <p:spPr bwMode="auto">
          <a:xfrm>
            <a:off x="53340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17453" name="Rectangle 45"/>
          <p:cNvSpPr>
            <a:spLocks noChangeArrowheads="1"/>
          </p:cNvSpPr>
          <p:nvPr/>
        </p:nvSpPr>
        <p:spPr bwMode="auto">
          <a:xfrm>
            <a:off x="58674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17454" name="Rectangle 46"/>
          <p:cNvSpPr>
            <a:spLocks noChangeArrowheads="1"/>
          </p:cNvSpPr>
          <p:nvPr/>
        </p:nvSpPr>
        <p:spPr bwMode="auto">
          <a:xfrm>
            <a:off x="6400800" y="58674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sp>
        <p:nvSpPr>
          <p:cNvPr id="18435" name="Text Box 3"/>
          <p:cNvSpPr txBox="1">
            <a:spLocks noChangeArrowheads="1"/>
          </p:cNvSpPr>
          <p:nvPr/>
        </p:nvSpPr>
        <p:spPr bwMode="auto">
          <a:xfrm>
            <a:off x="457200" y="3505200"/>
            <a:ext cx="1905000" cy="366713"/>
          </a:xfrm>
          <a:prstGeom prst="rect">
            <a:avLst/>
          </a:prstGeom>
          <a:noFill/>
          <a:ln w="9525">
            <a:noFill/>
            <a:miter lim="800000"/>
            <a:headEnd/>
            <a:tailEnd/>
          </a:ln>
        </p:spPr>
        <p:txBody>
          <a:bodyPr>
            <a:spAutoFit/>
          </a:bodyPr>
          <a:lstStyle/>
          <a:p>
            <a:pPr algn="ctr">
              <a:spcBef>
                <a:spcPct val="50000"/>
              </a:spcBef>
            </a:pPr>
            <a:r>
              <a:rPr lang="en-US" b="1">
                <a:solidFill>
                  <a:srgbClr val="003399"/>
                </a:solidFill>
                <a:ea typeface="PMingLiU" pitchFamily="18" charset="-120"/>
              </a:rPr>
              <a:t>smallest</a:t>
            </a:r>
            <a:endParaRPr lang="en-US">
              <a:solidFill>
                <a:schemeClr val="bg2"/>
              </a:solidFill>
              <a:ea typeface="PMingLiU" pitchFamily="18" charset="-120"/>
            </a:endParaRPr>
          </a:p>
        </p:txBody>
      </p:sp>
      <p:sp>
        <p:nvSpPr>
          <p:cNvPr id="18436" name="AutoShape 4"/>
          <p:cNvSpPr>
            <a:spLocks noChangeArrowheads="1"/>
          </p:cNvSpPr>
          <p:nvPr/>
        </p:nvSpPr>
        <p:spPr bwMode="auto">
          <a:xfrm>
            <a:off x="1219200" y="3886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18437" name="Text Box 5"/>
          <p:cNvSpPr txBox="1">
            <a:spLocks noChangeArrowheads="1"/>
          </p:cNvSpPr>
          <p:nvPr/>
        </p:nvSpPr>
        <p:spPr bwMode="auto">
          <a:xfrm>
            <a:off x="3581400" y="3505200"/>
            <a:ext cx="1905000" cy="366713"/>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18438" name="AutoShape 6"/>
          <p:cNvSpPr>
            <a:spLocks noChangeArrowheads="1"/>
          </p:cNvSpPr>
          <p:nvPr/>
        </p:nvSpPr>
        <p:spPr bwMode="auto">
          <a:xfrm>
            <a:off x="4343400" y="3886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nvGrpSpPr>
          <p:cNvPr id="18439" name="Group 7"/>
          <p:cNvGrpSpPr>
            <a:grpSpLocks/>
          </p:cNvGrpSpPr>
          <p:nvPr/>
        </p:nvGrpSpPr>
        <p:grpSpPr bwMode="auto">
          <a:xfrm>
            <a:off x="1066800" y="4343400"/>
            <a:ext cx="2667000" cy="381000"/>
            <a:chOff x="816" y="3264"/>
            <a:chExt cx="1680" cy="240"/>
          </a:xfrm>
        </p:grpSpPr>
        <p:sp>
          <p:nvSpPr>
            <p:cNvPr id="18459" name="Rectangle 8"/>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8460" name="Rectangle 9"/>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8461" name="Rectangle 10"/>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8462" name="Rectangle 11"/>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8463" name="Rectangle 12"/>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18440" name="Group 13"/>
          <p:cNvGrpSpPr>
            <a:grpSpLocks/>
          </p:cNvGrpSpPr>
          <p:nvPr/>
        </p:nvGrpSpPr>
        <p:grpSpPr bwMode="auto">
          <a:xfrm>
            <a:off x="4267200" y="4343400"/>
            <a:ext cx="2667000" cy="381000"/>
            <a:chOff x="2880" y="3264"/>
            <a:chExt cx="1680" cy="240"/>
          </a:xfrm>
        </p:grpSpPr>
        <p:sp>
          <p:nvSpPr>
            <p:cNvPr id="18454" name="Rectangle 14"/>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8455" name="Rectangle 15"/>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8456" name="Rectangle 16"/>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8457" name="Rectangle 17"/>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18458" name="Rectangle 18"/>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18441" name="Rectangle 19"/>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endParaRPr lang="en-US" sz="2400" b="1">
              <a:latin typeface="Courier New" pitchFamily="49" charset="0"/>
              <a:ea typeface="PMingLiU" pitchFamily="18" charset="-120"/>
            </a:endParaRPr>
          </a:p>
        </p:txBody>
      </p:sp>
      <p:sp>
        <p:nvSpPr>
          <p:cNvPr id="18442" name="Rectangle 20"/>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8443" name="Rectangle 21"/>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8444" name="Rectangle 22"/>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8445" name="Rectangle 23"/>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8446" name="Rectangle 24"/>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8447" name="Rectangle 25"/>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8448" name="Rectangle 26"/>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8449" name="Rectangle 27"/>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8450" name="Rectangle 28"/>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8451" name="Rectangle 29"/>
          <p:cNvSpPr>
            <a:spLocks noGrp="1" noChangeArrowheads="1"/>
          </p:cNvSpPr>
          <p:nvPr>
            <p:ph type="title"/>
          </p:nvPr>
        </p:nvSpPr>
        <p:spPr>
          <a:xfrm>
            <a:off x="457200" y="482017"/>
            <a:ext cx="8229600" cy="1143000"/>
          </a:xfrm>
        </p:spPr>
        <p:txBody>
          <a:bodyPr/>
          <a:lstStyle/>
          <a:p>
            <a:r>
              <a:rPr lang="en-US" dirty="0" smtClean="0"/>
              <a:t>Merging</a:t>
            </a:r>
          </a:p>
        </p:txBody>
      </p:sp>
      <p:sp>
        <p:nvSpPr>
          <p:cNvPr id="18452" name="Rectangle 30"/>
          <p:cNvSpPr>
            <a:spLocks noGrp="1" noChangeArrowheads="1"/>
          </p:cNvSpPr>
          <p:nvPr>
            <p:ph idx="1"/>
          </p:nvPr>
        </p:nvSpPr>
        <p:spPr/>
        <p:txBody>
          <a:bodyPr/>
          <a:lstStyle/>
          <a:p>
            <a:pPr marL="0" indent="0"/>
            <a:r>
              <a:rPr lang="en-US" dirty="0" smtClean="0"/>
              <a:t>Merge.</a:t>
            </a:r>
          </a:p>
          <a:p>
            <a:pPr marL="346075" lvl="1" indent="-231775"/>
            <a:r>
              <a:rPr lang="en-US" sz="1600" dirty="0" smtClean="0"/>
              <a:t>Keep track of smallest element in each sorted half.</a:t>
            </a:r>
          </a:p>
          <a:p>
            <a:pPr marL="346075" lvl="1" indent="-231775"/>
            <a:r>
              <a:rPr lang="en-US" sz="1600" dirty="0" smtClean="0"/>
              <a:t>Insert smallest of two elements into auxiliary array.</a:t>
            </a:r>
          </a:p>
          <a:p>
            <a:pPr marL="346075" lvl="1" indent="-231775"/>
            <a:r>
              <a:rPr lang="en-US" sz="1600" dirty="0" smtClean="0"/>
              <a:t>Repeat until done.</a:t>
            </a:r>
          </a:p>
          <a:p>
            <a:pPr marL="346075" lvl="1" indent="-231775"/>
            <a:endParaRPr lang="en-US" dirty="0" smtClean="0"/>
          </a:p>
        </p:txBody>
      </p:sp>
      <p:sp>
        <p:nvSpPr>
          <p:cNvPr id="89119" name="Rectangle 31"/>
          <p:cNvSpPr>
            <a:spLocks noChangeArrowheads="1"/>
          </p:cNvSpPr>
          <p:nvPr/>
        </p:nvSpPr>
        <p:spPr bwMode="auto">
          <a:xfrm>
            <a:off x="12954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A</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119"/>
                                        </p:tgtEl>
                                        <p:attrNameLst>
                                          <p:attrName>style.visibility</p:attrName>
                                        </p:attrNameLst>
                                      </p:cBhvr>
                                      <p:to>
                                        <p:strVal val="visible"/>
                                      </p:to>
                                    </p:set>
                                    <p:animEffect transition="in" filter="dissolve">
                                      <p:cBhvr>
                                        <p:cTn id="7" dur="500"/>
                                        <p:tgtEl>
                                          <p:spTgt spid="89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grpSp>
        <p:nvGrpSpPr>
          <p:cNvPr id="19459" name="Group 3"/>
          <p:cNvGrpSpPr>
            <a:grpSpLocks/>
          </p:cNvGrpSpPr>
          <p:nvPr/>
        </p:nvGrpSpPr>
        <p:grpSpPr bwMode="auto">
          <a:xfrm>
            <a:off x="914400" y="3505200"/>
            <a:ext cx="1905000" cy="685800"/>
            <a:chOff x="288" y="2208"/>
            <a:chExt cx="1200" cy="432"/>
          </a:xfrm>
        </p:grpSpPr>
        <p:sp>
          <p:nvSpPr>
            <p:cNvPr id="19488" name="Text Box 4"/>
            <p:cNvSpPr txBox="1">
              <a:spLocks noChangeArrowheads="1"/>
            </p:cNvSpPr>
            <p:nvPr/>
          </p:nvSpPr>
          <p:spPr bwMode="auto">
            <a:xfrm>
              <a:off x="288"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3399"/>
                  </a:solidFill>
                  <a:ea typeface="PMingLiU" pitchFamily="18" charset="-120"/>
                </a:rPr>
                <a:t>smallest</a:t>
              </a:r>
              <a:endParaRPr lang="en-US">
                <a:solidFill>
                  <a:schemeClr val="bg2"/>
                </a:solidFill>
                <a:ea typeface="PMingLiU" pitchFamily="18" charset="-120"/>
              </a:endParaRPr>
            </a:p>
          </p:txBody>
        </p:sp>
        <p:sp>
          <p:nvSpPr>
            <p:cNvPr id="19489" name="AutoShape 5"/>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grpSp>
      <p:grpSp>
        <p:nvGrpSpPr>
          <p:cNvPr id="19460" name="Group 6"/>
          <p:cNvGrpSpPr>
            <a:grpSpLocks/>
          </p:cNvGrpSpPr>
          <p:nvPr/>
        </p:nvGrpSpPr>
        <p:grpSpPr bwMode="auto">
          <a:xfrm>
            <a:off x="3581400" y="3505200"/>
            <a:ext cx="1905000" cy="685800"/>
            <a:chOff x="2256" y="2208"/>
            <a:chExt cx="1200" cy="432"/>
          </a:xfrm>
        </p:grpSpPr>
        <p:sp>
          <p:nvSpPr>
            <p:cNvPr id="19486" name="Text Box 7"/>
            <p:cNvSpPr txBox="1">
              <a:spLocks noChangeArrowheads="1"/>
            </p:cNvSpPr>
            <p:nvPr/>
          </p:nvSpPr>
          <p:spPr bwMode="auto">
            <a:xfrm>
              <a:off x="2256"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19487" name="AutoShape 8"/>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grpSp>
        <p:nvGrpSpPr>
          <p:cNvPr id="19461" name="Group 9"/>
          <p:cNvGrpSpPr>
            <a:grpSpLocks/>
          </p:cNvGrpSpPr>
          <p:nvPr/>
        </p:nvGrpSpPr>
        <p:grpSpPr bwMode="auto">
          <a:xfrm>
            <a:off x="1066800" y="4343400"/>
            <a:ext cx="2667000" cy="381000"/>
            <a:chOff x="816" y="3264"/>
            <a:chExt cx="1680" cy="240"/>
          </a:xfrm>
        </p:grpSpPr>
        <p:sp>
          <p:nvSpPr>
            <p:cNvPr id="19481" name="Rectangle 10"/>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9482" name="Rectangle 11"/>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19483" name="Rectangle 12"/>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19484" name="Rectangle 13"/>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19485" name="Rectangle 14"/>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19462" name="Group 15"/>
          <p:cNvGrpSpPr>
            <a:grpSpLocks/>
          </p:cNvGrpSpPr>
          <p:nvPr/>
        </p:nvGrpSpPr>
        <p:grpSpPr bwMode="auto">
          <a:xfrm>
            <a:off x="4267200" y="4343400"/>
            <a:ext cx="2667000" cy="381000"/>
            <a:chOff x="2880" y="3264"/>
            <a:chExt cx="1680" cy="240"/>
          </a:xfrm>
        </p:grpSpPr>
        <p:sp>
          <p:nvSpPr>
            <p:cNvPr id="19476" name="Rectangle 16"/>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19477" name="Rectangle 17"/>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19478" name="Rectangle 18"/>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19479" name="Rectangle 19"/>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19480" name="Rectangle 20"/>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19463" name="Rectangle 21"/>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19464" name="Rectangle 22"/>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9465" name="Rectangle 23"/>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9466" name="Rectangle 24"/>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9467" name="Rectangle 25"/>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9468" name="Rectangle 26"/>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9469" name="Rectangle 27"/>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9470" name="Rectangle 28"/>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9471" name="Rectangle 29"/>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9472" name="Rectangle 30"/>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19473" name="Rectangle 31"/>
          <p:cNvSpPr>
            <a:spLocks noGrp="1" noChangeArrowheads="1"/>
          </p:cNvSpPr>
          <p:nvPr>
            <p:ph type="title"/>
          </p:nvPr>
        </p:nvSpPr>
        <p:spPr>
          <a:xfrm>
            <a:off x="457200" y="495080"/>
            <a:ext cx="8229600" cy="1143000"/>
          </a:xfrm>
        </p:spPr>
        <p:txBody>
          <a:bodyPr/>
          <a:lstStyle/>
          <a:p>
            <a:r>
              <a:rPr lang="en-US" dirty="0" smtClean="0"/>
              <a:t>Merging</a:t>
            </a:r>
          </a:p>
        </p:txBody>
      </p:sp>
      <p:sp>
        <p:nvSpPr>
          <p:cNvPr id="19474" name="Rectangle 32"/>
          <p:cNvSpPr>
            <a:spLocks noGrp="1" noChangeArrowheads="1"/>
          </p:cNvSpPr>
          <p:nvPr>
            <p:ph idx="1"/>
          </p:nvPr>
        </p:nvSpPr>
        <p:spPr/>
        <p:txBody>
          <a:bodyPr/>
          <a:lstStyle/>
          <a:p>
            <a:pPr marL="0" indent="0"/>
            <a:r>
              <a:rPr lang="en-US" sz="1600" smtClean="0"/>
              <a:t>Merge.</a:t>
            </a:r>
          </a:p>
          <a:p>
            <a:pPr marL="346075" lvl="1" indent="-231775"/>
            <a:r>
              <a:rPr lang="en-US" sz="1600" smtClean="0"/>
              <a:t>Keep track of smallest element in each sorted half.</a:t>
            </a:r>
          </a:p>
          <a:p>
            <a:pPr marL="346075" lvl="1" indent="-231775"/>
            <a:r>
              <a:rPr lang="en-US" sz="1600" smtClean="0"/>
              <a:t>Insert smallest of two elements into auxiliary array.</a:t>
            </a:r>
          </a:p>
          <a:p>
            <a:pPr marL="346075" lvl="1" indent="-231775"/>
            <a:r>
              <a:rPr lang="en-US" sz="1600" smtClean="0"/>
              <a:t>Repeat until done.</a:t>
            </a:r>
          </a:p>
          <a:p>
            <a:pPr marL="346075" lvl="1" indent="-231775"/>
            <a:endParaRPr lang="en-US" sz="1600" smtClean="0"/>
          </a:p>
        </p:txBody>
      </p:sp>
      <p:sp>
        <p:nvSpPr>
          <p:cNvPr id="91169" name="Rectangle 33"/>
          <p:cNvSpPr>
            <a:spLocks noChangeArrowheads="1"/>
          </p:cNvSpPr>
          <p:nvPr/>
        </p:nvSpPr>
        <p:spPr bwMode="auto">
          <a:xfrm>
            <a:off x="18288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G</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69"/>
                                        </p:tgtEl>
                                        <p:attrNameLst>
                                          <p:attrName>style.visibility</p:attrName>
                                        </p:attrNameLst>
                                      </p:cBhvr>
                                      <p:to>
                                        <p:strVal val="visible"/>
                                      </p:to>
                                    </p:set>
                                    <p:animEffect transition="in" filter="dissolve">
                                      <p:cBhvr>
                                        <p:cTn id="7" dur="500"/>
                                        <p:tgtEl>
                                          <p:spTgt spid="91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grpSp>
        <p:nvGrpSpPr>
          <p:cNvPr id="20483" name="Group 3"/>
          <p:cNvGrpSpPr>
            <a:grpSpLocks/>
          </p:cNvGrpSpPr>
          <p:nvPr/>
        </p:nvGrpSpPr>
        <p:grpSpPr bwMode="auto">
          <a:xfrm>
            <a:off x="1447800" y="3505200"/>
            <a:ext cx="1905000" cy="685800"/>
            <a:chOff x="288" y="2208"/>
            <a:chExt cx="1200" cy="432"/>
          </a:xfrm>
        </p:grpSpPr>
        <p:sp>
          <p:nvSpPr>
            <p:cNvPr id="20512" name="Text Box 4"/>
            <p:cNvSpPr txBox="1">
              <a:spLocks noChangeArrowheads="1"/>
            </p:cNvSpPr>
            <p:nvPr/>
          </p:nvSpPr>
          <p:spPr bwMode="auto">
            <a:xfrm>
              <a:off x="288"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3399"/>
                  </a:solidFill>
                  <a:ea typeface="PMingLiU" pitchFamily="18" charset="-120"/>
                </a:rPr>
                <a:t>smallest</a:t>
              </a:r>
              <a:endParaRPr lang="en-US">
                <a:solidFill>
                  <a:schemeClr val="bg2"/>
                </a:solidFill>
                <a:ea typeface="PMingLiU" pitchFamily="18" charset="-120"/>
              </a:endParaRPr>
            </a:p>
          </p:txBody>
        </p:sp>
        <p:sp>
          <p:nvSpPr>
            <p:cNvPr id="20513" name="AutoShape 5"/>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grpSp>
      <p:grpSp>
        <p:nvGrpSpPr>
          <p:cNvPr id="20484" name="Group 6"/>
          <p:cNvGrpSpPr>
            <a:grpSpLocks/>
          </p:cNvGrpSpPr>
          <p:nvPr/>
        </p:nvGrpSpPr>
        <p:grpSpPr bwMode="auto">
          <a:xfrm>
            <a:off x="3581400" y="3505200"/>
            <a:ext cx="1905000" cy="685800"/>
            <a:chOff x="2256" y="2208"/>
            <a:chExt cx="1200" cy="432"/>
          </a:xfrm>
        </p:grpSpPr>
        <p:sp>
          <p:nvSpPr>
            <p:cNvPr id="20510" name="Text Box 7"/>
            <p:cNvSpPr txBox="1">
              <a:spLocks noChangeArrowheads="1"/>
            </p:cNvSpPr>
            <p:nvPr/>
          </p:nvSpPr>
          <p:spPr bwMode="auto">
            <a:xfrm>
              <a:off x="2256"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20511" name="AutoShape 8"/>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grpSp>
        <p:nvGrpSpPr>
          <p:cNvPr id="20485" name="Group 9"/>
          <p:cNvGrpSpPr>
            <a:grpSpLocks/>
          </p:cNvGrpSpPr>
          <p:nvPr/>
        </p:nvGrpSpPr>
        <p:grpSpPr bwMode="auto">
          <a:xfrm>
            <a:off x="1066800" y="4343400"/>
            <a:ext cx="2667000" cy="381000"/>
            <a:chOff x="816" y="3264"/>
            <a:chExt cx="1680" cy="240"/>
          </a:xfrm>
        </p:grpSpPr>
        <p:sp>
          <p:nvSpPr>
            <p:cNvPr id="20505" name="Rectangle 10"/>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0506" name="Rectangle 11"/>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0507" name="Rectangle 12"/>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0508" name="Rectangle 13"/>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0509" name="Rectangle 14"/>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20486" name="Group 15"/>
          <p:cNvGrpSpPr>
            <a:grpSpLocks/>
          </p:cNvGrpSpPr>
          <p:nvPr/>
        </p:nvGrpSpPr>
        <p:grpSpPr bwMode="auto">
          <a:xfrm>
            <a:off x="4267200" y="4343400"/>
            <a:ext cx="2667000" cy="381000"/>
            <a:chOff x="2880" y="3264"/>
            <a:chExt cx="1680" cy="240"/>
          </a:xfrm>
        </p:grpSpPr>
        <p:sp>
          <p:nvSpPr>
            <p:cNvPr id="20500" name="Rectangle 16"/>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0501" name="Rectangle 17"/>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0502" name="Rectangle 18"/>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0503" name="Rectangle 19"/>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20504" name="Rectangle 20"/>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20487" name="Rectangle 21"/>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0488" name="Rectangle 22"/>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0489" name="Rectangle 23"/>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0490" name="Rectangle 24"/>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0491" name="Rectangle 25"/>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0492" name="Rectangle 26"/>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0493" name="Rectangle 27"/>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0494" name="Rectangle 28"/>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0495" name="Rectangle 29"/>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0496" name="Rectangle 30"/>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0497" name="Rectangle 31"/>
          <p:cNvSpPr>
            <a:spLocks noGrp="1" noChangeArrowheads="1"/>
          </p:cNvSpPr>
          <p:nvPr>
            <p:ph type="title"/>
          </p:nvPr>
        </p:nvSpPr>
        <p:spPr>
          <a:xfrm>
            <a:off x="457200" y="442828"/>
            <a:ext cx="8229600" cy="1143000"/>
          </a:xfrm>
        </p:spPr>
        <p:txBody>
          <a:bodyPr/>
          <a:lstStyle/>
          <a:p>
            <a:r>
              <a:rPr lang="en-US" dirty="0" smtClean="0"/>
              <a:t>Merging</a:t>
            </a:r>
          </a:p>
        </p:txBody>
      </p:sp>
      <p:sp>
        <p:nvSpPr>
          <p:cNvPr id="20498" name="Rectangle 32"/>
          <p:cNvSpPr>
            <a:spLocks noGrp="1" noChangeArrowheads="1"/>
          </p:cNvSpPr>
          <p:nvPr>
            <p:ph idx="1"/>
          </p:nvPr>
        </p:nvSpPr>
        <p:spPr/>
        <p:txBody>
          <a:bodyPr/>
          <a:lstStyle/>
          <a:p>
            <a:pPr marL="0" indent="0"/>
            <a:r>
              <a:rPr lang="en-US" smtClean="0"/>
              <a:t>Merge.</a:t>
            </a:r>
          </a:p>
          <a:p>
            <a:pPr marL="346075" lvl="1" indent="-231775"/>
            <a:r>
              <a:rPr lang="en-US" sz="1600" smtClean="0"/>
              <a:t>Keep track of smallest element in each sorted half.</a:t>
            </a:r>
          </a:p>
          <a:p>
            <a:pPr marL="346075" lvl="1" indent="-231775"/>
            <a:r>
              <a:rPr lang="en-US" sz="1600" smtClean="0"/>
              <a:t>Insert smallest of two elements into auxiliary array.</a:t>
            </a:r>
          </a:p>
          <a:p>
            <a:pPr marL="346075" lvl="1" indent="-231775"/>
            <a:r>
              <a:rPr lang="en-US" sz="1600" smtClean="0"/>
              <a:t>Repeat until done.</a:t>
            </a:r>
          </a:p>
          <a:p>
            <a:pPr marL="346075" lvl="1" indent="-231775"/>
            <a:endParaRPr lang="en-US" sz="1600" smtClean="0"/>
          </a:p>
        </p:txBody>
      </p:sp>
      <p:sp>
        <p:nvSpPr>
          <p:cNvPr id="93217" name="Rectangle 33"/>
          <p:cNvSpPr>
            <a:spLocks noChangeArrowheads="1"/>
          </p:cNvSpPr>
          <p:nvPr/>
        </p:nvSpPr>
        <p:spPr bwMode="auto">
          <a:xfrm>
            <a:off x="23622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H</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217"/>
                                        </p:tgtEl>
                                        <p:attrNameLst>
                                          <p:attrName>style.visibility</p:attrName>
                                        </p:attrNameLst>
                                      </p:cBhvr>
                                      <p:to>
                                        <p:strVal val="visible"/>
                                      </p:to>
                                    </p:set>
                                    <p:animEffect transition="in" filter="dissolve">
                                      <p:cBhvr>
                                        <p:cTn id="7" dur="500"/>
                                        <p:tgtEl>
                                          <p:spTgt spid="93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grpSp>
        <p:nvGrpSpPr>
          <p:cNvPr id="21507" name="Group 3"/>
          <p:cNvGrpSpPr>
            <a:grpSpLocks/>
          </p:cNvGrpSpPr>
          <p:nvPr/>
        </p:nvGrpSpPr>
        <p:grpSpPr bwMode="auto">
          <a:xfrm>
            <a:off x="1447800" y="3505200"/>
            <a:ext cx="1905000" cy="685800"/>
            <a:chOff x="288" y="2208"/>
            <a:chExt cx="1200" cy="432"/>
          </a:xfrm>
        </p:grpSpPr>
        <p:sp>
          <p:nvSpPr>
            <p:cNvPr id="21536" name="Text Box 4"/>
            <p:cNvSpPr txBox="1">
              <a:spLocks noChangeArrowheads="1"/>
            </p:cNvSpPr>
            <p:nvPr/>
          </p:nvSpPr>
          <p:spPr bwMode="auto">
            <a:xfrm>
              <a:off x="288"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3399"/>
                  </a:solidFill>
                  <a:ea typeface="PMingLiU" pitchFamily="18" charset="-120"/>
                </a:rPr>
                <a:t>smallest</a:t>
              </a:r>
              <a:endParaRPr lang="en-US">
                <a:solidFill>
                  <a:schemeClr val="bg2"/>
                </a:solidFill>
                <a:ea typeface="PMingLiU" pitchFamily="18" charset="-120"/>
              </a:endParaRPr>
            </a:p>
          </p:txBody>
        </p:sp>
        <p:sp>
          <p:nvSpPr>
            <p:cNvPr id="21537" name="AutoShape 5"/>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grpSp>
      <p:grpSp>
        <p:nvGrpSpPr>
          <p:cNvPr id="21508" name="Group 6"/>
          <p:cNvGrpSpPr>
            <a:grpSpLocks/>
          </p:cNvGrpSpPr>
          <p:nvPr/>
        </p:nvGrpSpPr>
        <p:grpSpPr bwMode="auto">
          <a:xfrm>
            <a:off x="4114800" y="3505200"/>
            <a:ext cx="1905000" cy="685800"/>
            <a:chOff x="2256" y="2208"/>
            <a:chExt cx="1200" cy="432"/>
          </a:xfrm>
        </p:grpSpPr>
        <p:sp>
          <p:nvSpPr>
            <p:cNvPr id="21534" name="Text Box 7"/>
            <p:cNvSpPr txBox="1">
              <a:spLocks noChangeArrowheads="1"/>
            </p:cNvSpPr>
            <p:nvPr/>
          </p:nvSpPr>
          <p:spPr bwMode="auto">
            <a:xfrm>
              <a:off x="2256"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21535" name="AutoShape 8"/>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grpSp>
        <p:nvGrpSpPr>
          <p:cNvPr id="21509" name="Group 9"/>
          <p:cNvGrpSpPr>
            <a:grpSpLocks/>
          </p:cNvGrpSpPr>
          <p:nvPr/>
        </p:nvGrpSpPr>
        <p:grpSpPr bwMode="auto">
          <a:xfrm>
            <a:off x="1066800" y="4343400"/>
            <a:ext cx="2667000" cy="381000"/>
            <a:chOff x="816" y="3264"/>
            <a:chExt cx="1680" cy="240"/>
          </a:xfrm>
        </p:grpSpPr>
        <p:sp>
          <p:nvSpPr>
            <p:cNvPr id="21529" name="Rectangle 10"/>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1530" name="Rectangle 11"/>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1531" name="Rectangle 12"/>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1532" name="Rectangle 13"/>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1533" name="Rectangle 14"/>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21510" name="Group 15"/>
          <p:cNvGrpSpPr>
            <a:grpSpLocks/>
          </p:cNvGrpSpPr>
          <p:nvPr/>
        </p:nvGrpSpPr>
        <p:grpSpPr bwMode="auto">
          <a:xfrm>
            <a:off x="4267200" y="4343400"/>
            <a:ext cx="2667000" cy="381000"/>
            <a:chOff x="2880" y="3264"/>
            <a:chExt cx="1680" cy="240"/>
          </a:xfrm>
        </p:grpSpPr>
        <p:sp>
          <p:nvSpPr>
            <p:cNvPr id="21524" name="Rectangle 16"/>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1525" name="Rectangle 17"/>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1526" name="Rectangle 18"/>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1527" name="Rectangle 19"/>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21528" name="Rectangle 20"/>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21511" name="Rectangle 21"/>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1512" name="Rectangle 22"/>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1513" name="Rectangle 23"/>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1514" name="Rectangle 24"/>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1515" name="Rectangle 25"/>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1516" name="Rectangle 26"/>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1517" name="Rectangle 27"/>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1518" name="Rectangle 28"/>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1519" name="Rectangle 29"/>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1520" name="Rectangle 30"/>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1521" name="Rectangle 31"/>
          <p:cNvSpPr>
            <a:spLocks noGrp="1" noChangeArrowheads="1"/>
          </p:cNvSpPr>
          <p:nvPr>
            <p:ph type="title"/>
          </p:nvPr>
        </p:nvSpPr>
        <p:spPr>
          <a:xfrm>
            <a:off x="457200" y="416702"/>
            <a:ext cx="8229600" cy="1143000"/>
          </a:xfrm>
        </p:spPr>
        <p:txBody>
          <a:bodyPr/>
          <a:lstStyle/>
          <a:p>
            <a:r>
              <a:rPr lang="en-US" dirty="0" smtClean="0"/>
              <a:t>Merging</a:t>
            </a:r>
          </a:p>
        </p:txBody>
      </p:sp>
      <p:sp>
        <p:nvSpPr>
          <p:cNvPr id="21522" name="Rectangle 32"/>
          <p:cNvSpPr>
            <a:spLocks noGrp="1" noChangeArrowheads="1"/>
          </p:cNvSpPr>
          <p:nvPr>
            <p:ph idx="1"/>
          </p:nvPr>
        </p:nvSpPr>
        <p:spPr/>
        <p:txBody>
          <a:bodyPr/>
          <a:lstStyle/>
          <a:p>
            <a:pPr marL="0" indent="0"/>
            <a:r>
              <a:rPr lang="en-US" smtClean="0"/>
              <a:t>Merge.</a:t>
            </a:r>
          </a:p>
          <a:p>
            <a:pPr marL="346075" lvl="1" indent="-231775"/>
            <a:r>
              <a:rPr lang="en-US" sz="1600" smtClean="0"/>
              <a:t>Keep track of smallest element in each sorted half.</a:t>
            </a:r>
          </a:p>
          <a:p>
            <a:pPr marL="346075" lvl="1" indent="-231775"/>
            <a:r>
              <a:rPr lang="en-US" sz="1600" smtClean="0"/>
              <a:t>Insert smallest of two elements into auxiliary array.</a:t>
            </a:r>
          </a:p>
          <a:p>
            <a:pPr marL="346075" lvl="1" indent="-231775"/>
            <a:r>
              <a:rPr lang="en-US" sz="1600" smtClean="0"/>
              <a:t>Repeat until done.</a:t>
            </a:r>
          </a:p>
          <a:p>
            <a:pPr marL="346075" lvl="1" indent="-231775"/>
            <a:endParaRPr lang="en-US" sz="1600" smtClean="0"/>
          </a:p>
        </p:txBody>
      </p:sp>
      <p:sp>
        <p:nvSpPr>
          <p:cNvPr id="95265" name="Rectangle 33"/>
          <p:cNvSpPr>
            <a:spLocks noChangeArrowheads="1"/>
          </p:cNvSpPr>
          <p:nvPr/>
        </p:nvSpPr>
        <p:spPr bwMode="auto">
          <a:xfrm>
            <a:off x="28956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I</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65"/>
                                        </p:tgtEl>
                                        <p:attrNameLst>
                                          <p:attrName>style.visibility</p:attrName>
                                        </p:attrNameLst>
                                      </p:cBhvr>
                                      <p:to>
                                        <p:strVal val="visible"/>
                                      </p:to>
                                    </p:set>
                                    <p:animEffect transition="in" filter="dissolve">
                                      <p:cBhvr>
                                        <p:cTn id="7" dur="500"/>
                                        <p:tgtEl>
                                          <p:spTgt spid="95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grpSp>
        <p:nvGrpSpPr>
          <p:cNvPr id="22531" name="Group 3"/>
          <p:cNvGrpSpPr>
            <a:grpSpLocks/>
          </p:cNvGrpSpPr>
          <p:nvPr/>
        </p:nvGrpSpPr>
        <p:grpSpPr bwMode="auto">
          <a:xfrm>
            <a:off x="1447800" y="3505200"/>
            <a:ext cx="1905000" cy="685800"/>
            <a:chOff x="288" y="2208"/>
            <a:chExt cx="1200" cy="432"/>
          </a:xfrm>
        </p:grpSpPr>
        <p:sp>
          <p:nvSpPr>
            <p:cNvPr id="22560" name="Text Box 4"/>
            <p:cNvSpPr txBox="1">
              <a:spLocks noChangeArrowheads="1"/>
            </p:cNvSpPr>
            <p:nvPr/>
          </p:nvSpPr>
          <p:spPr bwMode="auto">
            <a:xfrm>
              <a:off x="288"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3399"/>
                  </a:solidFill>
                  <a:ea typeface="PMingLiU" pitchFamily="18" charset="-120"/>
                </a:rPr>
                <a:t>smallest</a:t>
              </a:r>
              <a:endParaRPr lang="en-US">
                <a:solidFill>
                  <a:schemeClr val="bg2"/>
                </a:solidFill>
                <a:ea typeface="PMingLiU" pitchFamily="18" charset="-120"/>
              </a:endParaRPr>
            </a:p>
          </p:txBody>
        </p:sp>
        <p:sp>
          <p:nvSpPr>
            <p:cNvPr id="22561" name="AutoShape 5"/>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grpSp>
      <p:grpSp>
        <p:nvGrpSpPr>
          <p:cNvPr id="22532" name="Group 6"/>
          <p:cNvGrpSpPr>
            <a:grpSpLocks/>
          </p:cNvGrpSpPr>
          <p:nvPr/>
        </p:nvGrpSpPr>
        <p:grpSpPr bwMode="auto">
          <a:xfrm>
            <a:off x="4648200" y="3505200"/>
            <a:ext cx="1905000" cy="685800"/>
            <a:chOff x="2256" y="2208"/>
            <a:chExt cx="1200" cy="432"/>
          </a:xfrm>
        </p:grpSpPr>
        <p:sp>
          <p:nvSpPr>
            <p:cNvPr id="22558" name="Text Box 7"/>
            <p:cNvSpPr txBox="1">
              <a:spLocks noChangeArrowheads="1"/>
            </p:cNvSpPr>
            <p:nvPr/>
          </p:nvSpPr>
          <p:spPr bwMode="auto">
            <a:xfrm>
              <a:off x="2256"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22559" name="AutoShape 8"/>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grpSp>
        <p:nvGrpSpPr>
          <p:cNvPr id="22533" name="Group 9"/>
          <p:cNvGrpSpPr>
            <a:grpSpLocks/>
          </p:cNvGrpSpPr>
          <p:nvPr/>
        </p:nvGrpSpPr>
        <p:grpSpPr bwMode="auto">
          <a:xfrm>
            <a:off x="1066800" y="4343400"/>
            <a:ext cx="2667000" cy="381000"/>
            <a:chOff x="816" y="3264"/>
            <a:chExt cx="1680" cy="240"/>
          </a:xfrm>
        </p:grpSpPr>
        <p:sp>
          <p:nvSpPr>
            <p:cNvPr id="22553" name="Rectangle 10"/>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2554" name="Rectangle 11"/>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2555" name="Rectangle 12"/>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2556" name="Rectangle 13"/>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2557" name="Rectangle 14"/>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22534" name="Group 15"/>
          <p:cNvGrpSpPr>
            <a:grpSpLocks/>
          </p:cNvGrpSpPr>
          <p:nvPr/>
        </p:nvGrpSpPr>
        <p:grpSpPr bwMode="auto">
          <a:xfrm>
            <a:off x="4267200" y="4343400"/>
            <a:ext cx="2667000" cy="381000"/>
            <a:chOff x="2880" y="3264"/>
            <a:chExt cx="1680" cy="240"/>
          </a:xfrm>
        </p:grpSpPr>
        <p:sp>
          <p:nvSpPr>
            <p:cNvPr id="22548" name="Rectangle 16"/>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2549" name="Rectangle 17"/>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2550" name="Rectangle 18"/>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2551" name="Rectangle 19"/>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22552" name="Rectangle 20"/>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22535" name="Rectangle 21"/>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2536" name="Rectangle 22"/>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2537" name="Rectangle 23"/>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2538" name="Rectangle 24"/>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2539" name="Rectangle 25"/>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2540" name="Rectangle 26"/>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2541" name="Rectangle 27"/>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2542" name="Rectangle 28"/>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2543" name="Rectangle 29"/>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2544" name="Rectangle 30"/>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2545" name="Rectangle 31"/>
          <p:cNvSpPr>
            <a:spLocks noGrp="1" noChangeArrowheads="1"/>
          </p:cNvSpPr>
          <p:nvPr>
            <p:ph type="title"/>
          </p:nvPr>
        </p:nvSpPr>
        <p:spPr>
          <a:xfrm>
            <a:off x="457200" y="390576"/>
            <a:ext cx="8229600" cy="1143000"/>
          </a:xfrm>
        </p:spPr>
        <p:txBody>
          <a:bodyPr/>
          <a:lstStyle/>
          <a:p>
            <a:r>
              <a:rPr lang="en-US" dirty="0" smtClean="0"/>
              <a:t>Merging</a:t>
            </a:r>
          </a:p>
        </p:txBody>
      </p:sp>
      <p:sp>
        <p:nvSpPr>
          <p:cNvPr id="22546" name="Rectangle 32"/>
          <p:cNvSpPr>
            <a:spLocks noGrp="1" noChangeArrowheads="1"/>
          </p:cNvSpPr>
          <p:nvPr>
            <p:ph idx="1"/>
          </p:nvPr>
        </p:nvSpPr>
        <p:spPr/>
        <p:txBody>
          <a:bodyPr/>
          <a:lstStyle/>
          <a:p>
            <a:pPr marL="0" indent="0"/>
            <a:r>
              <a:rPr lang="en-US" smtClean="0"/>
              <a:t>Merge.</a:t>
            </a:r>
          </a:p>
          <a:p>
            <a:pPr marL="346075" lvl="1" indent="-231775"/>
            <a:r>
              <a:rPr lang="en-US" sz="1600" smtClean="0"/>
              <a:t>Keep track of smallest element in each sorted half.</a:t>
            </a:r>
          </a:p>
          <a:p>
            <a:pPr marL="346075" lvl="1" indent="-231775"/>
            <a:r>
              <a:rPr lang="en-US" sz="1600" smtClean="0"/>
              <a:t>Insert smallest of two elements into auxiliary array.</a:t>
            </a:r>
          </a:p>
          <a:p>
            <a:pPr marL="346075" lvl="1" indent="-231775"/>
            <a:r>
              <a:rPr lang="en-US" sz="1600" smtClean="0"/>
              <a:t>Repeat until done.</a:t>
            </a:r>
          </a:p>
          <a:p>
            <a:pPr marL="346075" lvl="1" indent="-231775"/>
            <a:endParaRPr lang="en-US" sz="1600" smtClean="0"/>
          </a:p>
        </p:txBody>
      </p:sp>
      <p:sp>
        <p:nvSpPr>
          <p:cNvPr id="97313" name="Rectangle 33"/>
          <p:cNvSpPr>
            <a:spLocks noChangeArrowheads="1"/>
          </p:cNvSpPr>
          <p:nvPr/>
        </p:nvSpPr>
        <p:spPr bwMode="auto">
          <a:xfrm>
            <a:off x="34290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L</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313"/>
                                        </p:tgtEl>
                                        <p:attrNameLst>
                                          <p:attrName>style.visibility</p:attrName>
                                        </p:attrNameLst>
                                      </p:cBhvr>
                                      <p:to>
                                        <p:strVal val="visible"/>
                                      </p:to>
                                    </p:set>
                                    <p:animEffect transition="in" filter="dissolve">
                                      <p:cBhvr>
                                        <p:cTn id="7" dur="500"/>
                                        <p:tgtEl>
                                          <p:spTgt spid="97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grpSp>
        <p:nvGrpSpPr>
          <p:cNvPr id="23555" name="Group 3"/>
          <p:cNvGrpSpPr>
            <a:grpSpLocks/>
          </p:cNvGrpSpPr>
          <p:nvPr/>
        </p:nvGrpSpPr>
        <p:grpSpPr bwMode="auto">
          <a:xfrm>
            <a:off x="1981200" y="3505200"/>
            <a:ext cx="1905000" cy="685800"/>
            <a:chOff x="288" y="2208"/>
            <a:chExt cx="1200" cy="432"/>
          </a:xfrm>
        </p:grpSpPr>
        <p:sp>
          <p:nvSpPr>
            <p:cNvPr id="23584" name="Text Box 4"/>
            <p:cNvSpPr txBox="1">
              <a:spLocks noChangeArrowheads="1"/>
            </p:cNvSpPr>
            <p:nvPr/>
          </p:nvSpPr>
          <p:spPr bwMode="auto">
            <a:xfrm>
              <a:off x="288"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3399"/>
                  </a:solidFill>
                  <a:ea typeface="PMingLiU" pitchFamily="18" charset="-120"/>
                </a:rPr>
                <a:t>smallest</a:t>
              </a:r>
              <a:endParaRPr lang="en-US">
                <a:solidFill>
                  <a:schemeClr val="bg2"/>
                </a:solidFill>
                <a:ea typeface="PMingLiU" pitchFamily="18" charset="-120"/>
              </a:endParaRPr>
            </a:p>
          </p:txBody>
        </p:sp>
        <p:sp>
          <p:nvSpPr>
            <p:cNvPr id="23585" name="AutoShape 5"/>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grpSp>
      <p:grpSp>
        <p:nvGrpSpPr>
          <p:cNvPr id="23556" name="Group 6"/>
          <p:cNvGrpSpPr>
            <a:grpSpLocks/>
          </p:cNvGrpSpPr>
          <p:nvPr/>
        </p:nvGrpSpPr>
        <p:grpSpPr bwMode="auto">
          <a:xfrm>
            <a:off x="4648200" y="3505200"/>
            <a:ext cx="1905000" cy="685800"/>
            <a:chOff x="2256" y="2208"/>
            <a:chExt cx="1200" cy="432"/>
          </a:xfrm>
        </p:grpSpPr>
        <p:sp>
          <p:nvSpPr>
            <p:cNvPr id="23582" name="Text Box 7"/>
            <p:cNvSpPr txBox="1">
              <a:spLocks noChangeArrowheads="1"/>
            </p:cNvSpPr>
            <p:nvPr/>
          </p:nvSpPr>
          <p:spPr bwMode="auto">
            <a:xfrm>
              <a:off x="2256"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23583" name="AutoShape 8"/>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grpSp>
        <p:nvGrpSpPr>
          <p:cNvPr id="23557" name="Group 9"/>
          <p:cNvGrpSpPr>
            <a:grpSpLocks/>
          </p:cNvGrpSpPr>
          <p:nvPr/>
        </p:nvGrpSpPr>
        <p:grpSpPr bwMode="auto">
          <a:xfrm>
            <a:off x="1066800" y="4343400"/>
            <a:ext cx="2667000" cy="381000"/>
            <a:chOff x="816" y="3264"/>
            <a:chExt cx="1680" cy="240"/>
          </a:xfrm>
        </p:grpSpPr>
        <p:sp>
          <p:nvSpPr>
            <p:cNvPr id="23577" name="Rectangle 10"/>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3578" name="Rectangle 11"/>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3579" name="Rectangle 12"/>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3580" name="Rectangle 13"/>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3581" name="Rectangle 14"/>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23558" name="Group 15"/>
          <p:cNvGrpSpPr>
            <a:grpSpLocks/>
          </p:cNvGrpSpPr>
          <p:nvPr/>
        </p:nvGrpSpPr>
        <p:grpSpPr bwMode="auto">
          <a:xfrm>
            <a:off x="4267200" y="4343400"/>
            <a:ext cx="2667000" cy="381000"/>
            <a:chOff x="2880" y="3264"/>
            <a:chExt cx="1680" cy="240"/>
          </a:xfrm>
        </p:grpSpPr>
        <p:sp>
          <p:nvSpPr>
            <p:cNvPr id="23572" name="Rectangle 16"/>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3573" name="Rectangle 17"/>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3574" name="Rectangle 18"/>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3575" name="Rectangle 19"/>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23576" name="Rectangle 20"/>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23559" name="Rectangle 21"/>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3560" name="Rectangle 22"/>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3561" name="Rectangle 23"/>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3562" name="Rectangle 24"/>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3563" name="Rectangle 25"/>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3564" name="Rectangle 26"/>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3565" name="Rectangle 27"/>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3566" name="Rectangle 28"/>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3567" name="Rectangle 29"/>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3568" name="Rectangle 30"/>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3569" name="Rectangle 31"/>
          <p:cNvSpPr>
            <a:spLocks noGrp="1" noChangeArrowheads="1"/>
          </p:cNvSpPr>
          <p:nvPr>
            <p:ph type="title"/>
          </p:nvPr>
        </p:nvSpPr>
        <p:spPr>
          <a:xfrm>
            <a:off x="457200" y="468954"/>
            <a:ext cx="8229600" cy="1143000"/>
          </a:xfrm>
        </p:spPr>
        <p:txBody>
          <a:bodyPr/>
          <a:lstStyle/>
          <a:p>
            <a:r>
              <a:rPr lang="en-US" dirty="0" smtClean="0"/>
              <a:t>Merging</a:t>
            </a:r>
          </a:p>
        </p:txBody>
      </p:sp>
      <p:sp>
        <p:nvSpPr>
          <p:cNvPr id="23570" name="Rectangle 32"/>
          <p:cNvSpPr>
            <a:spLocks noGrp="1" noChangeArrowheads="1"/>
          </p:cNvSpPr>
          <p:nvPr>
            <p:ph idx="1"/>
          </p:nvPr>
        </p:nvSpPr>
        <p:spPr/>
        <p:txBody>
          <a:bodyPr/>
          <a:lstStyle/>
          <a:p>
            <a:pPr marL="0" indent="0"/>
            <a:r>
              <a:rPr lang="en-US" smtClean="0"/>
              <a:t>Merge.</a:t>
            </a:r>
          </a:p>
          <a:p>
            <a:pPr marL="346075" lvl="1" indent="-231775"/>
            <a:r>
              <a:rPr lang="en-US" sz="1600" smtClean="0"/>
              <a:t>Keep track of smallest element in each sorted half.</a:t>
            </a:r>
          </a:p>
          <a:p>
            <a:pPr marL="346075" lvl="1" indent="-231775"/>
            <a:r>
              <a:rPr lang="en-US" sz="1600" smtClean="0"/>
              <a:t>Insert smallest of two elements into auxiliary array.</a:t>
            </a:r>
          </a:p>
          <a:p>
            <a:pPr marL="346075" lvl="1" indent="-231775"/>
            <a:r>
              <a:rPr lang="en-US" sz="1600" smtClean="0"/>
              <a:t>Repeat until done.</a:t>
            </a:r>
          </a:p>
          <a:p>
            <a:pPr marL="346075" lvl="1" indent="-231775"/>
            <a:endParaRPr lang="en-US" smtClean="0"/>
          </a:p>
        </p:txBody>
      </p:sp>
      <p:sp>
        <p:nvSpPr>
          <p:cNvPr id="99361" name="Rectangle 33"/>
          <p:cNvSpPr>
            <a:spLocks noChangeArrowheads="1"/>
          </p:cNvSpPr>
          <p:nvPr/>
        </p:nvSpPr>
        <p:spPr bwMode="auto">
          <a:xfrm>
            <a:off x="39624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361"/>
                                        </p:tgtEl>
                                        <p:attrNameLst>
                                          <p:attrName>style.visibility</p:attrName>
                                        </p:attrNameLst>
                                      </p:cBhvr>
                                      <p:to>
                                        <p:strVal val="visible"/>
                                      </p:to>
                                    </p:set>
                                    <p:animEffect transition="in" filter="dissolve">
                                      <p:cBhvr>
                                        <p:cTn id="7" dur="500"/>
                                        <p:tgtEl>
                                          <p:spTgt spid="99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6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grpSp>
        <p:nvGrpSpPr>
          <p:cNvPr id="24579" name="Group 3"/>
          <p:cNvGrpSpPr>
            <a:grpSpLocks/>
          </p:cNvGrpSpPr>
          <p:nvPr/>
        </p:nvGrpSpPr>
        <p:grpSpPr bwMode="auto">
          <a:xfrm>
            <a:off x="1981200" y="3505200"/>
            <a:ext cx="1905000" cy="685800"/>
            <a:chOff x="288" y="2208"/>
            <a:chExt cx="1200" cy="432"/>
          </a:xfrm>
        </p:grpSpPr>
        <p:sp>
          <p:nvSpPr>
            <p:cNvPr id="24608" name="Text Box 4"/>
            <p:cNvSpPr txBox="1">
              <a:spLocks noChangeArrowheads="1"/>
            </p:cNvSpPr>
            <p:nvPr/>
          </p:nvSpPr>
          <p:spPr bwMode="auto">
            <a:xfrm>
              <a:off x="288"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3399"/>
                  </a:solidFill>
                  <a:ea typeface="PMingLiU" pitchFamily="18" charset="-120"/>
                </a:rPr>
                <a:t>smallest</a:t>
              </a:r>
              <a:endParaRPr lang="en-US">
                <a:solidFill>
                  <a:schemeClr val="bg2"/>
                </a:solidFill>
                <a:ea typeface="PMingLiU" pitchFamily="18" charset="-120"/>
              </a:endParaRPr>
            </a:p>
          </p:txBody>
        </p:sp>
        <p:sp>
          <p:nvSpPr>
            <p:cNvPr id="24609" name="AutoShape 5"/>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grpSp>
      <p:grpSp>
        <p:nvGrpSpPr>
          <p:cNvPr id="24580" name="Group 6"/>
          <p:cNvGrpSpPr>
            <a:grpSpLocks/>
          </p:cNvGrpSpPr>
          <p:nvPr/>
        </p:nvGrpSpPr>
        <p:grpSpPr bwMode="auto">
          <a:xfrm>
            <a:off x="5181600" y="3505200"/>
            <a:ext cx="1905000" cy="685800"/>
            <a:chOff x="2256" y="2208"/>
            <a:chExt cx="1200" cy="432"/>
          </a:xfrm>
        </p:grpSpPr>
        <p:sp>
          <p:nvSpPr>
            <p:cNvPr id="24606" name="Text Box 7"/>
            <p:cNvSpPr txBox="1">
              <a:spLocks noChangeArrowheads="1"/>
            </p:cNvSpPr>
            <p:nvPr/>
          </p:nvSpPr>
          <p:spPr bwMode="auto">
            <a:xfrm>
              <a:off x="2256"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24607" name="AutoShape 8"/>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grpSp>
        <p:nvGrpSpPr>
          <p:cNvPr id="24581" name="Group 9"/>
          <p:cNvGrpSpPr>
            <a:grpSpLocks/>
          </p:cNvGrpSpPr>
          <p:nvPr/>
        </p:nvGrpSpPr>
        <p:grpSpPr bwMode="auto">
          <a:xfrm>
            <a:off x="1066800" y="4343400"/>
            <a:ext cx="2667000" cy="381000"/>
            <a:chOff x="816" y="3264"/>
            <a:chExt cx="1680" cy="240"/>
          </a:xfrm>
        </p:grpSpPr>
        <p:sp>
          <p:nvSpPr>
            <p:cNvPr id="24601" name="Rectangle 10"/>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4602" name="Rectangle 11"/>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4603" name="Rectangle 12"/>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4604" name="Rectangle 13"/>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4605" name="Rectangle 14"/>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24582" name="Group 15"/>
          <p:cNvGrpSpPr>
            <a:grpSpLocks/>
          </p:cNvGrpSpPr>
          <p:nvPr/>
        </p:nvGrpSpPr>
        <p:grpSpPr bwMode="auto">
          <a:xfrm>
            <a:off x="4267200" y="4343400"/>
            <a:ext cx="2667000" cy="381000"/>
            <a:chOff x="2880" y="3264"/>
            <a:chExt cx="1680" cy="240"/>
          </a:xfrm>
        </p:grpSpPr>
        <p:sp>
          <p:nvSpPr>
            <p:cNvPr id="24596" name="Rectangle 16"/>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4597" name="Rectangle 17"/>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4598" name="Rectangle 18"/>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4599" name="Rectangle 19"/>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24600" name="Rectangle 20"/>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24583" name="Rectangle 21"/>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4584" name="Rectangle 22"/>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4585" name="Rectangle 23"/>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4586" name="Rectangle 24"/>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4587" name="Rectangle 25"/>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4588" name="Rectangle 26"/>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4589" name="Rectangle 27"/>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4590" name="Rectangle 28"/>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4591" name="Rectangle 29"/>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4592" name="Rectangle 30"/>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4593" name="Rectangle 31"/>
          <p:cNvSpPr>
            <a:spLocks noGrp="1" noChangeArrowheads="1"/>
          </p:cNvSpPr>
          <p:nvPr>
            <p:ph type="title"/>
          </p:nvPr>
        </p:nvSpPr>
        <p:spPr>
          <a:xfrm>
            <a:off x="457200" y="468954"/>
            <a:ext cx="8229600" cy="1143000"/>
          </a:xfrm>
        </p:spPr>
        <p:txBody>
          <a:bodyPr/>
          <a:lstStyle/>
          <a:p>
            <a:r>
              <a:rPr lang="en-US" dirty="0" smtClean="0"/>
              <a:t>Merging</a:t>
            </a:r>
          </a:p>
        </p:txBody>
      </p:sp>
      <p:sp>
        <p:nvSpPr>
          <p:cNvPr id="24594" name="Rectangle 32"/>
          <p:cNvSpPr>
            <a:spLocks noGrp="1" noChangeArrowheads="1"/>
          </p:cNvSpPr>
          <p:nvPr>
            <p:ph idx="1"/>
          </p:nvPr>
        </p:nvSpPr>
        <p:spPr/>
        <p:txBody>
          <a:bodyPr/>
          <a:lstStyle/>
          <a:p>
            <a:pPr marL="0" indent="0"/>
            <a:r>
              <a:rPr lang="en-US" smtClean="0"/>
              <a:t>Merge.</a:t>
            </a:r>
          </a:p>
          <a:p>
            <a:pPr marL="346075" lvl="1" indent="-231775"/>
            <a:r>
              <a:rPr lang="en-US" sz="1600" smtClean="0"/>
              <a:t>Keep track of smallest element in each sorted half.</a:t>
            </a:r>
          </a:p>
          <a:p>
            <a:pPr marL="346075" lvl="1" indent="-231775"/>
            <a:r>
              <a:rPr lang="en-US" sz="1600" smtClean="0"/>
              <a:t>Insert smallest of two elements into auxiliary array.</a:t>
            </a:r>
          </a:p>
          <a:p>
            <a:pPr marL="346075" lvl="1" indent="-231775"/>
            <a:r>
              <a:rPr lang="en-US" sz="1600" smtClean="0"/>
              <a:t>Repeat until done.</a:t>
            </a:r>
          </a:p>
          <a:p>
            <a:pPr marL="346075" lvl="1" indent="-231775"/>
            <a:endParaRPr lang="en-US" sz="1600" smtClean="0"/>
          </a:p>
        </p:txBody>
      </p:sp>
      <p:sp>
        <p:nvSpPr>
          <p:cNvPr id="101409" name="Rectangle 33"/>
          <p:cNvSpPr>
            <a:spLocks noChangeArrowheads="1"/>
          </p:cNvSpPr>
          <p:nvPr/>
        </p:nvSpPr>
        <p:spPr bwMode="auto">
          <a:xfrm>
            <a:off x="44958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O</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409"/>
                                        </p:tgtEl>
                                        <p:attrNameLst>
                                          <p:attrName>style.visibility</p:attrName>
                                        </p:attrNameLst>
                                      </p:cBhvr>
                                      <p:to>
                                        <p:strVal val="visible"/>
                                      </p:to>
                                    </p:set>
                                    <p:animEffect transition="in" filter="dissolve">
                                      <p:cBhvr>
                                        <p:cTn id="7" dur="500"/>
                                        <p:tgtEl>
                                          <p:spTgt spid="101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0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p:cNvSpPr>
          <p:nvPr>
            <p:ph type="title"/>
          </p:nvPr>
        </p:nvSpPr>
        <p:spPr/>
        <p:txBody>
          <a:bodyPr/>
          <a:lstStyle/>
          <a:p>
            <a:pPr eaLnBrk="1" hangingPunct="1"/>
            <a:r>
              <a:rPr lang="en-US" smtClean="0"/>
              <a:t>Cont . . . . </a:t>
            </a:r>
          </a:p>
        </p:txBody>
      </p:sp>
      <p:sp>
        <p:nvSpPr>
          <p:cNvPr id="5122" name="Content Placeholder 1"/>
          <p:cNvSpPr>
            <a:spLocks noGrp="1"/>
          </p:cNvSpPr>
          <p:nvPr>
            <p:ph idx="1"/>
          </p:nvPr>
        </p:nvSpPr>
        <p:spPr/>
        <p:txBody>
          <a:bodyPr/>
          <a:lstStyle/>
          <a:p>
            <a:pPr eaLnBrk="1" hangingPunct="1"/>
            <a:r>
              <a:rPr lang="en-US" sz="2000" dirty="0" smtClean="0"/>
              <a:t>Sorting can be performed in many ways.</a:t>
            </a:r>
          </a:p>
          <a:p>
            <a:pPr algn="just" eaLnBrk="1" hangingPunct="1"/>
            <a:r>
              <a:rPr lang="en-US" sz="2000" dirty="0" smtClean="0"/>
              <a:t>Over a time several methods (or algorithms) are being developed to sort data(s).</a:t>
            </a:r>
          </a:p>
          <a:p>
            <a:pPr eaLnBrk="1" hangingPunct="1"/>
            <a:endParaRPr lang="en-US" sz="2000" dirty="0" smtClean="0"/>
          </a:p>
          <a:p>
            <a:pPr eaLnBrk="1" hangingPunct="1"/>
            <a:r>
              <a:rPr lang="en-US" sz="2000" dirty="0" smtClean="0"/>
              <a:t> Bubble sort, </a:t>
            </a:r>
          </a:p>
          <a:p>
            <a:pPr eaLnBrk="1" hangingPunct="1"/>
            <a:r>
              <a:rPr lang="en-US" sz="2000" dirty="0" smtClean="0"/>
              <a:t>Selection sort, </a:t>
            </a:r>
          </a:p>
          <a:p>
            <a:pPr eaLnBrk="1" hangingPunct="1"/>
            <a:r>
              <a:rPr lang="en-US" sz="2000" dirty="0" smtClean="0"/>
              <a:t>Quick sort,</a:t>
            </a:r>
          </a:p>
          <a:p>
            <a:pPr eaLnBrk="1" hangingPunct="1"/>
            <a:r>
              <a:rPr lang="en-US" sz="2000" dirty="0" smtClean="0"/>
              <a:t> Merge sort,</a:t>
            </a:r>
          </a:p>
          <a:p>
            <a:pPr eaLnBrk="1" hangingPunct="1"/>
            <a:r>
              <a:rPr lang="en-US" sz="2000" dirty="0" smtClean="0"/>
              <a:t> Heap sort</a:t>
            </a:r>
          </a:p>
          <a:p>
            <a:pPr eaLnBrk="1" hangingPunct="1"/>
            <a:r>
              <a:rPr lang="en-US" sz="2000" dirty="0" smtClean="0"/>
              <a:t> Binary sort, </a:t>
            </a:r>
          </a:p>
          <a:p>
            <a:pPr eaLnBrk="1" hangingPunct="1"/>
            <a:r>
              <a:rPr lang="en-US" sz="2000" dirty="0" smtClean="0"/>
              <a:t>Shell sort</a:t>
            </a:r>
          </a:p>
          <a:p>
            <a:pPr eaLnBrk="1" hangingPunct="1"/>
            <a:r>
              <a:rPr lang="en-US" sz="2000" dirty="0" smtClean="0"/>
              <a:t>Radix sort are the few sorting techniques</a:t>
            </a: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grpSp>
        <p:nvGrpSpPr>
          <p:cNvPr id="25603" name="Group 3"/>
          <p:cNvGrpSpPr>
            <a:grpSpLocks/>
          </p:cNvGrpSpPr>
          <p:nvPr/>
        </p:nvGrpSpPr>
        <p:grpSpPr bwMode="auto">
          <a:xfrm>
            <a:off x="2514600" y="3505200"/>
            <a:ext cx="1905000" cy="685800"/>
            <a:chOff x="288" y="2208"/>
            <a:chExt cx="1200" cy="432"/>
          </a:xfrm>
        </p:grpSpPr>
        <p:sp>
          <p:nvSpPr>
            <p:cNvPr id="25632" name="Text Box 4"/>
            <p:cNvSpPr txBox="1">
              <a:spLocks noChangeArrowheads="1"/>
            </p:cNvSpPr>
            <p:nvPr/>
          </p:nvSpPr>
          <p:spPr bwMode="auto">
            <a:xfrm>
              <a:off x="288"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3399"/>
                  </a:solidFill>
                  <a:ea typeface="PMingLiU" pitchFamily="18" charset="-120"/>
                </a:rPr>
                <a:t>smallest</a:t>
              </a:r>
              <a:endParaRPr lang="en-US">
                <a:solidFill>
                  <a:schemeClr val="bg2"/>
                </a:solidFill>
                <a:ea typeface="PMingLiU" pitchFamily="18" charset="-120"/>
              </a:endParaRPr>
            </a:p>
          </p:txBody>
        </p:sp>
        <p:sp>
          <p:nvSpPr>
            <p:cNvPr id="25633" name="AutoShape 5"/>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grpSp>
      <p:grpSp>
        <p:nvGrpSpPr>
          <p:cNvPr id="25604" name="Group 6"/>
          <p:cNvGrpSpPr>
            <a:grpSpLocks/>
          </p:cNvGrpSpPr>
          <p:nvPr/>
        </p:nvGrpSpPr>
        <p:grpSpPr bwMode="auto">
          <a:xfrm>
            <a:off x="5181600" y="3505200"/>
            <a:ext cx="1905000" cy="685800"/>
            <a:chOff x="2256" y="2208"/>
            <a:chExt cx="1200" cy="432"/>
          </a:xfrm>
        </p:grpSpPr>
        <p:sp>
          <p:nvSpPr>
            <p:cNvPr id="25630" name="Text Box 7"/>
            <p:cNvSpPr txBox="1">
              <a:spLocks noChangeArrowheads="1"/>
            </p:cNvSpPr>
            <p:nvPr/>
          </p:nvSpPr>
          <p:spPr bwMode="auto">
            <a:xfrm>
              <a:off x="2256"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25631" name="AutoShape 8"/>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grpSp>
        <p:nvGrpSpPr>
          <p:cNvPr id="25605" name="Group 9"/>
          <p:cNvGrpSpPr>
            <a:grpSpLocks/>
          </p:cNvGrpSpPr>
          <p:nvPr/>
        </p:nvGrpSpPr>
        <p:grpSpPr bwMode="auto">
          <a:xfrm>
            <a:off x="1066800" y="4343400"/>
            <a:ext cx="2667000" cy="381000"/>
            <a:chOff x="816" y="3264"/>
            <a:chExt cx="1680" cy="240"/>
          </a:xfrm>
        </p:grpSpPr>
        <p:sp>
          <p:nvSpPr>
            <p:cNvPr id="25625" name="Rectangle 10"/>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5626" name="Rectangle 11"/>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5627" name="Rectangle 12"/>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5628" name="Rectangle 13"/>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5629" name="Rectangle 14"/>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25606" name="Group 15"/>
          <p:cNvGrpSpPr>
            <a:grpSpLocks/>
          </p:cNvGrpSpPr>
          <p:nvPr/>
        </p:nvGrpSpPr>
        <p:grpSpPr bwMode="auto">
          <a:xfrm>
            <a:off x="4267200" y="4343400"/>
            <a:ext cx="2667000" cy="381000"/>
            <a:chOff x="2880" y="3264"/>
            <a:chExt cx="1680" cy="240"/>
          </a:xfrm>
        </p:grpSpPr>
        <p:sp>
          <p:nvSpPr>
            <p:cNvPr id="25620" name="Rectangle 16"/>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5621" name="Rectangle 17"/>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5622" name="Rectangle 18"/>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5623" name="Rectangle 19"/>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25624" name="Rectangle 20"/>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25607" name="Rectangle 21"/>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5608" name="Rectangle 22"/>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5609" name="Rectangle 23"/>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5610" name="Rectangle 24"/>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5611" name="Rectangle 25"/>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5612" name="Rectangle 26"/>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5613" name="Rectangle 27"/>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5614" name="Rectangle 28"/>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5615" name="Rectangle 29"/>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5616" name="Rectangle 30"/>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5617" name="Rectangle 31"/>
          <p:cNvSpPr>
            <a:spLocks noGrp="1" noChangeArrowheads="1"/>
          </p:cNvSpPr>
          <p:nvPr>
            <p:ph type="title"/>
          </p:nvPr>
        </p:nvSpPr>
        <p:spPr>
          <a:xfrm>
            <a:off x="457200" y="442828"/>
            <a:ext cx="8229600" cy="1143000"/>
          </a:xfrm>
        </p:spPr>
        <p:txBody>
          <a:bodyPr/>
          <a:lstStyle/>
          <a:p>
            <a:r>
              <a:rPr lang="en-US" dirty="0" smtClean="0"/>
              <a:t>Merging</a:t>
            </a:r>
          </a:p>
        </p:txBody>
      </p:sp>
      <p:sp>
        <p:nvSpPr>
          <p:cNvPr id="25618" name="Rectangle 32"/>
          <p:cNvSpPr>
            <a:spLocks noGrp="1" noChangeArrowheads="1"/>
          </p:cNvSpPr>
          <p:nvPr>
            <p:ph idx="1"/>
          </p:nvPr>
        </p:nvSpPr>
        <p:spPr/>
        <p:txBody>
          <a:bodyPr/>
          <a:lstStyle/>
          <a:p>
            <a:pPr marL="0" indent="0"/>
            <a:r>
              <a:rPr lang="en-US" smtClean="0"/>
              <a:t>Merge.</a:t>
            </a:r>
          </a:p>
          <a:p>
            <a:pPr marL="346075" lvl="1" indent="-231775"/>
            <a:r>
              <a:rPr lang="en-US" sz="1600" smtClean="0"/>
              <a:t>Keep track of smallest element in each sorted half.</a:t>
            </a:r>
          </a:p>
          <a:p>
            <a:pPr marL="346075" lvl="1" indent="-231775"/>
            <a:r>
              <a:rPr lang="en-US" sz="1600" smtClean="0"/>
              <a:t>Insert smallest of two elements into auxiliary array.</a:t>
            </a:r>
          </a:p>
          <a:p>
            <a:pPr marL="346075" lvl="1" indent="-231775"/>
            <a:r>
              <a:rPr lang="en-US" sz="1600" smtClean="0"/>
              <a:t>Repeat until done.</a:t>
            </a:r>
          </a:p>
          <a:p>
            <a:pPr marL="346075" lvl="1" indent="-231775"/>
            <a:endParaRPr lang="en-US" sz="1600" smtClean="0"/>
          </a:p>
        </p:txBody>
      </p:sp>
      <p:sp>
        <p:nvSpPr>
          <p:cNvPr id="103457" name="Rectangle 33"/>
          <p:cNvSpPr>
            <a:spLocks noChangeArrowheads="1"/>
          </p:cNvSpPr>
          <p:nvPr/>
        </p:nvSpPr>
        <p:spPr bwMode="auto">
          <a:xfrm>
            <a:off x="50292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R</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457"/>
                                        </p:tgtEl>
                                        <p:attrNameLst>
                                          <p:attrName>style.visibility</p:attrName>
                                        </p:attrNameLst>
                                      </p:cBhvr>
                                      <p:to>
                                        <p:strVal val="visible"/>
                                      </p:to>
                                    </p:set>
                                    <p:animEffect transition="in" filter="dissolve">
                                      <p:cBhvr>
                                        <p:cTn id="7" dur="500"/>
                                        <p:tgtEl>
                                          <p:spTgt spid="103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5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sp>
        <p:nvSpPr>
          <p:cNvPr id="26627" name="Text Box 3"/>
          <p:cNvSpPr txBox="1">
            <a:spLocks noChangeArrowheads="1"/>
          </p:cNvSpPr>
          <p:nvPr/>
        </p:nvSpPr>
        <p:spPr bwMode="auto">
          <a:xfrm>
            <a:off x="2971800" y="3124200"/>
            <a:ext cx="1905000" cy="641350"/>
          </a:xfrm>
          <a:prstGeom prst="rect">
            <a:avLst/>
          </a:prstGeom>
          <a:noFill/>
          <a:ln w="9525">
            <a:noFill/>
            <a:miter lim="800000"/>
            <a:headEnd/>
            <a:tailEnd/>
          </a:ln>
        </p:spPr>
        <p:txBody>
          <a:bodyPr>
            <a:spAutoFit/>
          </a:bodyPr>
          <a:lstStyle/>
          <a:p>
            <a:pPr algn="ctr">
              <a:spcBef>
                <a:spcPct val="50000"/>
              </a:spcBef>
            </a:pPr>
            <a:r>
              <a:rPr lang="en-US" b="1">
                <a:solidFill>
                  <a:schemeClr val="accent1"/>
                </a:solidFill>
                <a:ea typeface="PMingLiU" pitchFamily="18" charset="-120"/>
              </a:rPr>
              <a:t>first half</a:t>
            </a:r>
            <a:br>
              <a:rPr lang="en-US" b="1">
                <a:solidFill>
                  <a:schemeClr val="accent1"/>
                </a:solidFill>
                <a:ea typeface="PMingLiU" pitchFamily="18" charset="-120"/>
              </a:rPr>
            </a:br>
            <a:r>
              <a:rPr lang="en-US" b="1">
                <a:solidFill>
                  <a:schemeClr val="accent1"/>
                </a:solidFill>
                <a:ea typeface="PMingLiU" pitchFamily="18" charset="-120"/>
              </a:rPr>
              <a:t>exhausted</a:t>
            </a:r>
            <a:endParaRPr lang="en-US">
              <a:solidFill>
                <a:schemeClr val="accent1"/>
              </a:solidFill>
              <a:ea typeface="PMingLiU" pitchFamily="18" charset="-120"/>
            </a:endParaRPr>
          </a:p>
        </p:txBody>
      </p:sp>
      <p:sp>
        <p:nvSpPr>
          <p:cNvPr id="26628" name="AutoShape 4"/>
          <p:cNvSpPr>
            <a:spLocks noChangeArrowheads="1"/>
          </p:cNvSpPr>
          <p:nvPr/>
        </p:nvSpPr>
        <p:spPr bwMode="auto">
          <a:xfrm>
            <a:off x="3733800" y="3886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grpSp>
        <p:nvGrpSpPr>
          <p:cNvPr id="26629" name="Group 5"/>
          <p:cNvGrpSpPr>
            <a:grpSpLocks/>
          </p:cNvGrpSpPr>
          <p:nvPr/>
        </p:nvGrpSpPr>
        <p:grpSpPr bwMode="auto">
          <a:xfrm>
            <a:off x="5181600" y="3505200"/>
            <a:ext cx="1905000" cy="685800"/>
            <a:chOff x="2256" y="2208"/>
            <a:chExt cx="1200" cy="432"/>
          </a:xfrm>
        </p:grpSpPr>
        <p:sp>
          <p:nvSpPr>
            <p:cNvPr id="26655" name="Text Box 6"/>
            <p:cNvSpPr txBox="1">
              <a:spLocks noChangeArrowheads="1"/>
            </p:cNvSpPr>
            <p:nvPr/>
          </p:nvSpPr>
          <p:spPr bwMode="auto">
            <a:xfrm>
              <a:off x="2256"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26656" name="AutoShape 7"/>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grpSp>
        <p:nvGrpSpPr>
          <p:cNvPr id="26630" name="Group 8"/>
          <p:cNvGrpSpPr>
            <a:grpSpLocks/>
          </p:cNvGrpSpPr>
          <p:nvPr/>
        </p:nvGrpSpPr>
        <p:grpSpPr bwMode="auto">
          <a:xfrm>
            <a:off x="1066800" y="4343400"/>
            <a:ext cx="2667000" cy="381000"/>
            <a:chOff x="816" y="3264"/>
            <a:chExt cx="1680" cy="240"/>
          </a:xfrm>
        </p:grpSpPr>
        <p:sp>
          <p:nvSpPr>
            <p:cNvPr id="26650" name="Rectangle 9"/>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6651" name="Rectangle 10"/>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6652" name="Rectangle 11"/>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6653" name="Rectangle 12"/>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6654" name="Rectangle 13"/>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26631" name="Group 14"/>
          <p:cNvGrpSpPr>
            <a:grpSpLocks/>
          </p:cNvGrpSpPr>
          <p:nvPr/>
        </p:nvGrpSpPr>
        <p:grpSpPr bwMode="auto">
          <a:xfrm>
            <a:off x="4267200" y="4343400"/>
            <a:ext cx="2667000" cy="381000"/>
            <a:chOff x="2880" y="3264"/>
            <a:chExt cx="1680" cy="240"/>
          </a:xfrm>
        </p:grpSpPr>
        <p:sp>
          <p:nvSpPr>
            <p:cNvPr id="26645" name="Rectangle 15"/>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6646" name="Rectangle 16"/>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6647" name="Rectangle 17"/>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6648" name="Rectangle 18"/>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26649" name="Rectangle 19"/>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26632" name="Rectangle 20"/>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6633" name="Rectangle 21"/>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6634" name="Rectangle 22"/>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6635" name="Rectangle 23"/>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6636" name="Rectangle 24"/>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6637" name="Rectangle 25"/>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6638" name="Rectangle 26"/>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6639" name="Rectangle 27"/>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26640" name="Rectangle 28"/>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6641" name="Rectangle 29"/>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6642" name="Rectangle 30"/>
          <p:cNvSpPr>
            <a:spLocks noGrp="1" noChangeArrowheads="1"/>
          </p:cNvSpPr>
          <p:nvPr>
            <p:ph type="title"/>
          </p:nvPr>
        </p:nvSpPr>
        <p:spPr>
          <a:xfrm>
            <a:off x="457200" y="442828"/>
            <a:ext cx="8229600" cy="1143000"/>
          </a:xfrm>
        </p:spPr>
        <p:txBody>
          <a:bodyPr/>
          <a:lstStyle/>
          <a:p>
            <a:r>
              <a:rPr lang="en-US" dirty="0" smtClean="0"/>
              <a:t>Merging</a:t>
            </a:r>
          </a:p>
        </p:txBody>
      </p:sp>
      <p:sp>
        <p:nvSpPr>
          <p:cNvPr id="26643" name="Rectangle 31"/>
          <p:cNvSpPr>
            <a:spLocks noGrp="1" noChangeArrowheads="1"/>
          </p:cNvSpPr>
          <p:nvPr>
            <p:ph idx="1"/>
          </p:nvPr>
        </p:nvSpPr>
        <p:spPr/>
        <p:txBody>
          <a:bodyPr/>
          <a:lstStyle/>
          <a:p>
            <a:pPr marL="0" indent="0"/>
            <a:r>
              <a:rPr lang="en-US" smtClean="0"/>
              <a:t>Merge.</a:t>
            </a:r>
          </a:p>
          <a:p>
            <a:pPr marL="346075" lvl="1" indent="-231775"/>
            <a:r>
              <a:rPr lang="en-US" sz="1800" smtClean="0"/>
              <a:t>Keep track of smallest element in each sorted half.</a:t>
            </a:r>
          </a:p>
          <a:p>
            <a:pPr marL="346075" lvl="1" indent="-231775"/>
            <a:r>
              <a:rPr lang="en-US" sz="1800" smtClean="0"/>
              <a:t>Insert smallest of two elements into auxiliary array.</a:t>
            </a:r>
          </a:p>
          <a:p>
            <a:pPr marL="346075" lvl="1" indent="-231775"/>
            <a:r>
              <a:rPr lang="en-US" sz="1800" smtClean="0"/>
              <a:t>Repeat until done.</a:t>
            </a:r>
          </a:p>
          <a:p>
            <a:pPr marL="346075" lvl="1" indent="-231775"/>
            <a:endParaRPr lang="en-US" sz="1800" smtClean="0"/>
          </a:p>
        </p:txBody>
      </p:sp>
      <p:sp>
        <p:nvSpPr>
          <p:cNvPr id="105504" name="Rectangle 32"/>
          <p:cNvSpPr>
            <a:spLocks noChangeArrowheads="1"/>
          </p:cNvSpPr>
          <p:nvPr/>
        </p:nvSpPr>
        <p:spPr bwMode="auto">
          <a:xfrm>
            <a:off x="55626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504"/>
                                        </p:tgtEl>
                                        <p:attrNameLst>
                                          <p:attrName>style.visibility</p:attrName>
                                        </p:attrNameLst>
                                      </p:cBhvr>
                                      <p:to>
                                        <p:strVal val="visible"/>
                                      </p:to>
                                    </p:set>
                                    <p:animEffect transition="in" filter="dissolve">
                                      <p:cBhvr>
                                        <p:cTn id="7" dur="500"/>
                                        <p:tgtEl>
                                          <p:spTgt spid="105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0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239000" y="5334000"/>
            <a:ext cx="1752600" cy="366713"/>
          </a:xfrm>
          <a:prstGeom prst="rect">
            <a:avLst/>
          </a:prstGeom>
          <a:noFill/>
          <a:ln w="9525">
            <a:noFill/>
            <a:miter lim="800000"/>
            <a:headEnd/>
            <a:tailEnd/>
          </a:ln>
        </p:spPr>
        <p:txBody>
          <a:bodyPr>
            <a:spAutoFit/>
          </a:bodyPr>
          <a:lstStyle/>
          <a:p>
            <a:pPr algn="ctr">
              <a:spcBef>
                <a:spcPct val="50000"/>
              </a:spcBef>
            </a:pPr>
            <a:r>
              <a:rPr lang="en-US" b="1">
                <a:ea typeface="PMingLiU" pitchFamily="18" charset="-120"/>
              </a:rPr>
              <a:t>auxiliary array</a:t>
            </a:r>
          </a:p>
        </p:txBody>
      </p:sp>
      <p:sp>
        <p:nvSpPr>
          <p:cNvPr id="27651" name="Text Box 3"/>
          <p:cNvSpPr txBox="1">
            <a:spLocks noChangeArrowheads="1"/>
          </p:cNvSpPr>
          <p:nvPr/>
        </p:nvSpPr>
        <p:spPr bwMode="auto">
          <a:xfrm>
            <a:off x="2971800" y="3124200"/>
            <a:ext cx="1905000" cy="641350"/>
          </a:xfrm>
          <a:prstGeom prst="rect">
            <a:avLst/>
          </a:prstGeom>
          <a:noFill/>
          <a:ln w="9525">
            <a:noFill/>
            <a:miter lim="800000"/>
            <a:headEnd/>
            <a:tailEnd/>
          </a:ln>
        </p:spPr>
        <p:txBody>
          <a:bodyPr>
            <a:spAutoFit/>
          </a:bodyPr>
          <a:lstStyle/>
          <a:p>
            <a:pPr algn="ctr">
              <a:spcBef>
                <a:spcPct val="50000"/>
              </a:spcBef>
            </a:pPr>
            <a:r>
              <a:rPr lang="en-US" b="1">
                <a:solidFill>
                  <a:schemeClr val="accent1"/>
                </a:solidFill>
                <a:ea typeface="PMingLiU" pitchFamily="18" charset="-120"/>
              </a:rPr>
              <a:t>first half</a:t>
            </a:r>
            <a:br>
              <a:rPr lang="en-US" b="1">
                <a:solidFill>
                  <a:schemeClr val="accent1"/>
                </a:solidFill>
                <a:ea typeface="PMingLiU" pitchFamily="18" charset="-120"/>
              </a:rPr>
            </a:br>
            <a:r>
              <a:rPr lang="en-US" b="1">
                <a:solidFill>
                  <a:schemeClr val="accent1"/>
                </a:solidFill>
                <a:ea typeface="PMingLiU" pitchFamily="18" charset="-120"/>
              </a:rPr>
              <a:t>exhausted</a:t>
            </a:r>
            <a:endParaRPr lang="en-US">
              <a:solidFill>
                <a:schemeClr val="accent1"/>
              </a:solidFill>
              <a:ea typeface="PMingLiU" pitchFamily="18" charset="-120"/>
            </a:endParaRPr>
          </a:p>
        </p:txBody>
      </p:sp>
      <p:sp>
        <p:nvSpPr>
          <p:cNvPr id="27652" name="AutoShape 4"/>
          <p:cNvSpPr>
            <a:spLocks noChangeArrowheads="1"/>
          </p:cNvSpPr>
          <p:nvPr/>
        </p:nvSpPr>
        <p:spPr bwMode="auto">
          <a:xfrm>
            <a:off x="3733800" y="3886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grpSp>
        <p:nvGrpSpPr>
          <p:cNvPr id="27653" name="Group 5"/>
          <p:cNvGrpSpPr>
            <a:grpSpLocks/>
          </p:cNvGrpSpPr>
          <p:nvPr/>
        </p:nvGrpSpPr>
        <p:grpSpPr bwMode="auto">
          <a:xfrm>
            <a:off x="5715000" y="3505200"/>
            <a:ext cx="1905000" cy="685800"/>
            <a:chOff x="2256" y="2208"/>
            <a:chExt cx="1200" cy="432"/>
          </a:xfrm>
        </p:grpSpPr>
        <p:sp>
          <p:nvSpPr>
            <p:cNvPr id="27679" name="Text Box 6"/>
            <p:cNvSpPr txBox="1">
              <a:spLocks noChangeArrowheads="1"/>
            </p:cNvSpPr>
            <p:nvPr/>
          </p:nvSpPr>
          <p:spPr bwMode="auto">
            <a:xfrm>
              <a:off x="2256" y="2208"/>
              <a:ext cx="1200" cy="231"/>
            </a:xfrm>
            <a:prstGeom prst="rect">
              <a:avLst/>
            </a:prstGeom>
            <a:noFill/>
            <a:ln w="9525">
              <a:noFill/>
              <a:miter lim="800000"/>
              <a:headEnd/>
              <a:tailEnd/>
            </a:ln>
          </p:spPr>
          <p:txBody>
            <a:bodyPr>
              <a:spAutoFit/>
            </a:bodyPr>
            <a:lstStyle/>
            <a:p>
              <a:pPr algn="ctr">
                <a:spcBef>
                  <a:spcPct val="50000"/>
                </a:spcBef>
              </a:pPr>
              <a:r>
                <a:rPr lang="en-US" b="1">
                  <a:solidFill>
                    <a:srgbClr val="006600"/>
                  </a:solidFill>
                  <a:ea typeface="PMingLiU" pitchFamily="18" charset="-120"/>
                </a:rPr>
                <a:t>smallest</a:t>
              </a:r>
              <a:endParaRPr lang="en-US">
                <a:solidFill>
                  <a:schemeClr val="bg2"/>
                </a:solidFill>
                <a:ea typeface="PMingLiU" pitchFamily="18" charset="-120"/>
              </a:endParaRPr>
            </a:p>
          </p:txBody>
        </p:sp>
        <p:sp>
          <p:nvSpPr>
            <p:cNvPr id="27680" name="AutoShape 7"/>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grpSp>
      <p:grpSp>
        <p:nvGrpSpPr>
          <p:cNvPr id="27654" name="Group 8"/>
          <p:cNvGrpSpPr>
            <a:grpSpLocks/>
          </p:cNvGrpSpPr>
          <p:nvPr/>
        </p:nvGrpSpPr>
        <p:grpSpPr bwMode="auto">
          <a:xfrm>
            <a:off x="1066800" y="4343400"/>
            <a:ext cx="2667000" cy="381000"/>
            <a:chOff x="816" y="3264"/>
            <a:chExt cx="1680" cy="240"/>
          </a:xfrm>
        </p:grpSpPr>
        <p:sp>
          <p:nvSpPr>
            <p:cNvPr id="27674" name="Rectangle 9"/>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7675" name="Rectangle 10"/>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7676" name="Rectangle 11"/>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7677" name="Rectangle 12"/>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7678" name="Rectangle 13"/>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grpSp>
      <p:grpSp>
        <p:nvGrpSpPr>
          <p:cNvPr id="27655" name="Group 14"/>
          <p:cNvGrpSpPr>
            <a:grpSpLocks/>
          </p:cNvGrpSpPr>
          <p:nvPr/>
        </p:nvGrpSpPr>
        <p:grpSpPr bwMode="auto">
          <a:xfrm>
            <a:off x="4267200" y="4343400"/>
            <a:ext cx="2667000" cy="381000"/>
            <a:chOff x="2880" y="3264"/>
            <a:chExt cx="1680" cy="240"/>
          </a:xfrm>
        </p:grpSpPr>
        <p:sp>
          <p:nvSpPr>
            <p:cNvPr id="27669" name="Rectangle 15"/>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7670" name="Rectangle 16"/>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7671" name="Rectangle 17"/>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7672" name="Rectangle 18"/>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27673" name="Rectangle 19"/>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T</a:t>
              </a:r>
            </a:p>
          </p:txBody>
        </p:sp>
      </p:grpSp>
      <p:sp>
        <p:nvSpPr>
          <p:cNvPr id="27656" name="Rectangle 20"/>
          <p:cNvSpPr>
            <a:spLocks noChangeArrowheads="1"/>
          </p:cNvSpPr>
          <p:nvPr/>
        </p:nvSpPr>
        <p:spPr bwMode="auto">
          <a:xfrm>
            <a:off x="1295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A</a:t>
            </a:r>
          </a:p>
        </p:txBody>
      </p:sp>
      <p:sp>
        <p:nvSpPr>
          <p:cNvPr id="27657" name="Rectangle 21"/>
          <p:cNvSpPr>
            <a:spLocks noChangeArrowheads="1"/>
          </p:cNvSpPr>
          <p:nvPr/>
        </p:nvSpPr>
        <p:spPr bwMode="auto">
          <a:xfrm>
            <a:off x="1828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G</a:t>
            </a:r>
          </a:p>
        </p:txBody>
      </p:sp>
      <p:sp>
        <p:nvSpPr>
          <p:cNvPr id="27658" name="Rectangle 22"/>
          <p:cNvSpPr>
            <a:spLocks noChangeArrowheads="1"/>
          </p:cNvSpPr>
          <p:nvPr/>
        </p:nvSpPr>
        <p:spPr bwMode="auto">
          <a:xfrm>
            <a:off x="2362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H</a:t>
            </a:r>
          </a:p>
        </p:txBody>
      </p:sp>
      <p:sp>
        <p:nvSpPr>
          <p:cNvPr id="27659" name="Rectangle 23"/>
          <p:cNvSpPr>
            <a:spLocks noChangeArrowheads="1"/>
          </p:cNvSpPr>
          <p:nvPr/>
        </p:nvSpPr>
        <p:spPr bwMode="auto">
          <a:xfrm>
            <a:off x="2895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I</a:t>
            </a:r>
          </a:p>
        </p:txBody>
      </p:sp>
      <p:sp>
        <p:nvSpPr>
          <p:cNvPr id="27660" name="Rectangle 24"/>
          <p:cNvSpPr>
            <a:spLocks noChangeArrowheads="1"/>
          </p:cNvSpPr>
          <p:nvPr/>
        </p:nvSpPr>
        <p:spPr bwMode="auto">
          <a:xfrm>
            <a:off x="3429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L</a:t>
            </a:r>
          </a:p>
        </p:txBody>
      </p:sp>
      <p:sp>
        <p:nvSpPr>
          <p:cNvPr id="27661" name="Rectangle 25"/>
          <p:cNvSpPr>
            <a:spLocks noChangeArrowheads="1"/>
          </p:cNvSpPr>
          <p:nvPr/>
        </p:nvSpPr>
        <p:spPr bwMode="auto">
          <a:xfrm>
            <a:off x="39624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M</a:t>
            </a:r>
          </a:p>
        </p:txBody>
      </p:sp>
      <p:sp>
        <p:nvSpPr>
          <p:cNvPr id="27662" name="Rectangle 26"/>
          <p:cNvSpPr>
            <a:spLocks noChangeArrowheads="1"/>
          </p:cNvSpPr>
          <p:nvPr/>
        </p:nvSpPr>
        <p:spPr bwMode="auto">
          <a:xfrm>
            <a:off x="44958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O</a:t>
            </a:r>
          </a:p>
        </p:txBody>
      </p:sp>
      <p:sp>
        <p:nvSpPr>
          <p:cNvPr id="27663" name="Rectangle 27"/>
          <p:cNvSpPr>
            <a:spLocks noChangeArrowheads="1"/>
          </p:cNvSpPr>
          <p:nvPr/>
        </p:nvSpPr>
        <p:spPr bwMode="auto">
          <a:xfrm>
            <a:off x="50292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R</a:t>
            </a:r>
          </a:p>
        </p:txBody>
      </p:sp>
      <p:sp>
        <p:nvSpPr>
          <p:cNvPr id="27664" name="Rectangle 28"/>
          <p:cNvSpPr>
            <a:spLocks noChangeArrowheads="1"/>
          </p:cNvSpPr>
          <p:nvPr/>
        </p:nvSpPr>
        <p:spPr bwMode="auto">
          <a:xfrm>
            <a:off x="55626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S</a:t>
            </a:r>
          </a:p>
        </p:txBody>
      </p:sp>
      <p:sp>
        <p:nvSpPr>
          <p:cNvPr id="27665" name="Rectangle 29"/>
          <p:cNvSpPr>
            <a:spLocks noChangeArrowheads="1"/>
          </p:cNvSpPr>
          <p:nvPr/>
        </p:nvSpPr>
        <p:spPr bwMode="auto">
          <a:xfrm>
            <a:off x="6096000" y="5334000"/>
            <a:ext cx="533400" cy="381000"/>
          </a:xfrm>
          <a:prstGeom prst="rect">
            <a:avLst/>
          </a:prstGeom>
          <a:solidFill>
            <a:srgbClr val="C0C0C0"/>
          </a:solidFill>
          <a:ln w="9525">
            <a:solidFill>
              <a:schemeClr val="tx1"/>
            </a:solidFill>
            <a:miter lim="800000"/>
            <a:headEnd/>
            <a:tailEnd/>
          </a:ln>
        </p:spPr>
        <p:txBody>
          <a:bodyPr wrap="none" lIns="92075" tIns="46038" rIns="92075" bIns="46038" anchor="ctr"/>
          <a:lstStyle/>
          <a:p>
            <a:pPr algn="ctr"/>
            <a:r>
              <a:rPr lang="en-US" sz="2400" b="1">
                <a:latin typeface="Courier New" pitchFamily="49" charset="0"/>
                <a:ea typeface="PMingLiU" pitchFamily="18" charset="-120"/>
              </a:rPr>
              <a:t> </a:t>
            </a:r>
          </a:p>
        </p:txBody>
      </p:sp>
      <p:sp>
        <p:nvSpPr>
          <p:cNvPr id="27666" name="Rectangle 30"/>
          <p:cNvSpPr>
            <a:spLocks noGrp="1" noChangeArrowheads="1"/>
          </p:cNvSpPr>
          <p:nvPr>
            <p:ph type="title"/>
          </p:nvPr>
        </p:nvSpPr>
        <p:spPr>
          <a:xfrm>
            <a:off x="457200" y="482017"/>
            <a:ext cx="8229600" cy="1143000"/>
          </a:xfrm>
        </p:spPr>
        <p:txBody>
          <a:bodyPr/>
          <a:lstStyle/>
          <a:p>
            <a:r>
              <a:rPr lang="en-US" dirty="0" smtClean="0"/>
              <a:t>Merging</a:t>
            </a:r>
          </a:p>
        </p:txBody>
      </p:sp>
      <p:sp>
        <p:nvSpPr>
          <p:cNvPr id="27667" name="Rectangle 31"/>
          <p:cNvSpPr>
            <a:spLocks noGrp="1" noChangeArrowheads="1"/>
          </p:cNvSpPr>
          <p:nvPr>
            <p:ph idx="1"/>
          </p:nvPr>
        </p:nvSpPr>
        <p:spPr/>
        <p:txBody>
          <a:bodyPr/>
          <a:lstStyle/>
          <a:p>
            <a:pPr marL="0" indent="0"/>
            <a:r>
              <a:rPr lang="en-US" smtClean="0"/>
              <a:t>Merge.</a:t>
            </a:r>
          </a:p>
          <a:p>
            <a:pPr marL="346075" lvl="1" indent="-231775"/>
            <a:r>
              <a:rPr lang="en-US" sz="1600" smtClean="0"/>
              <a:t>Keep track of smallest element in each sorted half.</a:t>
            </a:r>
          </a:p>
          <a:p>
            <a:pPr marL="346075" lvl="1" indent="-231775"/>
            <a:r>
              <a:rPr lang="en-US" sz="1600" smtClean="0"/>
              <a:t>Insert smallest of two elements into auxiliary array.</a:t>
            </a:r>
          </a:p>
          <a:p>
            <a:pPr marL="346075" lvl="1" indent="-231775"/>
            <a:r>
              <a:rPr lang="en-US" sz="1600" smtClean="0"/>
              <a:t>Repeat until done.</a:t>
            </a:r>
          </a:p>
          <a:p>
            <a:pPr marL="346075" lvl="1" indent="-231775"/>
            <a:endParaRPr lang="en-US" sz="1600" smtClean="0"/>
          </a:p>
        </p:txBody>
      </p:sp>
      <p:sp>
        <p:nvSpPr>
          <p:cNvPr id="107552" name="Rectangle 32"/>
          <p:cNvSpPr>
            <a:spLocks noChangeArrowheads="1"/>
          </p:cNvSpPr>
          <p:nvPr/>
        </p:nvSpPr>
        <p:spPr bwMode="auto">
          <a:xfrm>
            <a:off x="6096000" y="5334000"/>
            <a:ext cx="533400" cy="381000"/>
          </a:xfrm>
          <a:prstGeom prst="rect">
            <a:avLst/>
          </a:prstGeom>
          <a:solidFill>
            <a:schemeClr val="accent1"/>
          </a:solidFill>
          <a:ln w="9525">
            <a:solidFill>
              <a:schemeClr val="tx1"/>
            </a:solidFill>
            <a:miter lim="800000"/>
            <a:headEnd/>
            <a:tailEnd/>
          </a:ln>
        </p:spPr>
        <p:txBody>
          <a:bodyPr wrap="none" lIns="92075" tIns="46038" rIns="92075" bIns="46038" anchor="ctr"/>
          <a:lstStyle/>
          <a:p>
            <a:pPr algn="ctr"/>
            <a:r>
              <a:rPr lang="en-US" sz="2400" b="1">
                <a:solidFill>
                  <a:schemeClr val="bg1"/>
                </a:solidFill>
                <a:latin typeface="Courier New" pitchFamily="49" charset="0"/>
                <a:ea typeface="PMingLiU" pitchFamily="18" charset="-120"/>
              </a:rPr>
              <a:t>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7552"/>
                                        </p:tgtEl>
                                        <p:attrNameLst>
                                          <p:attrName>style.visibility</p:attrName>
                                        </p:attrNameLst>
                                      </p:cBhvr>
                                      <p:to>
                                        <p:strVal val="visible"/>
                                      </p:to>
                                    </p:set>
                                    <p:animEffect transition="in" filter="dissolve">
                                      <p:cBhvr>
                                        <p:cTn id="7" dur="500"/>
                                        <p:tgtEl>
                                          <p:spTgt spid="107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4"/>
          <p:cNvGrpSpPr>
            <a:grpSpLocks/>
          </p:cNvGrpSpPr>
          <p:nvPr/>
        </p:nvGrpSpPr>
        <p:grpSpPr bwMode="auto">
          <a:xfrm>
            <a:off x="5291138" y="5159375"/>
            <a:ext cx="2879725" cy="1463675"/>
            <a:chOff x="3599" y="1958"/>
            <a:chExt cx="1992" cy="970"/>
          </a:xfrm>
        </p:grpSpPr>
        <p:sp>
          <p:nvSpPr>
            <p:cNvPr id="28750" name="Text Box 5"/>
            <p:cNvSpPr txBox="1">
              <a:spLocks noChangeArrowheads="1"/>
            </p:cNvSpPr>
            <p:nvPr/>
          </p:nvSpPr>
          <p:spPr bwMode="auto">
            <a:xfrm>
              <a:off x="4007" y="1958"/>
              <a:ext cx="144" cy="154"/>
            </a:xfrm>
            <a:prstGeom prst="rect">
              <a:avLst/>
            </a:prstGeom>
            <a:noFill/>
            <a:ln w="9525">
              <a:noFill/>
              <a:miter lim="800000"/>
              <a:headEnd/>
              <a:tailEnd/>
            </a:ln>
          </p:spPr>
          <p:txBody>
            <a:bodyPr>
              <a:spAutoFit/>
            </a:bodyPr>
            <a:lstStyle/>
            <a:p>
              <a:r>
                <a:rPr lang="en-US" sz="1000"/>
                <a:t>p</a:t>
              </a:r>
            </a:p>
          </p:txBody>
        </p:sp>
        <p:sp>
          <p:nvSpPr>
            <p:cNvPr id="28751" name="Text Box 6"/>
            <p:cNvSpPr txBox="1">
              <a:spLocks noChangeArrowheads="1"/>
            </p:cNvSpPr>
            <p:nvPr/>
          </p:nvSpPr>
          <p:spPr bwMode="auto">
            <a:xfrm>
              <a:off x="5015" y="1958"/>
              <a:ext cx="144" cy="154"/>
            </a:xfrm>
            <a:prstGeom prst="rect">
              <a:avLst/>
            </a:prstGeom>
            <a:noFill/>
            <a:ln w="9525">
              <a:noFill/>
              <a:miter lim="800000"/>
              <a:headEnd/>
              <a:tailEnd/>
            </a:ln>
          </p:spPr>
          <p:txBody>
            <a:bodyPr>
              <a:spAutoFit/>
            </a:bodyPr>
            <a:lstStyle/>
            <a:p>
              <a:r>
                <a:rPr lang="en-US" sz="1000"/>
                <a:t>q</a:t>
              </a:r>
            </a:p>
          </p:txBody>
        </p:sp>
        <p:sp>
          <p:nvSpPr>
            <p:cNvPr id="28752" name="Rectangle 7"/>
            <p:cNvSpPr>
              <a:spLocks noChangeArrowheads="1"/>
            </p:cNvSpPr>
            <p:nvPr/>
          </p:nvSpPr>
          <p:spPr bwMode="auto">
            <a:xfrm>
              <a:off x="4919"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7</a:t>
              </a:r>
              <a:endParaRPr lang="en-US" sz="2400" baseline="-25000">
                <a:solidFill>
                  <a:schemeClr val="accent2"/>
                </a:solidFill>
              </a:endParaRPr>
            </a:p>
          </p:txBody>
        </p:sp>
        <p:sp>
          <p:nvSpPr>
            <p:cNvPr id="28753" name="Rectangle 8"/>
            <p:cNvSpPr>
              <a:spLocks noChangeArrowheads="1"/>
            </p:cNvSpPr>
            <p:nvPr/>
          </p:nvSpPr>
          <p:spPr bwMode="auto">
            <a:xfrm>
              <a:off x="4583"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5</a:t>
              </a:r>
            </a:p>
          </p:txBody>
        </p:sp>
        <p:sp>
          <p:nvSpPr>
            <p:cNvPr id="28754" name="Rectangle 9"/>
            <p:cNvSpPr>
              <a:spLocks noChangeArrowheads="1"/>
            </p:cNvSpPr>
            <p:nvPr/>
          </p:nvSpPr>
          <p:spPr bwMode="auto">
            <a:xfrm>
              <a:off x="4247"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4</a:t>
              </a:r>
            </a:p>
          </p:txBody>
        </p:sp>
        <p:sp>
          <p:nvSpPr>
            <p:cNvPr id="28755" name="Rectangle 10"/>
            <p:cNvSpPr>
              <a:spLocks noChangeArrowheads="1"/>
            </p:cNvSpPr>
            <p:nvPr/>
          </p:nvSpPr>
          <p:spPr bwMode="auto">
            <a:xfrm>
              <a:off x="3911"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2</a:t>
              </a:r>
              <a:endParaRPr lang="en-US" sz="2400" baseline="-25000">
                <a:solidFill>
                  <a:schemeClr val="accent2"/>
                </a:solidFill>
              </a:endParaRPr>
            </a:p>
          </p:txBody>
        </p:sp>
        <p:sp>
          <p:nvSpPr>
            <p:cNvPr id="28756" name="Line 11"/>
            <p:cNvSpPr>
              <a:spLocks noChangeShapeType="1"/>
            </p:cNvSpPr>
            <p:nvPr/>
          </p:nvSpPr>
          <p:spPr bwMode="auto">
            <a:xfrm>
              <a:off x="3911" y="2150"/>
              <a:ext cx="0" cy="288"/>
            </a:xfrm>
            <a:prstGeom prst="line">
              <a:avLst/>
            </a:prstGeom>
            <a:noFill/>
            <a:ln w="19050">
              <a:solidFill>
                <a:schemeClr val="tx1"/>
              </a:solidFill>
              <a:round/>
              <a:headEnd/>
              <a:tailEnd/>
            </a:ln>
          </p:spPr>
          <p:txBody>
            <a:bodyPr anchor="ctr" anchorCtr="1"/>
            <a:lstStyle/>
            <a:p>
              <a:endParaRPr lang="en-US"/>
            </a:p>
          </p:txBody>
        </p:sp>
        <p:sp>
          <p:nvSpPr>
            <p:cNvPr id="28757" name="Line 12"/>
            <p:cNvSpPr>
              <a:spLocks noChangeShapeType="1"/>
            </p:cNvSpPr>
            <p:nvPr/>
          </p:nvSpPr>
          <p:spPr bwMode="auto">
            <a:xfrm>
              <a:off x="4247" y="2150"/>
              <a:ext cx="0" cy="288"/>
            </a:xfrm>
            <a:prstGeom prst="line">
              <a:avLst/>
            </a:prstGeom>
            <a:noFill/>
            <a:ln w="19050">
              <a:solidFill>
                <a:schemeClr val="tx1"/>
              </a:solidFill>
              <a:round/>
              <a:headEnd/>
              <a:tailEnd/>
            </a:ln>
          </p:spPr>
          <p:txBody>
            <a:bodyPr anchor="ctr" anchorCtr="1"/>
            <a:lstStyle/>
            <a:p>
              <a:endParaRPr lang="en-US"/>
            </a:p>
          </p:txBody>
        </p:sp>
        <p:sp>
          <p:nvSpPr>
            <p:cNvPr id="28758" name="Line 13"/>
            <p:cNvSpPr>
              <a:spLocks noChangeShapeType="1"/>
            </p:cNvSpPr>
            <p:nvPr/>
          </p:nvSpPr>
          <p:spPr bwMode="auto">
            <a:xfrm>
              <a:off x="4583" y="2150"/>
              <a:ext cx="0" cy="288"/>
            </a:xfrm>
            <a:prstGeom prst="line">
              <a:avLst/>
            </a:prstGeom>
            <a:noFill/>
            <a:ln w="19050">
              <a:solidFill>
                <a:schemeClr val="tx1"/>
              </a:solidFill>
              <a:round/>
              <a:headEnd/>
              <a:tailEnd/>
            </a:ln>
          </p:spPr>
          <p:txBody>
            <a:bodyPr anchor="ctr" anchorCtr="1"/>
            <a:lstStyle/>
            <a:p>
              <a:endParaRPr lang="en-US"/>
            </a:p>
          </p:txBody>
        </p:sp>
        <p:sp>
          <p:nvSpPr>
            <p:cNvPr id="28759" name="Line 14"/>
            <p:cNvSpPr>
              <a:spLocks noChangeShapeType="1"/>
            </p:cNvSpPr>
            <p:nvPr/>
          </p:nvSpPr>
          <p:spPr bwMode="auto">
            <a:xfrm>
              <a:off x="4919" y="2150"/>
              <a:ext cx="0" cy="288"/>
            </a:xfrm>
            <a:prstGeom prst="line">
              <a:avLst/>
            </a:prstGeom>
            <a:noFill/>
            <a:ln w="19050">
              <a:solidFill>
                <a:schemeClr val="tx1"/>
              </a:solidFill>
              <a:round/>
              <a:headEnd/>
              <a:tailEnd/>
            </a:ln>
          </p:spPr>
          <p:txBody>
            <a:bodyPr anchor="ctr" anchorCtr="1"/>
            <a:lstStyle/>
            <a:p>
              <a:endParaRPr lang="en-US"/>
            </a:p>
          </p:txBody>
        </p:sp>
        <p:sp>
          <p:nvSpPr>
            <p:cNvPr id="28760" name="Line 15"/>
            <p:cNvSpPr>
              <a:spLocks noChangeShapeType="1"/>
            </p:cNvSpPr>
            <p:nvPr/>
          </p:nvSpPr>
          <p:spPr bwMode="auto">
            <a:xfrm>
              <a:off x="5255" y="2150"/>
              <a:ext cx="0" cy="288"/>
            </a:xfrm>
            <a:prstGeom prst="line">
              <a:avLst/>
            </a:prstGeom>
            <a:noFill/>
            <a:ln w="19050">
              <a:solidFill>
                <a:schemeClr val="tx1"/>
              </a:solidFill>
              <a:round/>
              <a:headEnd/>
              <a:tailEnd/>
            </a:ln>
          </p:spPr>
          <p:txBody>
            <a:bodyPr anchor="ctr" anchorCtr="1"/>
            <a:lstStyle/>
            <a:p>
              <a:endParaRPr lang="en-US"/>
            </a:p>
          </p:txBody>
        </p:sp>
        <p:sp>
          <p:nvSpPr>
            <p:cNvPr id="28761" name="Rectangle 16"/>
            <p:cNvSpPr>
              <a:spLocks noChangeArrowheads="1"/>
            </p:cNvSpPr>
            <p:nvPr/>
          </p:nvSpPr>
          <p:spPr bwMode="auto">
            <a:xfrm>
              <a:off x="4919"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6</a:t>
              </a:r>
              <a:endParaRPr lang="en-US" sz="2400" baseline="-25000">
                <a:solidFill>
                  <a:schemeClr val="accent2"/>
                </a:solidFill>
              </a:endParaRPr>
            </a:p>
          </p:txBody>
        </p:sp>
        <p:sp>
          <p:nvSpPr>
            <p:cNvPr id="28762" name="Rectangle 17"/>
            <p:cNvSpPr>
              <a:spLocks noChangeArrowheads="1"/>
            </p:cNvSpPr>
            <p:nvPr/>
          </p:nvSpPr>
          <p:spPr bwMode="auto">
            <a:xfrm>
              <a:off x="4583"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3</a:t>
              </a:r>
            </a:p>
          </p:txBody>
        </p:sp>
        <p:sp>
          <p:nvSpPr>
            <p:cNvPr id="28763" name="Rectangle 18"/>
            <p:cNvSpPr>
              <a:spLocks noChangeArrowheads="1"/>
            </p:cNvSpPr>
            <p:nvPr/>
          </p:nvSpPr>
          <p:spPr bwMode="auto">
            <a:xfrm>
              <a:off x="4247"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2</a:t>
              </a:r>
            </a:p>
          </p:txBody>
        </p:sp>
        <p:sp>
          <p:nvSpPr>
            <p:cNvPr id="28764" name="Rectangle 19"/>
            <p:cNvSpPr>
              <a:spLocks noChangeArrowheads="1"/>
            </p:cNvSpPr>
            <p:nvPr/>
          </p:nvSpPr>
          <p:spPr bwMode="auto">
            <a:xfrm>
              <a:off x="3911"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1</a:t>
              </a:r>
              <a:endParaRPr lang="en-US" sz="2400" baseline="-25000">
                <a:solidFill>
                  <a:schemeClr val="accent2"/>
                </a:solidFill>
              </a:endParaRPr>
            </a:p>
          </p:txBody>
        </p:sp>
        <p:sp>
          <p:nvSpPr>
            <p:cNvPr id="28765" name="Line 20"/>
            <p:cNvSpPr>
              <a:spLocks noChangeShapeType="1"/>
            </p:cNvSpPr>
            <p:nvPr/>
          </p:nvSpPr>
          <p:spPr bwMode="auto">
            <a:xfrm>
              <a:off x="3911" y="2640"/>
              <a:ext cx="0" cy="288"/>
            </a:xfrm>
            <a:prstGeom prst="line">
              <a:avLst/>
            </a:prstGeom>
            <a:noFill/>
            <a:ln w="19050">
              <a:solidFill>
                <a:schemeClr val="tx1"/>
              </a:solidFill>
              <a:round/>
              <a:headEnd/>
              <a:tailEnd/>
            </a:ln>
          </p:spPr>
          <p:txBody>
            <a:bodyPr anchor="ctr" anchorCtr="1"/>
            <a:lstStyle/>
            <a:p>
              <a:endParaRPr lang="en-US"/>
            </a:p>
          </p:txBody>
        </p:sp>
        <p:sp>
          <p:nvSpPr>
            <p:cNvPr id="28766" name="Line 21"/>
            <p:cNvSpPr>
              <a:spLocks noChangeShapeType="1"/>
            </p:cNvSpPr>
            <p:nvPr/>
          </p:nvSpPr>
          <p:spPr bwMode="auto">
            <a:xfrm>
              <a:off x="4247" y="2640"/>
              <a:ext cx="0" cy="288"/>
            </a:xfrm>
            <a:prstGeom prst="line">
              <a:avLst/>
            </a:prstGeom>
            <a:noFill/>
            <a:ln w="19050">
              <a:solidFill>
                <a:schemeClr val="tx1"/>
              </a:solidFill>
              <a:round/>
              <a:headEnd/>
              <a:tailEnd/>
            </a:ln>
          </p:spPr>
          <p:txBody>
            <a:bodyPr anchor="ctr" anchorCtr="1"/>
            <a:lstStyle/>
            <a:p>
              <a:endParaRPr lang="en-US"/>
            </a:p>
          </p:txBody>
        </p:sp>
        <p:sp>
          <p:nvSpPr>
            <p:cNvPr id="28767" name="Line 22"/>
            <p:cNvSpPr>
              <a:spLocks noChangeShapeType="1"/>
            </p:cNvSpPr>
            <p:nvPr/>
          </p:nvSpPr>
          <p:spPr bwMode="auto">
            <a:xfrm>
              <a:off x="4583" y="2640"/>
              <a:ext cx="0" cy="288"/>
            </a:xfrm>
            <a:prstGeom prst="line">
              <a:avLst/>
            </a:prstGeom>
            <a:noFill/>
            <a:ln w="19050">
              <a:solidFill>
                <a:schemeClr val="tx1"/>
              </a:solidFill>
              <a:round/>
              <a:headEnd/>
              <a:tailEnd/>
            </a:ln>
          </p:spPr>
          <p:txBody>
            <a:bodyPr anchor="ctr" anchorCtr="1"/>
            <a:lstStyle/>
            <a:p>
              <a:endParaRPr lang="en-US"/>
            </a:p>
          </p:txBody>
        </p:sp>
        <p:sp>
          <p:nvSpPr>
            <p:cNvPr id="28768" name="Line 23"/>
            <p:cNvSpPr>
              <a:spLocks noChangeShapeType="1"/>
            </p:cNvSpPr>
            <p:nvPr/>
          </p:nvSpPr>
          <p:spPr bwMode="auto">
            <a:xfrm>
              <a:off x="4919" y="2640"/>
              <a:ext cx="0" cy="288"/>
            </a:xfrm>
            <a:prstGeom prst="line">
              <a:avLst/>
            </a:prstGeom>
            <a:noFill/>
            <a:ln w="19050">
              <a:solidFill>
                <a:schemeClr val="tx1"/>
              </a:solidFill>
              <a:round/>
              <a:headEnd/>
              <a:tailEnd/>
            </a:ln>
          </p:spPr>
          <p:txBody>
            <a:bodyPr anchor="ctr" anchorCtr="1"/>
            <a:lstStyle/>
            <a:p>
              <a:endParaRPr lang="en-US"/>
            </a:p>
          </p:txBody>
        </p:sp>
        <p:sp>
          <p:nvSpPr>
            <p:cNvPr id="28769" name="Line 24"/>
            <p:cNvSpPr>
              <a:spLocks noChangeShapeType="1"/>
            </p:cNvSpPr>
            <p:nvPr/>
          </p:nvSpPr>
          <p:spPr bwMode="auto">
            <a:xfrm>
              <a:off x="5255" y="2640"/>
              <a:ext cx="0" cy="288"/>
            </a:xfrm>
            <a:prstGeom prst="line">
              <a:avLst/>
            </a:prstGeom>
            <a:noFill/>
            <a:ln w="19050">
              <a:solidFill>
                <a:schemeClr val="tx1"/>
              </a:solidFill>
              <a:round/>
              <a:headEnd/>
              <a:tailEnd/>
            </a:ln>
          </p:spPr>
          <p:txBody>
            <a:bodyPr anchor="ctr" anchorCtr="1"/>
            <a:lstStyle/>
            <a:p>
              <a:endParaRPr lang="en-US"/>
            </a:p>
          </p:txBody>
        </p:sp>
        <p:sp>
          <p:nvSpPr>
            <p:cNvPr id="28770" name="Text Box 25"/>
            <p:cNvSpPr txBox="1">
              <a:spLocks noChangeArrowheads="1"/>
            </p:cNvSpPr>
            <p:nvPr/>
          </p:nvSpPr>
          <p:spPr bwMode="auto">
            <a:xfrm>
              <a:off x="5023" y="2486"/>
              <a:ext cx="139" cy="154"/>
            </a:xfrm>
            <a:prstGeom prst="rect">
              <a:avLst/>
            </a:prstGeom>
            <a:noFill/>
            <a:ln w="9525">
              <a:noFill/>
              <a:miter lim="800000"/>
              <a:headEnd/>
              <a:tailEnd/>
            </a:ln>
          </p:spPr>
          <p:txBody>
            <a:bodyPr>
              <a:spAutoFit/>
            </a:bodyPr>
            <a:lstStyle/>
            <a:p>
              <a:r>
                <a:rPr lang="en-US" sz="1000"/>
                <a:t>r</a:t>
              </a:r>
            </a:p>
          </p:txBody>
        </p:sp>
        <p:sp>
          <p:nvSpPr>
            <p:cNvPr id="28771" name="Text Box 26"/>
            <p:cNvSpPr txBox="1">
              <a:spLocks noChangeArrowheads="1"/>
            </p:cNvSpPr>
            <p:nvPr/>
          </p:nvSpPr>
          <p:spPr bwMode="auto">
            <a:xfrm>
              <a:off x="3957" y="2486"/>
              <a:ext cx="371" cy="154"/>
            </a:xfrm>
            <a:prstGeom prst="rect">
              <a:avLst/>
            </a:prstGeom>
            <a:noFill/>
            <a:ln w="9525">
              <a:noFill/>
              <a:miter lim="800000"/>
              <a:headEnd/>
              <a:tailEnd/>
            </a:ln>
          </p:spPr>
          <p:txBody>
            <a:bodyPr>
              <a:spAutoFit/>
            </a:bodyPr>
            <a:lstStyle/>
            <a:p>
              <a:r>
                <a:rPr lang="en-US" sz="1000"/>
                <a:t>q + 1</a:t>
              </a:r>
            </a:p>
          </p:txBody>
        </p:sp>
        <p:sp>
          <p:nvSpPr>
            <p:cNvPr id="28772" name="Text Box 27"/>
            <p:cNvSpPr txBox="1">
              <a:spLocks noChangeArrowheads="1"/>
            </p:cNvSpPr>
            <p:nvPr/>
          </p:nvSpPr>
          <p:spPr bwMode="auto">
            <a:xfrm>
              <a:off x="3623" y="2198"/>
              <a:ext cx="196" cy="231"/>
            </a:xfrm>
            <a:prstGeom prst="rect">
              <a:avLst/>
            </a:prstGeom>
            <a:noFill/>
            <a:ln w="9525">
              <a:noFill/>
              <a:miter lim="800000"/>
              <a:headEnd/>
              <a:tailEnd/>
            </a:ln>
          </p:spPr>
          <p:txBody>
            <a:bodyPr wrap="none">
              <a:spAutoFit/>
            </a:bodyPr>
            <a:lstStyle/>
            <a:p>
              <a:r>
                <a:rPr lang="en-US"/>
                <a:t>L</a:t>
              </a:r>
            </a:p>
          </p:txBody>
        </p:sp>
        <p:sp>
          <p:nvSpPr>
            <p:cNvPr id="28773" name="Text Box 28"/>
            <p:cNvSpPr txBox="1">
              <a:spLocks noChangeArrowheads="1"/>
            </p:cNvSpPr>
            <p:nvPr/>
          </p:nvSpPr>
          <p:spPr bwMode="auto">
            <a:xfrm>
              <a:off x="3599" y="2678"/>
              <a:ext cx="220" cy="231"/>
            </a:xfrm>
            <a:prstGeom prst="rect">
              <a:avLst/>
            </a:prstGeom>
            <a:noFill/>
            <a:ln w="9525">
              <a:noFill/>
              <a:miter lim="800000"/>
              <a:headEnd/>
              <a:tailEnd/>
            </a:ln>
          </p:spPr>
          <p:txBody>
            <a:bodyPr wrap="none">
              <a:spAutoFit/>
            </a:bodyPr>
            <a:lstStyle/>
            <a:p>
              <a:r>
                <a:rPr lang="en-US"/>
                <a:t>R</a:t>
              </a:r>
            </a:p>
          </p:txBody>
        </p:sp>
        <p:sp>
          <p:nvSpPr>
            <p:cNvPr id="28774" name="Rectangle 29"/>
            <p:cNvSpPr>
              <a:spLocks noChangeArrowheads="1"/>
            </p:cNvSpPr>
            <p:nvPr/>
          </p:nvSpPr>
          <p:spPr bwMode="auto">
            <a:xfrm>
              <a:off x="5255"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sym typeface="Symbol" pitchFamily="18" charset="2"/>
                </a:rPr>
                <a:t></a:t>
              </a:r>
              <a:endParaRPr lang="en-US" sz="2400" baseline="-25000">
                <a:solidFill>
                  <a:schemeClr val="accent2"/>
                </a:solidFill>
                <a:sym typeface="Symbol" pitchFamily="18" charset="2"/>
              </a:endParaRPr>
            </a:p>
          </p:txBody>
        </p:sp>
        <p:sp>
          <p:nvSpPr>
            <p:cNvPr id="28775" name="Rectangle 30"/>
            <p:cNvSpPr>
              <a:spLocks noChangeArrowheads="1"/>
            </p:cNvSpPr>
            <p:nvPr/>
          </p:nvSpPr>
          <p:spPr bwMode="auto">
            <a:xfrm>
              <a:off x="5255"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sym typeface="Symbol" pitchFamily="18" charset="2"/>
                </a:rPr>
                <a:t></a:t>
              </a:r>
            </a:p>
          </p:txBody>
        </p:sp>
      </p:grpSp>
      <p:sp>
        <p:nvSpPr>
          <p:cNvPr id="28677" name="Title 2"/>
          <p:cNvSpPr>
            <a:spLocks noGrp="1"/>
          </p:cNvSpPr>
          <p:nvPr>
            <p:ph type="title"/>
          </p:nvPr>
        </p:nvSpPr>
        <p:spPr>
          <a:xfrm>
            <a:off x="628650" y="365125"/>
            <a:ext cx="7886700" cy="627063"/>
          </a:xfrm>
        </p:spPr>
        <p:txBody>
          <a:bodyPr/>
          <a:lstStyle/>
          <a:p>
            <a:r>
              <a:rPr lang="en-US" sz="2800" smtClean="0"/>
              <a:t>Algorithm for Merge Sort</a:t>
            </a:r>
          </a:p>
        </p:txBody>
      </p:sp>
      <p:sp>
        <p:nvSpPr>
          <p:cNvPr id="28676" name="Content Placeholder 1"/>
          <p:cNvSpPr>
            <a:spLocks noGrp="1"/>
          </p:cNvSpPr>
          <p:nvPr>
            <p:ph sz="half" idx="1"/>
          </p:nvPr>
        </p:nvSpPr>
        <p:spPr>
          <a:xfrm>
            <a:off x="628650" y="1276350"/>
            <a:ext cx="3886200" cy="4351338"/>
          </a:xfrm>
        </p:spPr>
        <p:txBody>
          <a:bodyPr/>
          <a:lstStyle/>
          <a:p>
            <a:pPr>
              <a:lnSpc>
                <a:spcPct val="150000"/>
              </a:lnSpc>
              <a:buFontTx/>
              <a:buNone/>
            </a:pPr>
            <a:r>
              <a:rPr lang="en-US" sz="1400" smtClean="0"/>
              <a:t>MERGE-SORT(A, p, r)</a:t>
            </a:r>
          </a:p>
          <a:p>
            <a:pPr>
              <a:lnSpc>
                <a:spcPct val="150000"/>
              </a:lnSpc>
              <a:buFontTx/>
              <a:buNone/>
            </a:pPr>
            <a:r>
              <a:rPr lang="en-US" sz="1400" b="1" smtClean="0"/>
              <a:t>	if </a:t>
            </a:r>
            <a:r>
              <a:rPr lang="en-US" sz="1400" smtClean="0"/>
              <a:t>p &lt; r</a:t>
            </a:r>
            <a:r>
              <a:rPr lang="en-US" sz="1400" i="1" smtClean="0"/>
              <a:t>  					</a:t>
            </a:r>
            <a:r>
              <a:rPr lang="en-US" sz="1400" smtClean="0"/>
              <a:t>Check for base case</a:t>
            </a:r>
          </a:p>
          <a:p>
            <a:pPr>
              <a:lnSpc>
                <a:spcPct val="150000"/>
              </a:lnSpc>
              <a:buFontTx/>
              <a:buNone/>
            </a:pPr>
            <a:r>
              <a:rPr lang="en-US" sz="1400" b="1" smtClean="0"/>
              <a:t>	   then </a:t>
            </a:r>
            <a:r>
              <a:rPr lang="en-US" sz="1400" smtClean="0"/>
              <a:t>q ← </a:t>
            </a:r>
            <a:r>
              <a:rPr lang="en-US" sz="1400" smtClean="0">
                <a:sym typeface="Symbol" pitchFamily="18" charset="2"/>
              </a:rPr>
              <a:t></a:t>
            </a:r>
            <a:r>
              <a:rPr lang="en-US" sz="1400" smtClean="0"/>
              <a:t>(p + r)/2</a:t>
            </a:r>
            <a:r>
              <a:rPr lang="en-US" sz="1400" smtClean="0">
                <a:sym typeface="Symbol" pitchFamily="18" charset="2"/>
              </a:rPr>
              <a:t></a:t>
            </a:r>
            <a:r>
              <a:rPr lang="en-US" sz="1400" smtClean="0"/>
              <a:t> </a:t>
            </a:r>
            <a:r>
              <a:rPr lang="en-US" sz="1400" i="1" smtClean="0"/>
              <a:t> 			</a:t>
            </a:r>
            <a:r>
              <a:rPr lang="en-US" sz="1400" smtClean="0"/>
              <a:t>MERGE-SORT(A, p, q)</a:t>
            </a:r>
            <a:r>
              <a:rPr lang="en-US" sz="1400" i="1" smtClean="0"/>
              <a:t>  		</a:t>
            </a:r>
            <a:r>
              <a:rPr lang="en-US" sz="1400" smtClean="0"/>
              <a:t>MERGE-SORT(A, q + 1, r) </a:t>
            </a:r>
            <a:r>
              <a:rPr lang="en-US" sz="1400" i="1" smtClean="0"/>
              <a:t> 		</a:t>
            </a:r>
            <a:r>
              <a:rPr lang="en-US" sz="1400" smtClean="0"/>
              <a:t>MERGE(A, p, q, r)</a:t>
            </a:r>
          </a:p>
        </p:txBody>
      </p:sp>
      <p:sp>
        <p:nvSpPr>
          <p:cNvPr id="28675" name="Content Placeholder 3"/>
          <p:cNvSpPr>
            <a:spLocks noGrp="1"/>
          </p:cNvSpPr>
          <p:nvPr>
            <p:ph sz="half" idx="2"/>
          </p:nvPr>
        </p:nvSpPr>
        <p:spPr>
          <a:xfrm>
            <a:off x="4629150" y="1276350"/>
            <a:ext cx="3886200" cy="4351338"/>
          </a:xfrm>
        </p:spPr>
        <p:txBody>
          <a:bodyPr/>
          <a:lstStyle/>
          <a:p>
            <a:pPr marL="381000" indent="-381000">
              <a:buFontTx/>
              <a:buNone/>
            </a:pPr>
            <a:r>
              <a:rPr lang="en-US" sz="1400" smtClean="0"/>
              <a:t> MERGE(A, p, q, r)</a:t>
            </a:r>
          </a:p>
          <a:p>
            <a:pPr marL="381000" indent="-381000">
              <a:buFontTx/>
              <a:buAutoNum type="arabicPeriod"/>
            </a:pPr>
            <a:r>
              <a:rPr lang="en-US" sz="1400" smtClean="0"/>
              <a:t>Compute </a:t>
            </a:r>
            <a:r>
              <a:rPr lang="en-US" sz="1400" smtClean="0">
                <a:latin typeface="Comic Sans MS" pitchFamily="66" charset="0"/>
              </a:rPr>
              <a:t>n</a:t>
            </a:r>
            <a:r>
              <a:rPr lang="en-US" sz="1400" baseline="-25000" smtClean="0">
                <a:latin typeface="Comic Sans MS" pitchFamily="66" charset="0"/>
              </a:rPr>
              <a:t>1</a:t>
            </a:r>
            <a:r>
              <a:rPr lang="en-US" sz="1400" smtClean="0">
                <a:latin typeface="Comic Sans MS" pitchFamily="66" charset="0"/>
              </a:rPr>
              <a:t> </a:t>
            </a:r>
            <a:r>
              <a:rPr lang="en-US" sz="1400" smtClean="0"/>
              <a:t>and</a:t>
            </a:r>
            <a:r>
              <a:rPr lang="en-US" sz="1400" smtClean="0">
                <a:latin typeface="Comic Sans MS" pitchFamily="66" charset="0"/>
              </a:rPr>
              <a:t> n</a:t>
            </a:r>
            <a:r>
              <a:rPr lang="en-US" sz="1400" baseline="-25000" smtClean="0">
                <a:latin typeface="Comic Sans MS" pitchFamily="66" charset="0"/>
              </a:rPr>
              <a:t>2</a:t>
            </a:r>
            <a:endParaRPr lang="en-US" sz="1400" smtClean="0">
              <a:latin typeface="Comic Sans MS" pitchFamily="66" charset="0"/>
            </a:endParaRPr>
          </a:p>
          <a:p>
            <a:pPr marL="381000" indent="-381000">
              <a:buFontTx/>
              <a:buAutoNum type="arabicPeriod"/>
            </a:pPr>
            <a:r>
              <a:rPr lang="en-US" sz="1400" smtClean="0"/>
              <a:t>Copy the first </a:t>
            </a:r>
            <a:r>
              <a:rPr lang="en-US" sz="1400" smtClean="0">
                <a:latin typeface="Comic Sans MS" pitchFamily="66" charset="0"/>
              </a:rPr>
              <a:t>n</a:t>
            </a:r>
            <a:r>
              <a:rPr lang="en-US" sz="1400" baseline="-25000" smtClean="0">
                <a:latin typeface="Comic Sans MS" pitchFamily="66" charset="0"/>
              </a:rPr>
              <a:t>1</a:t>
            </a:r>
            <a:r>
              <a:rPr lang="en-US" sz="1400" smtClean="0"/>
              <a:t> elements into 			                </a:t>
            </a:r>
            <a:r>
              <a:rPr lang="en-US" sz="1400" smtClean="0">
                <a:latin typeface="Comic Sans MS" pitchFamily="66" charset="0"/>
              </a:rPr>
              <a:t>L[1 . . n</a:t>
            </a:r>
            <a:r>
              <a:rPr lang="en-US" sz="1400" baseline="-25000" smtClean="0">
                <a:latin typeface="Comic Sans MS" pitchFamily="66" charset="0"/>
              </a:rPr>
              <a:t>1</a:t>
            </a:r>
            <a:r>
              <a:rPr lang="en-US" sz="1400" smtClean="0">
                <a:latin typeface="Comic Sans MS" pitchFamily="66" charset="0"/>
              </a:rPr>
              <a:t> + 1]</a:t>
            </a:r>
            <a:r>
              <a:rPr lang="en-US" sz="1400" smtClean="0"/>
              <a:t> and  the next </a:t>
            </a:r>
            <a:r>
              <a:rPr lang="en-US" sz="1400" smtClean="0">
                <a:latin typeface="Comic Sans MS" pitchFamily="66" charset="0"/>
              </a:rPr>
              <a:t>n</a:t>
            </a:r>
            <a:r>
              <a:rPr lang="en-US" sz="1400" baseline="-25000" smtClean="0">
                <a:latin typeface="Comic Sans MS" pitchFamily="66" charset="0"/>
              </a:rPr>
              <a:t>2</a:t>
            </a:r>
            <a:r>
              <a:rPr lang="en-US" sz="1400" smtClean="0"/>
              <a:t> elements into </a:t>
            </a:r>
            <a:r>
              <a:rPr lang="en-US" sz="1400" smtClean="0">
                <a:latin typeface="Comic Sans MS" pitchFamily="66" charset="0"/>
              </a:rPr>
              <a:t>R[1 . . n</a:t>
            </a:r>
            <a:r>
              <a:rPr lang="en-US" sz="1400" baseline="-25000" smtClean="0">
                <a:latin typeface="Comic Sans MS" pitchFamily="66" charset="0"/>
              </a:rPr>
              <a:t>2</a:t>
            </a:r>
            <a:r>
              <a:rPr lang="en-US" sz="1400" smtClean="0">
                <a:latin typeface="Comic Sans MS" pitchFamily="66" charset="0"/>
              </a:rPr>
              <a:t> + 1]</a:t>
            </a:r>
          </a:p>
          <a:p>
            <a:pPr marL="381000" indent="-381000">
              <a:buFontTx/>
              <a:buAutoNum type="arabicPeriod"/>
            </a:pPr>
            <a:r>
              <a:rPr lang="en-US" sz="1400" smtClean="0">
                <a:latin typeface="Comic Sans MS" pitchFamily="66" charset="0"/>
              </a:rPr>
              <a:t>L[n</a:t>
            </a:r>
            <a:r>
              <a:rPr lang="en-US" sz="1400" baseline="-25000" smtClean="0">
                <a:latin typeface="Comic Sans MS" pitchFamily="66" charset="0"/>
              </a:rPr>
              <a:t>1</a:t>
            </a:r>
            <a:r>
              <a:rPr lang="en-US" sz="1400" smtClean="0">
                <a:latin typeface="Comic Sans MS" pitchFamily="66" charset="0"/>
              </a:rPr>
              <a:t> + 1] ← </a:t>
            </a:r>
            <a:r>
              <a:rPr lang="en-US" sz="1400" smtClean="0">
                <a:latin typeface="Comic Sans MS" pitchFamily="66" charset="0"/>
                <a:sym typeface="Symbol" pitchFamily="18" charset="2"/>
              </a:rPr>
              <a:t>;</a:t>
            </a:r>
            <a:r>
              <a:rPr lang="en-US" sz="1400" smtClean="0">
                <a:sym typeface="Symbol" pitchFamily="18" charset="2"/>
              </a:rPr>
              <a:t>     </a:t>
            </a:r>
            <a:r>
              <a:rPr lang="en-US" sz="1400" smtClean="0">
                <a:latin typeface="Comic Sans MS" pitchFamily="66" charset="0"/>
              </a:rPr>
              <a:t>R[n</a:t>
            </a:r>
            <a:r>
              <a:rPr lang="en-US" sz="1400" baseline="-25000" smtClean="0">
                <a:latin typeface="Comic Sans MS" pitchFamily="66" charset="0"/>
              </a:rPr>
              <a:t>2</a:t>
            </a:r>
            <a:r>
              <a:rPr lang="en-US" sz="1400" smtClean="0">
                <a:latin typeface="Comic Sans MS" pitchFamily="66" charset="0"/>
              </a:rPr>
              <a:t> + 1] </a:t>
            </a:r>
            <a:r>
              <a:rPr lang="en-US" sz="1400" smtClean="0"/>
              <a:t>← </a:t>
            </a:r>
            <a:r>
              <a:rPr lang="en-US" sz="1400" smtClean="0">
                <a:sym typeface="Symbol" pitchFamily="18" charset="2"/>
              </a:rPr>
              <a:t></a:t>
            </a:r>
            <a:endParaRPr lang="en-US" sz="1400" smtClean="0"/>
          </a:p>
          <a:p>
            <a:pPr marL="381000" indent="-381000">
              <a:buFontTx/>
              <a:buAutoNum type="arabicPeriod"/>
            </a:pPr>
            <a:r>
              <a:rPr lang="en-US" sz="1400" smtClean="0"/>
              <a:t> </a:t>
            </a:r>
            <a:r>
              <a:rPr lang="en-US" sz="1400" smtClean="0">
                <a:latin typeface="Comic Sans MS" pitchFamily="66" charset="0"/>
              </a:rPr>
              <a:t>i ← 1;    j ← 1</a:t>
            </a:r>
          </a:p>
          <a:p>
            <a:pPr marL="381000" indent="-381000">
              <a:buFontTx/>
              <a:buAutoNum type="arabicPeriod"/>
            </a:pPr>
            <a:r>
              <a:rPr lang="en-US" sz="1400" smtClean="0"/>
              <a:t> </a:t>
            </a:r>
            <a:r>
              <a:rPr lang="en-US" sz="1400" b="1" smtClean="0"/>
              <a:t>for </a:t>
            </a:r>
            <a:r>
              <a:rPr lang="en-US" sz="1400" smtClean="0">
                <a:latin typeface="Comic Sans MS" pitchFamily="66" charset="0"/>
              </a:rPr>
              <a:t>k ← p</a:t>
            </a:r>
            <a:r>
              <a:rPr lang="en-US" sz="1400" smtClean="0"/>
              <a:t> </a:t>
            </a:r>
            <a:r>
              <a:rPr lang="en-US" sz="1400" b="1" smtClean="0"/>
              <a:t>to </a:t>
            </a:r>
            <a:r>
              <a:rPr lang="en-US" sz="1400" smtClean="0">
                <a:latin typeface="Comic Sans MS" pitchFamily="66" charset="0"/>
              </a:rPr>
              <a:t>r</a:t>
            </a:r>
          </a:p>
          <a:p>
            <a:pPr marL="381000" indent="-381000">
              <a:buFontTx/>
              <a:buAutoNum type="arabicPeriod"/>
            </a:pPr>
            <a:r>
              <a:rPr lang="en-US" sz="1400" smtClean="0"/>
              <a:t>       </a:t>
            </a:r>
            <a:r>
              <a:rPr lang="en-US" sz="1400" b="1" smtClean="0"/>
              <a:t>do if </a:t>
            </a:r>
            <a:r>
              <a:rPr lang="en-US" sz="1400" smtClean="0">
                <a:latin typeface="Comic Sans MS" pitchFamily="66" charset="0"/>
              </a:rPr>
              <a:t>L[ i ] ≤ R[ j ]</a:t>
            </a:r>
          </a:p>
          <a:p>
            <a:pPr marL="381000" indent="-381000">
              <a:buFontTx/>
              <a:buAutoNum type="arabicPeriod"/>
            </a:pPr>
            <a:r>
              <a:rPr lang="en-US" sz="1400" smtClean="0"/>
              <a:t>            </a:t>
            </a:r>
            <a:r>
              <a:rPr lang="en-US" sz="1400" b="1" smtClean="0"/>
              <a:t> then </a:t>
            </a:r>
            <a:r>
              <a:rPr lang="en-US" sz="1400" smtClean="0">
                <a:latin typeface="Comic Sans MS" pitchFamily="66" charset="0"/>
              </a:rPr>
              <a:t>A[k] ← L[ i ]</a:t>
            </a:r>
          </a:p>
          <a:p>
            <a:pPr marL="381000" indent="-381000">
              <a:buFontTx/>
              <a:buAutoNum type="arabicPeriod"/>
            </a:pPr>
            <a:r>
              <a:rPr lang="en-US" sz="1400" smtClean="0"/>
              <a:t>                      </a:t>
            </a:r>
            <a:r>
              <a:rPr lang="en-US" sz="1400" smtClean="0">
                <a:latin typeface="Comic Sans MS" pitchFamily="66" charset="0"/>
              </a:rPr>
              <a:t>i ←i + 1</a:t>
            </a:r>
          </a:p>
          <a:p>
            <a:pPr marL="381000" indent="-381000">
              <a:buFontTx/>
              <a:buAutoNum type="arabicPeriod"/>
            </a:pPr>
            <a:r>
              <a:rPr lang="en-US" sz="1400" smtClean="0"/>
              <a:t>           </a:t>
            </a:r>
            <a:r>
              <a:rPr lang="en-US" sz="1400" b="1" smtClean="0"/>
              <a:t>  else </a:t>
            </a:r>
            <a:r>
              <a:rPr lang="en-US" sz="1400" smtClean="0">
                <a:latin typeface="Comic Sans MS" pitchFamily="66" charset="0"/>
              </a:rPr>
              <a:t>A[k] ← R[ j ]</a:t>
            </a:r>
          </a:p>
          <a:p>
            <a:pPr marL="381000" indent="-381000">
              <a:buFontTx/>
              <a:buAutoNum type="arabicPeriod"/>
            </a:pPr>
            <a:r>
              <a:rPr lang="en-US" sz="1400" smtClean="0"/>
              <a:t>                      </a:t>
            </a:r>
            <a:r>
              <a:rPr lang="en-US" sz="1400" smtClean="0">
                <a:latin typeface="Comic Sans MS" pitchFamily="66" charset="0"/>
              </a:rPr>
              <a:t>j ← j + 1</a:t>
            </a:r>
            <a:endParaRPr lang="en-US" sz="1400" smtClean="0"/>
          </a:p>
        </p:txBody>
      </p:sp>
      <p:grpSp>
        <p:nvGrpSpPr>
          <p:cNvPr id="28678" name="Group 141"/>
          <p:cNvGrpSpPr>
            <a:grpSpLocks/>
          </p:cNvGrpSpPr>
          <p:nvPr/>
        </p:nvGrpSpPr>
        <p:grpSpPr bwMode="auto">
          <a:xfrm>
            <a:off x="769938" y="3852863"/>
            <a:ext cx="3048000" cy="1016000"/>
            <a:chOff x="770023" y="4480415"/>
            <a:chExt cx="3048000" cy="1016000"/>
          </a:xfrm>
        </p:grpSpPr>
        <p:sp>
          <p:nvSpPr>
            <p:cNvPr id="28717" name="Text Box 9"/>
            <p:cNvSpPr txBox="1">
              <a:spLocks noChangeArrowheads="1"/>
            </p:cNvSpPr>
            <p:nvPr/>
          </p:nvSpPr>
          <p:spPr bwMode="auto">
            <a:xfrm>
              <a:off x="793836" y="4882053"/>
              <a:ext cx="228600" cy="244475"/>
            </a:xfrm>
            <a:prstGeom prst="rect">
              <a:avLst/>
            </a:prstGeom>
            <a:noFill/>
            <a:ln w="9525">
              <a:noFill/>
              <a:miter lim="800000"/>
              <a:headEnd/>
              <a:tailEnd/>
            </a:ln>
          </p:spPr>
          <p:txBody>
            <a:bodyPr>
              <a:spAutoFit/>
            </a:bodyPr>
            <a:lstStyle/>
            <a:p>
              <a:r>
                <a:rPr lang="en-US" sz="1000"/>
                <a:t>1</a:t>
              </a:r>
            </a:p>
          </p:txBody>
        </p:sp>
        <p:sp>
          <p:nvSpPr>
            <p:cNvPr id="28718" name="Text Box 10"/>
            <p:cNvSpPr txBox="1">
              <a:spLocks noChangeArrowheads="1"/>
            </p:cNvSpPr>
            <p:nvPr/>
          </p:nvSpPr>
          <p:spPr bwMode="auto">
            <a:xfrm>
              <a:off x="1174836" y="4882053"/>
              <a:ext cx="228600" cy="244475"/>
            </a:xfrm>
            <a:prstGeom prst="rect">
              <a:avLst/>
            </a:prstGeom>
            <a:noFill/>
            <a:ln w="9525">
              <a:noFill/>
              <a:miter lim="800000"/>
              <a:headEnd/>
              <a:tailEnd/>
            </a:ln>
          </p:spPr>
          <p:txBody>
            <a:bodyPr>
              <a:spAutoFit/>
            </a:bodyPr>
            <a:lstStyle/>
            <a:p>
              <a:r>
                <a:rPr lang="en-US" sz="1000"/>
                <a:t>2</a:t>
              </a:r>
            </a:p>
          </p:txBody>
        </p:sp>
        <p:sp>
          <p:nvSpPr>
            <p:cNvPr id="28719" name="Text Box 11"/>
            <p:cNvSpPr txBox="1">
              <a:spLocks noChangeArrowheads="1"/>
            </p:cNvSpPr>
            <p:nvPr/>
          </p:nvSpPr>
          <p:spPr bwMode="auto">
            <a:xfrm>
              <a:off x="1555836" y="4882053"/>
              <a:ext cx="228600" cy="244475"/>
            </a:xfrm>
            <a:prstGeom prst="rect">
              <a:avLst/>
            </a:prstGeom>
            <a:noFill/>
            <a:ln w="9525">
              <a:noFill/>
              <a:miter lim="800000"/>
              <a:headEnd/>
              <a:tailEnd/>
            </a:ln>
          </p:spPr>
          <p:txBody>
            <a:bodyPr>
              <a:spAutoFit/>
            </a:bodyPr>
            <a:lstStyle/>
            <a:p>
              <a:r>
                <a:rPr lang="en-US" sz="1000"/>
                <a:t>3</a:t>
              </a:r>
            </a:p>
          </p:txBody>
        </p:sp>
        <p:sp>
          <p:nvSpPr>
            <p:cNvPr id="28720" name="Text Box 12"/>
            <p:cNvSpPr txBox="1">
              <a:spLocks noChangeArrowheads="1"/>
            </p:cNvSpPr>
            <p:nvPr/>
          </p:nvSpPr>
          <p:spPr bwMode="auto">
            <a:xfrm>
              <a:off x="1936836" y="4882053"/>
              <a:ext cx="228600" cy="244475"/>
            </a:xfrm>
            <a:prstGeom prst="rect">
              <a:avLst/>
            </a:prstGeom>
            <a:noFill/>
            <a:ln w="9525">
              <a:noFill/>
              <a:miter lim="800000"/>
              <a:headEnd/>
              <a:tailEnd/>
            </a:ln>
          </p:spPr>
          <p:txBody>
            <a:bodyPr>
              <a:spAutoFit/>
            </a:bodyPr>
            <a:lstStyle/>
            <a:p>
              <a:r>
                <a:rPr lang="en-US" sz="1000"/>
                <a:t>4</a:t>
              </a:r>
            </a:p>
          </p:txBody>
        </p:sp>
        <p:sp>
          <p:nvSpPr>
            <p:cNvPr id="28721" name="Text Box 13"/>
            <p:cNvSpPr txBox="1">
              <a:spLocks noChangeArrowheads="1"/>
            </p:cNvSpPr>
            <p:nvPr/>
          </p:nvSpPr>
          <p:spPr bwMode="auto">
            <a:xfrm>
              <a:off x="2317836" y="4882053"/>
              <a:ext cx="228600" cy="244475"/>
            </a:xfrm>
            <a:prstGeom prst="rect">
              <a:avLst/>
            </a:prstGeom>
            <a:noFill/>
            <a:ln w="9525">
              <a:noFill/>
              <a:miter lim="800000"/>
              <a:headEnd/>
              <a:tailEnd/>
            </a:ln>
          </p:spPr>
          <p:txBody>
            <a:bodyPr>
              <a:spAutoFit/>
            </a:bodyPr>
            <a:lstStyle/>
            <a:p>
              <a:r>
                <a:rPr lang="en-US" sz="1000"/>
                <a:t>5</a:t>
              </a:r>
            </a:p>
          </p:txBody>
        </p:sp>
        <p:sp>
          <p:nvSpPr>
            <p:cNvPr id="28722" name="Text Box 14"/>
            <p:cNvSpPr txBox="1">
              <a:spLocks noChangeArrowheads="1"/>
            </p:cNvSpPr>
            <p:nvPr/>
          </p:nvSpPr>
          <p:spPr bwMode="auto">
            <a:xfrm>
              <a:off x="2698836" y="4882053"/>
              <a:ext cx="228600" cy="244475"/>
            </a:xfrm>
            <a:prstGeom prst="rect">
              <a:avLst/>
            </a:prstGeom>
            <a:noFill/>
            <a:ln w="9525">
              <a:noFill/>
              <a:miter lim="800000"/>
              <a:headEnd/>
              <a:tailEnd/>
            </a:ln>
          </p:spPr>
          <p:txBody>
            <a:bodyPr>
              <a:spAutoFit/>
            </a:bodyPr>
            <a:lstStyle/>
            <a:p>
              <a:r>
                <a:rPr lang="en-US" sz="1000"/>
                <a:t>6</a:t>
              </a:r>
            </a:p>
          </p:txBody>
        </p:sp>
        <p:sp>
          <p:nvSpPr>
            <p:cNvPr id="28723" name="Text Box 15"/>
            <p:cNvSpPr txBox="1">
              <a:spLocks noChangeArrowheads="1"/>
            </p:cNvSpPr>
            <p:nvPr/>
          </p:nvSpPr>
          <p:spPr bwMode="auto">
            <a:xfrm>
              <a:off x="3079836" y="4882053"/>
              <a:ext cx="228600" cy="244475"/>
            </a:xfrm>
            <a:prstGeom prst="rect">
              <a:avLst/>
            </a:prstGeom>
            <a:noFill/>
            <a:ln w="9525">
              <a:noFill/>
              <a:miter lim="800000"/>
              <a:headEnd/>
              <a:tailEnd/>
            </a:ln>
          </p:spPr>
          <p:txBody>
            <a:bodyPr>
              <a:spAutoFit/>
            </a:bodyPr>
            <a:lstStyle/>
            <a:p>
              <a:r>
                <a:rPr lang="en-US" sz="1000"/>
                <a:t>7</a:t>
              </a:r>
            </a:p>
          </p:txBody>
        </p:sp>
        <p:sp>
          <p:nvSpPr>
            <p:cNvPr id="28724" name="Text Box 16"/>
            <p:cNvSpPr txBox="1">
              <a:spLocks noChangeArrowheads="1"/>
            </p:cNvSpPr>
            <p:nvPr/>
          </p:nvSpPr>
          <p:spPr bwMode="auto">
            <a:xfrm>
              <a:off x="3460836" y="4882053"/>
              <a:ext cx="228600" cy="244475"/>
            </a:xfrm>
            <a:prstGeom prst="rect">
              <a:avLst/>
            </a:prstGeom>
            <a:noFill/>
            <a:ln w="9525">
              <a:noFill/>
              <a:miter lim="800000"/>
              <a:headEnd/>
              <a:tailEnd/>
            </a:ln>
          </p:spPr>
          <p:txBody>
            <a:bodyPr>
              <a:spAutoFit/>
            </a:bodyPr>
            <a:lstStyle/>
            <a:p>
              <a:r>
                <a:rPr lang="en-US" sz="1000"/>
                <a:t>8</a:t>
              </a:r>
            </a:p>
          </p:txBody>
        </p:sp>
        <p:sp>
          <p:nvSpPr>
            <p:cNvPr id="28725" name="Rectangle 17"/>
            <p:cNvSpPr>
              <a:spLocks noChangeArrowheads="1"/>
            </p:cNvSpPr>
            <p:nvPr/>
          </p:nvSpPr>
          <p:spPr bwMode="auto">
            <a:xfrm>
              <a:off x="3437023" y="5131290"/>
              <a:ext cx="381000" cy="365125"/>
            </a:xfrm>
            <a:prstGeom prst="rect">
              <a:avLst/>
            </a:prstGeom>
            <a:noFill/>
            <a:ln w="9525">
              <a:noFill/>
              <a:miter lim="800000"/>
              <a:headEnd/>
              <a:tailEnd/>
            </a:ln>
          </p:spPr>
          <p:txBody>
            <a:bodyPr/>
            <a:lstStyle/>
            <a:p>
              <a:pPr>
                <a:spcBef>
                  <a:spcPct val="20000"/>
                </a:spcBef>
              </a:pPr>
              <a:r>
                <a:rPr lang="en-US">
                  <a:solidFill>
                    <a:schemeClr val="accent2"/>
                  </a:solidFill>
                </a:rPr>
                <a:t>6</a:t>
              </a:r>
            </a:p>
          </p:txBody>
        </p:sp>
        <p:sp>
          <p:nvSpPr>
            <p:cNvPr id="28726" name="Rectangle 18"/>
            <p:cNvSpPr>
              <a:spLocks noChangeArrowheads="1"/>
            </p:cNvSpPr>
            <p:nvPr/>
          </p:nvSpPr>
          <p:spPr bwMode="auto">
            <a:xfrm>
              <a:off x="3056023" y="5131290"/>
              <a:ext cx="381000" cy="365125"/>
            </a:xfrm>
            <a:prstGeom prst="rect">
              <a:avLst/>
            </a:prstGeom>
            <a:noFill/>
            <a:ln w="9525">
              <a:noFill/>
              <a:miter lim="800000"/>
              <a:headEnd/>
              <a:tailEnd/>
            </a:ln>
          </p:spPr>
          <p:txBody>
            <a:bodyPr/>
            <a:lstStyle/>
            <a:p>
              <a:pPr>
                <a:spcBef>
                  <a:spcPct val="20000"/>
                </a:spcBef>
              </a:pPr>
              <a:r>
                <a:rPr lang="en-US">
                  <a:solidFill>
                    <a:schemeClr val="accent2"/>
                  </a:solidFill>
                </a:rPr>
                <a:t>2</a:t>
              </a:r>
            </a:p>
          </p:txBody>
        </p:sp>
        <p:sp>
          <p:nvSpPr>
            <p:cNvPr id="28727" name="Rectangle 19"/>
            <p:cNvSpPr>
              <a:spLocks noChangeArrowheads="1"/>
            </p:cNvSpPr>
            <p:nvPr/>
          </p:nvSpPr>
          <p:spPr bwMode="auto">
            <a:xfrm>
              <a:off x="2675023" y="5131290"/>
              <a:ext cx="381000" cy="365125"/>
            </a:xfrm>
            <a:prstGeom prst="rect">
              <a:avLst/>
            </a:prstGeom>
            <a:noFill/>
            <a:ln w="9525">
              <a:noFill/>
              <a:miter lim="800000"/>
              <a:headEnd/>
              <a:tailEnd/>
            </a:ln>
          </p:spPr>
          <p:txBody>
            <a:bodyPr/>
            <a:lstStyle/>
            <a:p>
              <a:pPr>
                <a:spcBef>
                  <a:spcPct val="20000"/>
                </a:spcBef>
              </a:pPr>
              <a:r>
                <a:rPr lang="en-US">
                  <a:solidFill>
                    <a:schemeClr val="accent2"/>
                  </a:solidFill>
                </a:rPr>
                <a:t>3</a:t>
              </a:r>
            </a:p>
          </p:txBody>
        </p:sp>
        <p:sp>
          <p:nvSpPr>
            <p:cNvPr id="28728" name="Rectangle 20"/>
            <p:cNvSpPr>
              <a:spLocks noChangeArrowheads="1"/>
            </p:cNvSpPr>
            <p:nvPr/>
          </p:nvSpPr>
          <p:spPr bwMode="auto">
            <a:xfrm>
              <a:off x="2294023" y="5131290"/>
              <a:ext cx="381000" cy="365125"/>
            </a:xfrm>
            <a:prstGeom prst="rect">
              <a:avLst/>
            </a:prstGeom>
            <a:noFill/>
            <a:ln w="9525">
              <a:noFill/>
              <a:miter lim="800000"/>
              <a:headEnd/>
              <a:tailEnd/>
            </a:ln>
          </p:spPr>
          <p:txBody>
            <a:bodyPr/>
            <a:lstStyle/>
            <a:p>
              <a:pPr>
                <a:spcBef>
                  <a:spcPct val="20000"/>
                </a:spcBef>
              </a:pPr>
              <a:r>
                <a:rPr lang="en-US">
                  <a:solidFill>
                    <a:schemeClr val="accent2"/>
                  </a:solidFill>
                </a:rPr>
                <a:t>1</a:t>
              </a:r>
            </a:p>
          </p:txBody>
        </p:sp>
        <p:sp>
          <p:nvSpPr>
            <p:cNvPr id="28729" name="Rectangle 21"/>
            <p:cNvSpPr>
              <a:spLocks noChangeArrowheads="1"/>
            </p:cNvSpPr>
            <p:nvPr/>
          </p:nvSpPr>
          <p:spPr bwMode="auto">
            <a:xfrm>
              <a:off x="1913023" y="5131290"/>
              <a:ext cx="381000" cy="365125"/>
            </a:xfrm>
            <a:prstGeom prst="rect">
              <a:avLst/>
            </a:prstGeom>
            <a:solidFill>
              <a:srgbClr val="C0C0C0"/>
            </a:solidFill>
            <a:ln w="9525">
              <a:noFill/>
              <a:miter lim="800000"/>
              <a:headEnd/>
              <a:tailEnd/>
            </a:ln>
          </p:spPr>
          <p:txBody>
            <a:bodyPr/>
            <a:lstStyle/>
            <a:p>
              <a:pPr>
                <a:spcBef>
                  <a:spcPct val="20000"/>
                </a:spcBef>
              </a:pPr>
              <a:r>
                <a:rPr lang="en-US">
                  <a:solidFill>
                    <a:schemeClr val="accent2"/>
                  </a:solidFill>
                </a:rPr>
                <a:t>7</a:t>
              </a:r>
            </a:p>
          </p:txBody>
        </p:sp>
        <p:sp>
          <p:nvSpPr>
            <p:cNvPr id="28730" name="Rectangle 22"/>
            <p:cNvSpPr>
              <a:spLocks noChangeArrowheads="1"/>
            </p:cNvSpPr>
            <p:nvPr/>
          </p:nvSpPr>
          <p:spPr bwMode="auto">
            <a:xfrm>
              <a:off x="1532023" y="5131290"/>
              <a:ext cx="381000" cy="365125"/>
            </a:xfrm>
            <a:prstGeom prst="rect">
              <a:avLst/>
            </a:prstGeom>
            <a:noFill/>
            <a:ln w="9525">
              <a:noFill/>
              <a:miter lim="800000"/>
              <a:headEnd/>
              <a:tailEnd/>
            </a:ln>
          </p:spPr>
          <p:txBody>
            <a:bodyPr/>
            <a:lstStyle/>
            <a:p>
              <a:pPr>
                <a:spcBef>
                  <a:spcPct val="20000"/>
                </a:spcBef>
              </a:pPr>
              <a:r>
                <a:rPr lang="en-US">
                  <a:solidFill>
                    <a:schemeClr val="accent2"/>
                  </a:solidFill>
                </a:rPr>
                <a:t>4</a:t>
              </a:r>
            </a:p>
          </p:txBody>
        </p:sp>
        <p:sp>
          <p:nvSpPr>
            <p:cNvPr id="28731" name="Rectangle 23"/>
            <p:cNvSpPr>
              <a:spLocks noChangeArrowheads="1"/>
            </p:cNvSpPr>
            <p:nvPr/>
          </p:nvSpPr>
          <p:spPr bwMode="auto">
            <a:xfrm>
              <a:off x="1151023" y="5131290"/>
              <a:ext cx="381000" cy="365125"/>
            </a:xfrm>
            <a:prstGeom prst="rect">
              <a:avLst/>
            </a:prstGeom>
            <a:noFill/>
            <a:ln w="9525">
              <a:noFill/>
              <a:miter lim="800000"/>
              <a:headEnd/>
              <a:tailEnd/>
            </a:ln>
          </p:spPr>
          <p:txBody>
            <a:bodyPr/>
            <a:lstStyle/>
            <a:p>
              <a:pPr>
                <a:spcBef>
                  <a:spcPct val="20000"/>
                </a:spcBef>
              </a:pPr>
              <a:r>
                <a:rPr lang="en-US">
                  <a:solidFill>
                    <a:schemeClr val="accent2"/>
                  </a:solidFill>
                </a:rPr>
                <a:t>2</a:t>
              </a:r>
            </a:p>
          </p:txBody>
        </p:sp>
        <p:sp>
          <p:nvSpPr>
            <p:cNvPr id="28732" name="Rectangle 24"/>
            <p:cNvSpPr>
              <a:spLocks noChangeArrowheads="1"/>
            </p:cNvSpPr>
            <p:nvPr/>
          </p:nvSpPr>
          <p:spPr bwMode="auto">
            <a:xfrm>
              <a:off x="770023" y="5131290"/>
              <a:ext cx="381000" cy="365125"/>
            </a:xfrm>
            <a:prstGeom prst="rect">
              <a:avLst/>
            </a:prstGeom>
            <a:noFill/>
            <a:ln w="9525">
              <a:noFill/>
              <a:miter lim="800000"/>
              <a:headEnd/>
              <a:tailEnd/>
            </a:ln>
          </p:spPr>
          <p:txBody>
            <a:bodyPr anchor="ctr" anchorCtr="1"/>
            <a:lstStyle/>
            <a:p>
              <a:pPr>
                <a:spcBef>
                  <a:spcPct val="20000"/>
                </a:spcBef>
              </a:pPr>
              <a:r>
                <a:rPr lang="en-US">
                  <a:solidFill>
                    <a:schemeClr val="accent2"/>
                  </a:solidFill>
                </a:rPr>
                <a:t>5</a:t>
              </a:r>
            </a:p>
          </p:txBody>
        </p:sp>
        <p:sp>
          <p:nvSpPr>
            <p:cNvPr id="28733" name="Line 25"/>
            <p:cNvSpPr>
              <a:spLocks noChangeShapeType="1"/>
            </p:cNvSpPr>
            <p:nvPr/>
          </p:nvSpPr>
          <p:spPr bwMode="auto">
            <a:xfrm>
              <a:off x="770023" y="5131290"/>
              <a:ext cx="3048000" cy="0"/>
            </a:xfrm>
            <a:prstGeom prst="line">
              <a:avLst/>
            </a:prstGeom>
            <a:noFill/>
            <a:ln w="28575" cap="sq">
              <a:solidFill>
                <a:schemeClr val="tx1"/>
              </a:solidFill>
              <a:round/>
              <a:headEnd/>
              <a:tailEnd/>
            </a:ln>
          </p:spPr>
          <p:txBody>
            <a:bodyPr/>
            <a:lstStyle/>
            <a:p>
              <a:endParaRPr lang="en-US"/>
            </a:p>
          </p:txBody>
        </p:sp>
        <p:sp>
          <p:nvSpPr>
            <p:cNvPr id="28734" name="Line 26"/>
            <p:cNvSpPr>
              <a:spLocks noChangeShapeType="1"/>
            </p:cNvSpPr>
            <p:nvPr/>
          </p:nvSpPr>
          <p:spPr bwMode="auto">
            <a:xfrm>
              <a:off x="770023" y="5496415"/>
              <a:ext cx="3048000" cy="0"/>
            </a:xfrm>
            <a:prstGeom prst="line">
              <a:avLst/>
            </a:prstGeom>
            <a:noFill/>
            <a:ln w="28575" cap="sq">
              <a:solidFill>
                <a:schemeClr val="tx1"/>
              </a:solidFill>
              <a:round/>
              <a:headEnd/>
              <a:tailEnd/>
            </a:ln>
          </p:spPr>
          <p:txBody>
            <a:bodyPr/>
            <a:lstStyle/>
            <a:p>
              <a:endParaRPr lang="en-US"/>
            </a:p>
          </p:txBody>
        </p:sp>
        <p:sp>
          <p:nvSpPr>
            <p:cNvPr id="28735" name="Line 27"/>
            <p:cNvSpPr>
              <a:spLocks noChangeShapeType="1"/>
            </p:cNvSpPr>
            <p:nvPr/>
          </p:nvSpPr>
          <p:spPr bwMode="auto">
            <a:xfrm>
              <a:off x="770023" y="5131290"/>
              <a:ext cx="0" cy="365125"/>
            </a:xfrm>
            <a:prstGeom prst="line">
              <a:avLst/>
            </a:prstGeom>
            <a:noFill/>
            <a:ln w="28575" cap="sq">
              <a:solidFill>
                <a:schemeClr val="tx1"/>
              </a:solidFill>
              <a:round/>
              <a:headEnd/>
              <a:tailEnd/>
            </a:ln>
          </p:spPr>
          <p:txBody>
            <a:bodyPr/>
            <a:lstStyle/>
            <a:p>
              <a:endParaRPr lang="en-US"/>
            </a:p>
          </p:txBody>
        </p:sp>
        <p:sp>
          <p:nvSpPr>
            <p:cNvPr id="28736" name="Line 28"/>
            <p:cNvSpPr>
              <a:spLocks noChangeShapeType="1"/>
            </p:cNvSpPr>
            <p:nvPr/>
          </p:nvSpPr>
          <p:spPr bwMode="auto">
            <a:xfrm>
              <a:off x="1151023" y="5131290"/>
              <a:ext cx="0" cy="365125"/>
            </a:xfrm>
            <a:prstGeom prst="line">
              <a:avLst/>
            </a:prstGeom>
            <a:noFill/>
            <a:ln w="12700">
              <a:solidFill>
                <a:schemeClr val="tx1"/>
              </a:solidFill>
              <a:round/>
              <a:headEnd/>
              <a:tailEnd/>
            </a:ln>
          </p:spPr>
          <p:txBody>
            <a:bodyPr/>
            <a:lstStyle/>
            <a:p>
              <a:endParaRPr lang="en-US"/>
            </a:p>
          </p:txBody>
        </p:sp>
        <p:sp>
          <p:nvSpPr>
            <p:cNvPr id="28737" name="Line 29"/>
            <p:cNvSpPr>
              <a:spLocks noChangeShapeType="1"/>
            </p:cNvSpPr>
            <p:nvPr/>
          </p:nvSpPr>
          <p:spPr bwMode="auto">
            <a:xfrm>
              <a:off x="1532023" y="5131290"/>
              <a:ext cx="0" cy="365125"/>
            </a:xfrm>
            <a:prstGeom prst="line">
              <a:avLst/>
            </a:prstGeom>
            <a:noFill/>
            <a:ln w="12700">
              <a:solidFill>
                <a:schemeClr val="tx1"/>
              </a:solidFill>
              <a:round/>
              <a:headEnd/>
              <a:tailEnd/>
            </a:ln>
          </p:spPr>
          <p:txBody>
            <a:bodyPr/>
            <a:lstStyle/>
            <a:p>
              <a:endParaRPr lang="en-US"/>
            </a:p>
          </p:txBody>
        </p:sp>
        <p:sp>
          <p:nvSpPr>
            <p:cNvPr id="28738" name="Line 30"/>
            <p:cNvSpPr>
              <a:spLocks noChangeShapeType="1"/>
            </p:cNvSpPr>
            <p:nvPr/>
          </p:nvSpPr>
          <p:spPr bwMode="auto">
            <a:xfrm>
              <a:off x="1913023" y="5131290"/>
              <a:ext cx="0" cy="365125"/>
            </a:xfrm>
            <a:prstGeom prst="line">
              <a:avLst/>
            </a:prstGeom>
            <a:noFill/>
            <a:ln w="12700">
              <a:solidFill>
                <a:schemeClr val="tx1"/>
              </a:solidFill>
              <a:round/>
              <a:headEnd/>
              <a:tailEnd/>
            </a:ln>
          </p:spPr>
          <p:txBody>
            <a:bodyPr/>
            <a:lstStyle/>
            <a:p>
              <a:endParaRPr lang="en-US"/>
            </a:p>
          </p:txBody>
        </p:sp>
        <p:sp>
          <p:nvSpPr>
            <p:cNvPr id="28739" name="Line 31"/>
            <p:cNvSpPr>
              <a:spLocks noChangeShapeType="1"/>
            </p:cNvSpPr>
            <p:nvPr/>
          </p:nvSpPr>
          <p:spPr bwMode="auto">
            <a:xfrm>
              <a:off x="2294023" y="5131290"/>
              <a:ext cx="0" cy="365125"/>
            </a:xfrm>
            <a:prstGeom prst="line">
              <a:avLst/>
            </a:prstGeom>
            <a:noFill/>
            <a:ln w="12700">
              <a:solidFill>
                <a:schemeClr val="tx1"/>
              </a:solidFill>
              <a:round/>
              <a:headEnd/>
              <a:tailEnd/>
            </a:ln>
          </p:spPr>
          <p:txBody>
            <a:bodyPr/>
            <a:lstStyle/>
            <a:p>
              <a:endParaRPr lang="en-US"/>
            </a:p>
          </p:txBody>
        </p:sp>
        <p:sp>
          <p:nvSpPr>
            <p:cNvPr id="28740" name="Line 32"/>
            <p:cNvSpPr>
              <a:spLocks noChangeShapeType="1"/>
            </p:cNvSpPr>
            <p:nvPr/>
          </p:nvSpPr>
          <p:spPr bwMode="auto">
            <a:xfrm>
              <a:off x="2675023" y="5131290"/>
              <a:ext cx="0" cy="365125"/>
            </a:xfrm>
            <a:prstGeom prst="line">
              <a:avLst/>
            </a:prstGeom>
            <a:noFill/>
            <a:ln w="12700">
              <a:solidFill>
                <a:schemeClr val="tx1"/>
              </a:solidFill>
              <a:round/>
              <a:headEnd/>
              <a:tailEnd/>
            </a:ln>
          </p:spPr>
          <p:txBody>
            <a:bodyPr/>
            <a:lstStyle/>
            <a:p>
              <a:endParaRPr lang="en-US"/>
            </a:p>
          </p:txBody>
        </p:sp>
        <p:sp>
          <p:nvSpPr>
            <p:cNvPr id="28741" name="Line 33"/>
            <p:cNvSpPr>
              <a:spLocks noChangeShapeType="1"/>
            </p:cNvSpPr>
            <p:nvPr/>
          </p:nvSpPr>
          <p:spPr bwMode="auto">
            <a:xfrm>
              <a:off x="3056023" y="5131290"/>
              <a:ext cx="0" cy="365125"/>
            </a:xfrm>
            <a:prstGeom prst="line">
              <a:avLst/>
            </a:prstGeom>
            <a:noFill/>
            <a:ln w="12700">
              <a:solidFill>
                <a:schemeClr val="tx1"/>
              </a:solidFill>
              <a:round/>
              <a:headEnd/>
              <a:tailEnd/>
            </a:ln>
          </p:spPr>
          <p:txBody>
            <a:bodyPr/>
            <a:lstStyle/>
            <a:p>
              <a:endParaRPr lang="en-US"/>
            </a:p>
          </p:txBody>
        </p:sp>
        <p:sp>
          <p:nvSpPr>
            <p:cNvPr id="28742" name="Line 34"/>
            <p:cNvSpPr>
              <a:spLocks noChangeShapeType="1"/>
            </p:cNvSpPr>
            <p:nvPr/>
          </p:nvSpPr>
          <p:spPr bwMode="auto">
            <a:xfrm>
              <a:off x="3437023" y="5131290"/>
              <a:ext cx="0" cy="365125"/>
            </a:xfrm>
            <a:prstGeom prst="line">
              <a:avLst/>
            </a:prstGeom>
            <a:noFill/>
            <a:ln w="12700">
              <a:solidFill>
                <a:schemeClr val="tx1"/>
              </a:solidFill>
              <a:round/>
              <a:headEnd/>
              <a:tailEnd/>
            </a:ln>
          </p:spPr>
          <p:txBody>
            <a:bodyPr/>
            <a:lstStyle/>
            <a:p>
              <a:endParaRPr lang="en-US"/>
            </a:p>
          </p:txBody>
        </p:sp>
        <p:sp>
          <p:nvSpPr>
            <p:cNvPr id="28743" name="Line 35"/>
            <p:cNvSpPr>
              <a:spLocks noChangeShapeType="1"/>
            </p:cNvSpPr>
            <p:nvPr/>
          </p:nvSpPr>
          <p:spPr bwMode="auto">
            <a:xfrm>
              <a:off x="3818023" y="5131290"/>
              <a:ext cx="0" cy="365125"/>
            </a:xfrm>
            <a:prstGeom prst="line">
              <a:avLst/>
            </a:prstGeom>
            <a:noFill/>
            <a:ln w="28575" cap="sq">
              <a:solidFill>
                <a:schemeClr val="tx1"/>
              </a:solidFill>
              <a:round/>
              <a:headEnd/>
              <a:tailEnd/>
            </a:ln>
          </p:spPr>
          <p:txBody>
            <a:bodyPr/>
            <a:lstStyle/>
            <a:p>
              <a:endParaRPr lang="en-US"/>
            </a:p>
          </p:txBody>
        </p:sp>
        <p:sp>
          <p:nvSpPr>
            <p:cNvPr id="28744" name="Line 36"/>
            <p:cNvSpPr>
              <a:spLocks noChangeShapeType="1"/>
            </p:cNvSpPr>
            <p:nvPr/>
          </p:nvSpPr>
          <p:spPr bwMode="auto">
            <a:xfrm>
              <a:off x="997036" y="4910628"/>
              <a:ext cx="11112" cy="180975"/>
            </a:xfrm>
            <a:prstGeom prst="line">
              <a:avLst/>
            </a:prstGeom>
            <a:noFill/>
            <a:ln w="38100">
              <a:solidFill>
                <a:srgbClr val="CC0000"/>
              </a:solidFill>
              <a:round/>
              <a:headEnd/>
              <a:tailEnd type="triangle" w="med" len="med"/>
            </a:ln>
          </p:spPr>
          <p:txBody>
            <a:bodyPr/>
            <a:lstStyle/>
            <a:p>
              <a:endParaRPr lang="en-US"/>
            </a:p>
          </p:txBody>
        </p:sp>
        <p:sp>
          <p:nvSpPr>
            <p:cNvPr id="28745" name="Text Box 37"/>
            <p:cNvSpPr txBox="1">
              <a:spLocks noChangeArrowheads="1"/>
            </p:cNvSpPr>
            <p:nvPr/>
          </p:nvSpPr>
          <p:spPr bwMode="auto">
            <a:xfrm>
              <a:off x="871623" y="4485178"/>
              <a:ext cx="311150" cy="366712"/>
            </a:xfrm>
            <a:prstGeom prst="rect">
              <a:avLst/>
            </a:prstGeom>
            <a:noFill/>
            <a:ln w="9525">
              <a:noFill/>
              <a:miter lim="800000"/>
              <a:headEnd/>
              <a:tailEnd/>
            </a:ln>
          </p:spPr>
          <p:txBody>
            <a:bodyPr wrap="none">
              <a:spAutoFit/>
            </a:bodyPr>
            <a:lstStyle/>
            <a:p>
              <a:r>
                <a:rPr lang="en-US">
                  <a:solidFill>
                    <a:srgbClr val="CC0000"/>
                  </a:solidFill>
                </a:rPr>
                <a:t>p</a:t>
              </a:r>
            </a:p>
          </p:txBody>
        </p:sp>
        <p:sp>
          <p:nvSpPr>
            <p:cNvPr id="28746" name="Line 38"/>
            <p:cNvSpPr>
              <a:spLocks noChangeShapeType="1"/>
            </p:cNvSpPr>
            <p:nvPr/>
          </p:nvSpPr>
          <p:spPr bwMode="auto">
            <a:xfrm>
              <a:off x="3678323" y="4905865"/>
              <a:ext cx="11113" cy="180975"/>
            </a:xfrm>
            <a:prstGeom prst="line">
              <a:avLst/>
            </a:prstGeom>
            <a:noFill/>
            <a:ln w="38100">
              <a:solidFill>
                <a:srgbClr val="CC0000"/>
              </a:solidFill>
              <a:round/>
              <a:headEnd/>
              <a:tailEnd type="triangle" w="med" len="med"/>
            </a:ln>
          </p:spPr>
          <p:txBody>
            <a:bodyPr/>
            <a:lstStyle/>
            <a:p>
              <a:endParaRPr lang="en-US"/>
            </a:p>
          </p:txBody>
        </p:sp>
        <p:sp>
          <p:nvSpPr>
            <p:cNvPr id="28747" name="Text Box 39"/>
            <p:cNvSpPr txBox="1">
              <a:spLocks noChangeArrowheads="1"/>
            </p:cNvSpPr>
            <p:nvPr/>
          </p:nvSpPr>
          <p:spPr bwMode="auto">
            <a:xfrm>
              <a:off x="3552911" y="4480415"/>
              <a:ext cx="260350" cy="366713"/>
            </a:xfrm>
            <a:prstGeom prst="rect">
              <a:avLst/>
            </a:prstGeom>
            <a:noFill/>
            <a:ln w="9525">
              <a:noFill/>
              <a:miter lim="800000"/>
              <a:headEnd/>
              <a:tailEnd/>
            </a:ln>
          </p:spPr>
          <p:txBody>
            <a:bodyPr wrap="none">
              <a:spAutoFit/>
            </a:bodyPr>
            <a:lstStyle/>
            <a:p>
              <a:r>
                <a:rPr lang="en-US">
                  <a:solidFill>
                    <a:srgbClr val="CC0000"/>
                  </a:solidFill>
                </a:rPr>
                <a:t>r</a:t>
              </a:r>
            </a:p>
          </p:txBody>
        </p:sp>
        <p:sp>
          <p:nvSpPr>
            <p:cNvPr id="28748" name="Line 40"/>
            <p:cNvSpPr>
              <a:spLocks noChangeShapeType="1"/>
            </p:cNvSpPr>
            <p:nvPr/>
          </p:nvSpPr>
          <p:spPr bwMode="auto">
            <a:xfrm>
              <a:off x="2160673" y="4934440"/>
              <a:ext cx="11113" cy="180975"/>
            </a:xfrm>
            <a:prstGeom prst="line">
              <a:avLst/>
            </a:prstGeom>
            <a:noFill/>
            <a:ln w="38100">
              <a:solidFill>
                <a:srgbClr val="CC0000"/>
              </a:solidFill>
              <a:round/>
              <a:headEnd/>
              <a:tailEnd type="triangle" w="med" len="med"/>
            </a:ln>
          </p:spPr>
          <p:txBody>
            <a:bodyPr/>
            <a:lstStyle/>
            <a:p>
              <a:endParaRPr lang="en-US"/>
            </a:p>
          </p:txBody>
        </p:sp>
        <p:sp>
          <p:nvSpPr>
            <p:cNvPr id="28749" name="Text Box 41"/>
            <p:cNvSpPr txBox="1">
              <a:spLocks noChangeArrowheads="1"/>
            </p:cNvSpPr>
            <p:nvPr/>
          </p:nvSpPr>
          <p:spPr bwMode="auto">
            <a:xfrm>
              <a:off x="2035261" y="4508990"/>
              <a:ext cx="311150" cy="366713"/>
            </a:xfrm>
            <a:prstGeom prst="rect">
              <a:avLst/>
            </a:prstGeom>
            <a:noFill/>
            <a:ln w="9525">
              <a:noFill/>
              <a:miter lim="800000"/>
              <a:headEnd/>
              <a:tailEnd/>
            </a:ln>
          </p:spPr>
          <p:txBody>
            <a:bodyPr wrap="none">
              <a:spAutoFit/>
            </a:bodyPr>
            <a:lstStyle/>
            <a:p>
              <a:r>
                <a:rPr lang="en-US">
                  <a:solidFill>
                    <a:srgbClr val="CC0000"/>
                  </a:solidFill>
                </a:rPr>
                <a:t>q</a:t>
              </a:r>
            </a:p>
          </p:txBody>
        </p:sp>
      </p:grpSp>
      <p:grpSp>
        <p:nvGrpSpPr>
          <p:cNvPr id="28679" name="Group 31"/>
          <p:cNvGrpSpPr>
            <a:grpSpLocks/>
          </p:cNvGrpSpPr>
          <p:nvPr/>
        </p:nvGrpSpPr>
        <p:grpSpPr bwMode="auto">
          <a:xfrm>
            <a:off x="769938" y="5106988"/>
            <a:ext cx="3024187" cy="1711325"/>
            <a:chOff x="3305" y="2504"/>
            <a:chExt cx="1953" cy="1095"/>
          </a:xfrm>
        </p:grpSpPr>
        <p:sp>
          <p:nvSpPr>
            <p:cNvPr id="28680" name="Text Box 32"/>
            <p:cNvSpPr txBox="1">
              <a:spLocks noChangeArrowheads="1"/>
            </p:cNvSpPr>
            <p:nvPr/>
          </p:nvSpPr>
          <p:spPr bwMode="auto">
            <a:xfrm>
              <a:off x="3321" y="2758"/>
              <a:ext cx="144" cy="154"/>
            </a:xfrm>
            <a:prstGeom prst="rect">
              <a:avLst/>
            </a:prstGeom>
            <a:noFill/>
            <a:ln w="9525">
              <a:noFill/>
              <a:miter lim="800000"/>
              <a:headEnd/>
              <a:tailEnd/>
            </a:ln>
          </p:spPr>
          <p:txBody>
            <a:bodyPr>
              <a:spAutoFit/>
            </a:bodyPr>
            <a:lstStyle/>
            <a:p>
              <a:r>
                <a:rPr lang="en-US" sz="1000"/>
                <a:t>1</a:t>
              </a:r>
            </a:p>
          </p:txBody>
        </p:sp>
        <p:sp>
          <p:nvSpPr>
            <p:cNvPr id="28681" name="Text Box 33"/>
            <p:cNvSpPr txBox="1">
              <a:spLocks noChangeArrowheads="1"/>
            </p:cNvSpPr>
            <p:nvPr/>
          </p:nvSpPr>
          <p:spPr bwMode="auto">
            <a:xfrm>
              <a:off x="3561" y="2758"/>
              <a:ext cx="144" cy="154"/>
            </a:xfrm>
            <a:prstGeom prst="rect">
              <a:avLst/>
            </a:prstGeom>
            <a:noFill/>
            <a:ln w="9525">
              <a:noFill/>
              <a:miter lim="800000"/>
              <a:headEnd/>
              <a:tailEnd/>
            </a:ln>
          </p:spPr>
          <p:txBody>
            <a:bodyPr>
              <a:spAutoFit/>
            </a:bodyPr>
            <a:lstStyle/>
            <a:p>
              <a:r>
                <a:rPr lang="en-US" sz="1000"/>
                <a:t>2</a:t>
              </a:r>
            </a:p>
          </p:txBody>
        </p:sp>
        <p:sp>
          <p:nvSpPr>
            <p:cNvPr id="28682" name="Text Box 34"/>
            <p:cNvSpPr txBox="1">
              <a:spLocks noChangeArrowheads="1"/>
            </p:cNvSpPr>
            <p:nvPr/>
          </p:nvSpPr>
          <p:spPr bwMode="auto">
            <a:xfrm>
              <a:off x="3801" y="2758"/>
              <a:ext cx="144" cy="154"/>
            </a:xfrm>
            <a:prstGeom prst="rect">
              <a:avLst/>
            </a:prstGeom>
            <a:noFill/>
            <a:ln w="9525">
              <a:noFill/>
              <a:miter lim="800000"/>
              <a:headEnd/>
              <a:tailEnd/>
            </a:ln>
          </p:spPr>
          <p:txBody>
            <a:bodyPr>
              <a:spAutoFit/>
            </a:bodyPr>
            <a:lstStyle/>
            <a:p>
              <a:r>
                <a:rPr lang="en-US" sz="1000"/>
                <a:t>3</a:t>
              </a:r>
            </a:p>
          </p:txBody>
        </p:sp>
        <p:sp>
          <p:nvSpPr>
            <p:cNvPr id="28683" name="Text Box 35"/>
            <p:cNvSpPr txBox="1">
              <a:spLocks noChangeArrowheads="1"/>
            </p:cNvSpPr>
            <p:nvPr/>
          </p:nvSpPr>
          <p:spPr bwMode="auto">
            <a:xfrm>
              <a:off x="4041" y="2758"/>
              <a:ext cx="144" cy="154"/>
            </a:xfrm>
            <a:prstGeom prst="rect">
              <a:avLst/>
            </a:prstGeom>
            <a:noFill/>
            <a:ln w="9525">
              <a:noFill/>
              <a:miter lim="800000"/>
              <a:headEnd/>
              <a:tailEnd/>
            </a:ln>
          </p:spPr>
          <p:txBody>
            <a:bodyPr>
              <a:spAutoFit/>
            </a:bodyPr>
            <a:lstStyle/>
            <a:p>
              <a:r>
                <a:rPr lang="en-US" sz="1000"/>
                <a:t>4</a:t>
              </a:r>
            </a:p>
          </p:txBody>
        </p:sp>
        <p:sp>
          <p:nvSpPr>
            <p:cNvPr id="28684" name="Text Box 36"/>
            <p:cNvSpPr txBox="1">
              <a:spLocks noChangeArrowheads="1"/>
            </p:cNvSpPr>
            <p:nvPr/>
          </p:nvSpPr>
          <p:spPr bwMode="auto">
            <a:xfrm>
              <a:off x="4281" y="2758"/>
              <a:ext cx="144" cy="154"/>
            </a:xfrm>
            <a:prstGeom prst="rect">
              <a:avLst/>
            </a:prstGeom>
            <a:noFill/>
            <a:ln w="9525">
              <a:noFill/>
              <a:miter lim="800000"/>
              <a:headEnd/>
              <a:tailEnd/>
            </a:ln>
          </p:spPr>
          <p:txBody>
            <a:bodyPr>
              <a:spAutoFit/>
            </a:bodyPr>
            <a:lstStyle/>
            <a:p>
              <a:r>
                <a:rPr lang="en-US" sz="1000"/>
                <a:t>5</a:t>
              </a:r>
            </a:p>
          </p:txBody>
        </p:sp>
        <p:sp>
          <p:nvSpPr>
            <p:cNvPr id="28685" name="Text Box 37"/>
            <p:cNvSpPr txBox="1">
              <a:spLocks noChangeArrowheads="1"/>
            </p:cNvSpPr>
            <p:nvPr/>
          </p:nvSpPr>
          <p:spPr bwMode="auto">
            <a:xfrm>
              <a:off x="4521" y="2758"/>
              <a:ext cx="144" cy="154"/>
            </a:xfrm>
            <a:prstGeom prst="rect">
              <a:avLst/>
            </a:prstGeom>
            <a:noFill/>
            <a:ln w="9525">
              <a:noFill/>
              <a:miter lim="800000"/>
              <a:headEnd/>
              <a:tailEnd/>
            </a:ln>
          </p:spPr>
          <p:txBody>
            <a:bodyPr>
              <a:spAutoFit/>
            </a:bodyPr>
            <a:lstStyle/>
            <a:p>
              <a:r>
                <a:rPr lang="en-US" sz="1000"/>
                <a:t>6</a:t>
              </a:r>
            </a:p>
          </p:txBody>
        </p:sp>
        <p:sp>
          <p:nvSpPr>
            <p:cNvPr id="28686" name="Text Box 38"/>
            <p:cNvSpPr txBox="1">
              <a:spLocks noChangeArrowheads="1"/>
            </p:cNvSpPr>
            <p:nvPr/>
          </p:nvSpPr>
          <p:spPr bwMode="auto">
            <a:xfrm>
              <a:off x="4761" y="2758"/>
              <a:ext cx="144" cy="154"/>
            </a:xfrm>
            <a:prstGeom prst="rect">
              <a:avLst/>
            </a:prstGeom>
            <a:noFill/>
            <a:ln w="9525">
              <a:noFill/>
              <a:miter lim="800000"/>
              <a:headEnd/>
              <a:tailEnd/>
            </a:ln>
          </p:spPr>
          <p:txBody>
            <a:bodyPr>
              <a:spAutoFit/>
            </a:bodyPr>
            <a:lstStyle/>
            <a:p>
              <a:r>
                <a:rPr lang="en-US" sz="1000"/>
                <a:t>7</a:t>
              </a:r>
            </a:p>
          </p:txBody>
        </p:sp>
        <p:sp>
          <p:nvSpPr>
            <p:cNvPr id="28687" name="Text Box 39"/>
            <p:cNvSpPr txBox="1">
              <a:spLocks noChangeArrowheads="1"/>
            </p:cNvSpPr>
            <p:nvPr/>
          </p:nvSpPr>
          <p:spPr bwMode="auto">
            <a:xfrm>
              <a:off x="5001" y="2758"/>
              <a:ext cx="144" cy="154"/>
            </a:xfrm>
            <a:prstGeom prst="rect">
              <a:avLst/>
            </a:prstGeom>
            <a:noFill/>
            <a:ln w="9525">
              <a:noFill/>
              <a:miter lim="800000"/>
              <a:headEnd/>
              <a:tailEnd/>
            </a:ln>
          </p:spPr>
          <p:txBody>
            <a:bodyPr>
              <a:spAutoFit/>
            </a:bodyPr>
            <a:lstStyle/>
            <a:p>
              <a:r>
                <a:rPr lang="en-US" sz="1000"/>
                <a:t>8</a:t>
              </a:r>
            </a:p>
          </p:txBody>
        </p:sp>
        <p:sp>
          <p:nvSpPr>
            <p:cNvPr id="28688" name="Rectangle 40"/>
            <p:cNvSpPr>
              <a:spLocks noChangeArrowheads="1"/>
            </p:cNvSpPr>
            <p:nvPr/>
          </p:nvSpPr>
          <p:spPr bwMode="auto">
            <a:xfrm>
              <a:off x="4986" y="2915"/>
              <a:ext cx="240" cy="230"/>
            </a:xfrm>
            <a:prstGeom prst="rect">
              <a:avLst/>
            </a:prstGeom>
            <a:noFill/>
            <a:ln w="9525">
              <a:noFill/>
              <a:miter lim="800000"/>
              <a:headEnd/>
              <a:tailEnd/>
            </a:ln>
          </p:spPr>
          <p:txBody>
            <a:bodyPr/>
            <a:lstStyle/>
            <a:p>
              <a:pPr>
                <a:spcBef>
                  <a:spcPct val="20000"/>
                </a:spcBef>
              </a:pPr>
              <a:r>
                <a:rPr lang="en-US">
                  <a:solidFill>
                    <a:schemeClr val="accent2"/>
                  </a:solidFill>
                </a:rPr>
                <a:t>6</a:t>
              </a:r>
            </a:p>
          </p:txBody>
        </p:sp>
        <p:sp>
          <p:nvSpPr>
            <p:cNvPr id="28689" name="Rectangle 41"/>
            <p:cNvSpPr>
              <a:spLocks noChangeArrowheads="1"/>
            </p:cNvSpPr>
            <p:nvPr/>
          </p:nvSpPr>
          <p:spPr bwMode="auto">
            <a:xfrm>
              <a:off x="4746" y="2915"/>
              <a:ext cx="240" cy="230"/>
            </a:xfrm>
            <a:prstGeom prst="rect">
              <a:avLst/>
            </a:prstGeom>
            <a:noFill/>
            <a:ln w="9525">
              <a:noFill/>
              <a:miter lim="800000"/>
              <a:headEnd/>
              <a:tailEnd/>
            </a:ln>
          </p:spPr>
          <p:txBody>
            <a:bodyPr/>
            <a:lstStyle/>
            <a:p>
              <a:pPr>
                <a:spcBef>
                  <a:spcPct val="20000"/>
                </a:spcBef>
              </a:pPr>
              <a:r>
                <a:rPr lang="en-US">
                  <a:solidFill>
                    <a:schemeClr val="accent2"/>
                  </a:solidFill>
                </a:rPr>
                <a:t>3</a:t>
              </a:r>
            </a:p>
          </p:txBody>
        </p:sp>
        <p:sp>
          <p:nvSpPr>
            <p:cNvPr id="28690" name="Rectangle 42"/>
            <p:cNvSpPr>
              <a:spLocks noChangeArrowheads="1"/>
            </p:cNvSpPr>
            <p:nvPr/>
          </p:nvSpPr>
          <p:spPr bwMode="auto">
            <a:xfrm>
              <a:off x="4506" y="2915"/>
              <a:ext cx="240" cy="230"/>
            </a:xfrm>
            <a:prstGeom prst="rect">
              <a:avLst/>
            </a:prstGeom>
            <a:noFill/>
            <a:ln w="9525">
              <a:noFill/>
              <a:miter lim="800000"/>
              <a:headEnd/>
              <a:tailEnd/>
            </a:ln>
          </p:spPr>
          <p:txBody>
            <a:bodyPr/>
            <a:lstStyle/>
            <a:p>
              <a:pPr>
                <a:spcBef>
                  <a:spcPct val="20000"/>
                </a:spcBef>
              </a:pPr>
              <a:r>
                <a:rPr lang="en-US">
                  <a:solidFill>
                    <a:schemeClr val="accent2"/>
                  </a:solidFill>
                </a:rPr>
                <a:t>2</a:t>
              </a:r>
            </a:p>
          </p:txBody>
        </p:sp>
        <p:sp>
          <p:nvSpPr>
            <p:cNvPr id="28691" name="Rectangle 43"/>
            <p:cNvSpPr>
              <a:spLocks noChangeArrowheads="1"/>
            </p:cNvSpPr>
            <p:nvPr/>
          </p:nvSpPr>
          <p:spPr bwMode="auto">
            <a:xfrm>
              <a:off x="4266" y="2915"/>
              <a:ext cx="240" cy="230"/>
            </a:xfrm>
            <a:prstGeom prst="rect">
              <a:avLst/>
            </a:prstGeom>
            <a:noFill/>
            <a:ln w="9525">
              <a:noFill/>
              <a:miter lim="800000"/>
              <a:headEnd/>
              <a:tailEnd/>
            </a:ln>
          </p:spPr>
          <p:txBody>
            <a:bodyPr/>
            <a:lstStyle/>
            <a:p>
              <a:pPr>
                <a:spcBef>
                  <a:spcPct val="20000"/>
                </a:spcBef>
              </a:pPr>
              <a:r>
                <a:rPr lang="en-US">
                  <a:solidFill>
                    <a:schemeClr val="accent2"/>
                  </a:solidFill>
                </a:rPr>
                <a:t>1</a:t>
              </a:r>
            </a:p>
          </p:txBody>
        </p:sp>
        <p:sp>
          <p:nvSpPr>
            <p:cNvPr id="28692" name="Rectangle 44"/>
            <p:cNvSpPr>
              <a:spLocks noChangeArrowheads="1"/>
            </p:cNvSpPr>
            <p:nvPr/>
          </p:nvSpPr>
          <p:spPr bwMode="auto">
            <a:xfrm>
              <a:off x="4026" y="2915"/>
              <a:ext cx="240" cy="230"/>
            </a:xfrm>
            <a:prstGeom prst="rect">
              <a:avLst/>
            </a:prstGeom>
            <a:noFill/>
            <a:ln w="9525">
              <a:noFill/>
              <a:miter lim="800000"/>
              <a:headEnd/>
              <a:tailEnd/>
            </a:ln>
          </p:spPr>
          <p:txBody>
            <a:bodyPr/>
            <a:lstStyle/>
            <a:p>
              <a:pPr>
                <a:spcBef>
                  <a:spcPct val="20000"/>
                </a:spcBef>
              </a:pPr>
              <a:r>
                <a:rPr lang="en-US">
                  <a:solidFill>
                    <a:schemeClr val="accent2"/>
                  </a:solidFill>
                </a:rPr>
                <a:t>7</a:t>
              </a:r>
            </a:p>
          </p:txBody>
        </p:sp>
        <p:sp>
          <p:nvSpPr>
            <p:cNvPr id="28693" name="Rectangle 45"/>
            <p:cNvSpPr>
              <a:spLocks noChangeArrowheads="1"/>
            </p:cNvSpPr>
            <p:nvPr/>
          </p:nvSpPr>
          <p:spPr bwMode="auto">
            <a:xfrm>
              <a:off x="3786" y="2915"/>
              <a:ext cx="240" cy="230"/>
            </a:xfrm>
            <a:prstGeom prst="rect">
              <a:avLst/>
            </a:prstGeom>
            <a:noFill/>
            <a:ln w="9525">
              <a:noFill/>
              <a:miter lim="800000"/>
              <a:headEnd/>
              <a:tailEnd/>
            </a:ln>
          </p:spPr>
          <p:txBody>
            <a:bodyPr/>
            <a:lstStyle/>
            <a:p>
              <a:pPr>
                <a:spcBef>
                  <a:spcPct val="20000"/>
                </a:spcBef>
              </a:pPr>
              <a:r>
                <a:rPr lang="en-US">
                  <a:solidFill>
                    <a:schemeClr val="accent2"/>
                  </a:solidFill>
                </a:rPr>
                <a:t>5</a:t>
              </a:r>
            </a:p>
          </p:txBody>
        </p:sp>
        <p:sp>
          <p:nvSpPr>
            <p:cNvPr id="28694" name="Rectangle 46"/>
            <p:cNvSpPr>
              <a:spLocks noChangeArrowheads="1"/>
            </p:cNvSpPr>
            <p:nvPr/>
          </p:nvSpPr>
          <p:spPr bwMode="auto">
            <a:xfrm>
              <a:off x="3546" y="2915"/>
              <a:ext cx="240" cy="230"/>
            </a:xfrm>
            <a:prstGeom prst="rect">
              <a:avLst/>
            </a:prstGeom>
            <a:noFill/>
            <a:ln w="9525">
              <a:noFill/>
              <a:miter lim="800000"/>
              <a:headEnd/>
              <a:tailEnd/>
            </a:ln>
          </p:spPr>
          <p:txBody>
            <a:bodyPr/>
            <a:lstStyle/>
            <a:p>
              <a:pPr>
                <a:spcBef>
                  <a:spcPct val="20000"/>
                </a:spcBef>
              </a:pPr>
              <a:r>
                <a:rPr lang="en-US">
                  <a:solidFill>
                    <a:schemeClr val="accent2"/>
                  </a:solidFill>
                </a:rPr>
                <a:t>4</a:t>
              </a:r>
            </a:p>
          </p:txBody>
        </p:sp>
        <p:sp>
          <p:nvSpPr>
            <p:cNvPr id="28695" name="Rectangle 47"/>
            <p:cNvSpPr>
              <a:spLocks noChangeArrowheads="1"/>
            </p:cNvSpPr>
            <p:nvPr/>
          </p:nvSpPr>
          <p:spPr bwMode="auto">
            <a:xfrm>
              <a:off x="3306" y="2915"/>
              <a:ext cx="240" cy="230"/>
            </a:xfrm>
            <a:prstGeom prst="rect">
              <a:avLst/>
            </a:prstGeom>
            <a:noFill/>
            <a:ln w="9525">
              <a:noFill/>
              <a:miter lim="800000"/>
              <a:headEnd/>
              <a:tailEnd/>
            </a:ln>
          </p:spPr>
          <p:txBody>
            <a:bodyPr anchor="ctr" anchorCtr="1"/>
            <a:lstStyle/>
            <a:p>
              <a:pPr>
                <a:spcBef>
                  <a:spcPct val="20000"/>
                </a:spcBef>
              </a:pPr>
              <a:r>
                <a:rPr lang="en-US">
                  <a:solidFill>
                    <a:schemeClr val="accent2"/>
                  </a:solidFill>
                </a:rPr>
                <a:t>2</a:t>
              </a:r>
            </a:p>
          </p:txBody>
        </p:sp>
        <p:sp>
          <p:nvSpPr>
            <p:cNvPr id="28696" name="Line 48"/>
            <p:cNvSpPr>
              <a:spLocks noChangeShapeType="1"/>
            </p:cNvSpPr>
            <p:nvPr/>
          </p:nvSpPr>
          <p:spPr bwMode="auto">
            <a:xfrm>
              <a:off x="3306" y="2915"/>
              <a:ext cx="1920" cy="0"/>
            </a:xfrm>
            <a:prstGeom prst="line">
              <a:avLst/>
            </a:prstGeom>
            <a:noFill/>
            <a:ln w="28575" cap="sq">
              <a:solidFill>
                <a:schemeClr val="tx1"/>
              </a:solidFill>
              <a:round/>
              <a:headEnd/>
              <a:tailEnd/>
            </a:ln>
          </p:spPr>
          <p:txBody>
            <a:bodyPr/>
            <a:lstStyle/>
            <a:p>
              <a:endParaRPr lang="en-US"/>
            </a:p>
          </p:txBody>
        </p:sp>
        <p:sp>
          <p:nvSpPr>
            <p:cNvPr id="28697" name="Line 49"/>
            <p:cNvSpPr>
              <a:spLocks noChangeShapeType="1"/>
            </p:cNvSpPr>
            <p:nvPr/>
          </p:nvSpPr>
          <p:spPr bwMode="auto">
            <a:xfrm>
              <a:off x="3306" y="3145"/>
              <a:ext cx="1920" cy="0"/>
            </a:xfrm>
            <a:prstGeom prst="line">
              <a:avLst/>
            </a:prstGeom>
            <a:noFill/>
            <a:ln w="28575" cap="sq">
              <a:solidFill>
                <a:schemeClr val="tx1"/>
              </a:solidFill>
              <a:round/>
              <a:headEnd/>
              <a:tailEnd/>
            </a:ln>
          </p:spPr>
          <p:txBody>
            <a:bodyPr/>
            <a:lstStyle/>
            <a:p>
              <a:endParaRPr lang="en-US"/>
            </a:p>
          </p:txBody>
        </p:sp>
        <p:sp>
          <p:nvSpPr>
            <p:cNvPr id="28698" name="Line 50"/>
            <p:cNvSpPr>
              <a:spLocks noChangeShapeType="1"/>
            </p:cNvSpPr>
            <p:nvPr/>
          </p:nvSpPr>
          <p:spPr bwMode="auto">
            <a:xfrm>
              <a:off x="3306" y="2915"/>
              <a:ext cx="0" cy="230"/>
            </a:xfrm>
            <a:prstGeom prst="line">
              <a:avLst/>
            </a:prstGeom>
            <a:noFill/>
            <a:ln w="28575" cap="sq">
              <a:solidFill>
                <a:schemeClr val="tx1"/>
              </a:solidFill>
              <a:round/>
              <a:headEnd/>
              <a:tailEnd/>
            </a:ln>
          </p:spPr>
          <p:txBody>
            <a:bodyPr/>
            <a:lstStyle/>
            <a:p>
              <a:endParaRPr lang="en-US"/>
            </a:p>
          </p:txBody>
        </p:sp>
        <p:sp>
          <p:nvSpPr>
            <p:cNvPr id="28699" name="Line 51"/>
            <p:cNvSpPr>
              <a:spLocks noChangeShapeType="1"/>
            </p:cNvSpPr>
            <p:nvPr/>
          </p:nvSpPr>
          <p:spPr bwMode="auto">
            <a:xfrm>
              <a:off x="3546" y="2915"/>
              <a:ext cx="0" cy="230"/>
            </a:xfrm>
            <a:prstGeom prst="line">
              <a:avLst/>
            </a:prstGeom>
            <a:noFill/>
            <a:ln w="12700">
              <a:solidFill>
                <a:schemeClr val="tx1"/>
              </a:solidFill>
              <a:round/>
              <a:headEnd/>
              <a:tailEnd/>
            </a:ln>
          </p:spPr>
          <p:txBody>
            <a:bodyPr/>
            <a:lstStyle/>
            <a:p>
              <a:endParaRPr lang="en-US"/>
            </a:p>
          </p:txBody>
        </p:sp>
        <p:sp>
          <p:nvSpPr>
            <p:cNvPr id="28700" name="Line 52"/>
            <p:cNvSpPr>
              <a:spLocks noChangeShapeType="1"/>
            </p:cNvSpPr>
            <p:nvPr/>
          </p:nvSpPr>
          <p:spPr bwMode="auto">
            <a:xfrm>
              <a:off x="3786" y="2915"/>
              <a:ext cx="0" cy="230"/>
            </a:xfrm>
            <a:prstGeom prst="line">
              <a:avLst/>
            </a:prstGeom>
            <a:noFill/>
            <a:ln w="12700">
              <a:solidFill>
                <a:schemeClr val="tx1"/>
              </a:solidFill>
              <a:round/>
              <a:headEnd/>
              <a:tailEnd/>
            </a:ln>
          </p:spPr>
          <p:txBody>
            <a:bodyPr/>
            <a:lstStyle/>
            <a:p>
              <a:endParaRPr lang="en-US"/>
            </a:p>
          </p:txBody>
        </p:sp>
        <p:sp>
          <p:nvSpPr>
            <p:cNvPr id="28701" name="Line 53"/>
            <p:cNvSpPr>
              <a:spLocks noChangeShapeType="1"/>
            </p:cNvSpPr>
            <p:nvPr/>
          </p:nvSpPr>
          <p:spPr bwMode="auto">
            <a:xfrm>
              <a:off x="4026" y="2915"/>
              <a:ext cx="0" cy="230"/>
            </a:xfrm>
            <a:prstGeom prst="line">
              <a:avLst/>
            </a:prstGeom>
            <a:noFill/>
            <a:ln w="12700">
              <a:solidFill>
                <a:schemeClr val="tx1"/>
              </a:solidFill>
              <a:round/>
              <a:headEnd/>
              <a:tailEnd/>
            </a:ln>
          </p:spPr>
          <p:txBody>
            <a:bodyPr/>
            <a:lstStyle/>
            <a:p>
              <a:endParaRPr lang="en-US"/>
            </a:p>
          </p:txBody>
        </p:sp>
        <p:sp>
          <p:nvSpPr>
            <p:cNvPr id="28702" name="Line 54"/>
            <p:cNvSpPr>
              <a:spLocks noChangeShapeType="1"/>
            </p:cNvSpPr>
            <p:nvPr/>
          </p:nvSpPr>
          <p:spPr bwMode="auto">
            <a:xfrm>
              <a:off x="4266" y="2915"/>
              <a:ext cx="0" cy="230"/>
            </a:xfrm>
            <a:prstGeom prst="line">
              <a:avLst/>
            </a:prstGeom>
            <a:noFill/>
            <a:ln w="12700">
              <a:solidFill>
                <a:schemeClr val="tx1"/>
              </a:solidFill>
              <a:round/>
              <a:headEnd/>
              <a:tailEnd/>
            </a:ln>
          </p:spPr>
          <p:txBody>
            <a:bodyPr/>
            <a:lstStyle/>
            <a:p>
              <a:endParaRPr lang="en-US"/>
            </a:p>
          </p:txBody>
        </p:sp>
        <p:sp>
          <p:nvSpPr>
            <p:cNvPr id="28703" name="Line 55"/>
            <p:cNvSpPr>
              <a:spLocks noChangeShapeType="1"/>
            </p:cNvSpPr>
            <p:nvPr/>
          </p:nvSpPr>
          <p:spPr bwMode="auto">
            <a:xfrm>
              <a:off x="4506" y="2915"/>
              <a:ext cx="0" cy="230"/>
            </a:xfrm>
            <a:prstGeom prst="line">
              <a:avLst/>
            </a:prstGeom>
            <a:noFill/>
            <a:ln w="12700">
              <a:solidFill>
                <a:schemeClr val="tx1"/>
              </a:solidFill>
              <a:round/>
              <a:headEnd/>
              <a:tailEnd/>
            </a:ln>
          </p:spPr>
          <p:txBody>
            <a:bodyPr/>
            <a:lstStyle/>
            <a:p>
              <a:endParaRPr lang="en-US"/>
            </a:p>
          </p:txBody>
        </p:sp>
        <p:sp>
          <p:nvSpPr>
            <p:cNvPr id="28704" name="Line 56"/>
            <p:cNvSpPr>
              <a:spLocks noChangeShapeType="1"/>
            </p:cNvSpPr>
            <p:nvPr/>
          </p:nvSpPr>
          <p:spPr bwMode="auto">
            <a:xfrm>
              <a:off x="4746" y="2915"/>
              <a:ext cx="0" cy="230"/>
            </a:xfrm>
            <a:prstGeom prst="line">
              <a:avLst/>
            </a:prstGeom>
            <a:noFill/>
            <a:ln w="12700">
              <a:solidFill>
                <a:schemeClr val="tx1"/>
              </a:solidFill>
              <a:round/>
              <a:headEnd/>
              <a:tailEnd/>
            </a:ln>
          </p:spPr>
          <p:txBody>
            <a:bodyPr/>
            <a:lstStyle/>
            <a:p>
              <a:endParaRPr lang="en-US"/>
            </a:p>
          </p:txBody>
        </p:sp>
        <p:sp>
          <p:nvSpPr>
            <p:cNvPr id="28705" name="Line 57"/>
            <p:cNvSpPr>
              <a:spLocks noChangeShapeType="1"/>
            </p:cNvSpPr>
            <p:nvPr/>
          </p:nvSpPr>
          <p:spPr bwMode="auto">
            <a:xfrm>
              <a:off x="4986" y="2915"/>
              <a:ext cx="0" cy="230"/>
            </a:xfrm>
            <a:prstGeom prst="line">
              <a:avLst/>
            </a:prstGeom>
            <a:noFill/>
            <a:ln w="12700">
              <a:solidFill>
                <a:schemeClr val="tx1"/>
              </a:solidFill>
              <a:round/>
              <a:headEnd/>
              <a:tailEnd/>
            </a:ln>
          </p:spPr>
          <p:txBody>
            <a:bodyPr/>
            <a:lstStyle/>
            <a:p>
              <a:endParaRPr lang="en-US"/>
            </a:p>
          </p:txBody>
        </p:sp>
        <p:sp>
          <p:nvSpPr>
            <p:cNvPr id="28706" name="Line 58"/>
            <p:cNvSpPr>
              <a:spLocks noChangeShapeType="1"/>
            </p:cNvSpPr>
            <p:nvPr/>
          </p:nvSpPr>
          <p:spPr bwMode="auto">
            <a:xfrm>
              <a:off x="5226" y="2915"/>
              <a:ext cx="0" cy="230"/>
            </a:xfrm>
            <a:prstGeom prst="line">
              <a:avLst/>
            </a:prstGeom>
            <a:noFill/>
            <a:ln w="28575" cap="sq">
              <a:solidFill>
                <a:schemeClr val="tx1"/>
              </a:solidFill>
              <a:round/>
              <a:headEnd/>
              <a:tailEnd/>
            </a:ln>
          </p:spPr>
          <p:txBody>
            <a:bodyPr/>
            <a:lstStyle/>
            <a:p>
              <a:endParaRPr lang="en-US"/>
            </a:p>
          </p:txBody>
        </p:sp>
        <p:sp>
          <p:nvSpPr>
            <p:cNvPr id="28707" name="Line 59"/>
            <p:cNvSpPr>
              <a:spLocks noChangeShapeType="1"/>
            </p:cNvSpPr>
            <p:nvPr/>
          </p:nvSpPr>
          <p:spPr bwMode="auto">
            <a:xfrm>
              <a:off x="3455" y="2787"/>
              <a:ext cx="7" cy="114"/>
            </a:xfrm>
            <a:prstGeom prst="line">
              <a:avLst/>
            </a:prstGeom>
            <a:noFill/>
            <a:ln w="38100">
              <a:solidFill>
                <a:srgbClr val="CC0000"/>
              </a:solidFill>
              <a:round/>
              <a:headEnd/>
              <a:tailEnd type="triangle" w="med" len="med"/>
            </a:ln>
          </p:spPr>
          <p:txBody>
            <a:bodyPr/>
            <a:lstStyle/>
            <a:p>
              <a:endParaRPr lang="en-US"/>
            </a:p>
          </p:txBody>
        </p:sp>
        <p:sp>
          <p:nvSpPr>
            <p:cNvPr id="28708" name="Text Box 60"/>
            <p:cNvSpPr txBox="1">
              <a:spLocks noChangeArrowheads="1"/>
            </p:cNvSpPr>
            <p:nvPr/>
          </p:nvSpPr>
          <p:spPr bwMode="auto">
            <a:xfrm>
              <a:off x="3376" y="2507"/>
              <a:ext cx="202"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p</a:t>
              </a:r>
            </a:p>
          </p:txBody>
        </p:sp>
        <p:sp>
          <p:nvSpPr>
            <p:cNvPr id="28709" name="Line 61"/>
            <p:cNvSpPr>
              <a:spLocks noChangeShapeType="1"/>
            </p:cNvSpPr>
            <p:nvPr/>
          </p:nvSpPr>
          <p:spPr bwMode="auto">
            <a:xfrm>
              <a:off x="5144" y="2784"/>
              <a:ext cx="7" cy="114"/>
            </a:xfrm>
            <a:prstGeom prst="line">
              <a:avLst/>
            </a:prstGeom>
            <a:noFill/>
            <a:ln w="38100">
              <a:solidFill>
                <a:srgbClr val="CC0000"/>
              </a:solidFill>
              <a:round/>
              <a:headEnd/>
              <a:tailEnd type="triangle" w="med" len="med"/>
            </a:ln>
          </p:spPr>
          <p:txBody>
            <a:bodyPr/>
            <a:lstStyle/>
            <a:p>
              <a:endParaRPr lang="en-US"/>
            </a:p>
          </p:txBody>
        </p:sp>
        <p:sp>
          <p:nvSpPr>
            <p:cNvPr id="28710" name="Text Box 62"/>
            <p:cNvSpPr txBox="1">
              <a:spLocks noChangeArrowheads="1"/>
            </p:cNvSpPr>
            <p:nvPr/>
          </p:nvSpPr>
          <p:spPr bwMode="auto">
            <a:xfrm>
              <a:off x="5065" y="2504"/>
              <a:ext cx="193"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r</a:t>
              </a:r>
            </a:p>
          </p:txBody>
        </p:sp>
        <p:sp>
          <p:nvSpPr>
            <p:cNvPr id="28711" name="Line 63"/>
            <p:cNvSpPr>
              <a:spLocks noChangeShapeType="1"/>
            </p:cNvSpPr>
            <p:nvPr/>
          </p:nvSpPr>
          <p:spPr bwMode="auto">
            <a:xfrm>
              <a:off x="4188" y="2802"/>
              <a:ext cx="7" cy="114"/>
            </a:xfrm>
            <a:prstGeom prst="line">
              <a:avLst/>
            </a:prstGeom>
            <a:noFill/>
            <a:ln w="38100">
              <a:solidFill>
                <a:srgbClr val="CC0000"/>
              </a:solidFill>
              <a:round/>
              <a:headEnd/>
              <a:tailEnd type="triangle" w="med" len="med"/>
            </a:ln>
          </p:spPr>
          <p:txBody>
            <a:bodyPr/>
            <a:lstStyle/>
            <a:p>
              <a:endParaRPr lang="en-US"/>
            </a:p>
          </p:txBody>
        </p:sp>
        <p:sp>
          <p:nvSpPr>
            <p:cNvPr id="28712" name="Text Box 64"/>
            <p:cNvSpPr txBox="1">
              <a:spLocks noChangeArrowheads="1"/>
            </p:cNvSpPr>
            <p:nvPr/>
          </p:nvSpPr>
          <p:spPr bwMode="auto">
            <a:xfrm>
              <a:off x="4109" y="2522"/>
              <a:ext cx="199"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q</a:t>
              </a:r>
            </a:p>
          </p:txBody>
        </p:sp>
        <p:sp>
          <p:nvSpPr>
            <p:cNvPr id="28713" name="AutoShape 65"/>
            <p:cNvSpPr>
              <a:spLocks/>
            </p:cNvSpPr>
            <p:nvPr/>
          </p:nvSpPr>
          <p:spPr bwMode="auto">
            <a:xfrm rot="-5400000">
              <a:off x="3727" y="2798"/>
              <a:ext cx="106" cy="949"/>
            </a:xfrm>
            <a:prstGeom prst="leftBrace">
              <a:avLst>
                <a:gd name="adj1" fmla="val 74607"/>
                <a:gd name="adj2" fmla="val 50000"/>
              </a:avLst>
            </a:prstGeom>
            <a:noFill/>
            <a:ln w="9525">
              <a:solidFill>
                <a:schemeClr val="tx1"/>
              </a:solidFill>
              <a:round/>
              <a:headEnd/>
              <a:tailEnd/>
            </a:ln>
          </p:spPr>
          <p:txBody>
            <a:bodyPr wrap="none" anchor="ctr"/>
            <a:lstStyle/>
            <a:p>
              <a:endParaRPr lang="en-US"/>
            </a:p>
          </p:txBody>
        </p:sp>
        <p:sp>
          <p:nvSpPr>
            <p:cNvPr id="28714" name="AutoShape 66"/>
            <p:cNvSpPr>
              <a:spLocks/>
            </p:cNvSpPr>
            <p:nvPr/>
          </p:nvSpPr>
          <p:spPr bwMode="auto">
            <a:xfrm rot="-5400000">
              <a:off x="4690" y="2798"/>
              <a:ext cx="106" cy="949"/>
            </a:xfrm>
            <a:prstGeom prst="leftBrace">
              <a:avLst>
                <a:gd name="adj1" fmla="val 74607"/>
                <a:gd name="adj2" fmla="val 50000"/>
              </a:avLst>
            </a:prstGeom>
            <a:noFill/>
            <a:ln w="9525">
              <a:solidFill>
                <a:schemeClr val="tx1"/>
              </a:solidFill>
              <a:round/>
              <a:headEnd/>
              <a:tailEnd/>
            </a:ln>
          </p:spPr>
          <p:txBody>
            <a:bodyPr wrap="none" anchor="ctr"/>
            <a:lstStyle/>
            <a:p>
              <a:endParaRPr lang="en-US"/>
            </a:p>
          </p:txBody>
        </p:sp>
        <p:sp>
          <p:nvSpPr>
            <p:cNvPr id="28715" name="Text Box 67"/>
            <p:cNvSpPr txBox="1">
              <a:spLocks noChangeArrowheads="1"/>
            </p:cNvSpPr>
            <p:nvPr/>
          </p:nvSpPr>
          <p:spPr bwMode="auto">
            <a:xfrm>
              <a:off x="3678" y="3349"/>
              <a:ext cx="247"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n</a:t>
              </a:r>
              <a:r>
                <a:rPr lang="en-US" sz="2000" baseline="-25000">
                  <a:solidFill>
                    <a:srgbClr val="CC0000"/>
                  </a:solidFill>
                  <a:latin typeface="Comic Sans MS" pitchFamily="66" charset="0"/>
                </a:rPr>
                <a:t>1</a:t>
              </a:r>
              <a:endParaRPr lang="en-US" sz="2000">
                <a:solidFill>
                  <a:srgbClr val="CC0000"/>
                </a:solidFill>
                <a:latin typeface="Comic Sans MS" pitchFamily="66" charset="0"/>
              </a:endParaRPr>
            </a:p>
          </p:txBody>
        </p:sp>
        <p:sp>
          <p:nvSpPr>
            <p:cNvPr id="28716" name="Text Box 68"/>
            <p:cNvSpPr txBox="1">
              <a:spLocks noChangeArrowheads="1"/>
            </p:cNvSpPr>
            <p:nvPr/>
          </p:nvSpPr>
          <p:spPr bwMode="auto">
            <a:xfrm>
              <a:off x="4627" y="3338"/>
              <a:ext cx="263"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n</a:t>
              </a:r>
              <a:r>
                <a:rPr lang="en-US" sz="2000" baseline="-25000">
                  <a:solidFill>
                    <a:srgbClr val="CC0000"/>
                  </a:solidFill>
                  <a:latin typeface="Comic Sans MS" pitchFamily="66" charset="0"/>
                </a:rPr>
                <a:t>2</a:t>
              </a:r>
              <a:endParaRPr lang="en-US" sz="2000">
                <a:solidFill>
                  <a:srgbClr val="CC0000"/>
                </a:solidFill>
                <a:latin typeface="Comic Sans MS" pitchFamily="66" charset="0"/>
              </a:endParaRPr>
            </a:p>
          </p:txBody>
        </p:sp>
      </p:gr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pPr algn="just"/>
            <a:r>
              <a:rPr lang="en-US" sz="2400" b="1" dirty="0"/>
              <a:t>Bubble sort</a:t>
            </a:r>
            <a:r>
              <a:rPr lang="en-US" sz="2400" dirty="0"/>
              <a:t> is a sorting algorithm that compares two adjacent elements and swaps them until they are not in the intended order.</a:t>
            </a:r>
          </a:p>
          <a:p>
            <a:pPr algn="just"/>
            <a:r>
              <a:rPr lang="en-US" sz="2400" dirty="0"/>
              <a:t>Just like the movement of air bubbles in the water that rise up to the surface, each element of the array move to the end in each iteration. Therefore, it is called a bubble sort.</a:t>
            </a:r>
          </a:p>
          <a:p>
            <a:endParaRPr lang="en-US" dirty="0"/>
          </a:p>
        </p:txBody>
      </p:sp>
    </p:spTree>
    <p:extLst>
      <p:ext uri="{BB962C8B-B14F-4D97-AF65-F5344CB8AC3E}">
        <p14:creationId xmlns:p14="http://schemas.microsoft.com/office/powerpoint/2010/main" val="259487887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1462087" y="1972469"/>
            <a:ext cx="6219825" cy="4314825"/>
          </a:xfrm>
          <a:prstGeom prst="rect">
            <a:avLst/>
          </a:prstGeom>
        </p:spPr>
      </p:pic>
    </p:spTree>
    <p:extLst>
      <p:ext uri="{BB962C8B-B14F-4D97-AF65-F5344CB8AC3E}">
        <p14:creationId xmlns:p14="http://schemas.microsoft.com/office/powerpoint/2010/main" val="20362977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705927" y="2092642"/>
            <a:ext cx="3781425" cy="772636"/>
          </a:xfrm>
          <a:prstGeom prst="rect">
            <a:avLst/>
          </a:prstGeom>
        </p:spPr>
      </p:pic>
      <p:sp>
        <p:nvSpPr>
          <p:cNvPr id="5" name="Rectangle 4"/>
          <p:cNvSpPr/>
          <p:nvPr/>
        </p:nvSpPr>
        <p:spPr>
          <a:xfrm>
            <a:off x="278341" y="1600200"/>
            <a:ext cx="2582758" cy="369332"/>
          </a:xfrm>
          <a:prstGeom prst="rect">
            <a:avLst/>
          </a:prstGeom>
        </p:spPr>
        <p:txBody>
          <a:bodyPr wrap="none">
            <a:spAutoFit/>
          </a:bodyPr>
          <a:lstStyle/>
          <a:p>
            <a:r>
              <a:rPr lang="en-US" b="1" dirty="0">
                <a:solidFill>
                  <a:srgbClr val="333333"/>
                </a:solidFill>
                <a:latin typeface="Helvetica" panose="020B0604020202020204" pitchFamily="34" charset="0"/>
              </a:rPr>
              <a:t>Bubble Sort Example:</a:t>
            </a:r>
            <a:endParaRPr lang="en-US" b="1" i="0" dirty="0">
              <a:solidFill>
                <a:srgbClr val="333333"/>
              </a:solidFill>
              <a:effectLst/>
              <a:latin typeface="Helvetica" panose="020B0604020202020204" pitchFamily="34" charset="0"/>
            </a:endParaRPr>
          </a:p>
        </p:txBody>
      </p:sp>
      <p:sp>
        <p:nvSpPr>
          <p:cNvPr id="6" name="Rectangle 1"/>
          <p:cNvSpPr>
            <a:spLocks noChangeArrowheads="1"/>
          </p:cNvSpPr>
          <p:nvPr/>
        </p:nvSpPr>
        <p:spPr bwMode="auto">
          <a:xfrm>
            <a:off x="278341" y="2874851"/>
            <a:ext cx="5451899"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Helvetica" panose="020B0604020202020204" pitchFamily="34" charset="0"/>
              </a:rPr>
              <a:t>First Pass</a:t>
            </a:r>
            <a:r>
              <a:rPr kumimoji="0" lang="en-US" altLang="en-US" sz="1600" b="0" i="0" u="none" strike="noStrike" cap="none" normalizeH="0" baseline="0" dirty="0" smtClean="0">
                <a:ln>
                  <a:noFill/>
                </a:ln>
                <a:solidFill>
                  <a:srgbClr val="333333"/>
                </a:solidFill>
                <a:effectLst/>
                <a:latin typeface="Helvetica" panose="020B0604020202020204" pitchFamily="34" charset="0"/>
              </a:rPr>
              <a:t>:</a:t>
            </a:r>
            <a:endParaRPr kumimoji="0" lang="en-US" altLang="en-US" sz="1600" b="0" i="0" u="none" strike="noStrike" cap="none" normalizeH="0" baseline="0" dirty="0" smtClean="0">
              <a:ln>
                <a:noFill/>
              </a:ln>
              <a:solidFill>
                <a:schemeClr val="tx1"/>
              </a:solidFill>
              <a:effectLst/>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333333"/>
                </a:solidFill>
                <a:effectLst/>
                <a:latin typeface="Helvetica" panose="020B0604020202020204" pitchFamily="34" charset="0"/>
              </a:rPr>
              <a:t>We proceed with the first and second element i.e., Arr[0] and Arr[1]. Check if </a:t>
            </a:r>
            <a:r>
              <a:rPr kumimoji="0" lang="en-US" altLang="en-US" sz="1600" b="0" i="0" u="none" strike="noStrike" cap="none" normalizeH="0" baseline="0" dirty="0" smtClean="0">
                <a:ln>
                  <a:noFill/>
                </a:ln>
                <a:solidFill>
                  <a:srgbClr val="C7254E"/>
                </a:solidFill>
                <a:effectLst/>
                <a:latin typeface="Menlo"/>
              </a:rPr>
              <a:t>14 &gt; 33</a:t>
            </a:r>
            <a:r>
              <a:rPr kumimoji="0" lang="en-US" altLang="en-US" sz="1600" b="0" i="0" u="none" strike="noStrike" cap="none" normalizeH="0" baseline="0" dirty="0" smtClean="0">
                <a:ln>
                  <a:noFill/>
                </a:ln>
                <a:solidFill>
                  <a:srgbClr val="333333"/>
                </a:solidFill>
                <a:effectLst/>
                <a:latin typeface="Helvetica" panose="020B0604020202020204" pitchFamily="34" charset="0"/>
              </a:rPr>
              <a:t> which is false. So, </a:t>
            </a:r>
            <a:r>
              <a:rPr kumimoji="0" lang="en-US" altLang="en-US" sz="1600" b="1" i="0" u="none" strike="noStrike" cap="none" normalizeH="0" baseline="0" dirty="0" smtClean="0">
                <a:ln>
                  <a:noFill/>
                </a:ln>
                <a:solidFill>
                  <a:srgbClr val="333333"/>
                </a:solidFill>
                <a:effectLst/>
                <a:latin typeface="Helvetica" panose="020B0604020202020204" pitchFamily="34" charset="0"/>
              </a:rPr>
              <a:t>no swapping</a:t>
            </a:r>
            <a:r>
              <a:rPr kumimoji="0" lang="en-US" altLang="en-US" sz="1600" b="0" i="0" u="none" strike="noStrike" cap="none" normalizeH="0" baseline="0" dirty="0" smtClean="0">
                <a:ln>
                  <a:noFill/>
                </a:ln>
                <a:solidFill>
                  <a:srgbClr val="333333"/>
                </a:solidFill>
                <a:effectLst/>
                <a:latin typeface="Helvetica" panose="020B0604020202020204" pitchFamily="34" charset="0"/>
              </a:rPr>
              <a:t> happens and the array remains the same.</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smtClean="0">
              <a:ln>
                <a:noFill/>
              </a:ln>
              <a:solidFill>
                <a:srgbClr val="333333"/>
              </a:solidFill>
              <a:effectLst/>
              <a:latin typeface="Source Sans Pro"/>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endParaRPr>
          </a:p>
        </p:txBody>
      </p:sp>
      <p:pic>
        <p:nvPicPr>
          <p:cNvPr id="7" name="Content Placeholder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5988366" y="2949226"/>
            <a:ext cx="2942273" cy="772636"/>
          </a:xfrm>
          <a:prstGeom prst="rect">
            <a:avLst/>
          </a:prstGeom>
        </p:spPr>
      </p:pic>
      <p:sp>
        <p:nvSpPr>
          <p:cNvPr id="8" name="Rectangle 2"/>
          <p:cNvSpPr>
            <a:spLocks noChangeArrowheads="1"/>
          </p:cNvSpPr>
          <p:nvPr/>
        </p:nvSpPr>
        <p:spPr bwMode="auto">
          <a:xfrm rot="10800000" flipV="1">
            <a:off x="278338" y="3711749"/>
            <a:ext cx="5451902" cy="172354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333333"/>
                </a:solidFill>
                <a:effectLst/>
                <a:latin typeface="Helvetica" panose="020B0604020202020204" pitchFamily="34" charset="0"/>
              </a:rPr>
              <a:t>We proceed with the second and third element i.e., Arr[1] and Arr[2]. Check if </a:t>
            </a:r>
            <a:r>
              <a:rPr kumimoji="0" lang="en-US" altLang="en-US" sz="1600" b="0" i="0" u="none" strike="noStrike" cap="none" normalizeH="0" baseline="0" dirty="0" smtClean="0">
                <a:ln>
                  <a:noFill/>
                </a:ln>
                <a:solidFill>
                  <a:srgbClr val="C7254E"/>
                </a:solidFill>
                <a:effectLst/>
                <a:latin typeface="Menlo"/>
              </a:rPr>
              <a:t>33 &gt; 27</a:t>
            </a:r>
            <a:r>
              <a:rPr kumimoji="0" lang="en-US" altLang="en-US" sz="1600" b="0" i="0" u="none" strike="noStrike" cap="none" normalizeH="0" baseline="0" dirty="0" smtClean="0">
                <a:ln>
                  <a:noFill/>
                </a:ln>
                <a:solidFill>
                  <a:srgbClr val="333333"/>
                </a:solidFill>
                <a:effectLst/>
                <a:latin typeface="Helvetica" panose="020B0604020202020204" pitchFamily="34" charset="0"/>
              </a:rPr>
              <a:t> which is true. So, we swap Arr[1] and Arr[2].</a:t>
            </a:r>
            <a:r>
              <a:rPr lang="en-US" sz="1600" dirty="0"/>
              <a:t> </a:t>
            </a:r>
            <a:endParaRPr lang="en-US" sz="1600" dirty="0" smtClean="0"/>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600" dirty="0"/>
          </a:p>
          <a:p>
            <a:pPr marL="171450" lvl="0" indent="-171450" eaLnBrk="0" hangingPunct="0">
              <a:buFont typeface="Arial" panose="020B0604020202020204" pitchFamily="34" charset="0"/>
              <a:buChar char="•"/>
            </a:pPr>
            <a:r>
              <a:rPr lang="en-US" sz="1600" dirty="0" smtClean="0"/>
              <a:t>Thus </a:t>
            </a:r>
            <a:r>
              <a:rPr lang="en-US" sz="1600" dirty="0"/>
              <a:t>the array becomes:</a:t>
            </a:r>
            <a:endParaRPr kumimoji="0" lang="en-US" altLang="en-US" sz="1600" b="0" i="0" u="none" strike="noStrike" cap="none" normalizeH="0" baseline="0" dirty="0" smtClean="0">
              <a:ln>
                <a:noFill/>
              </a:ln>
              <a:solidFill>
                <a:srgbClr val="333333"/>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6065518" y="3798544"/>
            <a:ext cx="2865121" cy="1002056"/>
          </a:xfrm>
          <a:prstGeom prst="rect">
            <a:avLst/>
          </a:prstGeom>
        </p:spPr>
      </p:pic>
      <p:pic>
        <p:nvPicPr>
          <p:cNvPr id="11" name="Picture 10"/>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Lst>
          </a:blip>
          <a:stretch>
            <a:fillRect/>
          </a:stretch>
        </p:blipFill>
        <p:spPr>
          <a:xfrm>
            <a:off x="5988367" y="4804662"/>
            <a:ext cx="2942272" cy="726069"/>
          </a:xfrm>
          <a:prstGeom prst="rect">
            <a:avLst/>
          </a:prstGeom>
        </p:spPr>
      </p:pic>
      <p:sp>
        <p:nvSpPr>
          <p:cNvPr id="12" name="Rectangle 4"/>
          <p:cNvSpPr>
            <a:spLocks noChangeArrowheads="1"/>
          </p:cNvSpPr>
          <p:nvPr/>
        </p:nvSpPr>
        <p:spPr bwMode="auto">
          <a:xfrm>
            <a:off x="278337" y="5275686"/>
            <a:ext cx="5329983" cy="147732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333333"/>
                </a:solidFill>
                <a:effectLst/>
                <a:latin typeface="Helvetica" panose="020B0604020202020204" pitchFamily="34" charset="0"/>
              </a:rPr>
              <a:t>We proceed with the third and fourth element i.e., Arr[2] and Arr[3]. Check if </a:t>
            </a:r>
            <a:r>
              <a:rPr kumimoji="0" lang="en-US" altLang="en-US" sz="1600" b="0" i="0" u="none" strike="noStrike" cap="none" normalizeH="0" baseline="0" dirty="0" smtClean="0">
                <a:ln>
                  <a:noFill/>
                </a:ln>
                <a:solidFill>
                  <a:srgbClr val="C7254E"/>
                </a:solidFill>
                <a:effectLst/>
                <a:latin typeface="Menlo"/>
              </a:rPr>
              <a:t>33 &gt; 35</a:t>
            </a:r>
            <a:r>
              <a:rPr kumimoji="0" lang="en-US" altLang="en-US" sz="1600" b="0" i="0" u="none" strike="noStrike" cap="none" normalizeH="0" baseline="0" dirty="0" smtClean="0">
                <a:ln>
                  <a:noFill/>
                </a:ln>
                <a:solidFill>
                  <a:srgbClr val="333333"/>
                </a:solidFill>
                <a:effectLst/>
                <a:latin typeface="Helvetica" panose="020B0604020202020204" pitchFamily="34" charset="0"/>
              </a:rPr>
              <a:t> which is false. So, no swapping happens and the array remains the same.</a:t>
            </a:r>
            <a:endParaRPr kumimoji="0" lang="en-US" altLang="en-US" sz="1600" b="0" i="0" u="none" strike="noStrike" cap="none" normalizeH="0" baseline="0" dirty="0" smtClean="0">
              <a:ln>
                <a:noFill/>
              </a:ln>
              <a:solidFill>
                <a:srgbClr val="333333"/>
              </a:solidFill>
              <a:effectLst/>
              <a:latin typeface="Source Sans Pr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endParaRPr kumimoji="0" lang="en-US" altLang="en-US" sz="1600" b="0" i="0" u="none" strike="noStrike" cap="none" normalizeH="0" baseline="0" dirty="0" smtClean="0">
              <a:ln>
                <a:noFill/>
              </a:ln>
              <a:solidFill>
                <a:schemeClr val="tx1"/>
              </a:solidFill>
              <a:effectLst/>
            </a:endParaRPr>
          </a:p>
        </p:txBody>
      </p:sp>
      <p:pic>
        <p:nvPicPr>
          <p:cNvPr id="13" name="Picture 12"/>
          <p:cNvPicPr>
            <a:picLocks noChangeAspect="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Lst>
          </a:blip>
          <a:stretch>
            <a:fillRect/>
          </a:stretch>
        </p:blipFill>
        <p:spPr>
          <a:xfrm>
            <a:off x="6049327" y="5718707"/>
            <a:ext cx="2881311" cy="697568"/>
          </a:xfrm>
          <a:prstGeom prst="rect">
            <a:avLst/>
          </a:prstGeom>
        </p:spPr>
      </p:pic>
    </p:spTree>
    <p:extLst>
      <p:ext uri="{BB962C8B-B14F-4D97-AF65-F5344CB8AC3E}">
        <p14:creationId xmlns:p14="http://schemas.microsoft.com/office/powerpoint/2010/main" val="13400110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Rectangle 1"/>
          <p:cNvSpPr>
            <a:spLocks noGrp="1" noChangeArrowheads="1"/>
          </p:cNvSpPr>
          <p:nvPr>
            <p:ph idx="1"/>
          </p:nvPr>
        </p:nvSpPr>
        <p:spPr bwMode="auto">
          <a:xfrm>
            <a:off x="304801" y="1782463"/>
            <a:ext cx="5410200" cy="830997"/>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buClrTx/>
              <a:buSzTx/>
            </a:pPr>
            <a:r>
              <a:rPr kumimoji="0" lang="en-US" altLang="en-US" sz="1800" b="0" i="0" u="none" strike="noStrike" cap="none" normalizeH="0" baseline="0" dirty="0" smtClean="0">
                <a:ln>
                  <a:noFill/>
                </a:ln>
                <a:solidFill>
                  <a:srgbClr val="333333"/>
                </a:solidFill>
                <a:effectLst/>
                <a:latin typeface="Helvetica" panose="020B0604020202020204" pitchFamily="34" charset="0"/>
              </a:rPr>
              <a:t>We proceed with the fourth and fifth element i.e., Arr[3] and Arr[4]. Check if </a:t>
            </a:r>
            <a:r>
              <a:rPr kumimoji="0" lang="en-US" altLang="en-US" sz="1800" b="0" i="0" u="none" strike="noStrike" cap="none" normalizeH="0" baseline="0" dirty="0" smtClean="0">
                <a:ln>
                  <a:noFill/>
                </a:ln>
                <a:solidFill>
                  <a:srgbClr val="C7254E"/>
                </a:solidFill>
                <a:effectLst/>
                <a:latin typeface="Menlo"/>
              </a:rPr>
              <a:t>35 &gt; 10</a:t>
            </a:r>
            <a:r>
              <a:rPr kumimoji="0" lang="en-US" altLang="en-US" sz="1800" b="0" i="0" u="none" strike="noStrike" cap="none" normalizeH="0" baseline="0" dirty="0" smtClean="0">
                <a:ln>
                  <a:noFill/>
                </a:ln>
                <a:solidFill>
                  <a:srgbClr val="333333"/>
                </a:solidFill>
                <a:effectLst/>
                <a:latin typeface="Helvetica" panose="020B0604020202020204" pitchFamily="34" charset="0"/>
              </a:rPr>
              <a:t> which is true. So, we swap Arr[3] and Arr[4]</a:t>
            </a:r>
            <a:r>
              <a:rPr kumimoji="0" lang="en-US" altLang="en-US" sz="1800" b="0" i="0" u="none" strike="noStrike" cap="none" normalizeH="0" baseline="0" dirty="0" smtClean="0">
                <a:ln>
                  <a:noFill/>
                </a:ln>
                <a:solidFill>
                  <a:schemeClr val="tx1"/>
                </a:solidFill>
                <a:effectLst/>
              </a:rPr>
              <a:t> </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5989320" y="1847088"/>
            <a:ext cx="2834640" cy="910307"/>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2369820" y="3587774"/>
            <a:ext cx="3619500" cy="1000125"/>
          </a:xfrm>
          <a:prstGeom prst="rect">
            <a:avLst/>
          </a:prstGeom>
        </p:spPr>
      </p:pic>
      <p:sp>
        <p:nvSpPr>
          <p:cNvPr id="7" name="Rectangle 6"/>
          <p:cNvSpPr/>
          <p:nvPr/>
        </p:nvSpPr>
        <p:spPr>
          <a:xfrm>
            <a:off x="304800" y="3000222"/>
            <a:ext cx="4568879" cy="400110"/>
          </a:xfrm>
          <a:prstGeom prst="rect">
            <a:avLst/>
          </a:prstGeom>
        </p:spPr>
        <p:txBody>
          <a:bodyPr wrap="none">
            <a:spAutoFit/>
          </a:bodyPr>
          <a:lstStyle/>
          <a:p>
            <a:r>
              <a:rPr lang="en-US" sz="2000" dirty="0" smtClean="0">
                <a:solidFill>
                  <a:srgbClr val="333333"/>
                </a:solidFill>
                <a:latin typeface="Helvetica" panose="020B0604020202020204" pitchFamily="34" charset="0"/>
                <a:cs typeface="+mn-cs"/>
              </a:rPr>
              <a:t>So, after </a:t>
            </a:r>
            <a:r>
              <a:rPr lang="en-US" sz="2000" dirty="0">
                <a:solidFill>
                  <a:srgbClr val="333333"/>
                </a:solidFill>
                <a:latin typeface="Helvetica" panose="020B0604020202020204" pitchFamily="34" charset="0"/>
                <a:cs typeface="+mn-cs"/>
              </a:rPr>
              <a:t>swapping the array becomes:</a:t>
            </a:r>
          </a:p>
        </p:txBody>
      </p:sp>
      <p:sp>
        <p:nvSpPr>
          <p:cNvPr id="8" name="Rectangle 7"/>
          <p:cNvSpPr/>
          <p:nvPr/>
        </p:nvSpPr>
        <p:spPr>
          <a:xfrm>
            <a:off x="304800" y="4874709"/>
            <a:ext cx="8381999" cy="646331"/>
          </a:xfrm>
          <a:prstGeom prst="rect">
            <a:avLst/>
          </a:prstGeom>
        </p:spPr>
        <p:txBody>
          <a:bodyPr wrap="square">
            <a:spAutoFit/>
          </a:bodyPr>
          <a:lstStyle/>
          <a:p>
            <a:r>
              <a:rPr lang="en-US" dirty="0">
                <a:solidFill>
                  <a:srgbClr val="333333"/>
                </a:solidFill>
                <a:latin typeface="Helvetica" panose="020B0604020202020204" pitchFamily="34" charset="0"/>
                <a:cs typeface="+mn-cs"/>
              </a:rPr>
              <a:t>Thus, marks the end of the first pass, where the Largest element reaches its final(last) position</a:t>
            </a:r>
            <a:r>
              <a:rPr lang="en-US" dirty="0" smtClean="0">
                <a:solidFill>
                  <a:srgbClr val="333333"/>
                </a:solidFill>
                <a:latin typeface="Helvetica" panose="020B0604020202020204" pitchFamily="34" charset="0"/>
                <a:cs typeface="+mn-cs"/>
              </a:rPr>
              <a:t>.</a:t>
            </a:r>
          </a:p>
        </p:txBody>
      </p:sp>
    </p:spTree>
    <p:extLst>
      <p:ext uri="{BB962C8B-B14F-4D97-AF65-F5344CB8AC3E}">
        <p14:creationId xmlns:p14="http://schemas.microsoft.com/office/powerpoint/2010/main" val="197661358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2"/>
          <p:cNvSpPr>
            <a:spLocks noGrp="1"/>
          </p:cNvSpPr>
          <p:nvPr>
            <p:ph type="title"/>
          </p:nvPr>
        </p:nvSpPr>
        <p:spPr/>
        <p:txBody>
          <a:bodyPr/>
          <a:lstStyle/>
          <a:p>
            <a:pPr eaLnBrk="1" hangingPunct="1"/>
            <a:r>
              <a:rPr lang="en-US" smtClean="0"/>
              <a:t>Insertion Sort</a:t>
            </a:r>
          </a:p>
        </p:txBody>
      </p:sp>
      <p:sp>
        <p:nvSpPr>
          <p:cNvPr id="6146" name="Content Placeholder 1"/>
          <p:cNvSpPr>
            <a:spLocks noGrp="1"/>
          </p:cNvSpPr>
          <p:nvPr>
            <p:ph idx="1"/>
          </p:nvPr>
        </p:nvSpPr>
        <p:spPr/>
        <p:txBody>
          <a:bodyPr>
            <a:noAutofit/>
          </a:bodyPr>
          <a:lstStyle/>
          <a:p>
            <a:pPr>
              <a:lnSpc>
                <a:spcPct val="110000"/>
              </a:lnSpc>
            </a:pPr>
            <a:r>
              <a:rPr lang="en-US" sz="1900" dirty="0"/>
              <a:t>Insertion sort algorithm sorts a set of values by inserting values into an existing sorted file</a:t>
            </a:r>
            <a:r>
              <a:rPr lang="en-US" sz="1900" dirty="0" smtClean="0"/>
              <a:t>.</a:t>
            </a:r>
            <a:endParaRPr lang="en-US" sz="1900" dirty="0"/>
          </a:p>
          <a:p>
            <a:pPr>
              <a:lnSpc>
                <a:spcPct val="110000"/>
              </a:lnSpc>
            </a:pPr>
            <a:r>
              <a:rPr lang="en-US" sz="1900" dirty="0"/>
              <a:t>﻿The insertion sort works by inserting each item into its proper position in the list.</a:t>
            </a:r>
          </a:p>
          <a:p>
            <a:pPr>
              <a:lnSpc>
                <a:spcPct val="110000"/>
              </a:lnSpc>
            </a:pPr>
            <a:r>
              <a:rPr lang="en-US" sz="1900" dirty="0"/>
              <a:t>This sort method is relatively simple and easier to implement. </a:t>
            </a:r>
          </a:p>
          <a:p>
            <a:pPr>
              <a:lnSpc>
                <a:spcPct val="110000"/>
              </a:lnSpc>
            </a:pPr>
            <a:r>
              <a:rPr lang="en-US" sz="1900" dirty="0"/>
              <a:t>However, it is inefficient for larger lists. </a:t>
            </a:r>
          </a:p>
          <a:p>
            <a:pPr>
              <a:lnSpc>
                <a:spcPct val="110000"/>
              </a:lnSpc>
            </a:pPr>
            <a:r>
              <a:rPr lang="en-US" sz="1900" dirty="0"/>
              <a:t>In insertion sorting, the list of array is read from the beginning to the end. each iteration, one element is inserted into its correct position relative to the p</a:t>
            </a:r>
            <a:r>
              <a:rPr lang="en-US" sz="1900" dirty="0" smtClean="0"/>
              <a:t>reviously </a:t>
            </a:r>
            <a:r>
              <a:rPr lang="en-US" sz="1900" dirty="0"/>
              <a:t>sorted elements of the list. </a:t>
            </a:r>
          </a:p>
          <a:p>
            <a:pPr>
              <a:lnSpc>
                <a:spcPct val="110000"/>
              </a:lnSpc>
            </a:pPr>
            <a:r>
              <a:rPr lang="en-US" sz="1900" dirty="0"/>
              <a:t>The array elements are not swapped or interchanged. These are shifted towards the right of the list to make room for the element to be inserted.</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2"/>
          <p:cNvSpPr>
            <a:spLocks noGrp="1"/>
          </p:cNvSpPr>
          <p:nvPr>
            <p:ph type="title"/>
          </p:nvPr>
        </p:nvSpPr>
        <p:spPr>
          <a:xfrm>
            <a:off x="457200" y="286072"/>
            <a:ext cx="8229600" cy="1143000"/>
          </a:xfrm>
        </p:spPr>
        <p:txBody>
          <a:bodyPr/>
          <a:lstStyle/>
          <a:p>
            <a:pPr eaLnBrk="1" hangingPunct="1"/>
            <a:r>
              <a:rPr lang="en-US" dirty="0" smtClean="0"/>
              <a:t>Working of insertion sort</a:t>
            </a:r>
          </a:p>
        </p:txBody>
      </p:sp>
      <p:sp>
        <p:nvSpPr>
          <p:cNvPr id="7170" name="Content Placeholder 1"/>
          <p:cNvSpPr>
            <a:spLocks noGrp="1"/>
          </p:cNvSpPr>
          <p:nvPr>
            <p:ph idx="1"/>
          </p:nvPr>
        </p:nvSpPr>
        <p:spPr>
          <a:xfrm>
            <a:off x="628650" y="1538288"/>
            <a:ext cx="7886700" cy="4351337"/>
          </a:xfrm>
        </p:spPr>
        <p:txBody>
          <a:bodyPr>
            <a:normAutofit fontScale="92500" lnSpcReduction="10000"/>
          </a:bodyPr>
          <a:lstStyle/>
          <a:p>
            <a:pPr eaLnBrk="1" hangingPunct="1"/>
            <a:r>
              <a:rPr lang="en-US" sz="2000" dirty="0" smtClean="0"/>
              <a:t>Insertion sort splits an array into two sub-arrays.</a:t>
            </a:r>
          </a:p>
          <a:p>
            <a:pPr eaLnBrk="1" hangingPunct="1"/>
            <a:endParaRPr lang="en-US" sz="2000" dirty="0" smtClean="0"/>
          </a:p>
          <a:p>
            <a:pPr eaLnBrk="1" hangingPunct="1"/>
            <a:r>
              <a:rPr lang="en-US" sz="2000" dirty="0" smtClean="0"/>
              <a:t>The first sub-array is always sorted and gets larger as the sort continues.</a:t>
            </a:r>
          </a:p>
          <a:p>
            <a:pPr eaLnBrk="1" hangingPunct="1"/>
            <a:endParaRPr lang="en-US" sz="2000" dirty="0" smtClean="0"/>
          </a:p>
          <a:p>
            <a:pPr eaLnBrk="1" hangingPunct="1"/>
            <a:r>
              <a:rPr lang="en-US" sz="2000" dirty="0" smtClean="0"/>
              <a:t>The second sub-array gets smaller as the sort progresses.</a:t>
            </a:r>
          </a:p>
          <a:p>
            <a:pPr eaLnBrk="1" hangingPunct="1"/>
            <a:endParaRPr lang="en-US" sz="2000" dirty="0" smtClean="0"/>
          </a:p>
          <a:p>
            <a:pPr eaLnBrk="1" hangingPunct="1"/>
            <a:r>
              <a:rPr lang="en-US" sz="2000" dirty="0" smtClean="0"/>
              <a:t>When the sort first begins the first elements in the array is considered to sorted array.</a:t>
            </a:r>
          </a:p>
          <a:p>
            <a:pPr eaLnBrk="1" hangingPunct="1"/>
            <a:endParaRPr lang="en-US" sz="2000" dirty="0" smtClean="0"/>
          </a:p>
          <a:p>
            <a:pPr eaLnBrk="1" hangingPunct="1"/>
            <a:r>
              <a:rPr lang="en-US" sz="2000" dirty="0" smtClean="0"/>
              <a:t>With each iteration of the loop, the next value in the unsorted section is placed into its proper position in the sorted section.</a:t>
            </a:r>
          </a:p>
          <a:p>
            <a:pPr eaLnBrk="1" hangingPunct="1"/>
            <a:endParaRPr lang="en-US" sz="2000" dirty="0" smtClean="0"/>
          </a:p>
          <a:p>
            <a:pPr eaLnBrk="1" hangingPunct="1"/>
            <a:r>
              <a:rPr lang="en-US" sz="2000" dirty="0" smtClean="0"/>
              <a:t>This sorting procedure is efficient for smaller values</a:t>
            </a:r>
          </a:p>
          <a:p>
            <a:pPr eaLnBrk="1" hangingPunct="1"/>
            <a:endParaRPr lang="en-US" sz="2000" dirty="0" smtClean="0"/>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0</TotalTime>
  <Words>1351</Words>
  <Application>Microsoft Office PowerPoint</Application>
  <PresentationFormat>On-screen Show (4:3)</PresentationFormat>
  <Paragraphs>723</Paragraphs>
  <Slides>33</Slides>
  <Notes>13</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Arial</vt:lpstr>
      <vt:lpstr>Calibri</vt:lpstr>
      <vt:lpstr>Century Gothic</vt:lpstr>
      <vt:lpstr>Comic Sans MS</vt:lpstr>
      <vt:lpstr>Constantia</vt:lpstr>
      <vt:lpstr>Courier New</vt:lpstr>
      <vt:lpstr>Helvetica</vt:lpstr>
      <vt:lpstr>Menlo</vt:lpstr>
      <vt:lpstr>PMingLiU</vt:lpstr>
      <vt:lpstr>Source Sans Pro</vt:lpstr>
      <vt:lpstr>Symbol</vt:lpstr>
      <vt:lpstr>Wingdings</vt:lpstr>
      <vt:lpstr>Wingdings 2</vt:lpstr>
      <vt:lpstr>Flow</vt:lpstr>
      <vt:lpstr>Sorting Algorithms</vt:lpstr>
      <vt:lpstr>Sorting- Introduction </vt:lpstr>
      <vt:lpstr>Cont . . . . </vt:lpstr>
      <vt:lpstr>Bubble Sort</vt:lpstr>
      <vt:lpstr>Algorithm</vt:lpstr>
      <vt:lpstr>Cont.</vt:lpstr>
      <vt:lpstr>Cont.</vt:lpstr>
      <vt:lpstr>Insertion Sort</vt:lpstr>
      <vt:lpstr>Working of insertion sort</vt:lpstr>
      <vt:lpstr>Example  (ascending order)</vt:lpstr>
      <vt:lpstr>Cont . . . </vt:lpstr>
      <vt:lpstr>Cont . . . . </vt:lpstr>
      <vt:lpstr>Cont . . . </vt:lpstr>
      <vt:lpstr>Cont . . . </vt:lpstr>
      <vt:lpstr>Algorithm for Insertion Sort</vt:lpstr>
      <vt:lpstr>Algorithm for Insertion Sort</vt:lpstr>
      <vt:lpstr>Merge Sort</vt:lpstr>
      <vt:lpstr>PowerPoint Presentation</vt:lpstr>
      <vt:lpstr>PowerPoint Presentation</vt:lpstr>
      <vt:lpstr>Merge sort</vt:lpstr>
      <vt:lpstr>Merge sort</vt:lpstr>
      <vt:lpstr>Merge sort</vt:lpstr>
      <vt:lpstr>Merging</vt:lpstr>
      <vt:lpstr>Merging</vt:lpstr>
      <vt:lpstr>Merging</vt:lpstr>
      <vt:lpstr>Merging</vt:lpstr>
      <vt:lpstr>Merging</vt:lpstr>
      <vt:lpstr>Merging</vt:lpstr>
      <vt:lpstr>Merging</vt:lpstr>
      <vt:lpstr>Merging</vt:lpstr>
      <vt:lpstr>Merging</vt:lpstr>
      <vt:lpstr>Merging</vt:lpstr>
      <vt:lpstr>Algorithm for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2013-10-18T18:37:23Z</dcterms:created>
  <dcterms:modified xsi:type="dcterms:W3CDTF">2021-11-15T00:23:56Z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