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2"/>
  </p:sldMasterIdLst>
  <p:notesMasterIdLst>
    <p:notesMasterId r:id="rId25"/>
  </p:notesMasterIdLst>
  <p:handoutMasterIdLst>
    <p:handoutMasterId r:id="rId26"/>
  </p:handoutMasterIdLst>
  <p:sldIdLst>
    <p:sldId id="321" r:id="rId3"/>
    <p:sldId id="329" r:id="rId4"/>
    <p:sldId id="322" r:id="rId5"/>
    <p:sldId id="323" r:id="rId6"/>
    <p:sldId id="330" r:id="rId7"/>
    <p:sldId id="324" r:id="rId8"/>
    <p:sldId id="325" r:id="rId9"/>
    <p:sldId id="326" r:id="rId10"/>
    <p:sldId id="327" r:id="rId11"/>
    <p:sldId id="328" r:id="rId12"/>
    <p:sldId id="331" r:id="rId13"/>
    <p:sldId id="332" r:id="rId14"/>
    <p:sldId id="335" r:id="rId15"/>
    <p:sldId id="336" r:id="rId16"/>
    <p:sldId id="338" r:id="rId17"/>
    <p:sldId id="339" r:id="rId18"/>
    <p:sldId id="340" r:id="rId19"/>
    <p:sldId id="341" r:id="rId20"/>
    <p:sldId id="342" r:id="rId21"/>
    <p:sldId id="343" r:id="rId22"/>
    <p:sldId id="344" r:id="rId23"/>
    <p:sldId id="33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63" d="100"/>
          <a:sy n="63" d="100"/>
        </p:scale>
        <p:origin x="1500" y="78"/>
      </p:cViewPr>
      <p:guideLst>
        <p:guide orient="horz" pos="2160"/>
        <p:guide pos="288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E0B3B4-78E1-48E2-85AF-EA72E89D3AE5}" type="datetimeFigureOut">
              <a:rPr lang="en-US"/>
              <a:pPr>
                <a:defRPr/>
              </a:pPr>
              <a:t>11/21/2021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F3E64A3-EF46-4D9C-BE70-496385113FB9}" type="slidenum">
              <a:rPr lang="en-US"/>
              <a:pPr>
                <a:defRPr/>
              </a:pPr>
              <a:t>‹#›</a:t>
            </a:fld>
            <a:endParaRPr lang="en-US"/>
          </a:p>
        </p:txBody>
      </p:sp>
    </p:spTree>
    <p:extLst>
      <p:ext uri="{BB962C8B-B14F-4D97-AF65-F5344CB8AC3E}">
        <p14:creationId xmlns:p14="http://schemas.microsoft.com/office/powerpoint/2010/main" val="3908441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542E392-BEE6-41D4-A49C-43219A35FDDD}" type="datetimeFigureOut">
              <a:rPr lang="en-US"/>
              <a:pPr>
                <a:defRPr/>
              </a:pPr>
              <a:t>11/21/2021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7EA7CDE-F935-4E41-A53E-E8126A70F7D3}" type="slidenum">
              <a:rPr lang="en-US"/>
              <a:pPr>
                <a:defRPr/>
              </a:pPr>
              <a:t>‹#›</a:t>
            </a:fld>
            <a:endParaRPr lang="en-US"/>
          </a:p>
        </p:txBody>
      </p:sp>
    </p:spTree>
    <p:extLst>
      <p:ext uri="{BB962C8B-B14F-4D97-AF65-F5344CB8AC3E}">
        <p14:creationId xmlns:p14="http://schemas.microsoft.com/office/powerpoint/2010/main" val="246962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EA73DA93-D728-46F8-A5D6-C2F07BF8E16C}" type="datetime1">
              <a:rPr lang="en-US" smtClean="0"/>
              <a:pPr>
                <a:defRPr/>
              </a:pPr>
              <a:t>11/21/2021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D80A91E7-C180-441C-AC72-29A8E856B61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C95631B-38F5-4FC8-B2C0-4A58ECAE6EE4}" type="datetime1">
              <a:rPr lang="en-US" smtClean="0"/>
              <a:pPr>
                <a:defRPr/>
              </a:pPr>
              <a:t>11/21/2021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B82BB89-BB86-42D6-BC1C-65AF52EB9412}"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73D753C-9A3D-4878-BE00-CFC879FEBFBF}" type="datetime1">
              <a:rPr lang="en-US" smtClean="0"/>
              <a:pPr>
                <a:defRPr/>
              </a:pPr>
              <a:t>11/21/2021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215704-07E5-487E-BADD-4F151DEFBC3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6E8DA10-23DC-40E4-B2C8-530A90D8C630}" type="datetime1">
              <a:rPr lang="en-US" smtClean="0"/>
              <a:pPr>
                <a:defRPr/>
              </a:pPr>
              <a:t>11/21/2021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DD1C3B-08B7-4A6E-B524-59FC87035FCA}"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E1D7100-8720-4FD5-AF66-74D79DE2FC5A}" type="datetime1">
              <a:rPr lang="en-US" smtClean="0"/>
              <a:pPr>
                <a:defRPr/>
              </a:pPr>
              <a:t>11/21/2021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3CFD2E-D966-4B0F-9FD9-2235D7CE88DB}"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32C0095-1F19-47DC-96F8-46B2ACB3926A}" type="datetime1">
              <a:rPr lang="en-US" smtClean="0"/>
              <a:pPr>
                <a:defRPr/>
              </a:pPr>
              <a:t>11/21/2021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0BF3D3-8C3D-4A85-BD99-5CF67F30D09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4B120EC4-6A28-46AC-A6A3-F149F330D506}" type="datetime1">
              <a:rPr lang="en-US" smtClean="0"/>
              <a:pPr>
                <a:defRPr/>
              </a:pPr>
              <a:t>11/21/2021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FE3F90E-A7E1-4A3C-A739-C823F8481B7E}"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AFC1E868-B1DF-4651-8322-5CC993E6085A}" type="datetime1">
              <a:rPr lang="en-US" smtClean="0"/>
              <a:pPr>
                <a:defRPr/>
              </a:pPr>
              <a:t>11/21/2021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0C7B7AD-1101-4333-BA93-F476D81D97AE}"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5D2A8F-0672-48D2-A23D-C0347BB0F91D}" type="datetime1">
              <a:rPr lang="en-US" smtClean="0"/>
              <a:pPr>
                <a:defRPr/>
              </a:pPr>
              <a:t>11/21/2021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8BD7A52-AE3C-4B74-AC22-836FE0C70F19}"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8C0E58D-7C05-482F-B38B-FFB0A5B4C0A7}" type="datetime1">
              <a:rPr lang="en-US" smtClean="0"/>
              <a:pPr>
                <a:defRPr/>
              </a:pPr>
              <a:t>11/21/2021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78B2128-9F10-4393-AC72-7E0D762DB3B5}"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822A3B03-069D-409C-AC33-82F6E6BB95C7}" type="datetime1">
              <a:rPr lang="en-US" smtClean="0"/>
              <a:pPr>
                <a:defRPr/>
              </a:pPr>
              <a:t>11/21/2021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F85193CD-57CC-471C-8359-B1565FC696E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8E02A38-E19C-42DE-841E-A1A69EFF8C6B}" type="datetime1">
              <a:rPr lang="en-US" smtClean="0"/>
              <a:pPr>
                <a:defRPr/>
              </a:pPr>
              <a:t>11/21/2021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6BD43196-CE02-4C5C-B1C3-BAC2C63ACE79}"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a:t>
            </a:r>
            <a:endParaRPr lang="en-US" dirty="0"/>
          </a:p>
        </p:txBody>
      </p:sp>
      <p:sp>
        <p:nvSpPr>
          <p:cNvPr id="3" name="Subtitle 2"/>
          <p:cNvSpPr>
            <a:spLocks noGrp="1"/>
          </p:cNvSpPr>
          <p:nvPr>
            <p:ph type="subTitle" idx="1"/>
          </p:nvPr>
        </p:nvSpPr>
        <p:spPr>
          <a:xfrm>
            <a:off x="533400" y="4356846"/>
            <a:ext cx="7854696" cy="624289"/>
          </a:xfrm>
        </p:spPr>
        <p:txBody>
          <a:bodyPr/>
          <a:lstStyle/>
          <a:p>
            <a:r>
              <a:rPr lang="en-US" dirty="0" smtClean="0"/>
              <a:t>Instructor: Javeria Naz </a:t>
            </a:r>
            <a:endParaRPr lang="en-US" dirty="0"/>
          </a:p>
        </p:txBody>
      </p:sp>
    </p:spTree>
    <p:extLst>
      <p:ext uri="{BB962C8B-B14F-4D97-AF65-F5344CB8AC3E}">
        <p14:creationId xmlns:p14="http://schemas.microsoft.com/office/powerpoint/2010/main" val="171585632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fontAlgn="base"/>
            <a:r>
              <a:rPr lang="en-US" dirty="0"/>
              <a:t>Like Merge Sort, </a:t>
            </a:r>
            <a:r>
              <a:rPr lang="en-US" dirty="0" smtClean="0"/>
              <a:t>Quick Sort </a:t>
            </a:r>
            <a:r>
              <a:rPr lang="en-US" dirty="0"/>
              <a:t>is a Divide and Conquer algorithm. </a:t>
            </a:r>
            <a:endParaRPr lang="en-US" dirty="0" smtClean="0"/>
          </a:p>
          <a:p>
            <a:pPr algn="just" fontAlgn="base"/>
            <a:r>
              <a:rPr lang="en-US" dirty="0" smtClean="0"/>
              <a:t>It </a:t>
            </a:r>
            <a:r>
              <a:rPr lang="en-US" dirty="0"/>
              <a:t>picks an element as pivot and partitions the given array around the picked pivot. </a:t>
            </a:r>
            <a:endParaRPr lang="en-US" dirty="0" smtClean="0"/>
          </a:p>
          <a:p>
            <a:pPr algn="just" fontAlgn="base"/>
            <a:r>
              <a:rPr lang="en-US" dirty="0" smtClean="0"/>
              <a:t>There </a:t>
            </a:r>
            <a:r>
              <a:rPr lang="en-US" dirty="0"/>
              <a:t>are many different versions of </a:t>
            </a:r>
            <a:r>
              <a:rPr lang="en-US" dirty="0" err="1"/>
              <a:t>quickSort</a:t>
            </a:r>
            <a:r>
              <a:rPr lang="en-US" dirty="0"/>
              <a:t> that pick pivot in different ways. </a:t>
            </a:r>
            <a:endParaRPr lang="en-US" dirty="0" smtClean="0"/>
          </a:p>
          <a:p>
            <a:pPr marL="0" indent="0" algn="just" fontAlgn="base">
              <a:buNone/>
            </a:pPr>
            <a:endParaRPr lang="en-US" dirty="0"/>
          </a:p>
          <a:p>
            <a:pPr lvl="2" algn="just" fontAlgn="base">
              <a:buFont typeface="Wingdings" panose="05000000000000000000" pitchFamily="2" charset="2"/>
              <a:buChar char="Ø"/>
            </a:pPr>
            <a:r>
              <a:rPr lang="en-US" dirty="0"/>
              <a:t>Always pick first element as pivot.</a:t>
            </a:r>
          </a:p>
          <a:p>
            <a:pPr lvl="2" algn="just" fontAlgn="base">
              <a:buFont typeface="Wingdings" panose="05000000000000000000" pitchFamily="2" charset="2"/>
              <a:buChar char="Ø"/>
            </a:pPr>
            <a:r>
              <a:rPr lang="en-US" dirty="0"/>
              <a:t>Always pick last element as </a:t>
            </a:r>
            <a:r>
              <a:rPr lang="en-US" dirty="0" smtClean="0"/>
              <a:t>pivot</a:t>
            </a:r>
            <a:endParaRPr lang="en-US" dirty="0"/>
          </a:p>
          <a:p>
            <a:pPr lvl="2" algn="just" fontAlgn="base">
              <a:buFont typeface="Wingdings" panose="05000000000000000000" pitchFamily="2" charset="2"/>
              <a:buChar char="Ø"/>
            </a:pPr>
            <a:r>
              <a:rPr lang="en-US" dirty="0"/>
              <a:t>Pick a random element as </a:t>
            </a:r>
            <a:r>
              <a:rPr lang="en-US" dirty="0" smtClean="0"/>
              <a:t>pivot</a:t>
            </a:r>
            <a:r>
              <a:rPr lang="en-US" dirty="0"/>
              <a:t>.</a:t>
            </a:r>
          </a:p>
          <a:p>
            <a:pPr lvl="2" algn="just" fontAlgn="base">
              <a:buFont typeface="Wingdings" panose="05000000000000000000" pitchFamily="2" charset="2"/>
              <a:buChar char="Ø"/>
            </a:pPr>
            <a:r>
              <a:rPr lang="en-US" dirty="0"/>
              <a:t>Pick median as pivot.</a:t>
            </a:r>
          </a:p>
          <a:p>
            <a:pPr algn="just"/>
            <a:endParaRPr lang="en-US" dirty="0"/>
          </a:p>
        </p:txBody>
      </p:sp>
    </p:spTree>
    <p:extLst>
      <p:ext uri="{BB962C8B-B14F-4D97-AF65-F5344CB8AC3E}">
        <p14:creationId xmlns:p14="http://schemas.microsoft.com/office/powerpoint/2010/main" val="181133759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The key process in </a:t>
            </a:r>
            <a:r>
              <a:rPr lang="en-US" dirty="0" err="1"/>
              <a:t>quickSort</a:t>
            </a:r>
            <a:r>
              <a:rPr lang="en-US" dirty="0"/>
              <a:t> is partition(). </a:t>
            </a:r>
            <a:endParaRPr lang="en-US" dirty="0" smtClean="0"/>
          </a:p>
          <a:p>
            <a:pPr algn="just"/>
            <a:r>
              <a:rPr lang="en-US" dirty="0" smtClean="0"/>
              <a:t>Target </a:t>
            </a:r>
            <a:r>
              <a:rPr lang="en-US" dirty="0"/>
              <a:t>of partitions is, given an array and an element x of array as pivot, put x at its correct position in sorted array and put all smaller elements (smaller than x) before x, and put all greater elements (greater than x) after x. </a:t>
            </a:r>
            <a:endParaRPr lang="en-US" dirty="0" smtClean="0"/>
          </a:p>
          <a:p>
            <a:pPr algn="just"/>
            <a:r>
              <a:rPr lang="en-US" dirty="0" smtClean="0"/>
              <a:t>All </a:t>
            </a:r>
            <a:r>
              <a:rPr lang="en-US" dirty="0"/>
              <a:t>this should be done in linear time.</a:t>
            </a:r>
          </a:p>
        </p:txBody>
      </p:sp>
    </p:spTree>
    <p:extLst>
      <p:ext uri="{BB962C8B-B14F-4D97-AF65-F5344CB8AC3E}">
        <p14:creationId xmlns:p14="http://schemas.microsoft.com/office/powerpoint/2010/main" val="1166245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77500" lnSpcReduction="20000"/>
          </a:bodyPr>
          <a:lstStyle/>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a:solidFill>
                  <a:srgbClr val="333333"/>
                </a:solidFill>
                <a:latin typeface="Arial Unicode MS"/>
              </a:rPr>
              <a:t>The array </a:t>
            </a:r>
            <a:r>
              <a:rPr lang="en-US" altLang="en-US" sz="2800" dirty="0" smtClean="0">
                <a:solidFill>
                  <a:srgbClr val="333333"/>
                </a:solidFill>
                <a:latin typeface="Arial Unicode MS"/>
              </a:rPr>
              <a:t>is reordered </a:t>
            </a:r>
            <a:r>
              <a:rPr lang="en-US" altLang="en-US" sz="2800" dirty="0">
                <a:solidFill>
                  <a:srgbClr val="333333"/>
                </a:solidFill>
                <a:latin typeface="Arial Unicode MS"/>
              </a:rPr>
              <a:t>or rearranged</a:t>
            </a:r>
            <a:r>
              <a:rPr lang="en-US" altLang="en-US" sz="2800" dirty="0" smtClean="0">
                <a:solidFill>
                  <a:srgbClr val="333333"/>
                </a:solidFill>
                <a:latin typeface="Arial Unicode MS"/>
              </a:rPr>
              <a:t>.</a:t>
            </a: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smtClean="0">
                <a:solidFill>
                  <a:srgbClr val="333333"/>
                </a:solidFill>
                <a:latin typeface="Arial Unicode MS"/>
              </a:rPr>
              <a:t>All </a:t>
            </a:r>
            <a:r>
              <a:rPr lang="en-US" altLang="en-US" sz="2800" dirty="0">
                <a:solidFill>
                  <a:srgbClr val="333333"/>
                </a:solidFill>
                <a:latin typeface="Arial Unicode MS"/>
              </a:rPr>
              <a:t>the values smaller </a:t>
            </a:r>
            <a:r>
              <a:rPr lang="en-US" altLang="en-US" sz="2800" dirty="0" smtClean="0">
                <a:solidFill>
                  <a:srgbClr val="333333"/>
                </a:solidFill>
                <a:latin typeface="Arial Unicode MS"/>
              </a:rPr>
              <a:t>than </a:t>
            </a:r>
            <a:r>
              <a:rPr lang="en-US" altLang="en-US" sz="2800" dirty="0">
                <a:solidFill>
                  <a:srgbClr val="333333"/>
                </a:solidFill>
                <a:latin typeface="Arial Unicode MS"/>
              </a:rPr>
              <a:t>pivot are moved to the left side </a:t>
            </a:r>
            <a:r>
              <a:rPr lang="en-US" altLang="en-US" sz="2800" dirty="0" smtClean="0">
                <a:solidFill>
                  <a:srgbClr val="333333"/>
                </a:solidFill>
                <a:latin typeface="Arial Unicode MS"/>
              </a:rPr>
              <a:t>of </a:t>
            </a:r>
            <a:r>
              <a:rPr lang="en-US" altLang="en-US" sz="2800" dirty="0">
                <a:solidFill>
                  <a:srgbClr val="333333"/>
                </a:solidFill>
                <a:latin typeface="Arial Unicode MS"/>
              </a:rPr>
              <a:t>pivot element and all the values greater than the pivot are moved to the right side of pivot </a:t>
            </a: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a:solidFill>
                  <a:srgbClr val="333333"/>
                </a:solidFill>
                <a:latin typeface="Arial Unicode MS"/>
              </a:rPr>
              <a:t>element (with values equal to the pivot. going either side). </a:t>
            </a:r>
            <a:endParaRPr lang="en-US" altLang="en-US" sz="2800" dirty="0" smtClean="0">
              <a:solidFill>
                <a:srgbClr val="333333"/>
              </a:solidFill>
              <a:latin typeface="Arial Unicode MS"/>
            </a:endParaRP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smtClean="0">
                <a:solidFill>
                  <a:srgbClr val="333333"/>
                </a:solidFill>
                <a:latin typeface="Arial Unicode MS"/>
              </a:rPr>
              <a:t>The </a:t>
            </a:r>
            <a:r>
              <a:rPr lang="en-US" altLang="en-US" sz="2800" dirty="0">
                <a:solidFill>
                  <a:srgbClr val="333333"/>
                </a:solidFill>
                <a:latin typeface="Arial Unicode MS"/>
              </a:rPr>
              <a:t>array is logically divided </a:t>
            </a:r>
            <a:r>
              <a:rPr lang="en-US" altLang="en-US" sz="2800" dirty="0" smtClean="0">
                <a:solidFill>
                  <a:srgbClr val="333333"/>
                </a:solidFill>
                <a:latin typeface="Arial Unicode MS"/>
              </a:rPr>
              <a:t>into two </a:t>
            </a:r>
            <a:r>
              <a:rPr lang="en-US" altLang="en-US" sz="2800" dirty="0">
                <a:solidFill>
                  <a:srgbClr val="333333"/>
                </a:solidFill>
                <a:latin typeface="Arial Unicode MS"/>
              </a:rPr>
              <a:t>sub-arrays. </a:t>
            </a:r>
            <a:endParaRPr lang="en-US" altLang="en-US" sz="2800" dirty="0" smtClean="0">
              <a:solidFill>
                <a:srgbClr val="333333"/>
              </a:solidFill>
              <a:latin typeface="Arial Unicode MS"/>
            </a:endParaRP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smtClean="0">
                <a:solidFill>
                  <a:srgbClr val="333333"/>
                </a:solidFill>
                <a:latin typeface="Arial Unicode MS"/>
              </a:rPr>
              <a:t>In </a:t>
            </a:r>
            <a:r>
              <a:rPr lang="en-US" altLang="en-US" sz="2800" dirty="0">
                <a:solidFill>
                  <a:srgbClr val="333333"/>
                </a:solidFill>
                <a:latin typeface="Arial Unicode MS"/>
              </a:rPr>
              <a:t>this step, data stored in an array is read (or </a:t>
            </a:r>
            <a:r>
              <a:rPr lang="en-US" altLang="en-US" sz="2800" dirty="0" smtClean="0">
                <a:solidFill>
                  <a:srgbClr val="333333"/>
                </a:solidFill>
                <a:latin typeface="Arial Unicode MS"/>
              </a:rPr>
              <a:t>examined</a:t>
            </a:r>
            <a:r>
              <a:rPr lang="en-US" altLang="en-US" sz="2800" dirty="0">
                <a:solidFill>
                  <a:srgbClr val="333333"/>
                </a:solidFill>
                <a:latin typeface="Arial Unicode MS"/>
              </a:rPr>
              <a:t>) from left side </a:t>
            </a:r>
            <a:r>
              <a:rPr lang="en-US" altLang="en-US" sz="2800" dirty="0" smtClean="0">
                <a:solidFill>
                  <a:srgbClr val="333333"/>
                </a:solidFill>
                <a:latin typeface="Arial Unicode MS"/>
              </a:rPr>
              <a:t>and then </a:t>
            </a:r>
            <a:r>
              <a:rPr lang="en-US" altLang="en-US" sz="2800" dirty="0">
                <a:solidFill>
                  <a:srgbClr val="333333"/>
                </a:solidFill>
                <a:latin typeface="Arial Unicode MS"/>
              </a:rPr>
              <a:t>right side at a time and then moved to the proper sides of pivot element.</a:t>
            </a: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smtClean="0">
                <a:solidFill>
                  <a:srgbClr val="333333"/>
                </a:solidFill>
                <a:latin typeface="Arial Unicode MS"/>
              </a:rPr>
              <a:t>In </a:t>
            </a:r>
            <a:r>
              <a:rPr lang="en-US" altLang="en-US" sz="2800" dirty="0">
                <a:solidFill>
                  <a:srgbClr val="333333"/>
                </a:solidFill>
                <a:latin typeface="Arial Unicode MS"/>
              </a:rPr>
              <a:t>this process, two pointers work together, namely L (for left marker) and R (for right marker). </a:t>
            </a: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a:solidFill>
                  <a:srgbClr val="333333"/>
                </a:solidFill>
                <a:latin typeface="Arial Unicode MS"/>
              </a:rPr>
              <a:t>At the beginning of partition, L points to the first element of the array and R points to the last </a:t>
            </a:r>
          </a:p>
          <a:p>
            <a:pPr lvl="0" algn="just" eaLnBrk="0" fontAlgn="base" hangingPunct="0">
              <a:spcBef>
                <a:spcPct val="0"/>
              </a:spcBef>
              <a:spcAft>
                <a:spcPct val="0"/>
              </a:spcAft>
              <a:buClr>
                <a:schemeClr val="tx2">
                  <a:lumMod val="60000"/>
                  <a:lumOff val="40000"/>
                </a:schemeClr>
              </a:buClr>
              <a:buSzTx/>
              <a:buFont typeface="Arial" panose="020B0604020202020204" pitchFamily="34" charset="0"/>
              <a:buChar char="•"/>
            </a:pPr>
            <a:r>
              <a:rPr lang="en-US" altLang="en-US" sz="2800" dirty="0">
                <a:solidFill>
                  <a:srgbClr val="333333"/>
                </a:solidFill>
                <a:latin typeface="Arial Unicode MS"/>
              </a:rPr>
              <a:t>element of the array. pointer L moves forward, while the pointer R moves backward.</a:t>
            </a:r>
            <a:r>
              <a:rPr lang="en-US" altLang="en-US" sz="2000" dirty="0"/>
              <a:t> </a:t>
            </a:r>
            <a:endParaRPr lang="en-US" altLang="en-US" sz="5400" dirty="0">
              <a:latin typeface="Arial" panose="020B0604020202020204" pitchFamily="34" charset="0"/>
            </a:endParaRPr>
          </a:p>
          <a:p>
            <a:pPr algn="just"/>
            <a:endParaRPr lang="en-US" dirty="0"/>
          </a:p>
        </p:txBody>
      </p:sp>
    </p:spTree>
    <p:extLst>
      <p:ext uri="{BB962C8B-B14F-4D97-AF65-F5344CB8AC3E}">
        <p14:creationId xmlns:p14="http://schemas.microsoft.com/office/powerpoint/2010/main" val="1934975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Quick Sort</a:t>
            </a:r>
            <a:endParaRPr lang="en-US" dirty="0"/>
          </a:p>
        </p:txBody>
      </p:sp>
      <p:pic>
        <p:nvPicPr>
          <p:cNvPr id="4" name="Content Placeholder 3"/>
          <p:cNvPicPr>
            <a:picLocks noGrp="1" noChangeAspect="1"/>
          </p:cNvPicPr>
          <p:nvPr>
            <p:ph idx="1"/>
          </p:nvPr>
        </p:nvPicPr>
        <p:blipFill>
          <a:blip r:embed="rId2"/>
          <a:stretch>
            <a:fillRect/>
          </a:stretch>
        </p:blipFill>
        <p:spPr>
          <a:xfrm>
            <a:off x="1310890" y="2758440"/>
            <a:ext cx="6522220" cy="2425859"/>
          </a:xfrm>
          <a:prstGeom prst="rect">
            <a:avLst/>
          </a:prstGeom>
        </p:spPr>
      </p:pic>
    </p:spTree>
    <p:extLst>
      <p:ext uri="{BB962C8B-B14F-4D97-AF65-F5344CB8AC3E}">
        <p14:creationId xmlns:p14="http://schemas.microsoft.com/office/powerpoint/2010/main" val="56705285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7796" y="2453641"/>
            <a:ext cx="6748408" cy="522764"/>
          </a:xfrm>
          <a:prstGeom prst="rect">
            <a:avLst/>
          </a:prstGeom>
        </p:spPr>
      </p:pic>
    </p:spTree>
    <p:extLst>
      <p:ext uri="{BB962C8B-B14F-4D97-AF65-F5344CB8AC3E}">
        <p14:creationId xmlns:p14="http://schemas.microsoft.com/office/powerpoint/2010/main" val="2465176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7796" y="2428717"/>
            <a:ext cx="6748408" cy="832643"/>
          </a:xfrm>
          <a:prstGeom prst="rect">
            <a:avLst/>
          </a:prstGeom>
        </p:spPr>
      </p:pic>
    </p:spTree>
    <p:extLst>
      <p:ext uri="{BB962C8B-B14F-4D97-AF65-F5344CB8AC3E}">
        <p14:creationId xmlns:p14="http://schemas.microsoft.com/office/powerpoint/2010/main" val="204107792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7796" y="2453641"/>
            <a:ext cx="6742244" cy="868679"/>
          </a:xfrm>
          <a:prstGeom prst="rect">
            <a:avLst/>
          </a:prstGeom>
        </p:spPr>
      </p:pic>
    </p:spTree>
    <p:extLst>
      <p:ext uri="{BB962C8B-B14F-4D97-AF65-F5344CB8AC3E}">
        <p14:creationId xmlns:p14="http://schemas.microsoft.com/office/powerpoint/2010/main" val="147867996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6321" y="2320290"/>
            <a:ext cx="7025640" cy="1245870"/>
          </a:xfrm>
          <a:prstGeom prst="rect">
            <a:avLst/>
          </a:prstGeom>
        </p:spPr>
      </p:pic>
    </p:spTree>
    <p:extLst>
      <p:ext uri="{BB962C8B-B14F-4D97-AF65-F5344CB8AC3E}">
        <p14:creationId xmlns:p14="http://schemas.microsoft.com/office/powerpoint/2010/main" val="13449653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13460" y="2406809"/>
            <a:ext cx="6941820" cy="1494631"/>
          </a:xfrm>
          <a:prstGeom prst="rect">
            <a:avLst/>
          </a:prstGeom>
        </p:spPr>
      </p:pic>
    </p:spTree>
    <p:extLst>
      <p:ext uri="{BB962C8B-B14F-4D97-AF65-F5344CB8AC3E}">
        <p14:creationId xmlns:p14="http://schemas.microsoft.com/office/powerpoint/2010/main" val="52583969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129664" y="2213451"/>
            <a:ext cx="6703695" cy="1969806"/>
          </a:xfrm>
          <a:prstGeom prst="rect">
            <a:avLst/>
          </a:prstGeom>
        </p:spPr>
      </p:pic>
    </p:spTree>
    <p:extLst>
      <p:ext uri="{BB962C8B-B14F-4D97-AF65-F5344CB8AC3E}">
        <p14:creationId xmlns:p14="http://schemas.microsoft.com/office/powerpoint/2010/main" val="209947564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fontScale="92500"/>
          </a:bodyPr>
          <a:lstStyle/>
          <a:p>
            <a:pPr algn="just"/>
            <a:r>
              <a:rPr lang="en-US" dirty="0"/>
              <a:t>The selection sort algorithm sorts an array by repeatedly finding the minimum element (considering ascending order) from unsorted part and putting it at the beginning. </a:t>
            </a:r>
            <a:endParaRPr lang="en-US" dirty="0" smtClean="0"/>
          </a:p>
          <a:p>
            <a:r>
              <a:rPr lang="en-US" dirty="0" smtClean="0"/>
              <a:t>The </a:t>
            </a:r>
            <a:r>
              <a:rPr lang="en-US" dirty="0"/>
              <a:t>algorithm maintains two subarrays in a given array.</a:t>
            </a:r>
            <a:br>
              <a:rPr lang="en-US" dirty="0"/>
            </a:br>
            <a:r>
              <a:rPr lang="en-US" dirty="0" smtClean="0"/>
              <a:t>     1</a:t>
            </a:r>
            <a:r>
              <a:rPr lang="en-US" dirty="0"/>
              <a:t>) The subarray which is already sorted. </a:t>
            </a:r>
            <a:br>
              <a:rPr lang="en-US" dirty="0"/>
            </a:br>
            <a:r>
              <a:rPr lang="en-US" dirty="0" smtClean="0"/>
              <a:t>     2</a:t>
            </a:r>
            <a:r>
              <a:rPr lang="en-US" dirty="0"/>
              <a:t>) Remaining subarray which is unsorted</a:t>
            </a:r>
            <a:r>
              <a:rPr lang="en-US" dirty="0" smtClean="0"/>
              <a:t>.</a:t>
            </a:r>
          </a:p>
          <a:p>
            <a:pPr marL="0" indent="0" algn="just">
              <a:buNone/>
            </a:pPr>
            <a:r>
              <a:rPr lang="en-US" dirty="0"/>
              <a:t/>
            </a:r>
            <a:br>
              <a:rPr lang="en-US" dirty="0"/>
            </a:br>
            <a:r>
              <a:rPr lang="en-US" dirty="0"/>
              <a:t>In every iteration of selection sort, the minimum element (considering ascending order) from the unsorted subarray is picked and moved to the sorted subarray. </a:t>
            </a:r>
          </a:p>
        </p:txBody>
      </p:sp>
    </p:spTree>
    <p:extLst>
      <p:ext uri="{BB962C8B-B14F-4D97-AF65-F5344CB8AC3E}">
        <p14:creationId xmlns:p14="http://schemas.microsoft.com/office/powerpoint/2010/main" val="78037049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1983" y="2118360"/>
            <a:ext cx="7042449" cy="2087879"/>
          </a:xfrm>
          <a:prstGeom prst="rect">
            <a:avLst/>
          </a:prstGeom>
        </p:spPr>
      </p:pic>
    </p:spTree>
    <p:extLst>
      <p:ext uri="{BB962C8B-B14F-4D97-AF65-F5344CB8AC3E}">
        <p14:creationId xmlns:p14="http://schemas.microsoft.com/office/powerpoint/2010/main" val="337258332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3450" y="2148840"/>
            <a:ext cx="6599207" cy="2468880"/>
          </a:xfrm>
          <a:prstGeom prst="rect">
            <a:avLst/>
          </a:prstGeom>
        </p:spPr>
      </p:pic>
    </p:spTree>
    <p:extLst>
      <p:ext uri="{BB962C8B-B14F-4D97-AF65-F5344CB8AC3E}">
        <p14:creationId xmlns:p14="http://schemas.microsoft.com/office/powerpoint/2010/main" val="84358843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0863" y="2194560"/>
            <a:ext cx="6618658" cy="2508294"/>
          </a:xfrm>
          <a:prstGeom prst="rect">
            <a:avLst/>
          </a:prstGeom>
        </p:spPr>
      </p:pic>
    </p:spTree>
    <p:extLst>
      <p:ext uri="{BB962C8B-B14F-4D97-AF65-F5344CB8AC3E}">
        <p14:creationId xmlns:p14="http://schemas.microsoft.com/office/powerpoint/2010/main" val="291854352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Selection sort is the simplest sorting method</a:t>
            </a:r>
            <a:r>
              <a:rPr lang="en-US" dirty="0" smtClean="0"/>
              <a:t>.</a:t>
            </a:r>
          </a:p>
          <a:p>
            <a:pPr algn="just"/>
            <a:r>
              <a:rPr lang="en-US" dirty="0" smtClean="0"/>
              <a:t> </a:t>
            </a:r>
            <a:r>
              <a:rPr lang="en-US" dirty="0"/>
              <a:t>It first finds the smallest value in the array and exchanges this value with the value in the first position of the </a:t>
            </a:r>
            <a:r>
              <a:rPr lang="en-US" dirty="0" smtClean="0"/>
              <a:t>array.</a:t>
            </a:r>
            <a:endParaRPr lang="en-US" dirty="0"/>
          </a:p>
          <a:p>
            <a:pPr algn="just"/>
            <a:r>
              <a:rPr lang="en-US" dirty="0" smtClean="0"/>
              <a:t>Then</a:t>
            </a:r>
            <a:r>
              <a:rPr lang="en-US" dirty="0"/>
              <a:t>, it finds the second smallest value and exchanges this value with the value in the second position of the array and so on. </a:t>
            </a:r>
            <a:endParaRPr lang="en-US" dirty="0" smtClean="0"/>
          </a:p>
          <a:p>
            <a:pPr algn="just"/>
            <a:r>
              <a:rPr lang="en-US" dirty="0" smtClean="0"/>
              <a:t>This </a:t>
            </a:r>
            <a:r>
              <a:rPr lang="en-US" dirty="0"/>
              <a:t>process continues until the entire array is sorted. </a:t>
            </a:r>
          </a:p>
          <a:p>
            <a:pPr algn="just"/>
            <a:r>
              <a:rPr lang="en-US" dirty="0"/>
              <a:t>Selection sort method is relatively easy to implement. </a:t>
            </a:r>
            <a:endParaRPr lang="en-US" dirty="0" smtClean="0"/>
          </a:p>
          <a:p>
            <a:pPr algn="just"/>
            <a:r>
              <a:rPr lang="en-US" dirty="0" smtClean="0"/>
              <a:t>It </a:t>
            </a:r>
            <a:r>
              <a:rPr lang="en-US" dirty="0"/>
              <a:t>is also slightly faster than bubble sort because selection sort makes only one exchange for every pass through the list or array. </a:t>
            </a:r>
            <a:endParaRPr lang="en-US" dirty="0" smtClean="0"/>
          </a:p>
          <a:p>
            <a:pPr algn="just"/>
            <a:r>
              <a:rPr lang="en-US" dirty="0" smtClean="0"/>
              <a:t>It </a:t>
            </a:r>
            <a:r>
              <a:rPr lang="en-US" dirty="0"/>
              <a:t>is, however, inefficient for larger lists. </a:t>
            </a:r>
            <a:endParaRPr lang="en-US" dirty="0" smtClean="0"/>
          </a:p>
          <a:p>
            <a:pPr algn="just"/>
            <a:r>
              <a:rPr lang="en-US" dirty="0" smtClean="0"/>
              <a:t>To </a:t>
            </a:r>
            <a:r>
              <a:rPr lang="en-US" dirty="0"/>
              <a:t>sort an array of "n" </a:t>
            </a:r>
            <a:r>
              <a:rPr lang="en-US" dirty="0" err="1"/>
              <a:t>elenients</a:t>
            </a:r>
            <a:r>
              <a:rPr lang="en-US" dirty="0"/>
              <a:t>, n-1 passes (or iterations) are required. </a:t>
            </a:r>
          </a:p>
        </p:txBody>
      </p:sp>
    </p:spTree>
    <p:extLst>
      <p:ext uri="{BB962C8B-B14F-4D97-AF65-F5344CB8AC3E}">
        <p14:creationId xmlns:p14="http://schemas.microsoft.com/office/powerpoint/2010/main" val="1315297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following steps explain sorting of data in an array in ascending order using selection sort method: </a:t>
            </a:r>
            <a:endParaRPr lang="en-US" dirty="0" smtClean="0"/>
          </a:p>
          <a:p>
            <a:pPr marL="0" indent="0" algn="just">
              <a:buNone/>
            </a:pPr>
            <a:endParaRPr lang="en-US" dirty="0" smtClean="0"/>
          </a:p>
          <a:p>
            <a:pPr algn="just"/>
            <a:r>
              <a:rPr lang="en-US" dirty="0" smtClean="0"/>
              <a:t>In </a:t>
            </a:r>
            <a:r>
              <a:rPr lang="en-US" dirty="0"/>
              <a:t>first pass or iteration, the whole array is searched to find the smallest value. The element of the array that has the smallest value is selected. This value is exchanged (interchanged) with the first element of the array in order to place the smallest value at the first position. </a:t>
            </a:r>
            <a:endParaRPr lang="en-US" dirty="0" smtClean="0"/>
          </a:p>
          <a:p>
            <a:pPr algn="just"/>
            <a:endParaRPr lang="en-US" dirty="0" smtClean="0"/>
          </a:p>
          <a:p>
            <a:pPr algn="just"/>
            <a:r>
              <a:rPr lang="en-US" dirty="0" smtClean="0"/>
              <a:t>In </a:t>
            </a:r>
            <a:r>
              <a:rPr lang="en-US" dirty="0"/>
              <a:t>second pass, the array is searched from second element to the last element of the array to find the smallest value (i.e. second smallest value). This value is exchanged with the second element of the array and so on. </a:t>
            </a:r>
            <a:endParaRPr lang="en-US" dirty="0" smtClean="0"/>
          </a:p>
          <a:p>
            <a:pPr algn="just"/>
            <a:r>
              <a:rPr lang="en-US" dirty="0" smtClean="0"/>
              <a:t>This process is repeated until last element is sorted.</a:t>
            </a:r>
            <a:endParaRPr lang="en-US" dirty="0"/>
          </a:p>
          <a:p>
            <a:pPr algn="just"/>
            <a:endParaRPr lang="en-US" dirty="0"/>
          </a:p>
          <a:p>
            <a:endParaRPr lang="en-US" dirty="0"/>
          </a:p>
        </p:txBody>
      </p:sp>
    </p:spTree>
    <p:extLst>
      <p:ext uri="{BB962C8B-B14F-4D97-AF65-F5344CB8AC3E}">
        <p14:creationId xmlns:p14="http://schemas.microsoft.com/office/powerpoint/2010/main" val="335964720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04672"/>
          </a:xfrm>
        </p:spPr>
        <p:txBody>
          <a:bodyPr>
            <a:normAutofit fontScale="90000"/>
          </a:bodyPr>
          <a:lstStyle/>
          <a:p>
            <a:r>
              <a:rPr lang="en-US" dirty="0" smtClean="0"/>
              <a:t>Algorithm</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966852" y="1935163"/>
            <a:ext cx="5210296" cy="4389437"/>
          </a:xfrm>
          <a:prstGeom prst="rect">
            <a:avLst/>
          </a:prstGeom>
        </p:spPr>
      </p:pic>
    </p:spTree>
    <p:extLst>
      <p:ext uri="{BB962C8B-B14F-4D97-AF65-F5344CB8AC3E}">
        <p14:creationId xmlns:p14="http://schemas.microsoft.com/office/powerpoint/2010/main" val="13592779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898231" y="2133600"/>
            <a:ext cx="7347538" cy="4373880"/>
          </a:xfrm>
          <a:prstGeom prst="rect">
            <a:avLst/>
          </a:prstGeom>
        </p:spPr>
      </p:pic>
    </p:spTree>
    <p:extLst>
      <p:ext uri="{BB962C8B-B14F-4D97-AF65-F5344CB8AC3E}">
        <p14:creationId xmlns:p14="http://schemas.microsoft.com/office/powerpoint/2010/main" val="155510541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p:cNvPicPr>
          <p:nvPr>
            <p:ph idx="1"/>
          </p:nvPr>
        </p:nvPicPr>
        <p:blipFill>
          <a:blip r:embed="rId2"/>
          <a:stretch>
            <a:fillRect/>
          </a:stretch>
        </p:blipFill>
        <p:spPr>
          <a:xfrm>
            <a:off x="713599" y="2182368"/>
            <a:ext cx="7716802" cy="4073493"/>
          </a:xfrm>
          <a:prstGeom prst="rect">
            <a:avLst/>
          </a:prstGeom>
        </p:spPr>
      </p:pic>
    </p:spTree>
    <p:extLst>
      <p:ext uri="{BB962C8B-B14F-4D97-AF65-F5344CB8AC3E}">
        <p14:creationId xmlns:p14="http://schemas.microsoft.com/office/powerpoint/2010/main" val="17314882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p:cNvPicPr>
          <p:nvPr>
            <p:ph idx="1"/>
          </p:nvPr>
        </p:nvPicPr>
        <p:blipFill rotWithShape="1">
          <a:blip r:embed="rId2"/>
          <a:srcRect b="38443"/>
          <a:stretch/>
        </p:blipFill>
        <p:spPr>
          <a:xfrm>
            <a:off x="1639314" y="2115877"/>
            <a:ext cx="5865372" cy="4041083"/>
          </a:xfrm>
          <a:prstGeom prst="rect">
            <a:avLst/>
          </a:prstGeom>
        </p:spPr>
      </p:pic>
    </p:spTree>
    <p:extLst>
      <p:ext uri="{BB962C8B-B14F-4D97-AF65-F5344CB8AC3E}">
        <p14:creationId xmlns:p14="http://schemas.microsoft.com/office/powerpoint/2010/main" val="281677811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6" name="Content Placeholder 5"/>
          <p:cNvPicPr>
            <a:picLocks noGrp="1" noChangeAspect="1"/>
          </p:cNvPicPr>
          <p:nvPr>
            <p:ph idx="1"/>
          </p:nvPr>
        </p:nvPicPr>
        <p:blipFill>
          <a:blip r:embed="rId2"/>
          <a:stretch>
            <a:fillRect/>
          </a:stretch>
        </p:blipFill>
        <p:spPr>
          <a:xfrm>
            <a:off x="2208847" y="2146394"/>
            <a:ext cx="4969193" cy="4367596"/>
          </a:xfrm>
          <a:prstGeom prst="rect">
            <a:avLst/>
          </a:prstGeom>
        </p:spPr>
      </p:pic>
    </p:spTree>
    <p:extLst>
      <p:ext uri="{BB962C8B-B14F-4D97-AF65-F5344CB8AC3E}">
        <p14:creationId xmlns:p14="http://schemas.microsoft.com/office/powerpoint/2010/main" val="3183560844"/>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0</TotalTime>
  <Words>554</Words>
  <Application>Microsoft Office PowerPoint</Application>
  <PresentationFormat>On-screen Show (4:3)</PresentationFormat>
  <Paragraphs>50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Unicode MS</vt:lpstr>
      <vt:lpstr>Calibri</vt:lpstr>
      <vt:lpstr>Century Gothic</vt:lpstr>
      <vt:lpstr>Constantia</vt:lpstr>
      <vt:lpstr>Wingdings</vt:lpstr>
      <vt:lpstr>Wingdings 2</vt:lpstr>
      <vt:lpstr>Flow</vt:lpstr>
      <vt:lpstr>Sorting Algorithms</vt:lpstr>
      <vt:lpstr>Selection Sort</vt:lpstr>
      <vt:lpstr>Selection Sort</vt:lpstr>
      <vt:lpstr>Cont.</vt:lpstr>
      <vt:lpstr>Algorithm</vt:lpstr>
      <vt:lpstr>Example</vt:lpstr>
      <vt:lpstr>Cont.</vt:lpstr>
      <vt:lpstr>Cont.</vt:lpstr>
      <vt:lpstr>Cont.</vt:lpstr>
      <vt:lpstr>Quick Sort</vt:lpstr>
      <vt:lpstr>Cont.</vt:lpstr>
      <vt:lpstr>Cont.</vt:lpstr>
      <vt:lpstr>Example 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2013-10-18T18:37:23Z</dcterms:created>
  <dcterms:modified xsi:type="dcterms:W3CDTF">2021-11-21T09:39:57Z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