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80" r:id="rId2"/>
  </p:sldMasterIdLst>
  <p:notesMasterIdLst>
    <p:notesMasterId r:id="rId50"/>
  </p:notesMasterIdLst>
  <p:handoutMasterIdLst>
    <p:handoutMasterId r:id="rId51"/>
  </p:handoutMasterIdLst>
  <p:sldIdLst>
    <p:sldId id="321" r:id="rId3"/>
    <p:sldId id="328" r:id="rId4"/>
    <p:sldId id="331" r:id="rId5"/>
    <p:sldId id="332" r:id="rId6"/>
    <p:sldId id="345" r:id="rId7"/>
    <p:sldId id="391" r:id="rId8"/>
    <p:sldId id="348" r:id="rId9"/>
    <p:sldId id="349" r:id="rId10"/>
    <p:sldId id="387" r:id="rId11"/>
    <p:sldId id="388" r:id="rId12"/>
    <p:sldId id="389" r:id="rId13"/>
    <p:sldId id="390" r:id="rId14"/>
    <p:sldId id="335" r:id="rId15"/>
    <p:sldId id="336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37" r:id="rId24"/>
    <p:sldId id="392" r:id="rId25"/>
    <p:sldId id="393" r:id="rId26"/>
    <p:sldId id="398" r:id="rId27"/>
    <p:sldId id="395" r:id="rId28"/>
    <p:sldId id="396" r:id="rId29"/>
    <p:sldId id="397" r:id="rId30"/>
    <p:sldId id="399" r:id="rId31"/>
    <p:sldId id="400" r:id="rId32"/>
    <p:sldId id="401" r:id="rId33"/>
    <p:sldId id="402" r:id="rId34"/>
    <p:sldId id="403" r:id="rId35"/>
    <p:sldId id="404" r:id="rId36"/>
    <p:sldId id="405" r:id="rId37"/>
    <p:sldId id="417" r:id="rId38"/>
    <p:sldId id="407" r:id="rId39"/>
    <p:sldId id="406" r:id="rId40"/>
    <p:sldId id="408" r:id="rId41"/>
    <p:sldId id="409" r:id="rId42"/>
    <p:sldId id="410" r:id="rId43"/>
    <p:sldId id="416" r:id="rId44"/>
    <p:sldId id="411" r:id="rId45"/>
    <p:sldId id="412" r:id="rId46"/>
    <p:sldId id="413" r:id="rId47"/>
    <p:sldId id="414" r:id="rId48"/>
    <p:sldId id="415" r:id="rId4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EB352F15-F7B3-4C84-A26F-B21940F0A7B0}">
          <p14:sldIdLst>
            <p14:sldId id="321"/>
            <p14:sldId id="328"/>
            <p14:sldId id="331"/>
            <p14:sldId id="332"/>
            <p14:sldId id="345"/>
            <p14:sldId id="391"/>
            <p14:sldId id="348"/>
            <p14:sldId id="349"/>
            <p14:sldId id="387"/>
            <p14:sldId id="388"/>
            <p14:sldId id="389"/>
            <p14:sldId id="390"/>
            <p14:sldId id="335"/>
            <p14:sldId id="336"/>
            <p14:sldId id="338"/>
            <p14:sldId id="339"/>
            <p14:sldId id="340"/>
            <p14:sldId id="341"/>
            <p14:sldId id="342"/>
            <p14:sldId id="343"/>
            <p14:sldId id="344"/>
            <p14:sldId id="337"/>
            <p14:sldId id="392"/>
            <p14:sldId id="393"/>
            <p14:sldId id="398"/>
            <p14:sldId id="395"/>
            <p14:sldId id="396"/>
          </p14:sldIdLst>
        </p14:section>
        <p14:section name="Untitled Section" id="{FE0500AD-5006-4E98-8CC1-DA0E1E4EFC0A}">
          <p14:sldIdLst>
            <p14:sldId id="397"/>
            <p14:sldId id="399"/>
            <p14:sldId id="400"/>
            <p14:sldId id="401"/>
            <p14:sldId id="402"/>
            <p14:sldId id="403"/>
            <p14:sldId id="404"/>
            <p14:sldId id="405"/>
            <p14:sldId id="417"/>
            <p14:sldId id="407"/>
            <p14:sldId id="406"/>
            <p14:sldId id="408"/>
            <p14:sldId id="409"/>
            <p14:sldId id="410"/>
            <p14:sldId id="416"/>
            <p14:sldId id="411"/>
            <p14:sldId id="412"/>
            <p14:sldId id="413"/>
            <p14:sldId id="414"/>
            <p14:sldId id="4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4" autoAdjust="0"/>
    <p:restoredTop sz="94660"/>
  </p:normalViewPr>
  <p:slideViewPr>
    <p:cSldViewPr snapToGrid="0">
      <p:cViewPr varScale="1">
        <p:scale>
          <a:sx n="63" d="100"/>
          <a:sy n="63" d="100"/>
        </p:scale>
        <p:origin x="150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1770" y="96"/>
      </p:cViewPr>
      <p:guideLst/>
    </p:cSldViewPr>
  </p:notesViewPr>
  <p:gridSpacing cx="75895" cy="7589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2E0B3B4-78E1-48E2-85AF-EA72E89D3AE5}" type="datetimeFigureOut">
              <a:rPr lang="en-US"/>
              <a:pPr>
                <a:defRPr/>
              </a:pPr>
              <a:t>12/1/2021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F3E64A3-EF46-4D9C-BE70-496385113F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414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542E392-BEE6-41D4-A49C-43219A35FDDD}" type="datetimeFigureOut">
              <a:rPr lang="en-US"/>
              <a:pPr>
                <a:defRPr/>
              </a:pPr>
              <a:t>12/1/2021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7EA7CDE-F935-4E41-A53E-E8126A70F7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25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Divide</a:t>
            </a:r>
            <a:r>
              <a:rPr lang="en-US" baseline="0" dirty="0" smtClean="0"/>
              <a:t> the problem into sub problems and then from solution to </a:t>
            </a:r>
            <a:r>
              <a:rPr lang="en-US" baseline="0" dirty="0" err="1" smtClean="0"/>
              <a:t>subproblems</a:t>
            </a:r>
            <a:r>
              <a:rPr lang="en-US" baseline="0" dirty="0" smtClean="0"/>
              <a:t> we construct solution to </a:t>
            </a:r>
            <a:r>
              <a:rPr lang="en-US" baseline="0" smtClean="0"/>
              <a:t>actual problem.</a:t>
            </a:r>
            <a:endParaRPr lang="en-US" dirty="0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8669C7B-C012-4143-AC7C-7477BF6B6A89}" type="slidenum">
              <a:rPr lang="en-US" smtClean="0"/>
              <a:pPr eaLnBrk="1" hangingPunct="1"/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38272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Divide</a:t>
            </a:r>
            <a:r>
              <a:rPr lang="en-US" baseline="0" dirty="0" smtClean="0"/>
              <a:t> the problem into sub problems and then from solution to </a:t>
            </a:r>
            <a:r>
              <a:rPr lang="en-US" baseline="0" dirty="0" err="1" smtClean="0"/>
              <a:t>subproblems</a:t>
            </a:r>
            <a:r>
              <a:rPr lang="en-US" baseline="0" dirty="0" smtClean="0"/>
              <a:t> we construct solution to </a:t>
            </a:r>
            <a:r>
              <a:rPr lang="en-US" baseline="0" smtClean="0"/>
              <a:t>actual problem.</a:t>
            </a:r>
            <a:endParaRPr lang="en-US" dirty="0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8669C7B-C012-4143-AC7C-7477BF6B6A89}" type="slidenum">
              <a:rPr lang="en-US" smtClean="0"/>
              <a:pPr eaLnBrk="1" hangingPunct="1"/>
              <a:t>10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15009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Whatever is the input either</a:t>
            </a:r>
            <a:r>
              <a:rPr lang="en-US" baseline="0" dirty="0" smtClean="0"/>
              <a:t> sorted, unsorted or random </a:t>
            </a:r>
            <a:r>
              <a:rPr lang="en-US" baseline="0" dirty="0" err="1" smtClean="0"/>
              <a:t>nos</a:t>
            </a:r>
            <a:r>
              <a:rPr lang="en-US" baseline="0" dirty="0" smtClean="0"/>
              <a:t> it always take O(n). Reason j always goes from start to n-1</a:t>
            </a:r>
          </a:p>
          <a:p>
            <a:r>
              <a:rPr lang="en-US" baseline="0" dirty="0" smtClean="0"/>
              <a:t>If the partition function is dividing the array into equal halves- that is best case.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Q- The median of n elements can be found in O(n) time. </a:t>
            </a:r>
            <a:r>
              <a:rPr lang="en-US" sz="1200" smtClean="0">
                <a:latin typeface="Times New Roman" pitchFamily="18" charset="0"/>
                <a:cs typeface="Times New Roman" pitchFamily="18" charset="0"/>
              </a:rPr>
              <a:t>What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will be complexity of Quicksort in which </a:t>
            </a:r>
            <a:r>
              <a:rPr lang="en-US" sz="1200" smtClean="0">
                <a:latin typeface="Times New Roman" pitchFamily="18" charset="0"/>
                <a:cs typeface="Times New Roman" pitchFamily="18" charset="0"/>
              </a:rPr>
              <a:t>median is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selected as pivot. </a:t>
            </a:r>
            <a:endParaRPr lang="en-US" sz="1200" dirty="0" smtClean="0"/>
          </a:p>
          <a:p>
            <a:r>
              <a:rPr lang="en-US" baseline="0" dirty="0" smtClean="0"/>
              <a:t> </a:t>
            </a:r>
            <a:endParaRPr lang="en-US" dirty="0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8669C7B-C012-4143-AC7C-7477BF6B6A89}" type="slidenum">
              <a:rPr lang="en-US" smtClean="0"/>
              <a:pPr eaLnBrk="1" hangingPunct="1"/>
              <a:t>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881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Or array contains all </a:t>
            </a:r>
            <a:r>
              <a:rPr lang="en-US" dirty="0" err="1" smtClean="0"/>
              <a:t>nos</a:t>
            </a:r>
            <a:r>
              <a:rPr lang="en-US" dirty="0" smtClean="0"/>
              <a:t> which are equal.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8669C7B-C012-4143-AC7C-7477BF6B6A89}" type="slidenum">
              <a:rPr lang="en-US" smtClean="0"/>
              <a:pPr eaLnBrk="1" hangingPunct="1"/>
              <a:t>12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74896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3175" y="0"/>
            <a:ext cx="9140825" cy="6858000"/>
            <a:chOff x="3048" y="0"/>
            <a:chExt cx="12188952" cy="6858000"/>
          </a:xfrm>
        </p:grpSpPr>
        <p:sp>
          <p:nvSpPr>
            <p:cNvPr id="5" name="Rectangle 4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7" name="Rectangle 6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>
                  <a:latin typeface="Times New Roman" panose="02020603050405020304" pitchFamily="18" charset="0"/>
                  <a:cs typeface="+mn-cs"/>
                </a:endParaRPr>
              </a:p>
            </p:txBody>
          </p:sp>
          <p:sp>
            <p:nvSpPr>
              <p:cNvPr id="8" name="Rectangle 7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>
                  <a:latin typeface="Times New Roman" panose="02020603050405020304" pitchFamily="18" charset="0"/>
                  <a:cs typeface="+mn-cs"/>
                </a:endParaRPr>
              </a:p>
            </p:txBody>
          </p:sp>
          <p:sp>
            <p:nvSpPr>
              <p:cNvPr id="9" name="Rectangle 8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>
                  <a:latin typeface="Times New Roman" panose="02020603050405020304" pitchFamily="18" charset="0"/>
                  <a:cs typeface="+mn-cs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fld id="{EA73DA93-D728-46F8-A5D6-C2F07BF8E16C}" type="datetime1">
              <a:rPr lang="en-US" smtClean="0"/>
              <a:pPr>
                <a:defRPr/>
              </a:pPr>
              <a:t>12/1/2021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0A91E7-C180-441C-AC72-29A8E856B61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33664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95631B-38F5-4FC8-B2C0-4A58ECAE6EE4}" type="datetime1">
              <a:rPr lang="en-US" smtClean="0"/>
              <a:pPr>
                <a:defRPr/>
              </a:pPr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82BB89-BB86-42D6-BC1C-65AF52EB94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282310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D753C-9A3D-4878-BE00-CFC879FEBFBF}" type="datetime1">
              <a:rPr lang="en-US" smtClean="0"/>
              <a:pPr>
                <a:defRPr/>
              </a:pPr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215704-07E5-487E-BADD-4F151DEFBC3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33998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E8DA10-23DC-40E4-B2C8-530A90D8C630}" type="datetime1">
              <a:rPr lang="en-US" smtClean="0"/>
              <a:pPr>
                <a:defRPr/>
              </a:pPr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DD1C3B-08B7-4A6E-B524-59FC87035F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7008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D7100-8720-4FD5-AF66-74D79DE2FC5A}" type="datetime1">
              <a:rPr lang="en-US" smtClean="0"/>
              <a:pPr>
                <a:defRPr/>
              </a:pPr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CFD2E-D966-4B0F-9FD9-2235D7CE88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01528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2C0095-1F19-47DC-96F8-46B2ACB3926A}" type="datetime1">
              <a:rPr lang="en-US" smtClean="0"/>
              <a:pPr>
                <a:defRPr/>
              </a:pPr>
              <a:t>12/1/2021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BF3D3-8C3D-4A85-BD99-5CF67F30D0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81424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93926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6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120EC4-6A28-46AC-A6A3-F149F330D506}" type="datetime1">
              <a:rPr lang="en-US" smtClean="0"/>
              <a:pPr>
                <a:defRPr/>
              </a:pPr>
              <a:t>12/1/2021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E3F90E-A7E1-4A3C-A739-C823F8481B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21375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C1E868-B1DF-4651-8322-5CC993E6085A}" type="datetime1">
              <a:rPr lang="en-US" smtClean="0"/>
              <a:pPr>
                <a:defRPr/>
              </a:pPr>
              <a:t>12/1/2021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C7B7AD-1101-4333-BA93-F476D81D97A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85695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D2A8F-0672-48D2-A23D-C0347BB0F91D}" type="datetime1">
              <a:rPr lang="en-US" smtClean="0"/>
              <a:pPr>
                <a:defRPr/>
              </a:pPr>
              <a:t>12/1/2021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D7A52-AE3C-4B74-AC22-836FE0C70F1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42911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C0E58D-7C05-482F-B38B-FFB0A5B4C0A7}" type="datetime1">
              <a:rPr lang="en-US" smtClean="0"/>
              <a:pPr>
                <a:defRPr/>
              </a:pPr>
              <a:t>12/1/2021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8B2128-9F10-4393-AC72-7E0D762DB3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84244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A3B03-069D-409C-AC33-82F6E6BB95C7}" type="datetime1">
              <a:rPr lang="en-US" smtClean="0"/>
              <a:pPr>
                <a:defRPr/>
              </a:pPr>
              <a:t>12/1/2021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193CD-57CC-471C-8359-B1565FC696E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74069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8"/>
          <p:cNvGrpSpPr>
            <a:grpSpLocks/>
          </p:cNvGrpSpPr>
          <p:nvPr/>
        </p:nvGrpSpPr>
        <p:grpSpPr bwMode="auto">
          <a:xfrm>
            <a:off x="0" y="0"/>
            <a:ext cx="9142413" cy="6858000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-5"/>
              <a:ext cx="12188952" cy="68580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1033" name="Group 38"/>
            <p:cNvGrpSpPr>
              <a:grpSpLocks/>
            </p:cNvGrpSpPr>
            <p:nvPr/>
          </p:nvGrpSpPr>
          <p:grpSpPr bwMode="auto"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1034" name="Group 39"/>
              <p:cNvGrpSpPr>
                <a:grpSpLocks/>
              </p:cNvGrpSpPr>
              <p:nvPr/>
            </p:nvGrpSpPr>
            <p:grpSpPr bwMode="auto"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525"/>
                  <a:ext cx="196711" cy="304800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2400">
                    <a:latin typeface="Times New Roman" panose="02020603050405020304" pitchFamily="18" charset="0"/>
                    <a:cs typeface="+mn-cs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1522"/>
                  <a:ext cx="196711" cy="304800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2400">
                    <a:latin typeface="Times New Roman" panose="02020603050405020304" pitchFamily="18" charset="0"/>
                    <a:cs typeface="+mn-cs"/>
                  </a:endParaRPr>
                </a:p>
              </p:txBody>
            </p:sp>
            <p:sp>
              <p:nvSpPr>
                <p:cNvPr id="1042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1" cy="304800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/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defRPr/>
                  </a:pPr>
                  <a:endParaRPr lang="en-US" altLang="en-US" sz="2400" smtClean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35" name="Group 40"/>
              <p:cNvGrpSpPr>
                <a:grpSpLocks/>
              </p:cNvGrpSpPr>
              <p:nvPr/>
            </p:nvGrpSpPr>
            <p:grpSpPr bwMode="auto"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04143" y="5159525"/>
                  <a:ext cx="239620" cy="304800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2400">
                    <a:latin typeface="Times New Roman" panose="02020603050405020304" pitchFamily="18" charset="0"/>
                    <a:cs typeface="+mn-cs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04143" y="2111522"/>
                  <a:ext cx="239620" cy="304800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2400">
                    <a:latin typeface="Times New Roman" panose="02020603050405020304" pitchFamily="18" charset="0"/>
                    <a:cs typeface="+mn-cs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04143" y="-936481"/>
                  <a:ext cx="239620" cy="304800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2400">
                    <a:latin typeface="Times New Roman" panose="02020603050405020304" pitchFamily="18" charset="0"/>
                    <a:cs typeface="+mn-cs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4922" y="-5"/>
                <a:ext cx="46563" cy="685800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accent3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8E02A38-E19C-42DE-841E-A1A69EFF8C6B}" type="datetime1">
              <a:rPr lang="en-US" smtClean="0"/>
              <a:pPr>
                <a:defRPr/>
              </a:pPr>
              <a:t>12/1/2021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0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accent3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0"/>
            <a:ext cx="24574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E66C7D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fld id="{6BD43196-CE02-4C5C-B1C3-BAC2C63ACE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1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7508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entury Gothic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entury Gothic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entury Gothic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entury Gothic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356846"/>
            <a:ext cx="7854696" cy="624289"/>
          </a:xfrm>
        </p:spPr>
        <p:txBody>
          <a:bodyPr/>
          <a:lstStyle/>
          <a:p>
            <a:r>
              <a:rPr lang="en-US" dirty="0" smtClean="0"/>
              <a:t>Instructor: Javeria Naz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85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sz="3200" b="1" dirty="0" smtClean="0"/>
              <a:t>Quick sort</a:t>
            </a:r>
            <a:endParaRPr lang="en-US" sz="3200" b="1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82040" y="1600200"/>
            <a:ext cx="7833360" cy="4873625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Divide: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given array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has zero or one element, simply return; it is already sorted. Otherwise, split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..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into two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subarrays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.. 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q-1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+ 1 ..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], each containing about half of the elements of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..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 That is,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the halfway point of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..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].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Conquer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Conquer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recursively sorting the two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subarrays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..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+ 1 ..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69D0CE4-F312-43EC-A9F2-4F9A03CC1024}" type="slidenum">
              <a:rPr lang="en-US" altLang="en-US" smtClean="0">
                <a:solidFill>
                  <a:srgbClr val="FFFFFF"/>
                </a:solidFill>
              </a:rPr>
              <a:pPr eaLnBrk="1" hangingPunct="1"/>
              <a:t>10</a:t>
            </a:fld>
            <a:endParaRPr lang="en-US" altLang="en-US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46540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sz="3200" b="1" dirty="0" smtClean="0"/>
              <a:t>Time complexity of </a:t>
            </a:r>
            <a:r>
              <a:rPr lang="en-GB" sz="3200" b="1" dirty="0"/>
              <a:t>quick sort</a:t>
            </a:r>
            <a:endParaRPr lang="en-US" sz="3200" b="1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173480" y="1600200"/>
            <a:ext cx="7741920" cy="4873625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QuickSort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A,p,r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  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  if(p&lt;r)  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q= Partition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A,p,r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        O(n)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QuickSort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(A,p,q-1);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T(n/2)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QuickSort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(A,q+1,r);      T(n/2)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/>
              <a:t>T(n)=  2* T(n/2) + O(n)  ---- using </a:t>
            </a:r>
            <a:r>
              <a:rPr lang="en-US" dirty="0" smtClean="0"/>
              <a:t>theorem</a:t>
            </a:r>
            <a:endParaRPr lang="en-US" dirty="0"/>
          </a:p>
          <a:p>
            <a:pPr>
              <a:buNone/>
            </a:pPr>
            <a:r>
              <a:rPr lang="en-US" dirty="0"/>
              <a:t>          =  </a:t>
            </a:r>
            <a:r>
              <a:rPr lang="en-US" dirty="0" smtClean="0"/>
              <a:t>Omega(</a:t>
            </a:r>
            <a:r>
              <a:rPr lang="en-US" dirty="0" err="1" smtClean="0"/>
              <a:t>nlogn</a:t>
            </a:r>
            <a:r>
              <a:rPr lang="en-US" dirty="0" smtClean="0"/>
              <a:t>)  -- best case </a:t>
            </a:r>
            <a:endParaRPr lang="en-US" dirty="0"/>
          </a:p>
          <a:p>
            <a:pPr eaLnBrk="1" hangingPunct="1">
              <a:lnSpc>
                <a:spcPct val="80000"/>
              </a:lnSpc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69D0CE4-F312-43EC-A9F2-4F9A03CC1024}" type="slidenum">
              <a:rPr lang="en-US" altLang="en-US" smtClean="0">
                <a:solidFill>
                  <a:srgbClr val="FFFFFF"/>
                </a:solidFill>
              </a:rPr>
              <a:pPr eaLnBrk="1" hangingPunct="1"/>
              <a:t>11</a:t>
            </a:fld>
            <a:endParaRPr lang="en-US" altLang="en-US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9760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sz="3200" b="1" dirty="0" smtClean="0"/>
              <a:t>Time complexity of </a:t>
            </a:r>
            <a:r>
              <a:rPr lang="en-GB" sz="3200" b="1" dirty="0"/>
              <a:t>quick sort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891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883920" y="1600200"/>
                <a:ext cx="8031480" cy="4873625"/>
              </a:xfrm>
            </p:spPr>
            <p:txBody>
              <a:bodyPr>
                <a:normAutofit fontScale="70000" lnSpcReduction="20000"/>
              </a:bodyPr>
              <a:lstStyle/>
              <a:p>
                <a:pPr eaLnBrk="1" hangingPunct="1">
                  <a:lnSpc>
                    <a:spcPct val="120000"/>
                  </a:lnSpc>
                  <a:buNone/>
                </a:pP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QuickSort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(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A,p,r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)  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{                                Example: 1, 5, 7, 9, 10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eaLnBrk="1" hangingPunct="1">
                  <a:lnSpc>
                    <a:spcPct val="120000"/>
                  </a:lnSpc>
                  <a:buNone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	  if(p&lt;r)  {</a:t>
                </a:r>
              </a:p>
              <a:p>
                <a:pPr eaLnBrk="1" hangingPunct="1">
                  <a:lnSpc>
                    <a:spcPct val="120000"/>
                  </a:lnSpc>
                  <a:buNone/>
                </a:pPr>
                <a:r>
                  <a:rPr lang="en-US" smtClean="0">
                    <a:latin typeface="Times New Roman" pitchFamily="18" charset="0"/>
                    <a:cs typeface="Times New Roman" pitchFamily="18" charset="0"/>
                  </a:rPr>
                  <a:t>q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= Partition (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A,p,r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);        O(n)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eaLnBrk="1" hangingPunct="1">
                  <a:lnSpc>
                    <a:spcPct val="120000"/>
                  </a:lnSpc>
                  <a:buNone/>
                </a:pP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QuickSort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(A,p,q-1);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    T(n-1) </a:t>
                </a:r>
              </a:p>
              <a:p>
                <a:pPr eaLnBrk="1" hangingPunct="1">
                  <a:lnSpc>
                    <a:spcPct val="120000"/>
                  </a:lnSpc>
                  <a:buNone/>
                </a:pPr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QuickSort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(A,q+1,r);      T(0)</a:t>
                </a:r>
              </a:p>
              <a:p>
                <a:pPr eaLnBrk="1" hangingPunct="1">
                  <a:lnSpc>
                    <a:spcPct val="120000"/>
                  </a:lnSpc>
                  <a:buNone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}</a:t>
                </a:r>
              </a:p>
              <a:p>
                <a:pPr eaLnBrk="1" hangingPunct="1">
                  <a:lnSpc>
                    <a:spcPct val="120000"/>
                  </a:lnSpc>
                  <a:buNone/>
                </a:pPr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eaLnBrk="1" hangingPunct="1">
                  <a:lnSpc>
                    <a:spcPct val="120000"/>
                  </a:lnSpc>
                  <a:buNone/>
                </a:pPr>
                <a:r>
                  <a:rPr lang="en-US" dirty="0" smtClean="0"/>
                  <a:t>		T(n</a:t>
                </a:r>
                <a:r>
                  <a:rPr lang="en-US" dirty="0"/>
                  <a:t>) = T(n − 1) + </a:t>
                </a:r>
                <a:r>
                  <a:rPr lang="el-GR" dirty="0"/>
                  <a:t>Θ(</a:t>
                </a:r>
                <a:r>
                  <a:rPr lang="en-US" dirty="0"/>
                  <a:t>n) </a:t>
                </a:r>
                <a:r>
                  <a:rPr lang="en-US" dirty="0" smtClean="0">
                    <a:sym typeface="Wingdings" pitchFamily="2" charset="2"/>
                  </a:rPr>
                  <a:t> using substitution method to  solve  recurrence</a:t>
                </a:r>
                <a:endParaRPr lang="en-US" dirty="0" smtClean="0"/>
              </a:p>
              <a:p>
                <a:pPr eaLnBrk="1" hangingPunct="1">
                  <a:lnSpc>
                    <a:spcPct val="120000"/>
                  </a:lnSpc>
                  <a:buNone/>
                </a:pPr>
                <a:r>
                  <a:rPr lang="en-US" dirty="0" smtClean="0"/>
                  <a:t>	        = </a:t>
                </a:r>
                <a:r>
                  <a:rPr lang="el-GR" dirty="0"/>
                  <a:t>Θ(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</a:t>
                </a:r>
                <a:r>
                  <a:rPr lang="en-US" dirty="0" smtClean="0"/>
                  <a:t>– worst case</a:t>
                </a:r>
                <a:endParaRPr lang="en-US" dirty="0"/>
              </a:p>
              <a:p>
                <a:pPr eaLnBrk="1" hangingPunct="1">
                  <a:lnSpc>
                    <a:spcPct val="120000"/>
                  </a:lnSpc>
                  <a:buNone/>
                </a:pPr>
                <a:endParaRPr lang="en-US" dirty="0"/>
              </a:p>
              <a:p>
                <a:pPr eaLnBrk="1" hangingPunct="1">
                  <a:lnSpc>
                    <a:spcPct val="120000"/>
                  </a:lnSpc>
                  <a:buNone/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If input is in ascending/descending order the time taken is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eaLnBrk="1" hangingPunct="1">
                  <a:lnSpc>
                    <a:spcPct val="120000"/>
                  </a:lnSpc>
                  <a:buNone/>
                </a:pP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78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83920" y="1600200"/>
                <a:ext cx="8031480" cy="4873625"/>
              </a:xfrm>
              <a:blipFill>
                <a:blip r:embed="rId3"/>
                <a:stretch>
                  <a:fillRect l="-759" t="-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20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69D0CE4-F312-43EC-A9F2-4F9A03CC1024}" type="slidenum">
              <a:rPr lang="en-US" altLang="en-US" smtClean="0">
                <a:solidFill>
                  <a:srgbClr val="FFFFFF"/>
                </a:solidFill>
              </a:rPr>
              <a:pPr eaLnBrk="1" hangingPunct="1"/>
              <a:t>12</a:t>
            </a:fld>
            <a:endParaRPr lang="en-US" altLang="en-US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94817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0890" y="2758440"/>
            <a:ext cx="6522220" cy="24258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Quick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05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796" y="2453641"/>
            <a:ext cx="6748408" cy="52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796" y="2428717"/>
            <a:ext cx="6748408" cy="83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077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796" y="2453641"/>
            <a:ext cx="6742244" cy="86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67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1" y="2320290"/>
            <a:ext cx="7025640" cy="124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96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3460" y="2406809"/>
            <a:ext cx="6941820" cy="149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83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9664" y="2213451"/>
            <a:ext cx="6703695" cy="196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47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>
            <a:normAutofit/>
          </a:bodyPr>
          <a:lstStyle/>
          <a:p>
            <a:pPr algn="just" fontAlgn="base"/>
            <a:r>
              <a:rPr lang="en-US" dirty="0"/>
              <a:t>Like Merge Sort, </a:t>
            </a:r>
            <a:r>
              <a:rPr lang="en-US" dirty="0" smtClean="0"/>
              <a:t>Quick Sort </a:t>
            </a:r>
            <a:r>
              <a:rPr lang="en-US" dirty="0"/>
              <a:t>is a Divide and Conquer algorithm. </a:t>
            </a:r>
            <a:endParaRPr lang="en-US" dirty="0" smtClean="0"/>
          </a:p>
          <a:p>
            <a:pPr algn="just" fontAlgn="base"/>
            <a:r>
              <a:rPr lang="en-US" dirty="0" smtClean="0"/>
              <a:t>It </a:t>
            </a:r>
            <a:r>
              <a:rPr lang="en-US" dirty="0"/>
              <a:t>picks an element as pivot and partitions the given array around the picked pivot. </a:t>
            </a:r>
            <a:endParaRPr lang="en-US" dirty="0" smtClean="0"/>
          </a:p>
          <a:p>
            <a:pPr algn="just" fontAlgn="base"/>
            <a:r>
              <a:rPr lang="en-US" dirty="0" smtClean="0"/>
              <a:t>There </a:t>
            </a:r>
            <a:r>
              <a:rPr lang="en-US" dirty="0"/>
              <a:t>are many different versions of </a:t>
            </a:r>
            <a:r>
              <a:rPr lang="en-US" dirty="0" err="1"/>
              <a:t>quickSort</a:t>
            </a:r>
            <a:r>
              <a:rPr lang="en-US" dirty="0"/>
              <a:t> that pick pivot in different ways. </a:t>
            </a:r>
            <a:endParaRPr lang="en-US" dirty="0" smtClean="0"/>
          </a:p>
          <a:p>
            <a:pPr marL="0" indent="0" algn="just" fontAlgn="base">
              <a:buNone/>
            </a:pPr>
            <a:endParaRPr lang="en-US" dirty="0"/>
          </a:p>
          <a:p>
            <a:pPr lvl="2" algn="just" fontAlgn="base">
              <a:buFont typeface="Wingdings" panose="05000000000000000000" pitchFamily="2" charset="2"/>
              <a:buChar char="Ø"/>
            </a:pPr>
            <a:r>
              <a:rPr lang="en-US" dirty="0"/>
              <a:t>Always pick first element as pivot.</a:t>
            </a:r>
          </a:p>
          <a:p>
            <a:pPr lvl="2" algn="just" fontAlgn="base">
              <a:buFont typeface="Wingdings" panose="05000000000000000000" pitchFamily="2" charset="2"/>
              <a:buChar char="Ø"/>
            </a:pPr>
            <a:r>
              <a:rPr lang="en-US" dirty="0"/>
              <a:t>Always pick last element as </a:t>
            </a:r>
            <a:r>
              <a:rPr lang="en-US" dirty="0" smtClean="0"/>
              <a:t>pivot</a:t>
            </a:r>
            <a:endParaRPr lang="en-US" dirty="0"/>
          </a:p>
          <a:p>
            <a:pPr lvl="2" algn="just" fontAlgn="base">
              <a:buFont typeface="Wingdings" panose="05000000000000000000" pitchFamily="2" charset="2"/>
              <a:buChar char="Ø"/>
            </a:pPr>
            <a:r>
              <a:rPr lang="en-US" dirty="0"/>
              <a:t>Pick a random element as </a:t>
            </a:r>
            <a:r>
              <a:rPr lang="en-US" dirty="0" smtClean="0"/>
              <a:t>pivot</a:t>
            </a:r>
            <a:r>
              <a:rPr lang="en-US" dirty="0"/>
              <a:t>.</a:t>
            </a:r>
          </a:p>
          <a:p>
            <a:pPr lvl="2" algn="just" fontAlgn="base">
              <a:buFont typeface="Wingdings" panose="05000000000000000000" pitchFamily="2" charset="2"/>
              <a:buChar char="Ø"/>
            </a:pPr>
            <a:r>
              <a:rPr lang="en-US" dirty="0"/>
              <a:t>Pick median as pivot.</a:t>
            </a:r>
          </a:p>
          <a:p>
            <a:pPr algn="just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33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983" y="2118360"/>
            <a:ext cx="7042449" cy="208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58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450" y="2148840"/>
            <a:ext cx="6599207" cy="24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58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0863" y="2194560"/>
            <a:ext cx="6618658" cy="250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54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/>
              <a:t>Shell sort method was discovered by Donald Shell in 1959. It is named in the </a:t>
            </a:r>
            <a:r>
              <a:rPr lang="en-US" sz="2400" dirty="0" err="1"/>
              <a:t>honour</a:t>
            </a:r>
            <a:r>
              <a:rPr lang="en-US" sz="2400" dirty="0"/>
              <a:t> of its inventor. </a:t>
            </a:r>
            <a:endParaRPr lang="en-US" sz="2400" dirty="0" smtClean="0"/>
          </a:p>
          <a:p>
            <a:pPr algn="just"/>
            <a:r>
              <a:rPr lang="en-US" sz="2400" dirty="0" smtClean="0"/>
              <a:t>It </a:t>
            </a:r>
            <a:r>
              <a:rPr lang="en-US" sz="2400" dirty="0"/>
              <a:t>is also known as Shell's method and is one of the oldest sorting method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 </a:t>
            </a:r>
            <a:r>
              <a:rPr lang="en-US" sz="2400" dirty="0"/>
              <a:t>It is an improved form of insertion sort method (or variation of insertion sort). </a:t>
            </a:r>
            <a:endParaRPr lang="en-US" sz="2400" dirty="0" smtClean="0"/>
          </a:p>
          <a:p>
            <a:pPr algn="just"/>
            <a:r>
              <a:rPr lang="en-US" sz="2400" dirty="0" smtClean="0"/>
              <a:t>It </a:t>
            </a:r>
            <a:r>
              <a:rPr lang="en-US" sz="2400" dirty="0"/>
              <a:t>works by comparing elements that are certain distance away from each other (i.e. separated by a gap of different positions) rather than adjacent elements in the array. </a:t>
            </a:r>
            <a:endParaRPr lang="en-US" sz="2400" dirty="0" smtClean="0"/>
          </a:p>
          <a:p>
            <a:pPr algn="just"/>
            <a:r>
              <a:rPr lang="en-US" sz="2400" dirty="0"/>
              <a:t>It sorts the array or list in different phases or passes. </a:t>
            </a:r>
          </a:p>
          <a:p>
            <a:pPr algn="just"/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 </a:t>
            </a:r>
          </a:p>
        </p:txBody>
      </p:sp>
    </p:spTree>
    <p:extLst>
      <p:ext uri="{BB962C8B-B14F-4D97-AF65-F5344CB8AC3E}">
        <p14:creationId xmlns:p14="http://schemas.microsoft.com/office/powerpoint/2010/main" val="1099678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417320"/>
            <a:ext cx="7886700" cy="4759643"/>
          </a:xfrm>
        </p:spPr>
        <p:txBody>
          <a:bodyPr/>
          <a:lstStyle/>
          <a:p>
            <a:pPr algn="just"/>
            <a:r>
              <a:rPr lang="en-US" sz="2000" dirty="0" smtClean="0"/>
              <a:t>The </a:t>
            </a:r>
            <a:r>
              <a:rPr lang="en-US" sz="2000" dirty="0"/>
              <a:t>distance or gap size decreases in each phase until the gap reaches 1. </a:t>
            </a:r>
            <a:r>
              <a:rPr lang="en-US" sz="2000" dirty="0" smtClean="0"/>
              <a:t>Thus </a:t>
            </a:r>
            <a:r>
              <a:rPr lang="en-US" sz="2000" dirty="0"/>
              <a:t>in the last phase, the adjacent elements are compared. </a:t>
            </a:r>
            <a:endParaRPr lang="en-US" sz="2000" dirty="0" smtClean="0"/>
          </a:p>
          <a:p>
            <a:pPr algn="just"/>
            <a:r>
              <a:rPr lang="en-US" sz="2000" dirty="0" smtClean="0"/>
              <a:t>It </a:t>
            </a:r>
            <a:r>
              <a:rPr lang="en-US" sz="2000" dirty="0"/>
              <a:t>means that Shell sort works as insertion sort in last phase. Please note that in insertion sort the gap between comparing elements is 1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smtClean="0"/>
              <a:t> </a:t>
            </a:r>
            <a:r>
              <a:rPr lang="en-US" sz="2000" dirty="0"/>
              <a:t>Therefore, if gap = 1, then Shell sort method becomes like insertion sort method. </a:t>
            </a:r>
            <a:endParaRPr lang="en-US" sz="2000" dirty="0" smtClean="0"/>
          </a:p>
          <a:p>
            <a:pPr algn="just"/>
            <a:r>
              <a:rPr lang="en-US" sz="2000" dirty="0" smtClean="0"/>
              <a:t>The </a:t>
            </a:r>
            <a:r>
              <a:rPr lang="en-US" sz="2000" dirty="0"/>
              <a:t>running time of Shell sort is dependent on the gap sequence it uses. </a:t>
            </a:r>
            <a:endParaRPr lang="en-US" sz="2000" dirty="0" smtClean="0"/>
          </a:p>
          <a:p>
            <a:pPr algn="just"/>
            <a:r>
              <a:rPr lang="en-US" sz="2000" dirty="0" smtClean="0"/>
              <a:t>Shell </a:t>
            </a:r>
            <a:r>
              <a:rPr lang="en-US" sz="2000" dirty="0"/>
              <a:t>sort is an in-place sorting method as it requires no additional space in y during execution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smtClean="0"/>
              <a:t> </a:t>
            </a:r>
            <a:r>
              <a:rPr lang="en-US" sz="2000" b="1" dirty="0"/>
              <a:t>It is fast, easy to understand and easy to implement as </a:t>
            </a:r>
            <a:r>
              <a:rPr lang="en-US" sz="2000" b="1" dirty="0" smtClean="0"/>
              <a:t>faster </a:t>
            </a:r>
            <a:r>
              <a:rPr lang="en-US" sz="2000" b="1" dirty="0"/>
              <a:t>than bubble sort and twice faster than insertion sort. </a:t>
            </a:r>
            <a:endParaRPr lang="en-US" sz="2000" b="1" dirty="0" smtClean="0"/>
          </a:p>
          <a:p>
            <a:pPr algn="just"/>
            <a:r>
              <a:rPr lang="en-US" sz="2000" dirty="0" smtClean="0"/>
              <a:t>However</a:t>
            </a:r>
            <a:r>
              <a:rPr lang="en-US" sz="2000" dirty="0"/>
              <a:t>, its complexity analysis tells us that it is a complicated.</a:t>
            </a:r>
          </a:p>
          <a:p>
            <a:pPr algn="just"/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</a:t>
            </a:r>
            <a:r>
              <a:rPr lang="en-US" dirty="0" smtClean="0"/>
              <a:t>sort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5025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6000"/>
                    </a14:imgEffect>
                    <a14:imgEffect>
                      <a14:brightnessContrast bright="31000" contrast="1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65934" y="1885982"/>
            <a:ext cx="6189345" cy="458228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42999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b="1" dirty="0">
                <a:latin typeface="euclid_circular_a"/>
              </a:rPr>
              <a:t>Worst Case Complexity</a:t>
            </a:r>
            <a:r>
              <a:rPr lang="en-US" altLang="en-US" sz="2400" dirty="0">
                <a:latin typeface="euclid_circular_a"/>
              </a:rPr>
              <a:t>: less than or </a:t>
            </a:r>
            <a:r>
              <a:rPr lang="en-US" altLang="en-US" sz="2400" dirty="0" smtClean="0">
                <a:latin typeface="euclid_circular_a"/>
              </a:rPr>
              <a:t>equal </a:t>
            </a:r>
            <a:r>
              <a:rPr lang="en-US" altLang="en-US" sz="2400" dirty="0">
                <a:latin typeface="euclid_circular_a"/>
              </a:rPr>
              <a:t>to </a:t>
            </a:r>
            <a:r>
              <a:rPr lang="en-US" altLang="en-US" sz="2400" dirty="0" smtClean="0">
                <a:latin typeface="droid sans mono"/>
              </a:rPr>
              <a:t>O( n</a:t>
            </a:r>
            <a:r>
              <a:rPr lang="en-US" altLang="en-US" sz="2400" baseline="30000" dirty="0" smtClean="0">
                <a:latin typeface="droid sans mono"/>
              </a:rPr>
              <a:t>2</a:t>
            </a:r>
            <a:r>
              <a:rPr lang="en-US" altLang="en-US" sz="2400" dirty="0" smtClean="0">
                <a:latin typeface="droid sans mono"/>
              </a:rPr>
              <a:t> )</a:t>
            </a:r>
          </a:p>
          <a:p>
            <a:pPr marL="0" indent="0">
              <a:buNone/>
            </a:pPr>
            <a:endParaRPr lang="en-US" altLang="en-US" sz="2400" dirty="0" smtClean="0">
              <a:latin typeface="droid sans mono"/>
            </a:endParaRPr>
          </a:p>
          <a:p>
            <a:r>
              <a:rPr lang="en-US" altLang="en-US" sz="2400" b="1" dirty="0">
                <a:latin typeface="euclid_circular_a"/>
              </a:rPr>
              <a:t>Best Case Complexity</a:t>
            </a:r>
            <a:r>
              <a:rPr lang="en-US" altLang="en-US" sz="2400" dirty="0">
                <a:latin typeface="euclid_circular_a"/>
              </a:rPr>
              <a:t>: </a:t>
            </a:r>
            <a:r>
              <a:rPr lang="en-US" altLang="en-US" sz="2400" dirty="0">
                <a:latin typeface="droid sans mono"/>
              </a:rPr>
              <a:t>O(n*log n)</a:t>
            </a:r>
            <a:r>
              <a:rPr lang="en-US" altLang="en-US" sz="2400" dirty="0"/>
              <a:t> </a:t>
            </a:r>
            <a:endParaRPr lang="en-US" altLang="en-US" sz="2400" dirty="0" smtClean="0"/>
          </a:p>
          <a:p>
            <a:endParaRPr lang="en-US" sz="2400" b="1" dirty="0" smtClean="0"/>
          </a:p>
          <a:p>
            <a:r>
              <a:rPr lang="en-US" sz="2400" b="1" dirty="0" smtClean="0"/>
              <a:t>Average </a:t>
            </a:r>
            <a:r>
              <a:rPr lang="en-US" altLang="en-US" sz="2400" b="1" dirty="0">
                <a:latin typeface="euclid_circular_a"/>
              </a:rPr>
              <a:t>Case Complexity</a:t>
            </a:r>
            <a:r>
              <a:rPr lang="en-US" altLang="en-US" sz="2400" dirty="0">
                <a:latin typeface="euclid_circular_a"/>
              </a:rPr>
              <a:t>: </a:t>
            </a:r>
            <a:r>
              <a:rPr lang="en-US" altLang="en-US" sz="2400" dirty="0">
                <a:latin typeface="droid sans mono"/>
              </a:rPr>
              <a:t>O(n*log n)</a:t>
            </a:r>
            <a:r>
              <a:rPr lang="en-US" altLang="en-US" sz="2400" dirty="0"/>
              <a:t> </a:t>
            </a:r>
          </a:p>
          <a:p>
            <a:endParaRPr lang="en-US" altLang="en-US" sz="2000" dirty="0">
              <a:latin typeface="Arial" panose="020B0604020202020204" pitchFamily="34" charset="0"/>
            </a:endParaRPr>
          </a:p>
          <a:p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</a:t>
            </a:r>
            <a:r>
              <a:rPr lang="en-US" dirty="0" smtClean="0"/>
              <a:t>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3041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fundamental problem of Shell sort is to determine the optimal gap between compared elements. </a:t>
            </a:r>
            <a:endParaRPr lang="en-US" sz="2400" dirty="0" smtClean="0"/>
          </a:p>
          <a:p>
            <a:pPr algn="just"/>
            <a:r>
              <a:rPr lang="en-US" sz="2400" dirty="0" smtClean="0"/>
              <a:t>Donald </a:t>
            </a:r>
            <a:r>
              <a:rPr lang="en-US" sz="2400" dirty="0"/>
              <a:t>Shell proposed an initial gap of size " n/2 " where " n " is the size of the array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 </a:t>
            </a:r>
            <a:r>
              <a:rPr lang="en-US" sz="2400" dirty="0"/>
              <a:t>The initial gap is divided by 2 in each phase until the gap becomes 1. </a:t>
            </a:r>
            <a:endParaRPr lang="en-US" sz="2400" dirty="0" smtClean="0"/>
          </a:p>
          <a:p>
            <a:pPr algn="just"/>
            <a:r>
              <a:rPr lang="en-US" sz="2400" dirty="0" smtClean="0"/>
              <a:t>This </a:t>
            </a:r>
            <a:r>
              <a:rPr lang="en-US" sz="2400" dirty="0"/>
              <a:t>approach has one major </a:t>
            </a:r>
            <a:r>
              <a:rPr lang="en-US" sz="2400" dirty="0" smtClean="0"/>
              <a:t>disadvantage </a:t>
            </a:r>
            <a:r>
              <a:rPr lang="en-US" sz="2400" dirty="0"/>
              <a:t>that elements at odd and even positions of array are mutually compared only in the last step</a:t>
            </a:r>
            <a:r>
              <a:rPr lang="en-US" sz="2400" dirty="0" smtClean="0"/>
              <a:t>.</a:t>
            </a:r>
          </a:p>
          <a:p>
            <a:pPr marL="0" indent="0" algn="just">
              <a:buNone/>
            </a:pPr>
            <a:r>
              <a:rPr lang="en-US" sz="2400" dirty="0" smtClean="0"/>
              <a:t> 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Gap</a:t>
            </a:r>
          </a:p>
        </p:txBody>
      </p:sp>
    </p:spTree>
    <p:extLst>
      <p:ext uri="{BB962C8B-B14F-4D97-AF65-F5344CB8AC3E}">
        <p14:creationId xmlns:p14="http://schemas.microsoft.com/office/powerpoint/2010/main" val="39531086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554480"/>
            <a:ext cx="8515350" cy="4622483"/>
          </a:xfrm>
        </p:spPr>
        <p:txBody>
          <a:bodyPr/>
          <a:lstStyle/>
          <a:p>
            <a:r>
              <a:rPr lang="en-US" sz="2000" b="1" dirty="0" smtClean="0"/>
              <a:t>Phase-1:</a:t>
            </a:r>
          </a:p>
          <a:p>
            <a:pPr marL="0" indent="0">
              <a:buNone/>
            </a:pPr>
            <a:r>
              <a:rPr lang="en-US" sz="2000" dirty="0" smtClean="0"/>
              <a:t> In </a:t>
            </a:r>
            <a:r>
              <a:rPr lang="en-US" sz="2000" dirty="0"/>
              <a:t>the first phase, the gap is 4. So the elements of array with gap of 4 at compared. These are compared in the following order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/>
              <a:t>A[o] is compared with element A[4]: as 35 is greater than </a:t>
            </a:r>
            <a:r>
              <a:rPr lang="en-US" sz="2000" dirty="0" smtClean="0"/>
              <a:t>14 they are </a:t>
            </a:r>
            <a:r>
              <a:rPr lang="en-US" sz="2000" dirty="0"/>
              <a:t>interchanged. The new status of the array will be</a:t>
            </a:r>
            <a:r>
              <a:rPr lang="en-US" sz="2000" dirty="0" smtClean="0"/>
              <a:t>:</a:t>
            </a:r>
          </a:p>
          <a:p>
            <a:pPr marL="0" indent="0" algn="just">
              <a:buNone/>
            </a:pPr>
            <a:endParaRPr lang="en-US" sz="1600" dirty="0" smtClean="0"/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37447" y="2667001"/>
            <a:ext cx="4269105" cy="262128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178084"/>
              </p:ext>
            </p:extLst>
          </p:nvPr>
        </p:nvGraphicFramePr>
        <p:xfrm>
          <a:off x="2176993" y="6264593"/>
          <a:ext cx="54186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4471749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55648828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65601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6718895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3961818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61200602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58862560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900880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11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34444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A[1] </a:t>
            </a:r>
            <a:r>
              <a:rPr lang="en-US" sz="2000" dirty="0"/>
              <a:t>is compared with element </a:t>
            </a:r>
            <a:r>
              <a:rPr lang="en-US" sz="2000" dirty="0" smtClean="0"/>
              <a:t>A[5]: </a:t>
            </a:r>
            <a:r>
              <a:rPr lang="en-US" sz="2000" dirty="0"/>
              <a:t>as </a:t>
            </a:r>
            <a:r>
              <a:rPr lang="en-US" sz="2000" dirty="0" smtClean="0"/>
              <a:t>33 </a:t>
            </a:r>
            <a:r>
              <a:rPr lang="en-US" sz="2000" dirty="0"/>
              <a:t>is greater </a:t>
            </a:r>
            <a:r>
              <a:rPr lang="en-US" sz="2000" dirty="0" smtClean="0"/>
              <a:t>than 19 they are </a:t>
            </a:r>
            <a:r>
              <a:rPr lang="en-US" sz="2000" dirty="0"/>
              <a:t>interchanged. The new status of the array will be</a:t>
            </a:r>
            <a:r>
              <a:rPr lang="en-US" sz="2000" dirty="0" smtClean="0"/>
              <a:t>: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A[2] </a:t>
            </a:r>
            <a:r>
              <a:rPr lang="en-US" sz="2000" dirty="0"/>
              <a:t>is compared with element </a:t>
            </a:r>
            <a:r>
              <a:rPr lang="en-US" sz="2000" dirty="0" smtClean="0"/>
              <a:t>A[6]: </a:t>
            </a:r>
            <a:r>
              <a:rPr lang="en-US" sz="2000" dirty="0"/>
              <a:t>as </a:t>
            </a:r>
            <a:r>
              <a:rPr lang="en-US" sz="2000" dirty="0" smtClean="0"/>
              <a:t>42 </a:t>
            </a:r>
            <a:r>
              <a:rPr lang="en-US" sz="2000" dirty="0"/>
              <a:t>is greater than </a:t>
            </a:r>
            <a:r>
              <a:rPr lang="en-US" sz="2000" dirty="0" smtClean="0"/>
              <a:t>27 </a:t>
            </a:r>
            <a:r>
              <a:rPr lang="en-US" sz="2000" dirty="0"/>
              <a:t>they are interchanged. The new status of the array will be</a:t>
            </a:r>
            <a:r>
              <a:rPr lang="en-US" sz="2000" dirty="0" smtClean="0"/>
              <a:t>: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A[3] </a:t>
            </a:r>
            <a:r>
              <a:rPr lang="en-US" sz="2000" dirty="0"/>
              <a:t>is compared with element </a:t>
            </a:r>
            <a:r>
              <a:rPr lang="en-US" sz="2000" dirty="0" smtClean="0"/>
              <a:t>A[7]: </a:t>
            </a:r>
            <a:r>
              <a:rPr lang="en-US" sz="2000" dirty="0"/>
              <a:t>as </a:t>
            </a:r>
            <a:r>
              <a:rPr lang="en-US" sz="2000" dirty="0" smtClean="0"/>
              <a:t>10 </a:t>
            </a:r>
            <a:r>
              <a:rPr lang="en-US" sz="2000" dirty="0"/>
              <a:t>is greater than </a:t>
            </a:r>
            <a:r>
              <a:rPr lang="en-US" sz="2000" dirty="0" smtClean="0"/>
              <a:t>44 </a:t>
            </a:r>
            <a:r>
              <a:rPr lang="en-US" sz="2000" dirty="0"/>
              <a:t>they are </a:t>
            </a:r>
            <a:r>
              <a:rPr lang="en-US" sz="2000" dirty="0" smtClean="0"/>
              <a:t>not interchanged</a:t>
            </a:r>
            <a:r>
              <a:rPr lang="en-US" sz="2000" dirty="0"/>
              <a:t>. The new status of the array will be: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320241"/>
              </p:ext>
            </p:extLst>
          </p:nvPr>
        </p:nvGraphicFramePr>
        <p:xfrm>
          <a:off x="1862668" y="2637473"/>
          <a:ext cx="54186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4471749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55648828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65601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6718895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3961818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61200602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58862560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900880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1173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911015"/>
              </p:ext>
            </p:extLst>
          </p:nvPr>
        </p:nvGraphicFramePr>
        <p:xfrm>
          <a:off x="1862668" y="4036378"/>
          <a:ext cx="54186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4471749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55648828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65601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6718895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3961818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61200602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58862560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900880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1173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054921"/>
              </p:ext>
            </p:extLst>
          </p:nvPr>
        </p:nvGraphicFramePr>
        <p:xfrm>
          <a:off x="1862668" y="5435283"/>
          <a:ext cx="54186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4471749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55648828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65601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6718895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3961818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61200602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58862560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900880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11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22260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key process in </a:t>
            </a:r>
            <a:r>
              <a:rPr lang="en-US" dirty="0" err="1"/>
              <a:t>quickSort</a:t>
            </a:r>
            <a:r>
              <a:rPr lang="en-US" dirty="0"/>
              <a:t> is partition(). </a:t>
            </a:r>
            <a:endParaRPr lang="en-US" dirty="0" smtClean="0"/>
          </a:p>
          <a:p>
            <a:pPr algn="just"/>
            <a:r>
              <a:rPr lang="en-US" dirty="0" smtClean="0"/>
              <a:t>Target </a:t>
            </a:r>
            <a:r>
              <a:rPr lang="en-US" dirty="0"/>
              <a:t>of partitions is, given an array and an element x of array as pivot, put x at its correct position in sorted array and put all smaller elements (smaller than x) before x, and put all greater elements (greater than x) after x. </a:t>
            </a:r>
            <a:endParaRPr lang="en-US" dirty="0" smtClean="0"/>
          </a:p>
          <a:p>
            <a:pPr algn="just"/>
            <a:r>
              <a:rPr lang="en-US" dirty="0" smtClean="0"/>
              <a:t>All </a:t>
            </a:r>
            <a:r>
              <a:rPr lang="en-US" dirty="0"/>
              <a:t>this should be done in linear time.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1" y="1554480"/>
            <a:ext cx="4095750" cy="5212080"/>
          </a:xfrm>
        </p:spPr>
        <p:txBody>
          <a:bodyPr/>
          <a:lstStyle/>
          <a:p>
            <a:pPr algn="just"/>
            <a:r>
              <a:rPr lang="en-US" sz="2000" b="1" dirty="0" smtClean="0"/>
              <a:t>Phase-2: </a:t>
            </a:r>
            <a:r>
              <a:rPr lang="en-US" sz="2000" dirty="0" smtClean="0"/>
              <a:t>In </a:t>
            </a:r>
            <a:r>
              <a:rPr lang="en-US" sz="2000" dirty="0"/>
              <a:t>the first phase, the gap is </a:t>
            </a:r>
            <a:r>
              <a:rPr lang="en-US" sz="2000" dirty="0" smtClean="0"/>
              <a:t>4/2=2. </a:t>
            </a:r>
            <a:r>
              <a:rPr lang="en-US" sz="2000" dirty="0"/>
              <a:t>So the elements of array with gap of </a:t>
            </a:r>
            <a:r>
              <a:rPr lang="en-US" sz="2000" dirty="0" smtClean="0"/>
              <a:t>2 </a:t>
            </a:r>
            <a:r>
              <a:rPr lang="en-US" sz="2000" dirty="0"/>
              <a:t>at compared. These are compared in the following order</a:t>
            </a:r>
            <a:r>
              <a:rPr lang="en-US" sz="2000" dirty="0" smtClean="0"/>
              <a:t>:</a:t>
            </a:r>
            <a:endParaRPr lang="en-US" sz="1600" dirty="0" smtClean="0"/>
          </a:p>
          <a:p>
            <a:pPr algn="just"/>
            <a:r>
              <a:rPr lang="en-US" sz="2000" dirty="0" smtClean="0"/>
              <a:t>Compare A[0] with A[2] they are arranged so </a:t>
            </a:r>
            <a:r>
              <a:rPr lang="en-US" sz="2000" dirty="0"/>
              <a:t>they are not </a:t>
            </a:r>
            <a:r>
              <a:rPr lang="en-US" sz="2000" dirty="0" smtClean="0"/>
              <a:t>interchanged. Similarly, A[4] </a:t>
            </a:r>
            <a:r>
              <a:rPr lang="en-US" sz="2000" dirty="0"/>
              <a:t>with </a:t>
            </a:r>
            <a:r>
              <a:rPr lang="en-US" sz="2000" dirty="0" smtClean="0"/>
              <a:t>A[6] </a:t>
            </a:r>
            <a:r>
              <a:rPr lang="en-US" sz="2000" dirty="0"/>
              <a:t>they are arranged so they are not interchanged.</a:t>
            </a:r>
            <a:r>
              <a:rPr lang="en-US" sz="2000" dirty="0" smtClean="0"/>
              <a:t> </a:t>
            </a:r>
            <a:endParaRPr lang="en-US" sz="2000" dirty="0"/>
          </a:p>
          <a:p>
            <a:pPr algn="just"/>
            <a:r>
              <a:rPr lang="en-US" sz="2000" dirty="0"/>
              <a:t>Compare A[0] with A[2] they are arranged so they are not interchanged. Similarly, A[4] with A[6] they are arranged so they are not interchanged. </a:t>
            </a:r>
          </a:p>
          <a:p>
            <a:pPr algn="just"/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694275"/>
              </p:ext>
            </p:extLst>
          </p:nvPr>
        </p:nvGraphicFramePr>
        <p:xfrm>
          <a:off x="4886321" y="5075554"/>
          <a:ext cx="4168568" cy="82679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1071">
                  <a:extLst>
                    <a:ext uri="{9D8B030D-6E8A-4147-A177-3AD203B41FA5}">
                      <a16:colId xmlns:a16="http://schemas.microsoft.com/office/drawing/2014/main" val="244717496"/>
                    </a:ext>
                  </a:extLst>
                </a:gridCol>
                <a:gridCol w="521071">
                  <a:extLst>
                    <a:ext uri="{9D8B030D-6E8A-4147-A177-3AD203B41FA5}">
                      <a16:colId xmlns:a16="http://schemas.microsoft.com/office/drawing/2014/main" val="556488285"/>
                    </a:ext>
                  </a:extLst>
                </a:gridCol>
                <a:gridCol w="521071">
                  <a:extLst>
                    <a:ext uri="{9D8B030D-6E8A-4147-A177-3AD203B41FA5}">
                      <a16:colId xmlns:a16="http://schemas.microsoft.com/office/drawing/2014/main" val="165601002"/>
                    </a:ext>
                  </a:extLst>
                </a:gridCol>
                <a:gridCol w="521071">
                  <a:extLst>
                    <a:ext uri="{9D8B030D-6E8A-4147-A177-3AD203B41FA5}">
                      <a16:colId xmlns:a16="http://schemas.microsoft.com/office/drawing/2014/main" val="3367188951"/>
                    </a:ext>
                  </a:extLst>
                </a:gridCol>
                <a:gridCol w="521071">
                  <a:extLst>
                    <a:ext uri="{9D8B030D-6E8A-4147-A177-3AD203B41FA5}">
                      <a16:colId xmlns:a16="http://schemas.microsoft.com/office/drawing/2014/main" val="3739618180"/>
                    </a:ext>
                  </a:extLst>
                </a:gridCol>
                <a:gridCol w="521071">
                  <a:extLst>
                    <a:ext uri="{9D8B030D-6E8A-4147-A177-3AD203B41FA5}">
                      <a16:colId xmlns:a16="http://schemas.microsoft.com/office/drawing/2014/main" val="1612006027"/>
                    </a:ext>
                  </a:extLst>
                </a:gridCol>
                <a:gridCol w="521071">
                  <a:extLst>
                    <a:ext uri="{9D8B030D-6E8A-4147-A177-3AD203B41FA5}">
                      <a16:colId xmlns:a16="http://schemas.microsoft.com/office/drawing/2014/main" val="1588625608"/>
                    </a:ext>
                  </a:extLst>
                </a:gridCol>
                <a:gridCol w="521071">
                  <a:extLst>
                    <a:ext uri="{9D8B030D-6E8A-4147-A177-3AD203B41FA5}">
                      <a16:colId xmlns:a16="http://schemas.microsoft.com/office/drawing/2014/main" val="2900880751"/>
                    </a:ext>
                  </a:extLst>
                </a:gridCol>
              </a:tblGrid>
              <a:tr h="826794"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711735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saturation sat="33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86321" y="1446484"/>
            <a:ext cx="3975735" cy="1832951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049101"/>
              </p:ext>
            </p:extLst>
          </p:nvPr>
        </p:nvGraphicFramePr>
        <p:xfrm>
          <a:off x="4886321" y="3747123"/>
          <a:ext cx="4168568" cy="82679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1071">
                  <a:extLst>
                    <a:ext uri="{9D8B030D-6E8A-4147-A177-3AD203B41FA5}">
                      <a16:colId xmlns:a16="http://schemas.microsoft.com/office/drawing/2014/main" val="244717496"/>
                    </a:ext>
                  </a:extLst>
                </a:gridCol>
                <a:gridCol w="521071">
                  <a:extLst>
                    <a:ext uri="{9D8B030D-6E8A-4147-A177-3AD203B41FA5}">
                      <a16:colId xmlns:a16="http://schemas.microsoft.com/office/drawing/2014/main" val="556488285"/>
                    </a:ext>
                  </a:extLst>
                </a:gridCol>
                <a:gridCol w="521071">
                  <a:extLst>
                    <a:ext uri="{9D8B030D-6E8A-4147-A177-3AD203B41FA5}">
                      <a16:colId xmlns:a16="http://schemas.microsoft.com/office/drawing/2014/main" val="165601002"/>
                    </a:ext>
                  </a:extLst>
                </a:gridCol>
                <a:gridCol w="521071">
                  <a:extLst>
                    <a:ext uri="{9D8B030D-6E8A-4147-A177-3AD203B41FA5}">
                      <a16:colId xmlns:a16="http://schemas.microsoft.com/office/drawing/2014/main" val="3367188951"/>
                    </a:ext>
                  </a:extLst>
                </a:gridCol>
                <a:gridCol w="521071">
                  <a:extLst>
                    <a:ext uri="{9D8B030D-6E8A-4147-A177-3AD203B41FA5}">
                      <a16:colId xmlns:a16="http://schemas.microsoft.com/office/drawing/2014/main" val="3739618180"/>
                    </a:ext>
                  </a:extLst>
                </a:gridCol>
                <a:gridCol w="521071">
                  <a:extLst>
                    <a:ext uri="{9D8B030D-6E8A-4147-A177-3AD203B41FA5}">
                      <a16:colId xmlns:a16="http://schemas.microsoft.com/office/drawing/2014/main" val="1612006027"/>
                    </a:ext>
                  </a:extLst>
                </a:gridCol>
                <a:gridCol w="521071">
                  <a:extLst>
                    <a:ext uri="{9D8B030D-6E8A-4147-A177-3AD203B41FA5}">
                      <a16:colId xmlns:a16="http://schemas.microsoft.com/office/drawing/2014/main" val="1588625608"/>
                    </a:ext>
                  </a:extLst>
                </a:gridCol>
                <a:gridCol w="521071">
                  <a:extLst>
                    <a:ext uri="{9D8B030D-6E8A-4147-A177-3AD203B41FA5}">
                      <a16:colId xmlns:a16="http://schemas.microsoft.com/office/drawing/2014/main" val="2900880751"/>
                    </a:ext>
                  </a:extLst>
                </a:gridCol>
              </a:tblGrid>
              <a:tr h="8267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711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758503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b="1" dirty="0" smtClean="0"/>
              <a:t>Phase-3: </a:t>
            </a:r>
            <a:r>
              <a:rPr lang="en-US" sz="2400" dirty="0"/>
              <a:t>In the </a:t>
            </a:r>
            <a:r>
              <a:rPr lang="en-US" sz="2400" dirty="0" smtClean="0"/>
              <a:t>second </a:t>
            </a:r>
            <a:r>
              <a:rPr lang="en-US" sz="2400" dirty="0"/>
              <a:t>phase, the gap is </a:t>
            </a:r>
            <a:r>
              <a:rPr lang="en-US" sz="2400" dirty="0" smtClean="0"/>
              <a:t>“2”, (2/2=1). </a:t>
            </a:r>
            <a:r>
              <a:rPr lang="en-US" sz="2400" dirty="0"/>
              <a:t>So the elements of array with gap of </a:t>
            </a:r>
            <a:r>
              <a:rPr lang="en-US" sz="2400" dirty="0" smtClean="0"/>
              <a:t>“1” </a:t>
            </a:r>
            <a:r>
              <a:rPr lang="en-US" sz="2400" dirty="0"/>
              <a:t>at compared. These are compared in </a:t>
            </a:r>
            <a:r>
              <a:rPr lang="en-US" sz="2400" dirty="0" smtClean="0"/>
              <a:t>same way as insertion sort.</a:t>
            </a:r>
            <a:endParaRPr lang="en-US" sz="1800" dirty="0"/>
          </a:p>
          <a:p>
            <a:pPr algn="just"/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971763"/>
              </p:ext>
            </p:extLst>
          </p:nvPr>
        </p:nvGraphicFramePr>
        <p:xfrm>
          <a:off x="2767961" y="3411843"/>
          <a:ext cx="4168568" cy="82679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1071">
                  <a:extLst>
                    <a:ext uri="{9D8B030D-6E8A-4147-A177-3AD203B41FA5}">
                      <a16:colId xmlns:a16="http://schemas.microsoft.com/office/drawing/2014/main" val="244717496"/>
                    </a:ext>
                  </a:extLst>
                </a:gridCol>
                <a:gridCol w="521071">
                  <a:extLst>
                    <a:ext uri="{9D8B030D-6E8A-4147-A177-3AD203B41FA5}">
                      <a16:colId xmlns:a16="http://schemas.microsoft.com/office/drawing/2014/main" val="556488285"/>
                    </a:ext>
                  </a:extLst>
                </a:gridCol>
                <a:gridCol w="521071">
                  <a:extLst>
                    <a:ext uri="{9D8B030D-6E8A-4147-A177-3AD203B41FA5}">
                      <a16:colId xmlns:a16="http://schemas.microsoft.com/office/drawing/2014/main" val="165601002"/>
                    </a:ext>
                  </a:extLst>
                </a:gridCol>
                <a:gridCol w="521071">
                  <a:extLst>
                    <a:ext uri="{9D8B030D-6E8A-4147-A177-3AD203B41FA5}">
                      <a16:colId xmlns:a16="http://schemas.microsoft.com/office/drawing/2014/main" val="3367188951"/>
                    </a:ext>
                  </a:extLst>
                </a:gridCol>
                <a:gridCol w="521071">
                  <a:extLst>
                    <a:ext uri="{9D8B030D-6E8A-4147-A177-3AD203B41FA5}">
                      <a16:colId xmlns:a16="http://schemas.microsoft.com/office/drawing/2014/main" val="3739618180"/>
                    </a:ext>
                  </a:extLst>
                </a:gridCol>
                <a:gridCol w="521071">
                  <a:extLst>
                    <a:ext uri="{9D8B030D-6E8A-4147-A177-3AD203B41FA5}">
                      <a16:colId xmlns:a16="http://schemas.microsoft.com/office/drawing/2014/main" val="1612006027"/>
                    </a:ext>
                  </a:extLst>
                </a:gridCol>
                <a:gridCol w="521071">
                  <a:extLst>
                    <a:ext uri="{9D8B030D-6E8A-4147-A177-3AD203B41FA5}">
                      <a16:colId xmlns:a16="http://schemas.microsoft.com/office/drawing/2014/main" val="1588625608"/>
                    </a:ext>
                  </a:extLst>
                </a:gridCol>
                <a:gridCol w="521071">
                  <a:extLst>
                    <a:ext uri="{9D8B030D-6E8A-4147-A177-3AD203B41FA5}">
                      <a16:colId xmlns:a16="http://schemas.microsoft.com/office/drawing/2014/main" val="2900880751"/>
                    </a:ext>
                  </a:extLst>
                </a:gridCol>
              </a:tblGrid>
              <a:tr h="8267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711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71387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Sort the following array by using Shell Sort.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Question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021581"/>
              </p:ext>
            </p:extLst>
          </p:nvPr>
        </p:nvGraphicFramePr>
        <p:xfrm>
          <a:off x="2478399" y="3174500"/>
          <a:ext cx="5294000" cy="16535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61750">
                  <a:extLst>
                    <a:ext uri="{9D8B030D-6E8A-4147-A177-3AD203B41FA5}">
                      <a16:colId xmlns:a16="http://schemas.microsoft.com/office/drawing/2014/main" val="244717496"/>
                    </a:ext>
                  </a:extLst>
                </a:gridCol>
                <a:gridCol w="661750">
                  <a:extLst>
                    <a:ext uri="{9D8B030D-6E8A-4147-A177-3AD203B41FA5}">
                      <a16:colId xmlns:a16="http://schemas.microsoft.com/office/drawing/2014/main" val="556488285"/>
                    </a:ext>
                  </a:extLst>
                </a:gridCol>
                <a:gridCol w="661750">
                  <a:extLst>
                    <a:ext uri="{9D8B030D-6E8A-4147-A177-3AD203B41FA5}">
                      <a16:colId xmlns:a16="http://schemas.microsoft.com/office/drawing/2014/main" val="165601002"/>
                    </a:ext>
                  </a:extLst>
                </a:gridCol>
                <a:gridCol w="661750">
                  <a:extLst>
                    <a:ext uri="{9D8B030D-6E8A-4147-A177-3AD203B41FA5}">
                      <a16:colId xmlns:a16="http://schemas.microsoft.com/office/drawing/2014/main" val="3367188951"/>
                    </a:ext>
                  </a:extLst>
                </a:gridCol>
                <a:gridCol w="661750">
                  <a:extLst>
                    <a:ext uri="{9D8B030D-6E8A-4147-A177-3AD203B41FA5}">
                      <a16:colId xmlns:a16="http://schemas.microsoft.com/office/drawing/2014/main" val="3739618180"/>
                    </a:ext>
                  </a:extLst>
                </a:gridCol>
                <a:gridCol w="661750">
                  <a:extLst>
                    <a:ext uri="{9D8B030D-6E8A-4147-A177-3AD203B41FA5}">
                      <a16:colId xmlns:a16="http://schemas.microsoft.com/office/drawing/2014/main" val="1612006027"/>
                    </a:ext>
                  </a:extLst>
                </a:gridCol>
                <a:gridCol w="661750">
                  <a:extLst>
                    <a:ext uri="{9D8B030D-6E8A-4147-A177-3AD203B41FA5}">
                      <a16:colId xmlns:a16="http://schemas.microsoft.com/office/drawing/2014/main" val="1588625608"/>
                    </a:ext>
                  </a:extLst>
                </a:gridCol>
                <a:gridCol w="661750">
                  <a:extLst>
                    <a:ext uri="{9D8B030D-6E8A-4147-A177-3AD203B41FA5}">
                      <a16:colId xmlns:a16="http://schemas.microsoft.com/office/drawing/2014/main" val="2900880751"/>
                    </a:ext>
                  </a:extLst>
                </a:gridCol>
              </a:tblGrid>
              <a:tr h="8267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A[0]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A]1]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A[2]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A[3]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A[4]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A[5]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A[6]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A[7]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6251792"/>
                  </a:ext>
                </a:extLst>
              </a:tr>
              <a:tr h="8267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711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8498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dirty="0"/>
              <a:t>Radix sort is the fastest sorting method. </a:t>
            </a:r>
            <a:endParaRPr lang="en-US" sz="2000" dirty="0" smtClean="0"/>
          </a:p>
          <a:p>
            <a:pPr algn="just"/>
            <a:r>
              <a:rPr lang="en-US" sz="2000" dirty="0" smtClean="0"/>
              <a:t>It </a:t>
            </a:r>
            <a:r>
              <a:rPr lang="en-US" sz="2000" dirty="0"/>
              <a:t>is used for sorting large integers </a:t>
            </a:r>
            <a:r>
              <a:rPr lang="en-US" sz="2000" dirty="0" smtClean="0"/>
              <a:t>and strings.</a:t>
            </a:r>
          </a:p>
          <a:p>
            <a:pPr algn="just"/>
            <a:r>
              <a:rPr lang="en-US" sz="2000" dirty="0" smtClean="0"/>
              <a:t> </a:t>
            </a:r>
            <a:r>
              <a:rPr lang="en-US" sz="2000" dirty="0"/>
              <a:t>It treats an integer as a string of digits and arranges the integers in order by comparing the digits of the integers. </a:t>
            </a:r>
            <a:endParaRPr lang="en-US" sz="2000" dirty="0" smtClean="0"/>
          </a:p>
          <a:p>
            <a:pPr algn="just"/>
            <a:r>
              <a:rPr lang="en-US" sz="2000" dirty="0" smtClean="0"/>
              <a:t>Radix </a:t>
            </a:r>
            <a:r>
              <a:rPr lang="en-US" sz="2000" dirty="0"/>
              <a:t>sort is a non-comparison sorting method because it does not compare the numbers but distributes them into different groups based on their digits significant digits i.e. least significant digit or most significant digit). </a:t>
            </a:r>
            <a:endParaRPr lang="en-US" sz="2000" dirty="0" smtClean="0"/>
          </a:p>
          <a:p>
            <a:pPr algn="just"/>
            <a:r>
              <a:rPr lang="en-US" sz="2000" dirty="0" smtClean="0"/>
              <a:t>Therefore</a:t>
            </a:r>
            <a:r>
              <a:rPr lang="en-US" sz="2000" dirty="0"/>
              <a:t>, Radix sort method comes under the category of distribution sort</a:t>
            </a:r>
            <a:r>
              <a:rPr lang="en-US" sz="2000" dirty="0" smtClean="0"/>
              <a:t>'.</a:t>
            </a:r>
          </a:p>
          <a:p>
            <a:pPr algn="just"/>
            <a:r>
              <a:rPr lang="en-US" sz="2000" dirty="0" smtClean="0"/>
              <a:t> </a:t>
            </a:r>
            <a:r>
              <a:rPr lang="en-US" sz="2000" dirty="0"/>
              <a:t>It distributes data items to different buckets in the form of groups (buckets are storage area where data items with a common property are stored).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Radix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929725"/>
      </p:ext>
    </p:extLst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/>
          <a:lstStyle/>
          <a:p>
            <a:pPr algn="just"/>
            <a:r>
              <a:rPr lang="en-US" sz="2000" dirty="0"/>
              <a:t>Radix sort method sorts the list of items (numbers or strings) in different phase. </a:t>
            </a:r>
            <a:endParaRPr lang="en-US" sz="2000" dirty="0" smtClean="0"/>
          </a:p>
          <a:p>
            <a:pPr algn="just"/>
            <a:r>
              <a:rPr lang="en-US" sz="2000" dirty="0" smtClean="0"/>
              <a:t>In </a:t>
            </a:r>
            <a:r>
              <a:rPr lang="en-US" sz="2000" dirty="0"/>
              <a:t>first pass, numbers are distributed into groups based on the least significant </a:t>
            </a:r>
            <a:r>
              <a:rPr lang="en-US" sz="2000" dirty="0" smtClean="0"/>
              <a:t>digit.</a:t>
            </a:r>
          </a:p>
          <a:p>
            <a:pPr algn="just"/>
            <a:r>
              <a:rPr lang="en-US" sz="2000" dirty="0" smtClean="0"/>
              <a:t> </a:t>
            </a:r>
            <a:r>
              <a:rPr lang="en-US" sz="2000" dirty="0"/>
              <a:t>Similarly, in second pass numbers are redistributed into groups based on the </a:t>
            </a:r>
            <a:r>
              <a:rPr lang="en-US" sz="2000" dirty="0" smtClean="0"/>
              <a:t>second </a:t>
            </a:r>
            <a:r>
              <a:rPr lang="en-US" sz="2000" dirty="0"/>
              <a:t>least significant digit and so on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smtClean="0"/>
              <a:t> </a:t>
            </a:r>
            <a:r>
              <a:rPr lang="en-US" sz="2000" dirty="0"/>
              <a:t>After each pass, numbers are collected the buckets, keeping the numbers in order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smtClean="0"/>
              <a:t> </a:t>
            </a:r>
            <a:r>
              <a:rPr lang="en-US" sz="2000" dirty="0"/>
              <a:t>When the last pass is done, numbers ay are sorted. The number of passes or iterations is based on length of the </a:t>
            </a:r>
            <a:r>
              <a:rPr lang="en-US" sz="2000" dirty="0" smtClean="0"/>
              <a:t>highest </a:t>
            </a:r>
            <a:r>
              <a:rPr lang="en-US" sz="2000" dirty="0"/>
              <a:t>individual number in the list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smtClean="0"/>
              <a:t> </a:t>
            </a:r>
            <a:r>
              <a:rPr lang="en-US" sz="2000" dirty="0"/>
              <a:t>Suppose the length of the highest number is 3 .. 254), then 3 passes are required for sorting the list of numbers using Radix </a:t>
            </a:r>
            <a:r>
              <a:rPr lang="en-US" sz="2000" dirty="0" smtClean="0"/>
              <a:t>sort </a:t>
            </a:r>
            <a:r>
              <a:rPr lang="en-US" sz="2000" dirty="0"/>
              <a:t>method.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 </a:t>
            </a:r>
            <a:r>
              <a:rPr lang="en-US" dirty="0" smtClean="0"/>
              <a:t>Sort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1012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86" y="441960"/>
            <a:ext cx="8625614" cy="629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2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03573"/>
      </p:ext>
    </p:extLst>
  </p:cSld>
  <p:clrMapOvr>
    <a:masterClrMapping/>
  </p:clrMapOvr>
  <p:transition spd="med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dirty="0"/>
              <a:t>Bucket Sort is a sorting algorithm that divides the unsorted array elements into several groups called buckets. </a:t>
            </a:r>
            <a:endParaRPr lang="en-US" sz="2000" dirty="0" smtClean="0"/>
          </a:p>
          <a:p>
            <a:pPr algn="just"/>
            <a:r>
              <a:rPr lang="en-US" sz="2000" dirty="0" smtClean="0"/>
              <a:t>Each </a:t>
            </a:r>
            <a:r>
              <a:rPr lang="en-US" sz="2000" dirty="0"/>
              <a:t>bucket is then sorted by using any of the suitable sorting algorithms or recursively applying the same bucket algorithm.</a:t>
            </a:r>
          </a:p>
          <a:p>
            <a:pPr algn="just"/>
            <a:r>
              <a:rPr lang="en-US" sz="2000" dirty="0"/>
              <a:t>Finally, the sorted buckets are combined to form a final sorted array.</a:t>
            </a:r>
          </a:p>
          <a:p>
            <a:pPr algn="just"/>
            <a:r>
              <a:rPr lang="en-US" sz="2000" b="1" dirty="0"/>
              <a:t>Scatter Gather Approach</a:t>
            </a:r>
            <a:endParaRPr lang="en-US" sz="2000" dirty="0"/>
          </a:p>
          <a:p>
            <a:pPr algn="just"/>
            <a:r>
              <a:rPr lang="en-US" sz="2000" dirty="0"/>
              <a:t>The process of bucket sort can be understood as a </a:t>
            </a:r>
            <a:r>
              <a:rPr lang="en-US" sz="2000" b="1" dirty="0"/>
              <a:t>scatter-gather approach</a:t>
            </a:r>
            <a:r>
              <a:rPr lang="en-US" sz="2000" dirty="0"/>
              <a:t>. </a:t>
            </a:r>
            <a:endParaRPr lang="en-US" sz="2000" dirty="0" smtClean="0"/>
          </a:p>
          <a:p>
            <a:pPr algn="just"/>
            <a:r>
              <a:rPr lang="en-US" sz="2000" dirty="0" smtClean="0"/>
              <a:t>Here</a:t>
            </a:r>
            <a:r>
              <a:rPr lang="en-US" sz="2000" dirty="0"/>
              <a:t>, elements are first scattered into buckets then the elements in each bucket are sorted. </a:t>
            </a:r>
            <a:endParaRPr lang="en-US" sz="2000" dirty="0" smtClean="0"/>
          </a:p>
          <a:p>
            <a:pPr algn="just"/>
            <a:r>
              <a:rPr lang="en-US" sz="2000" dirty="0" smtClean="0"/>
              <a:t>Finally</a:t>
            </a:r>
            <a:r>
              <a:rPr lang="en-US" sz="2000" dirty="0"/>
              <a:t>, the elements are gathered in order.</a:t>
            </a:r>
          </a:p>
          <a:p>
            <a:pPr algn="just"/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Bucket </a:t>
            </a:r>
            <a:r>
              <a:rPr lang="en-US" b="1" dirty="0" smtClean="0"/>
              <a:t>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63575"/>
      </p:ext>
    </p:extLst>
  </p:cSld>
  <p:clrMapOvr>
    <a:masterClrMapping/>
  </p:clrMapOvr>
  <p:transition spd="med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5"/>
            <a:ext cx="8515350" cy="4351338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START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create N buckets each of which can hold a range of values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</a:t>
            </a:r>
            <a:r>
              <a:rPr lang="en-US" sz="2000" dirty="0"/>
              <a:t>for all the buckets</a:t>
            </a:r>
          </a:p>
          <a:p>
            <a:pPr marL="0" indent="0">
              <a:buNone/>
            </a:pPr>
            <a:r>
              <a:rPr lang="en-US" sz="2000" dirty="0" smtClean="0"/>
              <a:t>              </a:t>
            </a:r>
            <a:r>
              <a:rPr lang="en-US" sz="2000" dirty="0"/>
              <a:t>initialize each bucket with 0 </a:t>
            </a:r>
            <a:r>
              <a:rPr lang="en-US" sz="2000" dirty="0" smtClean="0"/>
              <a:t>values</a:t>
            </a:r>
            <a:endParaRPr lang="en-US" sz="2000" dirty="0"/>
          </a:p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 for all the buckets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            put </a:t>
            </a:r>
            <a:r>
              <a:rPr lang="en-US" sz="2000" dirty="0"/>
              <a:t>elements into buckets matching the range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  for all the buckets 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dirty="0" smtClean="0"/>
              <a:t>           </a:t>
            </a:r>
            <a:r>
              <a:rPr lang="en-US" sz="2000" dirty="0"/>
              <a:t>sort elements in each bucket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  gather elements from each bucket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end </a:t>
            </a:r>
            <a:r>
              <a:rPr lang="en-US" sz="2000" dirty="0" err="1"/>
              <a:t>bucketSort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2237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47801" y="1690689"/>
            <a:ext cx="6568906" cy="496099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of bucket sort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62843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333333"/>
                </a:solidFill>
                <a:latin typeface="Arial Unicode MS"/>
              </a:rPr>
              <a:t>The array </a:t>
            </a:r>
            <a:r>
              <a:rPr lang="en-US" altLang="en-US" sz="2800" dirty="0" smtClean="0">
                <a:solidFill>
                  <a:srgbClr val="333333"/>
                </a:solidFill>
                <a:latin typeface="Arial Unicode MS"/>
              </a:rPr>
              <a:t>is reordered </a:t>
            </a:r>
            <a:r>
              <a:rPr lang="en-US" altLang="en-US" sz="2800" dirty="0">
                <a:solidFill>
                  <a:srgbClr val="333333"/>
                </a:solidFill>
                <a:latin typeface="Arial Unicode MS"/>
              </a:rPr>
              <a:t>or rearranged</a:t>
            </a:r>
            <a:r>
              <a:rPr lang="en-US" altLang="en-US" sz="2800" dirty="0" smtClean="0">
                <a:solidFill>
                  <a:srgbClr val="333333"/>
                </a:solidFill>
                <a:latin typeface="Arial Unicode MS"/>
              </a:rPr>
              <a:t>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solidFill>
                  <a:srgbClr val="333333"/>
                </a:solidFill>
                <a:latin typeface="Arial Unicode MS"/>
              </a:rPr>
              <a:t>All </a:t>
            </a:r>
            <a:r>
              <a:rPr lang="en-US" altLang="en-US" sz="2800" dirty="0">
                <a:solidFill>
                  <a:srgbClr val="333333"/>
                </a:solidFill>
                <a:latin typeface="Arial Unicode MS"/>
              </a:rPr>
              <a:t>the values smaller </a:t>
            </a:r>
            <a:r>
              <a:rPr lang="en-US" altLang="en-US" sz="2800" dirty="0" smtClean="0">
                <a:solidFill>
                  <a:srgbClr val="333333"/>
                </a:solidFill>
                <a:latin typeface="Arial Unicode MS"/>
              </a:rPr>
              <a:t>than </a:t>
            </a:r>
            <a:r>
              <a:rPr lang="en-US" altLang="en-US" sz="2800" dirty="0">
                <a:solidFill>
                  <a:srgbClr val="333333"/>
                </a:solidFill>
                <a:latin typeface="Arial Unicode MS"/>
              </a:rPr>
              <a:t>pivot are moved to the left side </a:t>
            </a:r>
            <a:r>
              <a:rPr lang="en-US" altLang="en-US" sz="2800" dirty="0" smtClean="0">
                <a:solidFill>
                  <a:srgbClr val="333333"/>
                </a:solidFill>
                <a:latin typeface="Arial Unicode MS"/>
              </a:rPr>
              <a:t>of </a:t>
            </a:r>
            <a:r>
              <a:rPr lang="en-US" altLang="en-US" sz="2800" dirty="0">
                <a:solidFill>
                  <a:srgbClr val="333333"/>
                </a:solidFill>
                <a:latin typeface="Arial Unicode MS"/>
              </a:rPr>
              <a:t>pivot element and all the values greater than the pivot are moved to the right side of pivot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333333"/>
                </a:solidFill>
                <a:latin typeface="Arial Unicode MS"/>
              </a:rPr>
              <a:t>element (with values equal to the pivot. going either side). </a:t>
            </a:r>
            <a:endParaRPr lang="en-US" altLang="en-US" sz="2800" dirty="0" smtClean="0">
              <a:solidFill>
                <a:srgbClr val="333333"/>
              </a:solidFill>
              <a:latin typeface="Arial Unicode MS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solidFill>
                  <a:srgbClr val="333333"/>
                </a:solidFill>
                <a:latin typeface="Arial Unicode MS"/>
              </a:rPr>
              <a:t>The </a:t>
            </a:r>
            <a:r>
              <a:rPr lang="en-US" altLang="en-US" sz="2800" dirty="0">
                <a:solidFill>
                  <a:srgbClr val="333333"/>
                </a:solidFill>
                <a:latin typeface="Arial Unicode MS"/>
              </a:rPr>
              <a:t>array is logically divided </a:t>
            </a:r>
            <a:r>
              <a:rPr lang="en-US" altLang="en-US" sz="2800" dirty="0" smtClean="0">
                <a:solidFill>
                  <a:srgbClr val="333333"/>
                </a:solidFill>
                <a:latin typeface="Arial Unicode MS"/>
              </a:rPr>
              <a:t>into two </a:t>
            </a:r>
            <a:r>
              <a:rPr lang="en-US" altLang="en-US" sz="2800" dirty="0">
                <a:solidFill>
                  <a:srgbClr val="333333"/>
                </a:solidFill>
                <a:latin typeface="Arial Unicode MS"/>
              </a:rPr>
              <a:t>sub-arrays. </a:t>
            </a:r>
            <a:endParaRPr lang="en-US" altLang="en-US" sz="2800" dirty="0" smtClean="0">
              <a:solidFill>
                <a:srgbClr val="333333"/>
              </a:solidFill>
              <a:latin typeface="Arial Unicode MS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solidFill>
                  <a:srgbClr val="333333"/>
                </a:solidFill>
                <a:latin typeface="Arial Unicode MS"/>
              </a:rPr>
              <a:t>In </a:t>
            </a:r>
            <a:r>
              <a:rPr lang="en-US" altLang="en-US" sz="2800" dirty="0">
                <a:solidFill>
                  <a:srgbClr val="333333"/>
                </a:solidFill>
                <a:latin typeface="Arial Unicode MS"/>
              </a:rPr>
              <a:t>this step, data stored in an array is read (or </a:t>
            </a:r>
            <a:r>
              <a:rPr lang="en-US" altLang="en-US" sz="2800" dirty="0" smtClean="0">
                <a:solidFill>
                  <a:srgbClr val="333333"/>
                </a:solidFill>
                <a:latin typeface="Arial Unicode MS"/>
              </a:rPr>
              <a:t>examined</a:t>
            </a:r>
            <a:r>
              <a:rPr lang="en-US" altLang="en-US" sz="2800" dirty="0">
                <a:solidFill>
                  <a:srgbClr val="333333"/>
                </a:solidFill>
                <a:latin typeface="Arial Unicode MS"/>
              </a:rPr>
              <a:t>) from left side </a:t>
            </a:r>
            <a:r>
              <a:rPr lang="en-US" altLang="en-US" sz="2800" dirty="0" smtClean="0">
                <a:solidFill>
                  <a:srgbClr val="333333"/>
                </a:solidFill>
                <a:latin typeface="Arial Unicode MS"/>
              </a:rPr>
              <a:t>and then </a:t>
            </a:r>
            <a:r>
              <a:rPr lang="en-US" altLang="en-US" sz="2800" dirty="0">
                <a:solidFill>
                  <a:srgbClr val="333333"/>
                </a:solidFill>
                <a:latin typeface="Arial Unicode MS"/>
              </a:rPr>
              <a:t>right side at a time and then moved to the proper sides of pivot element.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solidFill>
                  <a:srgbClr val="333333"/>
                </a:solidFill>
                <a:latin typeface="Arial Unicode MS"/>
              </a:rPr>
              <a:t>In </a:t>
            </a:r>
            <a:r>
              <a:rPr lang="en-US" altLang="en-US" sz="2800" dirty="0">
                <a:solidFill>
                  <a:srgbClr val="333333"/>
                </a:solidFill>
                <a:latin typeface="Arial Unicode MS"/>
              </a:rPr>
              <a:t>this process, two pointers work together, namely L (for left marker) and R (for right marker).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333333"/>
                </a:solidFill>
                <a:latin typeface="Arial Unicode MS"/>
              </a:rPr>
              <a:t>At the beginning of partition, L points to the first element of the array and R points to the last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333333"/>
                </a:solidFill>
                <a:latin typeface="Arial Unicode MS"/>
              </a:rPr>
              <a:t>element of the array. pointer L moves forward, while the pointer R moves backward.</a:t>
            </a:r>
            <a:r>
              <a:rPr lang="en-US" altLang="en-US" sz="2000" dirty="0"/>
              <a:t> </a:t>
            </a:r>
            <a:endParaRPr lang="en-US" altLang="en-US" sz="5400" dirty="0">
              <a:latin typeface="Arial" panose="020B0604020202020204" pitchFamily="34" charset="0"/>
            </a:endParaRPr>
          </a:p>
          <a:p>
            <a:pPr algn="just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</p:spTree>
    <p:extLst>
      <p:ext uri="{BB962C8B-B14F-4D97-AF65-F5344CB8AC3E}">
        <p14:creationId xmlns:p14="http://schemas.microsoft.com/office/powerpoint/2010/main" val="193497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0644" y="1840071"/>
            <a:ext cx="7464706" cy="488076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6050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3461" y="1127760"/>
            <a:ext cx="7621890" cy="557783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62634"/>
          </a:xfrm>
        </p:spPr>
        <p:txBody>
          <a:bodyPr/>
          <a:lstStyle/>
          <a:p>
            <a:r>
              <a:rPr lang="en-US" dirty="0" smtClean="0"/>
              <a:t>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8691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1674"/>
          </a:xfrm>
        </p:spPr>
        <p:txBody>
          <a:bodyPr/>
          <a:lstStyle/>
          <a:p>
            <a:r>
              <a:rPr lang="en-US" dirty="0" smtClean="0"/>
              <a:t>(Cont.)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569720"/>
            <a:ext cx="8272568" cy="44176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5974080"/>
            <a:ext cx="8272568" cy="45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3977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1282" y="701674"/>
            <a:ext cx="7152637" cy="6156326"/>
          </a:xfrm>
          <a:prstGeom prst="rect">
            <a:avLst/>
          </a:prstGeom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617219" y="0"/>
            <a:ext cx="7886700" cy="701674"/>
          </a:xfrm>
        </p:spPr>
        <p:txBody>
          <a:bodyPr/>
          <a:lstStyle/>
          <a:p>
            <a:r>
              <a:rPr lang="en-US" dirty="0" smtClean="0"/>
              <a:t>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7367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021081"/>
            <a:ext cx="8347710" cy="5410199"/>
          </a:xfrm>
        </p:spPr>
        <p:txBody>
          <a:bodyPr numCol="2" spcCol="274320"/>
          <a:lstStyle/>
          <a:p>
            <a:pPr marL="0" indent="0">
              <a:buNone/>
            </a:pPr>
            <a:r>
              <a:rPr lang="en-US" sz="1100" dirty="0"/>
              <a:t>#include &lt;</a:t>
            </a:r>
            <a:r>
              <a:rPr lang="en-US" sz="1100" dirty="0" err="1"/>
              <a:t>iostream</a:t>
            </a:r>
            <a:r>
              <a:rPr lang="en-US" sz="1100" dirty="0"/>
              <a:t>&gt;  </a:t>
            </a:r>
          </a:p>
          <a:p>
            <a:pPr marL="0" indent="0">
              <a:buNone/>
            </a:pPr>
            <a:r>
              <a:rPr lang="en-US" sz="1100" dirty="0"/>
              <a:t>  </a:t>
            </a:r>
          </a:p>
          <a:p>
            <a:pPr marL="0" indent="0">
              <a:buNone/>
            </a:pPr>
            <a:r>
              <a:rPr lang="en-US" sz="1100" b="1" dirty="0"/>
              <a:t>using</a:t>
            </a:r>
            <a:r>
              <a:rPr lang="en-US" sz="1100" dirty="0"/>
              <a:t> </a:t>
            </a:r>
            <a:r>
              <a:rPr lang="en-US" sz="1100" b="1" dirty="0"/>
              <a:t>namespace</a:t>
            </a:r>
            <a:r>
              <a:rPr lang="en-US" sz="1100" dirty="0"/>
              <a:t> </a:t>
            </a:r>
            <a:r>
              <a:rPr lang="en-US" sz="1100" dirty="0" err="1"/>
              <a:t>std</a:t>
            </a:r>
            <a:r>
              <a:rPr lang="en-US" sz="1100" dirty="0"/>
              <a:t>;  </a:t>
            </a:r>
          </a:p>
          <a:p>
            <a:pPr marL="0" indent="0">
              <a:buNone/>
            </a:pPr>
            <a:r>
              <a:rPr lang="en-US" sz="1100" dirty="0"/>
              <a:t>  </a:t>
            </a:r>
          </a:p>
          <a:p>
            <a:pPr marL="0" indent="0">
              <a:buNone/>
            </a:pPr>
            <a:r>
              <a:rPr lang="en-US" sz="1100" b="1" dirty="0"/>
              <a:t>int</a:t>
            </a:r>
            <a:r>
              <a:rPr lang="en-US" sz="1100" dirty="0"/>
              <a:t> </a:t>
            </a:r>
            <a:r>
              <a:rPr lang="en-US" sz="1100" dirty="0" err="1"/>
              <a:t>getMax</a:t>
            </a:r>
            <a:r>
              <a:rPr lang="en-US" sz="1100" dirty="0"/>
              <a:t>(</a:t>
            </a:r>
            <a:r>
              <a:rPr lang="en-US" sz="1100" b="1" dirty="0"/>
              <a:t>int</a:t>
            </a:r>
            <a:r>
              <a:rPr lang="en-US" sz="1100" dirty="0"/>
              <a:t> a[], </a:t>
            </a:r>
            <a:r>
              <a:rPr lang="en-US" sz="1100" b="1" dirty="0"/>
              <a:t>int</a:t>
            </a:r>
            <a:r>
              <a:rPr lang="en-US" sz="1100" dirty="0"/>
              <a:t> n) // function to get maximum element from the given array  </a:t>
            </a:r>
          </a:p>
          <a:p>
            <a:pPr marL="0" indent="0">
              <a:buNone/>
            </a:pPr>
            <a:r>
              <a:rPr lang="en-US" sz="1100" dirty="0"/>
              <a:t>{  </a:t>
            </a:r>
          </a:p>
          <a:p>
            <a:pPr marL="0" indent="0">
              <a:buNone/>
            </a:pPr>
            <a:r>
              <a:rPr lang="en-US" sz="1100" dirty="0"/>
              <a:t>  </a:t>
            </a:r>
            <a:r>
              <a:rPr lang="en-US" sz="1100" b="1" dirty="0"/>
              <a:t>int</a:t>
            </a:r>
            <a:r>
              <a:rPr lang="en-US" sz="1100" dirty="0"/>
              <a:t> max = a[0];  </a:t>
            </a:r>
          </a:p>
          <a:p>
            <a:pPr marL="0" indent="0">
              <a:buNone/>
            </a:pPr>
            <a:r>
              <a:rPr lang="en-US" sz="1100" dirty="0"/>
              <a:t>  </a:t>
            </a:r>
            <a:r>
              <a:rPr lang="en-US" sz="1100" b="1" dirty="0"/>
              <a:t>for</a:t>
            </a:r>
            <a:r>
              <a:rPr lang="en-US" sz="1100" dirty="0"/>
              <a:t> (</a:t>
            </a:r>
            <a:r>
              <a:rPr lang="en-US" sz="1100" b="1" dirty="0"/>
              <a:t>int</a:t>
            </a:r>
            <a:r>
              <a:rPr lang="en-US" sz="1100" dirty="0"/>
              <a:t> </a:t>
            </a:r>
            <a:r>
              <a:rPr lang="en-US" sz="1100" dirty="0" err="1"/>
              <a:t>i</a:t>
            </a:r>
            <a:r>
              <a:rPr lang="en-US" sz="1100" dirty="0"/>
              <a:t> = 1; </a:t>
            </a:r>
            <a:r>
              <a:rPr lang="en-US" sz="1100" dirty="0" err="1"/>
              <a:t>i</a:t>
            </a:r>
            <a:r>
              <a:rPr lang="en-US" sz="1100" dirty="0"/>
              <a:t> &lt; n; </a:t>
            </a:r>
            <a:r>
              <a:rPr lang="en-US" sz="1100" dirty="0" err="1"/>
              <a:t>i</a:t>
            </a:r>
            <a:r>
              <a:rPr lang="en-US" sz="1100" dirty="0"/>
              <a:t>++)  </a:t>
            </a:r>
          </a:p>
          <a:p>
            <a:pPr marL="0" indent="0">
              <a:buNone/>
            </a:pPr>
            <a:r>
              <a:rPr lang="en-US" sz="1100" dirty="0"/>
              <a:t>    </a:t>
            </a:r>
            <a:r>
              <a:rPr lang="en-US" sz="1100" b="1" dirty="0"/>
              <a:t>if</a:t>
            </a:r>
            <a:r>
              <a:rPr lang="en-US" sz="1100" dirty="0"/>
              <a:t> (a[</a:t>
            </a:r>
            <a:r>
              <a:rPr lang="en-US" sz="1100" dirty="0" err="1"/>
              <a:t>i</a:t>
            </a:r>
            <a:r>
              <a:rPr lang="en-US" sz="1100" dirty="0"/>
              <a:t>] &gt; max)  </a:t>
            </a:r>
          </a:p>
          <a:p>
            <a:pPr marL="0" indent="0">
              <a:buNone/>
            </a:pPr>
            <a:r>
              <a:rPr lang="en-US" sz="1100" dirty="0"/>
              <a:t>      max = a[</a:t>
            </a:r>
            <a:r>
              <a:rPr lang="en-US" sz="1100" dirty="0" err="1"/>
              <a:t>i</a:t>
            </a:r>
            <a:r>
              <a:rPr lang="en-US" sz="1100" dirty="0"/>
              <a:t>];  </a:t>
            </a:r>
          </a:p>
          <a:p>
            <a:pPr marL="0" indent="0">
              <a:buNone/>
            </a:pPr>
            <a:r>
              <a:rPr lang="en-US" sz="1100" dirty="0"/>
              <a:t>  </a:t>
            </a:r>
            <a:r>
              <a:rPr lang="en-US" sz="1100" b="1" dirty="0"/>
              <a:t>return</a:t>
            </a:r>
            <a:r>
              <a:rPr lang="en-US" sz="1100" dirty="0"/>
              <a:t> max;  </a:t>
            </a:r>
          </a:p>
          <a:p>
            <a:pPr marL="0" indent="0">
              <a:buNone/>
            </a:pPr>
            <a:r>
              <a:rPr lang="en-US" sz="1100" dirty="0"/>
              <a:t>}  </a:t>
            </a:r>
          </a:p>
          <a:p>
            <a:pPr marL="0" indent="0">
              <a:buNone/>
            </a:pPr>
            <a:r>
              <a:rPr lang="en-US" sz="1100" b="1" dirty="0"/>
              <a:t>void</a:t>
            </a:r>
            <a:r>
              <a:rPr lang="en-US" sz="1100" dirty="0"/>
              <a:t> bucket(</a:t>
            </a:r>
            <a:r>
              <a:rPr lang="en-US" sz="1100" b="1" dirty="0"/>
              <a:t>int</a:t>
            </a:r>
            <a:r>
              <a:rPr lang="en-US" sz="1100" dirty="0"/>
              <a:t> a[], </a:t>
            </a:r>
            <a:r>
              <a:rPr lang="en-US" sz="1100" b="1" dirty="0"/>
              <a:t>int</a:t>
            </a:r>
            <a:r>
              <a:rPr lang="en-US" sz="1100" dirty="0"/>
              <a:t> n) // function to implement bucket sort  </a:t>
            </a:r>
          </a:p>
          <a:p>
            <a:pPr marL="0" indent="0">
              <a:buNone/>
            </a:pPr>
            <a:r>
              <a:rPr lang="en-US" sz="1100" dirty="0"/>
              <a:t>{  </a:t>
            </a:r>
          </a:p>
          <a:p>
            <a:pPr marL="0" indent="0">
              <a:buNone/>
            </a:pPr>
            <a:r>
              <a:rPr lang="en-US" sz="1100" dirty="0"/>
              <a:t>  </a:t>
            </a:r>
            <a:r>
              <a:rPr lang="en-US" sz="1100" b="1" dirty="0"/>
              <a:t>int</a:t>
            </a:r>
            <a:r>
              <a:rPr lang="en-US" sz="1100" dirty="0"/>
              <a:t> max = </a:t>
            </a:r>
            <a:r>
              <a:rPr lang="en-US" sz="1100" dirty="0" err="1"/>
              <a:t>getMax</a:t>
            </a:r>
            <a:r>
              <a:rPr lang="en-US" sz="1100" dirty="0"/>
              <a:t>(a, n); //max is the maximum element of array  </a:t>
            </a:r>
          </a:p>
          <a:p>
            <a:pPr marL="0" indent="0">
              <a:buNone/>
            </a:pPr>
            <a:r>
              <a:rPr lang="en-US" sz="1100" dirty="0"/>
              <a:t>  </a:t>
            </a:r>
            <a:r>
              <a:rPr lang="en-US" sz="1100" b="1" dirty="0"/>
              <a:t>int</a:t>
            </a:r>
            <a:r>
              <a:rPr lang="en-US" sz="1100" dirty="0"/>
              <a:t> bucket[max], </a:t>
            </a:r>
            <a:r>
              <a:rPr lang="en-US" sz="1100" dirty="0" err="1"/>
              <a:t>i</a:t>
            </a:r>
            <a:r>
              <a:rPr lang="en-US" sz="1100" dirty="0"/>
              <a:t>;  </a:t>
            </a:r>
          </a:p>
          <a:p>
            <a:pPr marL="0" indent="0">
              <a:buNone/>
            </a:pPr>
            <a:r>
              <a:rPr lang="en-US" sz="1100" dirty="0"/>
              <a:t>  </a:t>
            </a:r>
            <a:r>
              <a:rPr lang="en-US" sz="1100" b="1" dirty="0"/>
              <a:t>for</a:t>
            </a:r>
            <a:r>
              <a:rPr lang="en-US" sz="1100" dirty="0"/>
              <a:t> (</a:t>
            </a:r>
            <a:r>
              <a:rPr lang="en-US" sz="1100" b="1" dirty="0"/>
              <a:t>int</a:t>
            </a:r>
            <a:r>
              <a:rPr lang="en-US" sz="1100" dirty="0"/>
              <a:t> </a:t>
            </a:r>
            <a:r>
              <a:rPr lang="en-US" sz="1100" dirty="0" err="1"/>
              <a:t>i</a:t>
            </a:r>
            <a:r>
              <a:rPr lang="en-US" sz="1100" dirty="0"/>
              <a:t> = 0; </a:t>
            </a:r>
            <a:r>
              <a:rPr lang="en-US" sz="1100" dirty="0" err="1"/>
              <a:t>i</a:t>
            </a:r>
            <a:r>
              <a:rPr lang="en-US" sz="1100" dirty="0"/>
              <a:t> &lt;= max; </a:t>
            </a:r>
            <a:r>
              <a:rPr lang="en-US" sz="1100" dirty="0" err="1"/>
              <a:t>i</a:t>
            </a:r>
            <a:r>
              <a:rPr lang="en-US" sz="1100" dirty="0"/>
              <a:t>++)  </a:t>
            </a:r>
          </a:p>
          <a:p>
            <a:pPr marL="0" indent="0">
              <a:buNone/>
            </a:pPr>
            <a:r>
              <a:rPr lang="en-US" sz="1100" dirty="0"/>
              <a:t>  {  </a:t>
            </a:r>
          </a:p>
          <a:p>
            <a:pPr marL="0" indent="0">
              <a:buNone/>
            </a:pPr>
            <a:r>
              <a:rPr lang="en-US" sz="1100" dirty="0"/>
              <a:t>    bucket[</a:t>
            </a:r>
            <a:r>
              <a:rPr lang="en-US" sz="1100" dirty="0" err="1"/>
              <a:t>i</a:t>
            </a:r>
            <a:r>
              <a:rPr lang="en-US" sz="1100" dirty="0"/>
              <a:t>] = 0;  </a:t>
            </a:r>
          </a:p>
          <a:p>
            <a:pPr marL="0" indent="0">
              <a:buNone/>
            </a:pPr>
            <a:r>
              <a:rPr lang="en-US" sz="1100" dirty="0"/>
              <a:t>  }  </a:t>
            </a:r>
          </a:p>
          <a:p>
            <a:pPr marL="0" indent="0">
              <a:buNone/>
            </a:pPr>
            <a:r>
              <a:rPr lang="en-US" sz="1100" dirty="0"/>
              <a:t>  </a:t>
            </a:r>
            <a:r>
              <a:rPr lang="en-US" sz="1100" b="1" dirty="0"/>
              <a:t>for</a:t>
            </a:r>
            <a:r>
              <a:rPr lang="en-US" sz="1100" dirty="0"/>
              <a:t> (</a:t>
            </a:r>
            <a:r>
              <a:rPr lang="en-US" sz="1100" b="1" dirty="0"/>
              <a:t>int</a:t>
            </a:r>
            <a:r>
              <a:rPr lang="en-US" sz="1100" dirty="0"/>
              <a:t> </a:t>
            </a:r>
            <a:r>
              <a:rPr lang="en-US" sz="1100" dirty="0" err="1"/>
              <a:t>i</a:t>
            </a:r>
            <a:r>
              <a:rPr lang="en-US" sz="1100" dirty="0"/>
              <a:t> = 0; </a:t>
            </a:r>
            <a:r>
              <a:rPr lang="en-US" sz="1100" dirty="0" err="1"/>
              <a:t>i</a:t>
            </a:r>
            <a:r>
              <a:rPr lang="en-US" sz="1100" dirty="0"/>
              <a:t> &lt; n; </a:t>
            </a:r>
            <a:r>
              <a:rPr lang="en-US" sz="1100" dirty="0" err="1"/>
              <a:t>i</a:t>
            </a:r>
            <a:r>
              <a:rPr lang="en-US" sz="1100" dirty="0"/>
              <a:t>++)  </a:t>
            </a:r>
          </a:p>
          <a:p>
            <a:pPr marL="0" indent="0">
              <a:buNone/>
            </a:pPr>
            <a:r>
              <a:rPr lang="en-US" sz="1100" dirty="0"/>
              <a:t>  {  </a:t>
            </a:r>
          </a:p>
          <a:p>
            <a:pPr marL="0" indent="0">
              <a:buNone/>
            </a:pPr>
            <a:r>
              <a:rPr lang="en-US" sz="1100" dirty="0"/>
              <a:t>    bucket[a[</a:t>
            </a:r>
            <a:r>
              <a:rPr lang="en-US" sz="1100" dirty="0" err="1"/>
              <a:t>i</a:t>
            </a:r>
            <a:r>
              <a:rPr lang="en-US" sz="1100" dirty="0"/>
              <a:t>]]++;  </a:t>
            </a:r>
          </a:p>
          <a:p>
            <a:pPr marL="0" indent="0">
              <a:buNone/>
            </a:pPr>
            <a:r>
              <a:rPr lang="en-US" sz="1100" dirty="0"/>
              <a:t>  }  </a:t>
            </a:r>
          </a:p>
          <a:p>
            <a:pPr marL="0" indent="0">
              <a:buNone/>
            </a:pPr>
            <a:r>
              <a:rPr lang="en-US" sz="1100" dirty="0"/>
              <a:t>  </a:t>
            </a:r>
            <a:r>
              <a:rPr lang="en-US" sz="1100" b="1" dirty="0"/>
              <a:t>for</a:t>
            </a:r>
            <a:r>
              <a:rPr lang="en-US" sz="1100" dirty="0"/>
              <a:t> (</a:t>
            </a:r>
            <a:r>
              <a:rPr lang="en-US" sz="1100" b="1" dirty="0"/>
              <a:t>int</a:t>
            </a:r>
            <a:r>
              <a:rPr lang="en-US" sz="1100" dirty="0"/>
              <a:t> </a:t>
            </a:r>
            <a:r>
              <a:rPr lang="en-US" sz="1100" dirty="0" err="1"/>
              <a:t>i</a:t>
            </a:r>
            <a:r>
              <a:rPr lang="en-US" sz="1100" dirty="0"/>
              <a:t> = 0, j = 0; </a:t>
            </a:r>
            <a:r>
              <a:rPr lang="en-US" sz="1100" dirty="0" err="1"/>
              <a:t>i</a:t>
            </a:r>
            <a:r>
              <a:rPr lang="en-US" sz="1100" dirty="0"/>
              <a:t> &lt;= max; </a:t>
            </a:r>
            <a:r>
              <a:rPr lang="en-US" sz="1100" dirty="0" err="1"/>
              <a:t>i</a:t>
            </a:r>
            <a:r>
              <a:rPr lang="en-US" sz="1100" dirty="0"/>
              <a:t>++)  </a:t>
            </a:r>
          </a:p>
          <a:p>
            <a:pPr marL="0" indent="0">
              <a:buNone/>
            </a:pPr>
            <a:r>
              <a:rPr lang="en-US" sz="1100" dirty="0"/>
              <a:t>  {  </a:t>
            </a:r>
          </a:p>
          <a:p>
            <a:pPr marL="0" indent="0">
              <a:buNone/>
            </a:pPr>
            <a:r>
              <a:rPr lang="en-US" sz="1100" dirty="0"/>
              <a:t>    </a:t>
            </a:r>
            <a:r>
              <a:rPr lang="en-US" sz="1100" b="1" dirty="0"/>
              <a:t>while</a:t>
            </a:r>
            <a:r>
              <a:rPr lang="en-US" sz="1100" dirty="0"/>
              <a:t> (bucket[</a:t>
            </a:r>
            <a:r>
              <a:rPr lang="en-US" sz="1100" dirty="0" err="1"/>
              <a:t>i</a:t>
            </a:r>
            <a:r>
              <a:rPr lang="en-US" sz="1100" dirty="0"/>
              <a:t>] &gt; 0)  </a:t>
            </a:r>
          </a:p>
          <a:p>
            <a:pPr marL="0" indent="0">
              <a:buNone/>
            </a:pPr>
            <a:r>
              <a:rPr lang="en-US" sz="1100" dirty="0"/>
              <a:t>    {  </a:t>
            </a:r>
          </a:p>
          <a:p>
            <a:pPr marL="0" indent="0">
              <a:buNone/>
            </a:pPr>
            <a:r>
              <a:rPr lang="en-US" sz="1100" dirty="0"/>
              <a:t>      a[</a:t>
            </a:r>
            <a:r>
              <a:rPr lang="en-US" sz="1100" dirty="0" err="1"/>
              <a:t>j++</a:t>
            </a:r>
            <a:r>
              <a:rPr lang="en-US" sz="1100" dirty="0"/>
              <a:t>] = </a:t>
            </a:r>
            <a:r>
              <a:rPr lang="en-US" sz="1100" dirty="0" err="1"/>
              <a:t>i</a:t>
            </a:r>
            <a:r>
              <a:rPr lang="en-US" sz="1100" dirty="0"/>
              <a:t>;  </a:t>
            </a:r>
          </a:p>
          <a:p>
            <a:pPr marL="0" indent="0">
              <a:buNone/>
            </a:pPr>
            <a:r>
              <a:rPr lang="en-US" sz="1100" dirty="0"/>
              <a:t>      bucket[</a:t>
            </a:r>
            <a:r>
              <a:rPr lang="en-US" sz="1100" dirty="0" err="1"/>
              <a:t>i</a:t>
            </a:r>
            <a:r>
              <a:rPr lang="en-US" sz="1100" dirty="0"/>
              <a:t>]--;  </a:t>
            </a:r>
          </a:p>
          <a:p>
            <a:pPr marL="0" indent="0">
              <a:buNone/>
            </a:pPr>
            <a:r>
              <a:rPr lang="en-US" sz="1100" dirty="0"/>
              <a:t>    }  </a:t>
            </a:r>
          </a:p>
          <a:p>
            <a:pPr marL="0" indent="0">
              <a:buNone/>
            </a:pPr>
            <a:r>
              <a:rPr lang="en-US" sz="1100" dirty="0"/>
              <a:t>  }  </a:t>
            </a:r>
          </a:p>
          <a:p>
            <a:pPr marL="0" indent="0">
              <a:buNone/>
            </a:pPr>
            <a:r>
              <a:rPr lang="en-US" sz="1100" dirty="0"/>
              <a:t>}  </a:t>
            </a:r>
          </a:p>
          <a:p>
            <a:pPr marL="0" indent="0">
              <a:buNone/>
            </a:pPr>
            <a:r>
              <a:rPr lang="en-US" sz="1100" b="1" dirty="0"/>
              <a:t>void</a:t>
            </a:r>
            <a:r>
              <a:rPr lang="en-US" sz="1100" dirty="0"/>
              <a:t> </a:t>
            </a:r>
            <a:r>
              <a:rPr lang="en-US" sz="1100" dirty="0" err="1"/>
              <a:t>printArr</a:t>
            </a:r>
            <a:r>
              <a:rPr lang="en-US" sz="1100" dirty="0"/>
              <a:t>(</a:t>
            </a:r>
            <a:r>
              <a:rPr lang="en-US" sz="1100" b="1" dirty="0"/>
              <a:t>int</a:t>
            </a:r>
            <a:r>
              <a:rPr lang="en-US" sz="1100" dirty="0"/>
              <a:t> a[], </a:t>
            </a:r>
            <a:r>
              <a:rPr lang="en-US" sz="1100" b="1" dirty="0"/>
              <a:t>int</a:t>
            </a:r>
            <a:r>
              <a:rPr lang="en-US" sz="1100" dirty="0"/>
              <a:t> n) // function to print array elements  </a:t>
            </a:r>
          </a:p>
          <a:p>
            <a:pPr marL="0" indent="0">
              <a:buNone/>
            </a:pPr>
            <a:r>
              <a:rPr lang="en-US" sz="1100" dirty="0"/>
              <a:t>{  </a:t>
            </a:r>
          </a:p>
          <a:p>
            <a:pPr marL="0" indent="0">
              <a:buNone/>
            </a:pPr>
            <a:r>
              <a:rPr lang="en-US" sz="1100" dirty="0"/>
              <a:t>  </a:t>
            </a:r>
            <a:r>
              <a:rPr lang="en-US" sz="1100" b="1" dirty="0"/>
              <a:t>for</a:t>
            </a:r>
            <a:r>
              <a:rPr lang="en-US" sz="1100" dirty="0"/>
              <a:t> (</a:t>
            </a:r>
            <a:r>
              <a:rPr lang="en-US" sz="1100" b="1" dirty="0"/>
              <a:t>int</a:t>
            </a:r>
            <a:r>
              <a:rPr lang="en-US" sz="1100" dirty="0"/>
              <a:t> </a:t>
            </a:r>
            <a:r>
              <a:rPr lang="en-US" sz="1100" dirty="0" err="1"/>
              <a:t>i</a:t>
            </a:r>
            <a:r>
              <a:rPr lang="en-US" sz="1100" dirty="0"/>
              <a:t> = 0; </a:t>
            </a:r>
            <a:r>
              <a:rPr lang="en-US" sz="1100" dirty="0" err="1"/>
              <a:t>i</a:t>
            </a:r>
            <a:r>
              <a:rPr lang="en-US" sz="1100" dirty="0"/>
              <a:t> &lt; n; ++</a:t>
            </a:r>
            <a:r>
              <a:rPr lang="en-US" sz="1100" dirty="0" err="1"/>
              <a:t>i</a:t>
            </a:r>
            <a:r>
              <a:rPr lang="en-US" sz="1100" dirty="0"/>
              <a:t>)  </a:t>
            </a:r>
          </a:p>
          <a:p>
            <a:pPr marL="0" indent="0">
              <a:buNone/>
            </a:pPr>
            <a:r>
              <a:rPr lang="en-US" sz="1100" dirty="0"/>
              <a:t>    </a:t>
            </a:r>
            <a:r>
              <a:rPr lang="en-US" sz="1100" dirty="0" err="1"/>
              <a:t>cout</a:t>
            </a:r>
            <a:r>
              <a:rPr lang="en-US" sz="1100" dirty="0"/>
              <a:t>&lt;&lt;a[</a:t>
            </a:r>
            <a:r>
              <a:rPr lang="en-US" sz="1100" dirty="0" err="1"/>
              <a:t>i</a:t>
            </a:r>
            <a:r>
              <a:rPr lang="en-US" sz="1100" dirty="0"/>
              <a:t>]&lt;&lt;" ";  </a:t>
            </a:r>
          </a:p>
          <a:p>
            <a:pPr marL="0" indent="0">
              <a:buNone/>
            </a:pPr>
            <a:r>
              <a:rPr lang="en-US" sz="1100" dirty="0"/>
              <a:t>}  </a:t>
            </a:r>
          </a:p>
          <a:p>
            <a:pPr marL="0" indent="0">
              <a:buNone/>
            </a:pPr>
            <a:r>
              <a:rPr lang="en-US" sz="1100" b="1" dirty="0"/>
              <a:t>int</a:t>
            </a:r>
            <a:r>
              <a:rPr lang="en-US" sz="1100" dirty="0"/>
              <a:t> main()  </a:t>
            </a:r>
          </a:p>
          <a:p>
            <a:pPr marL="0" indent="0">
              <a:buNone/>
            </a:pPr>
            <a:r>
              <a:rPr lang="en-US" sz="1100" dirty="0"/>
              <a:t>{  </a:t>
            </a:r>
          </a:p>
          <a:p>
            <a:pPr marL="0" indent="0">
              <a:buNone/>
            </a:pPr>
            <a:r>
              <a:rPr lang="en-US" sz="1100" dirty="0"/>
              <a:t>  </a:t>
            </a:r>
            <a:r>
              <a:rPr lang="en-US" sz="1100" b="1" dirty="0"/>
              <a:t>int</a:t>
            </a:r>
            <a:r>
              <a:rPr lang="en-US" sz="1100" dirty="0"/>
              <a:t> a[] = {34, 42, 74, 57, 99, 84, 9, 5};  </a:t>
            </a:r>
          </a:p>
          <a:p>
            <a:pPr marL="0" indent="0">
              <a:buNone/>
            </a:pPr>
            <a:r>
              <a:rPr lang="en-US" sz="1100" dirty="0"/>
              <a:t>  </a:t>
            </a:r>
            <a:r>
              <a:rPr lang="en-US" sz="1100" b="1" dirty="0"/>
              <a:t>int</a:t>
            </a:r>
            <a:r>
              <a:rPr lang="en-US" sz="1100" dirty="0"/>
              <a:t> n = </a:t>
            </a:r>
            <a:r>
              <a:rPr lang="en-US" sz="1100" b="1" dirty="0" err="1"/>
              <a:t>sizeof</a:t>
            </a:r>
            <a:r>
              <a:rPr lang="en-US" sz="1100" dirty="0"/>
              <a:t>(a) / </a:t>
            </a:r>
            <a:r>
              <a:rPr lang="en-US" sz="1100" b="1" dirty="0" err="1"/>
              <a:t>sizeof</a:t>
            </a:r>
            <a:r>
              <a:rPr lang="en-US" sz="1100" dirty="0"/>
              <a:t>(a[0]); // n is the size of array  </a:t>
            </a:r>
          </a:p>
          <a:p>
            <a:pPr marL="0" indent="0">
              <a:buNone/>
            </a:pPr>
            <a:r>
              <a:rPr lang="en-US" sz="1100" dirty="0"/>
              <a:t>  </a:t>
            </a:r>
            <a:r>
              <a:rPr lang="en-US" sz="1100" dirty="0" err="1"/>
              <a:t>cout</a:t>
            </a:r>
            <a:r>
              <a:rPr lang="en-US" sz="1100" dirty="0"/>
              <a:t>&lt;&lt;"Before sorting array elements are - \n";  </a:t>
            </a:r>
          </a:p>
          <a:p>
            <a:pPr marL="0" indent="0">
              <a:buNone/>
            </a:pPr>
            <a:r>
              <a:rPr lang="en-US" sz="1100" dirty="0"/>
              <a:t>  </a:t>
            </a:r>
            <a:r>
              <a:rPr lang="en-US" sz="1100" dirty="0" err="1"/>
              <a:t>printArr</a:t>
            </a:r>
            <a:r>
              <a:rPr lang="en-US" sz="1100" dirty="0"/>
              <a:t>(a, n);  </a:t>
            </a:r>
          </a:p>
          <a:p>
            <a:pPr marL="0" indent="0">
              <a:buNone/>
            </a:pPr>
            <a:r>
              <a:rPr lang="en-US" sz="1100" dirty="0"/>
              <a:t>  bucket(a, n);  </a:t>
            </a:r>
          </a:p>
          <a:p>
            <a:pPr marL="0" indent="0">
              <a:buNone/>
            </a:pPr>
            <a:r>
              <a:rPr lang="en-US" sz="1100" dirty="0"/>
              <a:t>  </a:t>
            </a:r>
            <a:r>
              <a:rPr lang="en-US" sz="1100" dirty="0" err="1"/>
              <a:t>cout</a:t>
            </a:r>
            <a:r>
              <a:rPr lang="en-US" sz="1100" dirty="0"/>
              <a:t>&lt;&lt;"\</a:t>
            </a:r>
            <a:r>
              <a:rPr lang="en-US" sz="1100" dirty="0" err="1"/>
              <a:t>nAfter</a:t>
            </a:r>
            <a:r>
              <a:rPr lang="en-US" sz="1100" dirty="0"/>
              <a:t> sorting array elements are - \n";  </a:t>
            </a:r>
          </a:p>
          <a:p>
            <a:pPr marL="0" indent="0">
              <a:buNone/>
            </a:pPr>
            <a:r>
              <a:rPr lang="en-US" sz="1100" dirty="0"/>
              <a:t>  </a:t>
            </a:r>
            <a:r>
              <a:rPr lang="en-US" sz="1100" dirty="0" err="1"/>
              <a:t>printArr</a:t>
            </a:r>
            <a:r>
              <a:rPr lang="en-US" sz="1100" dirty="0"/>
              <a:t>(a, n);  </a:t>
            </a:r>
          </a:p>
          <a:p>
            <a:pPr marL="0" indent="0">
              <a:buNone/>
            </a:pPr>
            <a:r>
              <a:rPr lang="en-US" sz="1100" dirty="0"/>
              <a:t>}  </a:t>
            </a:r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55954"/>
          </a:xfrm>
        </p:spPr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8748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64735"/>
          </a:xfrm>
        </p:spPr>
        <p:txBody>
          <a:bodyPr/>
          <a:lstStyle/>
          <a:p>
            <a:pPr algn="just"/>
            <a:r>
              <a:rPr lang="en-US" sz="2000" dirty="0" smtClean="0"/>
              <a:t>Suppose array is:</a:t>
            </a:r>
          </a:p>
          <a:p>
            <a:pPr marL="0" indent="0" algn="just">
              <a:buNone/>
            </a:pPr>
            <a:endParaRPr lang="en-US" sz="2000" dirty="0" smtClean="0"/>
          </a:p>
          <a:p>
            <a:pPr marL="0" indent="0" algn="just">
              <a:buNone/>
            </a:pPr>
            <a:endParaRPr lang="en-US" sz="2000" dirty="0"/>
          </a:p>
          <a:p>
            <a:pPr algn="just"/>
            <a:r>
              <a:rPr lang="en-US" sz="2000" dirty="0" smtClean="0"/>
              <a:t>Suppose buckets are 5 where these elements/numbers are to be distributed.</a:t>
            </a:r>
          </a:p>
          <a:p>
            <a:pPr algn="just"/>
            <a:r>
              <a:rPr lang="en-US" sz="2000" dirty="0" smtClean="0"/>
              <a:t>Search for the largest value to find the divider for distributing the values in buckets. </a:t>
            </a:r>
          </a:p>
          <a:p>
            <a:pPr algn="just"/>
            <a:r>
              <a:rPr lang="en-US" sz="2000" dirty="0" smtClean="0"/>
              <a:t>Here largest value is 81 so divider will be calculated as:</a:t>
            </a:r>
          </a:p>
          <a:p>
            <a:pPr marL="0" indent="0" algn="just">
              <a:buNone/>
            </a:pPr>
            <a:r>
              <a:rPr lang="en-US" sz="2000" dirty="0" smtClean="0"/>
              <a:t>                           </a:t>
            </a:r>
            <a:r>
              <a:rPr lang="en-US" sz="2000" b="1" dirty="0" smtClean="0">
                <a:solidFill>
                  <a:srgbClr val="002060"/>
                </a:solidFill>
              </a:rPr>
              <a:t>ceil((81+1)/5.0) = ceil (82/5.0) = 17</a:t>
            </a:r>
          </a:p>
          <a:p>
            <a:pPr algn="just"/>
            <a:endParaRPr lang="en-US" sz="2000" dirty="0"/>
          </a:p>
          <a:p>
            <a:pPr algn="just"/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Example-2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567823"/>
              </p:ext>
            </p:extLst>
          </p:nvPr>
        </p:nvGraphicFramePr>
        <p:xfrm>
          <a:off x="1524000" y="2293470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5705838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9288317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89655317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52375982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52628137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92431950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84039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7773025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872" y="634046"/>
            <a:ext cx="3459478" cy="130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5563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(Cont.)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587427"/>
              </p:ext>
            </p:extLst>
          </p:nvPr>
        </p:nvGraphicFramePr>
        <p:xfrm>
          <a:off x="628650" y="2446661"/>
          <a:ext cx="469392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680">
                  <a:extLst>
                    <a:ext uri="{9D8B030D-6E8A-4147-A177-3AD203B41FA5}">
                      <a16:colId xmlns:a16="http://schemas.microsoft.com/office/drawing/2014/main" val="178645152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93956315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866948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Bucket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900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Floor(75/17)=4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089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Floor(2/17)=0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48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Floor(42/17)=2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510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Floor(19/17)=1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793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Floor(4/17)=0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579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Floor(81/17)=4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502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Floor(1/17)=0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800200"/>
                  </a:ext>
                </a:extLst>
              </a:tr>
            </a:tbl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dirty="0" smtClean="0"/>
              <a:t>Numbers are to be distributed as follows: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320" y="3447421"/>
            <a:ext cx="3368040" cy="144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8014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Sorting numbers of bucket: </a:t>
            </a:r>
          </a:p>
          <a:p>
            <a:r>
              <a:rPr lang="en-US" sz="2400" dirty="0" smtClean="0"/>
              <a:t>Each bucket is sorted individually.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Collecting </a:t>
            </a:r>
            <a:r>
              <a:rPr lang="en-US" sz="2400" b="1" dirty="0"/>
              <a:t>numbers </a:t>
            </a:r>
            <a:r>
              <a:rPr lang="en-US" sz="2400" b="1" dirty="0" smtClean="0"/>
              <a:t>from each bucket in order:</a:t>
            </a:r>
          </a:p>
          <a:p>
            <a:r>
              <a:rPr lang="en-US" sz="2400" dirty="0" smtClean="0"/>
              <a:t>Output will be the sorted array.</a:t>
            </a:r>
            <a:r>
              <a:rPr lang="en-US" sz="2400" b="1" dirty="0" smtClean="0"/>
              <a:t> </a:t>
            </a:r>
            <a:endParaRPr lang="en-US" sz="2400" b="1" dirty="0"/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(Cont.)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90712" y="2994819"/>
            <a:ext cx="5362575" cy="165735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841660"/>
              </p:ext>
            </p:extLst>
          </p:nvPr>
        </p:nvGraphicFramePr>
        <p:xfrm>
          <a:off x="1645920" y="5821363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5705838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9288317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89655317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52375982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52628137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92431950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84039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7773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4668624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156" y="376812"/>
            <a:ext cx="8238844" cy="613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03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dirty="0"/>
              <a:t>In Quick sort algorithm, partitioning of the list is performed using following </a:t>
            </a:r>
            <a:r>
              <a:rPr lang="en-US" sz="2000" dirty="0" smtClean="0"/>
              <a:t>steps: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000" b="1" dirty="0"/>
              <a:t>Step </a:t>
            </a:r>
            <a:r>
              <a:rPr lang="en-US" sz="2000" b="1" dirty="0" smtClean="0"/>
              <a:t>1 - START</a:t>
            </a:r>
            <a:endParaRPr lang="en-US" sz="2000" dirty="0"/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000" b="1" dirty="0"/>
              <a:t>Step </a:t>
            </a:r>
            <a:r>
              <a:rPr lang="en-US" sz="2000" b="1" dirty="0" smtClean="0"/>
              <a:t>2 </a:t>
            </a:r>
            <a:r>
              <a:rPr lang="en-US" sz="2000" b="1" dirty="0"/>
              <a:t>- </a:t>
            </a:r>
            <a:r>
              <a:rPr lang="en-US" sz="2000" dirty="0"/>
              <a:t>Consider the first element of the list as </a:t>
            </a:r>
            <a:r>
              <a:rPr lang="en-US" sz="2000" b="1" dirty="0"/>
              <a:t>pivot</a:t>
            </a:r>
            <a:r>
              <a:rPr lang="en-US" sz="2000" dirty="0"/>
              <a:t> (i.e., Element at first position in the list).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000" b="1" dirty="0"/>
              <a:t>Step </a:t>
            </a:r>
            <a:r>
              <a:rPr lang="en-US" sz="2000" b="1" dirty="0" smtClean="0"/>
              <a:t>3 </a:t>
            </a:r>
            <a:r>
              <a:rPr lang="en-US" sz="2000" b="1" dirty="0"/>
              <a:t>- </a:t>
            </a:r>
            <a:r>
              <a:rPr lang="en-US" sz="2000" dirty="0"/>
              <a:t>Define two variables </a:t>
            </a:r>
            <a:r>
              <a:rPr lang="en-US" sz="2000" dirty="0" err="1"/>
              <a:t>i</a:t>
            </a:r>
            <a:r>
              <a:rPr lang="en-US" sz="2000" dirty="0"/>
              <a:t> and j. Set </a:t>
            </a:r>
            <a:r>
              <a:rPr lang="en-US" sz="2000" dirty="0" err="1"/>
              <a:t>i</a:t>
            </a:r>
            <a:r>
              <a:rPr lang="en-US" sz="2000" dirty="0"/>
              <a:t> and j to first and last elements of the list respectively.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000" b="1" dirty="0" smtClean="0"/>
              <a:t>Step 4-</a:t>
            </a:r>
            <a:r>
              <a:rPr lang="en-US" sz="2000" b="1" dirty="0"/>
              <a:t> </a:t>
            </a:r>
            <a:r>
              <a:rPr lang="en-US" sz="2000" dirty="0"/>
              <a:t>Increment </a:t>
            </a:r>
            <a:r>
              <a:rPr lang="en-US" sz="2000" dirty="0" err="1"/>
              <a:t>i</a:t>
            </a:r>
            <a:r>
              <a:rPr lang="en-US" sz="2000" dirty="0"/>
              <a:t> until list[</a:t>
            </a:r>
            <a:r>
              <a:rPr lang="en-US" sz="2000" dirty="0" err="1"/>
              <a:t>i</a:t>
            </a:r>
            <a:r>
              <a:rPr lang="en-US" sz="2000" dirty="0"/>
              <a:t>] &gt; pivot then stop.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000" b="1" dirty="0"/>
              <a:t>Step </a:t>
            </a:r>
            <a:r>
              <a:rPr lang="en-US" sz="2000" b="1" dirty="0" smtClean="0"/>
              <a:t>5 </a:t>
            </a:r>
            <a:r>
              <a:rPr lang="en-US" sz="2000" b="1" dirty="0"/>
              <a:t>- </a:t>
            </a:r>
            <a:r>
              <a:rPr lang="en-US" sz="2000" dirty="0"/>
              <a:t>Decrement j until list[j] &lt; pivot then stop.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000" b="1" dirty="0"/>
              <a:t>Step </a:t>
            </a:r>
            <a:r>
              <a:rPr lang="en-US" sz="2000" b="1" dirty="0" smtClean="0"/>
              <a:t>6 </a:t>
            </a:r>
            <a:r>
              <a:rPr lang="en-US" sz="2000" b="1" dirty="0"/>
              <a:t>- </a:t>
            </a:r>
            <a:r>
              <a:rPr lang="en-US" sz="2000" dirty="0"/>
              <a:t>If </a:t>
            </a:r>
            <a:r>
              <a:rPr lang="en-US" sz="2000" dirty="0" err="1"/>
              <a:t>i</a:t>
            </a:r>
            <a:r>
              <a:rPr lang="en-US" sz="2000" dirty="0"/>
              <a:t> &lt; j then exchange list[</a:t>
            </a:r>
            <a:r>
              <a:rPr lang="en-US" sz="2000" dirty="0" err="1"/>
              <a:t>i</a:t>
            </a:r>
            <a:r>
              <a:rPr lang="en-US" sz="2000" dirty="0"/>
              <a:t>] and list[j].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000" b="1" dirty="0"/>
              <a:t>Step </a:t>
            </a:r>
            <a:r>
              <a:rPr lang="en-US" sz="2000" b="1" dirty="0" smtClean="0"/>
              <a:t>7 </a:t>
            </a:r>
            <a:r>
              <a:rPr lang="en-US" sz="2000" b="1" dirty="0"/>
              <a:t>- </a:t>
            </a:r>
            <a:r>
              <a:rPr lang="en-US" sz="2000" dirty="0"/>
              <a:t>Repeat steps 3,4 &amp; 5 until </a:t>
            </a:r>
            <a:r>
              <a:rPr lang="en-US" sz="2000" dirty="0" err="1"/>
              <a:t>i</a:t>
            </a:r>
            <a:r>
              <a:rPr lang="en-US" sz="2000" dirty="0"/>
              <a:t> &gt; j.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000" b="1" dirty="0"/>
              <a:t>Step </a:t>
            </a:r>
            <a:r>
              <a:rPr lang="en-US" sz="2000" b="1" dirty="0" smtClean="0"/>
              <a:t>8 </a:t>
            </a:r>
            <a:r>
              <a:rPr lang="en-US" sz="2000" b="1" dirty="0"/>
              <a:t>- </a:t>
            </a:r>
            <a:r>
              <a:rPr lang="en-US" sz="2000" dirty="0"/>
              <a:t>Exchange the pivot element with list[j] element</a:t>
            </a:r>
            <a:r>
              <a:rPr lang="en-US" sz="2000" dirty="0" smtClean="0"/>
              <a:t>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000" b="1" dirty="0"/>
              <a:t>Step </a:t>
            </a:r>
            <a:r>
              <a:rPr lang="en-US" sz="2000" b="1" dirty="0" smtClean="0"/>
              <a:t>9 - END</a:t>
            </a:r>
            <a:endParaRPr lang="en-US" sz="2000" dirty="0"/>
          </a:p>
          <a:p>
            <a:pPr algn="just"/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 algorithm</a:t>
            </a:r>
          </a:p>
        </p:txBody>
      </p:sp>
    </p:spTree>
    <p:extLst>
      <p:ext uri="{BB962C8B-B14F-4D97-AF65-F5344CB8AC3E}">
        <p14:creationId xmlns:p14="http://schemas.microsoft.com/office/powerpoint/2010/main" val="2842608311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7" y="1309286"/>
            <a:ext cx="7529513" cy="452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12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382" y="559739"/>
            <a:ext cx="7226618" cy="568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6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sz="3200" b="1" dirty="0" smtClean="0"/>
              <a:t>Quick sort properties</a:t>
            </a:r>
            <a:endParaRPr lang="en-US" sz="3200" b="1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60120" y="1600200"/>
            <a:ext cx="7955280" cy="48736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based on divide and Conquer design paradigm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Recursive algorithm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Time complexity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O(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nlogn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best and average case.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O(n^2)     worst case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69D0CE4-F312-43EC-A9F2-4F9A03CC1024}" type="slidenum">
              <a:rPr lang="en-US" altLang="en-US" smtClean="0">
                <a:solidFill>
                  <a:srgbClr val="FFFFFF"/>
                </a:solidFill>
              </a:rPr>
              <a:pPr eaLnBrk="1" hangingPunct="1"/>
              <a:t>9</a:t>
            </a:fld>
            <a:endParaRPr lang="en-US" altLang="en-US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4719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theme/theme1.xml><?xml version="1.0" encoding="utf-8"?>
<a:theme xmlns:a="http://schemas.openxmlformats.org/drawingml/2006/main" name="Theme1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9AE5DDBF-3C54-4E8E-A6BF-1F4571BB637B}" vid="{43E06E0C-BA5B-4C49-AB08-2CAB78898FD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1643</Words>
  <Application>Microsoft Office PowerPoint</Application>
  <PresentationFormat>On-screen Show (4:3)</PresentationFormat>
  <Paragraphs>370</Paragraphs>
  <Slides>47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Arial</vt:lpstr>
      <vt:lpstr>Arial Unicode MS</vt:lpstr>
      <vt:lpstr>Cambria Math</vt:lpstr>
      <vt:lpstr>Century Gothic</vt:lpstr>
      <vt:lpstr>Courier New</vt:lpstr>
      <vt:lpstr>droid sans mono</vt:lpstr>
      <vt:lpstr>euclid_circular_a</vt:lpstr>
      <vt:lpstr>Times New Roman</vt:lpstr>
      <vt:lpstr>Wingdings</vt:lpstr>
      <vt:lpstr>Theme1</vt:lpstr>
      <vt:lpstr>QUICK SORT</vt:lpstr>
      <vt:lpstr>Quick Sort</vt:lpstr>
      <vt:lpstr>Cont.</vt:lpstr>
      <vt:lpstr>Cont.</vt:lpstr>
      <vt:lpstr>PowerPoint Presentation</vt:lpstr>
      <vt:lpstr>Quick sort algorithm</vt:lpstr>
      <vt:lpstr>PowerPoint Presentation</vt:lpstr>
      <vt:lpstr>PowerPoint Presentation</vt:lpstr>
      <vt:lpstr>Quick sort properties</vt:lpstr>
      <vt:lpstr>Quick sort</vt:lpstr>
      <vt:lpstr>Time complexity of quick sort</vt:lpstr>
      <vt:lpstr>Time complexity of quick sort</vt:lpstr>
      <vt:lpstr>Example Quick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Shell sort </vt:lpstr>
      <vt:lpstr>Shell sort (Cont.)</vt:lpstr>
      <vt:lpstr>Algorithm</vt:lpstr>
      <vt:lpstr>Time Complexity</vt:lpstr>
      <vt:lpstr>Determining Gap</vt:lpstr>
      <vt:lpstr>Example</vt:lpstr>
      <vt:lpstr>PowerPoint Presentation</vt:lpstr>
      <vt:lpstr>Example</vt:lpstr>
      <vt:lpstr>PowerPoint Presentation</vt:lpstr>
      <vt:lpstr>Practice Question</vt:lpstr>
      <vt:lpstr>Radix Sort</vt:lpstr>
      <vt:lpstr>Radix Sort (Cont.)</vt:lpstr>
      <vt:lpstr>PowerPoint Presentation</vt:lpstr>
      <vt:lpstr>PowerPoint Presentation</vt:lpstr>
      <vt:lpstr>Bucket Sort</vt:lpstr>
      <vt:lpstr>Algorithm</vt:lpstr>
      <vt:lpstr>Working of bucket sort </vt:lpstr>
      <vt:lpstr>Example</vt:lpstr>
      <vt:lpstr>(Cont.)</vt:lpstr>
      <vt:lpstr>(Cont.)</vt:lpstr>
      <vt:lpstr>(Cont.)</vt:lpstr>
      <vt:lpstr>Code</vt:lpstr>
      <vt:lpstr>Example-2</vt:lpstr>
      <vt:lpstr>(Cont.)</vt:lpstr>
      <vt:lpstr>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2013-10-18T18:37:23Z</dcterms:created>
  <dcterms:modified xsi:type="dcterms:W3CDTF">2021-12-01T14:57:07Z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</Properties>
</file>