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bdullah" userId="5bbb5abf5cdca089" providerId="LiveId" clId="{D7D958CF-E922-47BA-B171-03655D4E5311}"/>
    <pc:docChg chg="undo custSel addSld modSld">
      <pc:chgData name="Mohammad Abdullah" userId="5bbb5abf5cdca089" providerId="LiveId" clId="{D7D958CF-E922-47BA-B171-03655D4E5311}" dt="2021-12-07T15:46:14.359" v="830" actId="113"/>
      <pc:docMkLst>
        <pc:docMk/>
      </pc:docMkLst>
      <pc:sldChg chg="modSp mod">
        <pc:chgData name="Mohammad Abdullah" userId="5bbb5abf5cdca089" providerId="LiveId" clId="{D7D958CF-E922-47BA-B171-03655D4E5311}" dt="2021-12-07T15:46:14.359" v="830" actId="113"/>
        <pc:sldMkLst>
          <pc:docMk/>
          <pc:sldMk cId="1559874575" sldId="257"/>
        </pc:sldMkLst>
        <pc:spChg chg="mod">
          <ac:chgData name="Mohammad Abdullah" userId="5bbb5abf5cdca089" providerId="LiveId" clId="{D7D958CF-E922-47BA-B171-03655D4E5311}" dt="2021-12-07T15:46:14.359" v="830" actId="113"/>
          <ac:spMkLst>
            <pc:docMk/>
            <pc:sldMk cId="1559874575" sldId="257"/>
            <ac:spMk id="3" creationId="{09825B02-CF05-47BC-BDF3-F9D55D3D6B16}"/>
          </ac:spMkLst>
        </pc:spChg>
      </pc:sldChg>
      <pc:sldChg chg="modSp new mod">
        <pc:chgData name="Mohammad Abdullah" userId="5bbb5abf5cdca089" providerId="LiveId" clId="{D7D958CF-E922-47BA-B171-03655D4E5311}" dt="2021-12-07T14:16:29.751" v="179" actId="20577"/>
        <pc:sldMkLst>
          <pc:docMk/>
          <pc:sldMk cId="3156257862" sldId="258"/>
        </pc:sldMkLst>
        <pc:spChg chg="mod">
          <ac:chgData name="Mohammad Abdullah" userId="5bbb5abf5cdca089" providerId="LiveId" clId="{D7D958CF-E922-47BA-B171-03655D4E5311}" dt="2021-12-07T14:12:26.403" v="108"/>
          <ac:spMkLst>
            <pc:docMk/>
            <pc:sldMk cId="3156257862" sldId="258"/>
            <ac:spMk id="2" creationId="{0A1A42B9-DC06-4A47-B2CA-24D010A16B16}"/>
          </ac:spMkLst>
        </pc:spChg>
        <pc:spChg chg="mod">
          <ac:chgData name="Mohammad Abdullah" userId="5bbb5abf5cdca089" providerId="LiveId" clId="{D7D958CF-E922-47BA-B171-03655D4E5311}" dt="2021-12-07T14:16:29.751" v="179" actId="20577"/>
          <ac:spMkLst>
            <pc:docMk/>
            <pc:sldMk cId="3156257862" sldId="258"/>
            <ac:spMk id="3" creationId="{205E740D-9E19-4C73-ABF9-1EE00EB3A761}"/>
          </ac:spMkLst>
        </pc:spChg>
      </pc:sldChg>
      <pc:sldChg chg="modSp new mod">
        <pc:chgData name="Mohammad Abdullah" userId="5bbb5abf5cdca089" providerId="LiveId" clId="{D7D958CF-E922-47BA-B171-03655D4E5311}" dt="2021-12-07T14:20:57.070" v="304" actId="20577"/>
        <pc:sldMkLst>
          <pc:docMk/>
          <pc:sldMk cId="545054843" sldId="259"/>
        </pc:sldMkLst>
        <pc:spChg chg="mod">
          <ac:chgData name="Mohammad Abdullah" userId="5bbb5abf5cdca089" providerId="LiveId" clId="{D7D958CF-E922-47BA-B171-03655D4E5311}" dt="2021-12-07T14:20:57.070" v="304" actId="20577"/>
          <ac:spMkLst>
            <pc:docMk/>
            <pc:sldMk cId="545054843" sldId="259"/>
            <ac:spMk id="3" creationId="{FF157F68-A9A7-429A-90FE-2B28167F638C}"/>
          </ac:spMkLst>
        </pc:spChg>
      </pc:sldChg>
      <pc:sldChg chg="modSp new mod">
        <pc:chgData name="Mohammad Abdullah" userId="5bbb5abf5cdca089" providerId="LiveId" clId="{D7D958CF-E922-47BA-B171-03655D4E5311}" dt="2021-12-07T15:26:27.454" v="656" actId="123"/>
        <pc:sldMkLst>
          <pc:docMk/>
          <pc:sldMk cId="71804159" sldId="260"/>
        </pc:sldMkLst>
        <pc:spChg chg="mod">
          <ac:chgData name="Mohammad Abdullah" userId="5bbb5abf5cdca089" providerId="LiveId" clId="{D7D958CF-E922-47BA-B171-03655D4E5311}" dt="2021-12-07T15:26:27.454" v="656" actId="123"/>
          <ac:spMkLst>
            <pc:docMk/>
            <pc:sldMk cId="71804159" sldId="260"/>
            <ac:spMk id="3" creationId="{6FE9402C-6F87-4E67-BE37-DC0460DE4907}"/>
          </ac:spMkLst>
        </pc:spChg>
      </pc:sldChg>
      <pc:sldChg chg="modSp new mod">
        <pc:chgData name="Mohammad Abdullah" userId="5bbb5abf5cdca089" providerId="LiveId" clId="{D7D958CF-E922-47BA-B171-03655D4E5311}" dt="2021-12-07T15:34:21.782" v="665"/>
        <pc:sldMkLst>
          <pc:docMk/>
          <pc:sldMk cId="870122446" sldId="261"/>
        </pc:sldMkLst>
        <pc:spChg chg="mod">
          <ac:chgData name="Mohammad Abdullah" userId="5bbb5abf5cdca089" providerId="LiveId" clId="{D7D958CF-E922-47BA-B171-03655D4E5311}" dt="2021-12-07T15:34:21.782" v="665"/>
          <ac:spMkLst>
            <pc:docMk/>
            <pc:sldMk cId="870122446" sldId="261"/>
            <ac:spMk id="3" creationId="{4E8DC809-575C-4EC7-A5F3-CFEF561D9ADF}"/>
          </ac:spMkLst>
        </pc:spChg>
      </pc:sldChg>
      <pc:sldChg chg="modSp new mod">
        <pc:chgData name="Mohammad Abdullah" userId="5bbb5abf5cdca089" providerId="LiveId" clId="{D7D958CF-E922-47BA-B171-03655D4E5311}" dt="2021-12-07T15:44:19.772" v="827" actId="20577"/>
        <pc:sldMkLst>
          <pc:docMk/>
          <pc:sldMk cId="2957465650" sldId="262"/>
        </pc:sldMkLst>
        <pc:spChg chg="mod">
          <ac:chgData name="Mohammad Abdullah" userId="5bbb5abf5cdca089" providerId="LiveId" clId="{D7D958CF-E922-47BA-B171-03655D4E5311}" dt="2021-12-07T15:44:19.772" v="827" actId="20577"/>
          <ac:spMkLst>
            <pc:docMk/>
            <pc:sldMk cId="2957465650" sldId="262"/>
            <ac:spMk id="3" creationId="{E9B97E63-CC63-48B6-B69F-C515A4CA654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6BE3-CF00-4638-A9EA-D7ECD0A2A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88386C-C374-4EDA-BAF2-9A77703C8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B0F52-0FB9-44B8-A965-2F6BA67A1595}"/>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5" name="Footer Placeholder 4">
            <a:extLst>
              <a:ext uri="{FF2B5EF4-FFF2-40B4-BE49-F238E27FC236}">
                <a16:creationId xmlns:a16="http://schemas.microsoft.com/office/drawing/2014/main" id="{6F2B8F4D-A541-4054-BAD4-6DC422954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CC419-BC57-4542-81A6-D701A59424AB}"/>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142424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DD47-6CC3-4AB1-BD4E-3DC2E0657E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5982C-28F2-44F0-A4FA-6DE35E296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2A2B9-6D60-4F77-A1E7-1C56F658950A}"/>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5" name="Footer Placeholder 4">
            <a:extLst>
              <a:ext uri="{FF2B5EF4-FFF2-40B4-BE49-F238E27FC236}">
                <a16:creationId xmlns:a16="http://schemas.microsoft.com/office/drawing/2014/main" id="{0213F958-CF1A-42D8-B651-61A2859C4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54DDE-1F21-45B9-880E-3FC02F657390}"/>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92664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D0B2B-413B-47DB-813B-25F032B57C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25EA9A-8591-4FC6-880D-C8225981B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544E5-415C-490E-821F-47A04742C3AA}"/>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5" name="Footer Placeholder 4">
            <a:extLst>
              <a:ext uri="{FF2B5EF4-FFF2-40B4-BE49-F238E27FC236}">
                <a16:creationId xmlns:a16="http://schemas.microsoft.com/office/drawing/2014/main" id="{BE011060-0587-4A5E-A016-CCEE78FD4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52BC3-AA8E-421D-A683-629830E764D7}"/>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256791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6F64-20D8-4963-AE63-4B7A75E41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60847-80A4-4D73-B213-A747135D6C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3784E-CA3A-4F9B-8A37-6EF6F1ABCFA9}"/>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5" name="Footer Placeholder 4">
            <a:extLst>
              <a:ext uri="{FF2B5EF4-FFF2-40B4-BE49-F238E27FC236}">
                <a16:creationId xmlns:a16="http://schemas.microsoft.com/office/drawing/2014/main" id="{05D982D9-B6FB-4B3D-B05B-8E0665024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35F6A-FD5D-4643-BBDA-5E8A266F36A5}"/>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420531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E4E6-4770-41AC-BD1E-4100F6A0A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86D465-DF99-4F70-ACE0-3EFC6795D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E517F-279E-4764-8290-7CEF95CBDD2C}"/>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5" name="Footer Placeholder 4">
            <a:extLst>
              <a:ext uri="{FF2B5EF4-FFF2-40B4-BE49-F238E27FC236}">
                <a16:creationId xmlns:a16="http://schemas.microsoft.com/office/drawing/2014/main" id="{53E2C93F-0B0C-4458-967C-93BB477A2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69369-AC8B-4071-9178-BDC561DA1AB3}"/>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149113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4E07-94C7-44A0-8C4C-AC57E2AECE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79F6F-38B0-4A14-BFAC-9FDDCBF00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EABE6-371D-4BC4-8A14-E92F0B9FF7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F0D8F7-C524-48EB-9C3B-3D94AE0C8644}"/>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6" name="Footer Placeholder 5">
            <a:extLst>
              <a:ext uri="{FF2B5EF4-FFF2-40B4-BE49-F238E27FC236}">
                <a16:creationId xmlns:a16="http://schemas.microsoft.com/office/drawing/2014/main" id="{8814BE30-81A2-4E3F-A1EF-7A35A46D6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E58F4-1F92-4C67-BA36-1F7B2B93D098}"/>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122730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5111-2E82-4013-97DE-A4C850A06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97CE1-692E-4DD8-B303-F4D595CCD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3E4A8C-3D6A-4F10-BFF1-05ACC443A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F7721-0190-4377-BCD4-1FD4D2C2F4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A4FBA-9DD0-4C77-808A-81FF54C73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0F75DE-B35D-4DEE-A958-2EC6B40D38F4}"/>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8" name="Footer Placeholder 7">
            <a:extLst>
              <a:ext uri="{FF2B5EF4-FFF2-40B4-BE49-F238E27FC236}">
                <a16:creationId xmlns:a16="http://schemas.microsoft.com/office/drawing/2014/main" id="{355ED5AB-2EAD-43FB-8C1B-0321B5A93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B747C-2453-4FC7-A387-8F124588D691}"/>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192446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0D7F-DBE7-4DBF-8B9A-6F08169782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C5319-DA4E-4D46-8B8F-D0804ED40AE8}"/>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4" name="Footer Placeholder 3">
            <a:extLst>
              <a:ext uri="{FF2B5EF4-FFF2-40B4-BE49-F238E27FC236}">
                <a16:creationId xmlns:a16="http://schemas.microsoft.com/office/drawing/2014/main" id="{4F503C5F-7B45-43C9-B5E8-1A7496413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A4DA8F-0F01-4CBE-A3EB-BE9692C68447}"/>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69279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9C328-6B33-4102-BF3A-CBE66840D9F2}"/>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3" name="Footer Placeholder 2">
            <a:extLst>
              <a:ext uri="{FF2B5EF4-FFF2-40B4-BE49-F238E27FC236}">
                <a16:creationId xmlns:a16="http://schemas.microsoft.com/office/drawing/2014/main" id="{87B464F0-BA4A-48A6-B044-2056D7116A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CCB95A-C79E-4214-BB24-65379851510B}"/>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279867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809A-5A26-409B-8C2F-354A12A13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B59AD2-CD4A-4BC5-ADB8-C48FC2E4B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1542D6-3C3F-4F57-B0CB-8D39D7736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33C4C-0647-4596-BDF4-E6B43F01EE8D}"/>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6" name="Footer Placeholder 5">
            <a:extLst>
              <a:ext uri="{FF2B5EF4-FFF2-40B4-BE49-F238E27FC236}">
                <a16:creationId xmlns:a16="http://schemas.microsoft.com/office/drawing/2014/main" id="{996457E5-6BCB-41B4-BA05-7BACAB43D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E0586-5BC9-45E9-B63A-EF2216645A89}"/>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338526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F82C-546C-4429-9C32-8C76E944F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C87FF7-4640-43C4-9E09-E5B013529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F70A22-E361-4F83-9CB1-31F9DA7F1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27B925-A91C-4CEE-871C-92999770B6E6}"/>
              </a:ext>
            </a:extLst>
          </p:cNvPr>
          <p:cNvSpPr>
            <a:spLocks noGrp="1"/>
          </p:cNvSpPr>
          <p:nvPr>
            <p:ph type="dt" sz="half" idx="10"/>
          </p:nvPr>
        </p:nvSpPr>
        <p:spPr/>
        <p:txBody>
          <a:bodyPr/>
          <a:lstStyle/>
          <a:p>
            <a:fld id="{98F7A5DA-743F-49D6-A338-E17A7B4D971C}" type="datetimeFigureOut">
              <a:rPr lang="en-US" smtClean="0"/>
              <a:t>12/7/2021</a:t>
            </a:fld>
            <a:endParaRPr lang="en-US"/>
          </a:p>
        </p:txBody>
      </p:sp>
      <p:sp>
        <p:nvSpPr>
          <p:cNvPr id="6" name="Footer Placeholder 5">
            <a:extLst>
              <a:ext uri="{FF2B5EF4-FFF2-40B4-BE49-F238E27FC236}">
                <a16:creationId xmlns:a16="http://schemas.microsoft.com/office/drawing/2014/main" id="{E70D04B3-8E8D-474B-BBA1-7DF43A1EF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21803-71F9-4328-A5FD-E909F2FCDB46}"/>
              </a:ext>
            </a:extLst>
          </p:cNvPr>
          <p:cNvSpPr>
            <a:spLocks noGrp="1"/>
          </p:cNvSpPr>
          <p:nvPr>
            <p:ph type="sldNum" sz="quarter" idx="12"/>
          </p:nvPr>
        </p:nvSpPr>
        <p:spPr/>
        <p:txBody>
          <a:bodyPr/>
          <a:lstStyle/>
          <a:p>
            <a:fld id="{69D04AE0-4455-4B7C-858D-8FCF9DE99081}" type="slidenum">
              <a:rPr lang="en-US" smtClean="0"/>
              <a:t>‹#›</a:t>
            </a:fld>
            <a:endParaRPr lang="en-US"/>
          </a:p>
        </p:txBody>
      </p:sp>
    </p:spTree>
    <p:extLst>
      <p:ext uri="{BB962C8B-B14F-4D97-AF65-F5344CB8AC3E}">
        <p14:creationId xmlns:p14="http://schemas.microsoft.com/office/powerpoint/2010/main" val="239384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70B3-F250-4766-83E3-7DA972D61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AD0253-BD52-4A51-9DD5-B87558C31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EF1A7-9A64-4A71-A8F0-0642A5178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7A5DA-743F-49D6-A338-E17A7B4D971C}" type="datetimeFigureOut">
              <a:rPr lang="en-US" smtClean="0"/>
              <a:t>12/7/2021</a:t>
            </a:fld>
            <a:endParaRPr lang="en-US"/>
          </a:p>
        </p:txBody>
      </p:sp>
      <p:sp>
        <p:nvSpPr>
          <p:cNvPr id="5" name="Footer Placeholder 4">
            <a:extLst>
              <a:ext uri="{FF2B5EF4-FFF2-40B4-BE49-F238E27FC236}">
                <a16:creationId xmlns:a16="http://schemas.microsoft.com/office/drawing/2014/main" id="{DC76B574-1DF4-4C74-AB2B-DF23E07AC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A4EDB2-CC25-4799-95DC-F7E994FAD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04AE0-4455-4B7C-858D-8FCF9DE99081}" type="slidenum">
              <a:rPr lang="en-US" smtClean="0"/>
              <a:t>‹#›</a:t>
            </a:fld>
            <a:endParaRPr lang="en-US"/>
          </a:p>
        </p:txBody>
      </p:sp>
    </p:spTree>
    <p:extLst>
      <p:ext uri="{BB962C8B-B14F-4D97-AF65-F5344CB8AC3E}">
        <p14:creationId xmlns:p14="http://schemas.microsoft.com/office/powerpoint/2010/main" val="416841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7720-98B4-4832-A1E8-DF9A37208808}"/>
              </a:ext>
            </a:extLst>
          </p:cNvPr>
          <p:cNvSpPr>
            <a:spLocks noGrp="1"/>
          </p:cNvSpPr>
          <p:nvPr>
            <p:ph type="ctrTitle"/>
          </p:nvPr>
        </p:nvSpPr>
        <p:spPr/>
        <p:txBody>
          <a:bodyPr/>
          <a:lstStyle/>
          <a:p>
            <a:r>
              <a:rPr lang="en-US" dirty="0"/>
              <a:t>Chap 2</a:t>
            </a:r>
          </a:p>
        </p:txBody>
      </p:sp>
      <p:sp>
        <p:nvSpPr>
          <p:cNvPr id="3" name="Subtitle 2">
            <a:extLst>
              <a:ext uri="{FF2B5EF4-FFF2-40B4-BE49-F238E27FC236}">
                <a16:creationId xmlns:a16="http://schemas.microsoft.com/office/drawing/2014/main" id="{476326EA-79E5-4ACA-83E3-7F856DEB86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971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1C88-F467-4888-9A29-2591073ACD3A}"/>
              </a:ext>
            </a:extLst>
          </p:cNvPr>
          <p:cNvSpPr>
            <a:spLocks noGrp="1"/>
          </p:cNvSpPr>
          <p:nvPr>
            <p:ph type="title"/>
          </p:nvPr>
        </p:nvSpPr>
        <p:spPr>
          <a:xfrm>
            <a:off x="838200" y="109631"/>
            <a:ext cx="10515600" cy="172757"/>
          </a:xfrm>
        </p:spPr>
        <p:txBody>
          <a:bodyPr>
            <a:normAutofit fontScale="90000"/>
          </a:bodyPr>
          <a:lstStyle/>
          <a:p>
            <a:r>
              <a:rPr lang="en-US" sz="2400" dirty="0">
                <a:latin typeface="Algerian" panose="04020705040A02060702" pitchFamily="82" charset="0"/>
              </a:rPr>
              <a:t>Outline </a:t>
            </a:r>
          </a:p>
        </p:txBody>
      </p:sp>
      <p:sp>
        <p:nvSpPr>
          <p:cNvPr id="3" name="Content Placeholder 2">
            <a:extLst>
              <a:ext uri="{FF2B5EF4-FFF2-40B4-BE49-F238E27FC236}">
                <a16:creationId xmlns:a16="http://schemas.microsoft.com/office/drawing/2014/main" id="{09825B02-CF05-47BC-BDF3-F9D55D3D6B16}"/>
              </a:ext>
            </a:extLst>
          </p:cNvPr>
          <p:cNvSpPr>
            <a:spLocks noGrp="1"/>
          </p:cNvSpPr>
          <p:nvPr>
            <p:ph idx="1"/>
          </p:nvPr>
        </p:nvSpPr>
        <p:spPr>
          <a:xfrm>
            <a:off x="838200" y="282388"/>
            <a:ext cx="10515600" cy="6575612"/>
          </a:xfrm>
        </p:spPr>
        <p:txBody>
          <a:bodyPr numCol="1">
            <a:normAutofit/>
          </a:bodyPr>
          <a:lstStyle/>
          <a:p>
            <a:r>
              <a:rPr lang="en-US" sz="1600" dirty="0"/>
              <a:t>Why Is HRM Important to an Organization?</a:t>
            </a:r>
          </a:p>
          <a:p>
            <a:pPr lvl="2"/>
            <a:r>
              <a:rPr lang="en-US" sz="1600" dirty="0"/>
              <a:t>Management </a:t>
            </a:r>
          </a:p>
          <a:p>
            <a:pPr lvl="2"/>
            <a:r>
              <a:rPr lang="en-US" sz="1600" dirty="0"/>
              <a:t>Planning</a:t>
            </a:r>
          </a:p>
          <a:p>
            <a:pPr lvl="2"/>
            <a:r>
              <a:rPr lang="en-US" sz="1600" dirty="0"/>
              <a:t>Organizing</a:t>
            </a:r>
          </a:p>
          <a:p>
            <a:pPr lvl="2"/>
            <a:r>
              <a:rPr lang="en-US" sz="1600" dirty="0"/>
              <a:t>Leading</a:t>
            </a:r>
          </a:p>
          <a:p>
            <a:pPr lvl="2"/>
            <a:r>
              <a:rPr lang="en-US" sz="1600" dirty="0"/>
              <a:t>Controlling</a:t>
            </a:r>
          </a:p>
          <a:p>
            <a:r>
              <a:rPr lang="en-US" sz="1600" dirty="0"/>
              <a:t>The Strategic Nature(telling about he nature and work of </a:t>
            </a:r>
            <a:r>
              <a:rPr lang="en-US" sz="1600" dirty="0" err="1"/>
              <a:t>hrm</a:t>
            </a:r>
            <a:r>
              <a:rPr lang="en-US" sz="1600" dirty="0"/>
              <a:t>)</a:t>
            </a:r>
          </a:p>
          <a:p>
            <a:r>
              <a:rPr lang="en-US" sz="1600" i="0" dirty="0">
                <a:effectLst/>
                <a:latin typeface="arial" panose="020B0604020202020204" pitchFamily="34" charset="0"/>
              </a:rPr>
              <a:t>Strategic human resource management </a:t>
            </a:r>
            <a:r>
              <a:rPr lang="en-US" sz="1600" i="0" dirty="0"/>
              <a:t>(A future-oriented process of developing and implementing HR programs)</a:t>
            </a:r>
            <a:endParaRPr lang="en-US" sz="1600" dirty="0"/>
          </a:p>
          <a:p>
            <a:r>
              <a:rPr lang="en-US" sz="1600" dirty="0"/>
              <a:t>THE FUNCTION OF HRM</a:t>
            </a:r>
          </a:p>
          <a:p>
            <a:r>
              <a:rPr lang="en-US" sz="1600" dirty="0"/>
              <a:t>How External Influences  Affect HRM</a:t>
            </a:r>
          </a:p>
          <a:p>
            <a:pPr lvl="1"/>
            <a:r>
              <a:rPr lang="en-US" sz="1600" dirty="0"/>
              <a:t>The Dynamic Environment of HRM</a:t>
            </a:r>
          </a:p>
          <a:p>
            <a:pPr marL="1200150" lvl="2" indent="-285750">
              <a:buFont typeface="+mj-lt"/>
              <a:buAutoNum type="romanUcPeriod"/>
            </a:pPr>
            <a:r>
              <a:rPr lang="en-US" sz="1600" dirty="0"/>
              <a:t>Laws and Regulation</a:t>
            </a:r>
          </a:p>
          <a:p>
            <a:pPr marL="1200150" lvl="2" indent="-285750">
              <a:buFont typeface="+mj-lt"/>
              <a:buAutoNum type="romanUcPeriod"/>
            </a:pPr>
            <a:r>
              <a:rPr lang="en-US" sz="1600" dirty="0"/>
              <a:t>Labor Unions</a:t>
            </a:r>
          </a:p>
          <a:p>
            <a:pPr marL="1200150" lvl="2" indent="-285750">
              <a:buFont typeface="+mj-lt"/>
              <a:buAutoNum type="romanUcPeriod"/>
            </a:pPr>
            <a:r>
              <a:rPr lang="en-US" sz="1600" dirty="0"/>
              <a:t>Management Thought(</a:t>
            </a:r>
            <a:r>
              <a:rPr lang="en-US" sz="1600" i="0" dirty="0">
                <a:effectLst/>
                <a:latin typeface="arial" panose="020B0604020202020204" pitchFamily="34" charset="0"/>
              </a:rPr>
              <a:t>defined as the art of getting things done by making the best use of available resources)</a:t>
            </a:r>
            <a:endParaRPr lang="en-US" sz="1600" dirty="0"/>
          </a:p>
          <a:p>
            <a:r>
              <a:rPr lang="en-US" sz="1600" dirty="0"/>
              <a:t>Structure of the HR Department</a:t>
            </a:r>
          </a:p>
          <a:p>
            <a:pPr lvl="1"/>
            <a:r>
              <a:rPr lang="en-US" sz="1600" dirty="0"/>
              <a:t>(1) employment,</a:t>
            </a:r>
          </a:p>
          <a:p>
            <a:pPr lvl="1"/>
            <a:r>
              <a:rPr lang="en-US" sz="1600" dirty="0"/>
              <a:t>(2) training and development, </a:t>
            </a:r>
          </a:p>
          <a:p>
            <a:pPr lvl="1"/>
            <a:r>
              <a:rPr lang="en-US" sz="1600" dirty="0"/>
              <a:t>(3) compensation/benefits, and </a:t>
            </a:r>
          </a:p>
          <a:p>
            <a:pPr lvl="1"/>
            <a:r>
              <a:rPr lang="en-US" sz="1600" dirty="0"/>
              <a:t>(4) employee relations.</a:t>
            </a:r>
          </a:p>
        </p:txBody>
      </p:sp>
    </p:spTree>
    <p:extLst>
      <p:ext uri="{BB962C8B-B14F-4D97-AF65-F5344CB8AC3E}">
        <p14:creationId xmlns:p14="http://schemas.microsoft.com/office/powerpoint/2010/main" val="155987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2DDD-C0D3-4ECB-867B-81774E852E2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B97E63-CC63-48B6-B69F-C515A4CA6546}"/>
              </a:ext>
            </a:extLst>
          </p:cNvPr>
          <p:cNvSpPr>
            <a:spLocks noGrp="1"/>
          </p:cNvSpPr>
          <p:nvPr>
            <p:ph idx="1"/>
          </p:nvPr>
        </p:nvSpPr>
        <p:spPr/>
        <p:txBody>
          <a:bodyPr>
            <a:normAutofit/>
          </a:bodyPr>
          <a:lstStyle/>
          <a:p>
            <a:pPr>
              <a:buFont typeface="Wingdings" panose="05000000000000000000" pitchFamily="2" charset="2"/>
              <a:buChar char="q"/>
            </a:pPr>
            <a:r>
              <a:rPr lang="en-US" sz="2000" dirty="0"/>
              <a:t>HRM in an Entrepreneurial Enterprise (role in business)</a:t>
            </a:r>
          </a:p>
          <a:p>
            <a:pPr>
              <a:buFont typeface="Wingdings" panose="05000000000000000000" pitchFamily="2" charset="2"/>
              <a:buChar char="q"/>
            </a:pPr>
            <a:r>
              <a:rPr lang="en-US" sz="1400" dirty="0"/>
              <a:t>HRM in a Global Environment</a:t>
            </a:r>
            <a:r>
              <a:rPr lang="en-US" sz="2000" dirty="0"/>
              <a:t> (responsibility to stay up to date with world)</a:t>
            </a:r>
          </a:p>
          <a:p>
            <a:pPr>
              <a:buFont typeface="Wingdings" panose="05000000000000000000" pitchFamily="2" charset="2"/>
              <a:buChar char="q"/>
            </a:pPr>
            <a:r>
              <a:rPr lang="en-US" sz="1400" dirty="0"/>
              <a:t>HR and Corporate Ethics</a:t>
            </a:r>
            <a:r>
              <a:rPr lang="en-US" sz="2000" dirty="0"/>
              <a:t> (to organize the work in proper way )</a:t>
            </a:r>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295746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42B9-DC06-4A47-B2CA-24D010A16B16}"/>
              </a:ext>
            </a:extLst>
          </p:cNvPr>
          <p:cNvSpPr>
            <a:spLocks noGrp="1"/>
          </p:cNvSpPr>
          <p:nvPr>
            <p:ph type="title"/>
          </p:nvPr>
        </p:nvSpPr>
        <p:spPr/>
        <p:txBody>
          <a:bodyPr/>
          <a:lstStyle/>
          <a:p>
            <a:r>
              <a:rPr lang="en-US" sz="4400" dirty="0"/>
              <a:t>THE FUNCTION OF HRM</a:t>
            </a:r>
            <a:br>
              <a:rPr lang="en-US" sz="4400" dirty="0"/>
            </a:br>
            <a:endParaRPr lang="en-US" dirty="0"/>
          </a:p>
        </p:txBody>
      </p:sp>
      <p:sp>
        <p:nvSpPr>
          <p:cNvPr id="3" name="Content Placeholder 2">
            <a:extLst>
              <a:ext uri="{FF2B5EF4-FFF2-40B4-BE49-F238E27FC236}">
                <a16:creationId xmlns:a16="http://schemas.microsoft.com/office/drawing/2014/main" id="{205E740D-9E19-4C73-ABF9-1EE00EB3A761}"/>
              </a:ext>
            </a:extLst>
          </p:cNvPr>
          <p:cNvSpPr>
            <a:spLocks noGrp="1"/>
          </p:cNvSpPr>
          <p:nvPr>
            <p:ph idx="1"/>
          </p:nvPr>
        </p:nvSpPr>
        <p:spPr>
          <a:xfrm>
            <a:off x="838200" y="1143000"/>
            <a:ext cx="10515600" cy="5033963"/>
          </a:xfrm>
        </p:spPr>
        <p:txBody>
          <a:bodyPr>
            <a:normAutofit/>
          </a:bodyPr>
          <a:lstStyle/>
          <a:p>
            <a:r>
              <a:rPr lang="en-US" sz="2200" dirty="0"/>
              <a:t>look at HRM more specifically, we propose that it consists of four basic functions: </a:t>
            </a:r>
          </a:p>
          <a:p>
            <a:r>
              <a:rPr lang="en-US" sz="2200" dirty="0"/>
              <a:t>(1) staffing (to heir qualified employ), </a:t>
            </a:r>
          </a:p>
          <a:p>
            <a:r>
              <a:rPr lang="en-US" sz="2200" dirty="0"/>
              <a:t>(2) training and development, </a:t>
            </a:r>
          </a:p>
          <a:p>
            <a:r>
              <a:rPr lang="en-US" sz="2200" dirty="0"/>
              <a:t>(3) motivation, and </a:t>
            </a:r>
          </a:p>
          <a:p>
            <a:r>
              <a:rPr lang="en-US" sz="2200" dirty="0"/>
              <a:t>(4) maintenance. </a:t>
            </a:r>
          </a:p>
          <a:p>
            <a:r>
              <a:rPr lang="en-US" sz="2200" dirty="0"/>
              <a:t>In less academic terms, we might say that HRM is made up of four activities: </a:t>
            </a:r>
          </a:p>
          <a:p>
            <a:r>
              <a:rPr lang="en-US" sz="2200" b="1" dirty="0"/>
              <a:t>(1) hiring people, </a:t>
            </a:r>
          </a:p>
          <a:p>
            <a:r>
              <a:rPr lang="en-US" sz="2200" b="1" dirty="0"/>
              <a:t>(2) preparing them, </a:t>
            </a:r>
          </a:p>
          <a:p>
            <a:r>
              <a:rPr lang="en-US" sz="2200" b="1" dirty="0"/>
              <a:t>(3) MOTIVATE them, and </a:t>
            </a:r>
          </a:p>
          <a:p>
            <a:r>
              <a:rPr lang="en-US" sz="2200" b="1" dirty="0"/>
              <a:t>(4) keeping them</a:t>
            </a:r>
          </a:p>
        </p:txBody>
      </p:sp>
    </p:spTree>
    <p:extLst>
      <p:ext uri="{BB962C8B-B14F-4D97-AF65-F5344CB8AC3E}">
        <p14:creationId xmlns:p14="http://schemas.microsoft.com/office/powerpoint/2010/main" val="315625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7ED15-6A6E-45E9-A355-72AB9C596B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F157F68-A9A7-429A-90FE-2B28167F638C}"/>
              </a:ext>
            </a:extLst>
          </p:cNvPr>
          <p:cNvSpPr>
            <a:spLocks noGrp="1"/>
          </p:cNvSpPr>
          <p:nvPr>
            <p:ph idx="1"/>
          </p:nvPr>
        </p:nvSpPr>
        <p:spPr/>
        <p:txBody>
          <a:bodyPr/>
          <a:lstStyle/>
          <a:p>
            <a:r>
              <a:rPr lang="en-US" dirty="0"/>
              <a:t>Employee Training (to train his for organizations need)</a:t>
            </a:r>
          </a:p>
          <a:p>
            <a:r>
              <a:rPr lang="en-US" dirty="0"/>
              <a:t>Employee Development ( to train him for future goal)</a:t>
            </a:r>
          </a:p>
          <a:p>
            <a:r>
              <a:rPr lang="en-US" dirty="0"/>
              <a:t>Career Development (</a:t>
            </a:r>
            <a:r>
              <a:rPr lang="en-US" sz="2000" b="0" i="0" dirty="0">
                <a:effectLst/>
                <a:latin typeface="arial" panose="020B0604020202020204" pitchFamily="34" charset="0"/>
              </a:rPr>
              <a:t>It is the process of making decisions for long term learning</a:t>
            </a:r>
            <a:r>
              <a:rPr lang="en-US" sz="2000" b="0" i="0" dirty="0">
                <a:solidFill>
                  <a:srgbClr val="BDC1C6"/>
                </a:solidFill>
                <a:effectLst/>
                <a:latin typeface="arial" panose="020B0604020202020204" pitchFamily="34" charset="0"/>
              </a:rPr>
              <a:t> </a:t>
            </a:r>
            <a:r>
              <a:rPr lang="en-US" sz="2000" b="0" i="0" dirty="0">
                <a:effectLst/>
                <a:latin typeface="arial" panose="020B0604020202020204" pitchFamily="34" charset="0"/>
              </a:rPr>
              <a:t>)</a:t>
            </a:r>
            <a:endParaRPr lang="en-US" sz="2000" dirty="0"/>
          </a:p>
          <a:p>
            <a:r>
              <a:rPr lang="en-US" dirty="0"/>
              <a:t>Organization Development (</a:t>
            </a:r>
            <a:r>
              <a:rPr lang="en-US" sz="2000" b="0" i="0" dirty="0">
                <a:effectLst/>
                <a:latin typeface="arial" panose="020B0604020202020204" pitchFamily="34" charset="0"/>
              </a:rPr>
              <a:t>Organization development is the study and implementation of practices, systems, and techniques that affect organizational change )</a:t>
            </a:r>
            <a:endParaRPr lang="en-US" sz="2000" dirty="0"/>
          </a:p>
        </p:txBody>
      </p:sp>
    </p:spTree>
    <p:extLst>
      <p:ext uri="{BB962C8B-B14F-4D97-AF65-F5344CB8AC3E}">
        <p14:creationId xmlns:p14="http://schemas.microsoft.com/office/powerpoint/2010/main" val="54505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D76E-31E5-4ED0-87BC-F539E64FFD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E9402C-6F87-4E67-BE37-DC0460DE4907}"/>
              </a:ext>
            </a:extLst>
          </p:cNvPr>
          <p:cNvSpPr>
            <a:spLocks noGrp="1"/>
          </p:cNvSpPr>
          <p:nvPr>
            <p:ph idx="1"/>
          </p:nvPr>
        </p:nvSpPr>
        <p:spPr/>
        <p:txBody>
          <a:bodyPr>
            <a:normAutofit/>
          </a:bodyPr>
          <a:lstStyle/>
          <a:p>
            <a:pPr marL="285750" indent="-285750">
              <a:buFont typeface="+mj-lt"/>
              <a:buAutoNum type="romanUcPeriod"/>
            </a:pPr>
            <a:r>
              <a:rPr lang="en-US" sz="2400" dirty="0"/>
              <a:t>Laws and Regulation (the laws and regulation of an Organization where the labor works)</a:t>
            </a:r>
          </a:p>
          <a:p>
            <a:pPr marL="285750" indent="-285750">
              <a:buFont typeface="+mj-lt"/>
              <a:buAutoNum type="romanUcPeriod"/>
            </a:pPr>
            <a:r>
              <a:rPr lang="en-US" sz="2400" dirty="0"/>
              <a:t>Labor Unions (labor union is for the rights for the labor if organization is not giving the rights to labor then the whole union demands it )</a:t>
            </a:r>
          </a:p>
          <a:p>
            <a:pPr marL="285750" indent="-285750">
              <a:buFont typeface="+mj-lt"/>
              <a:buAutoNum type="romanUcPeriod"/>
            </a:pPr>
            <a:r>
              <a:rPr lang="en-US" sz="2400" dirty="0"/>
              <a:t>Management Thought (</a:t>
            </a:r>
            <a:r>
              <a:rPr lang="en-US" sz="2400" i="0" dirty="0">
                <a:effectLst/>
                <a:latin typeface="arial" panose="020B0604020202020204" pitchFamily="34" charset="0"/>
              </a:rPr>
              <a:t>defined as the art of getting things done by making the best use of available resources)</a:t>
            </a:r>
          </a:p>
          <a:p>
            <a:pPr>
              <a:buFont typeface="Wingdings" panose="05000000000000000000" pitchFamily="2" charset="2"/>
              <a:buChar char="q"/>
            </a:pPr>
            <a:r>
              <a:rPr lang="en-US" sz="2400" dirty="0"/>
              <a:t>Top Management Commitment </a:t>
            </a:r>
          </a:p>
          <a:p>
            <a:pPr marL="457200" lvl="1" indent="0" algn="just">
              <a:buNone/>
            </a:pPr>
            <a:r>
              <a:rPr lang="en-US" sz="2000" dirty="0"/>
              <a:t>Top management facilitates employee empowerment and improved levels of job satisfaction through its leadership and commitment to the Total Quality Management (TQM) goal of customer satisfaction by creating an organizational climate that emphasizes total quality and customer satisfaction.11-Jun-2016</a:t>
            </a:r>
          </a:p>
          <a:p>
            <a:pPr>
              <a:buFont typeface="Wingdings" panose="05000000000000000000" pitchFamily="2" charset="2"/>
              <a:buChar char="q"/>
            </a:pPr>
            <a:endParaRPr lang="en-US" sz="2400" dirty="0"/>
          </a:p>
          <a:p>
            <a:endParaRPr lang="en-US" sz="2400" dirty="0"/>
          </a:p>
        </p:txBody>
      </p:sp>
    </p:spTree>
    <p:extLst>
      <p:ext uri="{BB962C8B-B14F-4D97-AF65-F5344CB8AC3E}">
        <p14:creationId xmlns:p14="http://schemas.microsoft.com/office/powerpoint/2010/main" val="7180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20DD-629E-4F86-870B-4D7FD5F582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8DC809-575C-4EC7-A5F3-CFEF561D9ADF}"/>
              </a:ext>
            </a:extLst>
          </p:cNvPr>
          <p:cNvSpPr>
            <a:spLocks noGrp="1"/>
          </p:cNvSpPr>
          <p:nvPr>
            <p:ph idx="1"/>
          </p:nvPr>
        </p:nvSpPr>
        <p:spPr/>
        <p:txBody>
          <a:bodyPr/>
          <a:lstStyle/>
          <a:p>
            <a:pPr algn="l">
              <a:buFont typeface="Wingdings" panose="05000000000000000000" pitchFamily="2" charset="2"/>
              <a:buChar char="q"/>
            </a:pPr>
            <a:r>
              <a:rPr lang="en-US" dirty="0"/>
              <a:t>Effective Upward Communication</a:t>
            </a:r>
            <a:endParaRPr lang="en-US" b="0" i="0" dirty="0">
              <a:effectLst/>
              <a:latin typeface="arial" panose="020B0604020202020204" pitchFamily="34" charset="0"/>
            </a:endParaRPr>
          </a:p>
          <a:p>
            <a:pPr lvl="1">
              <a:buFont typeface="Wingdings" panose="05000000000000000000" pitchFamily="2" charset="2"/>
              <a:buChar char="Ø"/>
            </a:pPr>
            <a:r>
              <a:rPr lang="en-US" b="0" i="0" dirty="0">
                <a:effectLst/>
                <a:latin typeface="arial" panose="020B0604020202020204" pitchFamily="34" charset="0"/>
              </a:rPr>
              <a:t>Discuss Issues Openly and Honestly. ...</a:t>
            </a:r>
          </a:p>
          <a:p>
            <a:pPr lvl="1">
              <a:buFont typeface="Wingdings" panose="05000000000000000000" pitchFamily="2" charset="2"/>
              <a:buChar char="Ø"/>
            </a:pPr>
            <a:r>
              <a:rPr lang="en-US" b="0" i="0" dirty="0">
                <a:effectLst/>
                <a:latin typeface="arial" panose="020B0604020202020204" pitchFamily="34" charset="0"/>
              </a:rPr>
              <a:t>Convey Solutions Rather than Problems. ...</a:t>
            </a:r>
          </a:p>
          <a:p>
            <a:pPr lvl="1">
              <a:buFont typeface="Wingdings" panose="05000000000000000000" pitchFamily="2" charset="2"/>
              <a:buChar char="Ø"/>
            </a:pPr>
            <a:r>
              <a:rPr lang="en-US" b="0" i="0" dirty="0">
                <a:effectLst/>
                <a:latin typeface="arial" panose="020B0604020202020204" pitchFamily="34" charset="0"/>
              </a:rPr>
              <a:t>Begin Conversations at the Appropriate Time. ...</a:t>
            </a:r>
          </a:p>
          <a:p>
            <a:pPr lvl="1">
              <a:buFont typeface="Wingdings" panose="05000000000000000000" pitchFamily="2" charset="2"/>
              <a:buChar char="Ø"/>
            </a:pPr>
            <a:r>
              <a:rPr lang="en-US" b="0" i="0" dirty="0">
                <a:effectLst/>
                <a:latin typeface="arial" panose="020B0604020202020204" pitchFamily="34" charset="0"/>
              </a:rPr>
              <a:t>Request Feedback. ...</a:t>
            </a:r>
          </a:p>
          <a:p>
            <a:pPr lvl="1">
              <a:buFont typeface="Wingdings" panose="05000000000000000000" pitchFamily="2" charset="2"/>
              <a:buChar char="Ø"/>
            </a:pPr>
            <a:r>
              <a:rPr lang="en-US" b="0" i="0" dirty="0">
                <a:effectLst/>
                <a:latin typeface="arial" panose="020B0604020202020204" pitchFamily="34" charset="0"/>
              </a:rPr>
              <a:t>Demonstrate a Willingness to Help Others. ...</a:t>
            </a:r>
          </a:p>
          <a:p>
            <a:pPr lvl="1">
              <a:buFont typeface="Wingdings" panose="05000000000000000000" pitchFamily="2" charset="2"/>
              <a:buChar char="Ø"/>
            </a:pPr>
            <a:r>
              <a:rPr lang="en-US" b="0" i="0" dirty="0">
                <a:effectLst/>
                <a:latin typeface="arial" panose="020B0604020202020204" pitchFamily="34" charset="0"/>
              </a:rPr>
              <a:t>Speak Using a Respectful Tone of Voice. ...</a:t>
            </a:r>
          </a:p>
          <a:p>
            <a:pPr lvl="1">
              <a:buFont typeface="Wingdings" panose="05000000000000000000" pitchFamily="2" charset="2"/>
              <a:buChar char="Ø"/>
            </a:pPr>
            <a:r>
              <a:rPr lang="en-US" b="0" i="0" dirty="0">
                <a:effectLst/>
                <a:latin typeface="arial" panose="020B0604020202020204" pitchFamily="34" charset="0"/>
              </a:rPr>
              <a:t>Interact in an Authentic Way</a:t>
            </a:r>
          </a:p>
          <a:p>
            <a:endParaRPr lang="en-US" dirty="0"/>
          </a:p>
        </p:txBody>
      </p:sp>
    </p:spTree>
    <p:extLst>
      <p:ext uri="{BB962C8B-B14F-4D97-AF65-F5344CB8AC3E}">
        <p14:creationId xmlns:p14="http://schemas.microsoft.com/office/powerpoint/2010/main" val="87012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459</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Arial</vt:lpstr>
      <vt:lpstr>Calibri</vt:lpstr>
      <vt:lpstr>Calibri Light</vt:lpstr>
      <vt:lpstr>Wingdings</vt:lpstr>
      <vt:lpstr>Office Theme</vt:lpstr>
      <vt:lpstr>Chap 2</vt:lpstr>
      <vt:lpstr>Outline </vt:lpstr>
      <vt:lpstr>PowerPoint Presentation</vt:lpstr>
      <vt:lpstr>THE FUNCTION OF HRM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2</dc:title>
  <dc:creator>Mohammad Abdullah</dc:creator>
  <cp:lastModifiedBy>Mohammad Abdullah</cp:lastModifiedBy>
  <cp:revision>7</cp:revision>
  <dcterms:created xsi:type="dcterms:W3CDTF">2021-12-06T16:24:45Z</dcterms:created>
  <dcterms:modified xsi:type="dcterms:W3CDTF">2021-12-07T15:55:42Z</dcterms:modified>
</cp:coreProperties>
</file>