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bdullah" userId="5bbb5abf5cdca089" providerId="LiveId" clId="{0D4FAD4E-0EDD-4591-82A8-8AA4A3085CD8}"/>
    <pc:docChg chg="undo custSel addSld modSld">
      <pc:chgData name="Mohammad Abdullah" userId="5bbb5abf5cdca089" providerId="LiveId" clId="{0D4FAD4E-0EDD-4591-82A8-8AA4A3085CD8}" dt="2021-12-10T12:00:08.951" v="449" actId="20577"/>
      <pc:docMkLst>
        <pc:docMk/>
      </pc:docMkLst>
      <pc:sldChg chg="modSp mod">
        <pc:chgData name="Mohammad Abdullah" userId="5bbb5abf5cdca089" providerId="LiveId" clId="{0D4FAD4E-0EDD-4591-82A8-8AA4A3085CD8}" dt="2021-12-10T11:26:34.817" v="127"/>
        <pc:sldMkLst>
          <pc:docMk/>
          <pc:sldMk cId="3143450338" sldId="257"/>
        </pc:sldMkLst>
        <pc:spChg chg="mod">
          <ac:chgData name="Mohammad Abdullah" userId="5bbb5abf5cdca089" providerId="LiveId" clId="{0D4FAD4E-0EDD-4591-82A8-8AA4A3085CD8}" dt="2021-12-10T11:26:34.817" v="127"/>
          <ac:spMkLst>
            <pc:docMk/>
            <pc:sldMk cId="3143450338" sldId="257"/>
            <ac:spMk id="3" creationId="{E44214CA-E5E4-40A4-B20F-6A9732428BC4}"/>
          </ac:spMkLst>
        </pc:spChg>
      </pc:sldChg>
      <pc:sldChg chg="modSp mod">
        <pc:chgData name="Mohammad Abdullah" userId="5bbb5abf5cdca089" providerId="LiveId" clId="{0D4FAD4E-0EDD-4591-82A8-8AA4A3085CD8}" dt="2021-12-10T07:34:53.874" v="39" actId="20577"/>
        <pc:sldMkLst>
          <pc:docMk/>
          <pc:sldMk cId="2773681873" sldId="258"/>
        </pc:sldMkLst>
        <pc:spChg chg="mod">
          <ac:chgData name="Mohammad Abdullah" userId="5bbb5abf5cdca089" providerId="LiveId" clId="{0D4FAD4E-0EDD-4591-82A8-8AA4A3085CD8}" dt="2021-12-10T07:34:53.874" v="39" actId="20577"/>
          <ac:spMkLst>
            <pc:docMk/>
            <pc:sldMk cId="2773681873" sldId="258"/>
            <ac:spMk id="3" creationId="{3642F87D-7155-46C0-B6FF-8BD70B1DD6CD}"/>
          </ac:spMkLst>
        </pc:spChg>
      </pc:sldChg>
      <pc:sldChg chg="modSp mod">
        <pc:chgData name="Mohammad Abdullah" userId="5bbb5abf5cdca089" providerId="LiveId" clId="{0D4FAD4E-0EDD-4591-82A8-8AA4A3085CD8}" dt="2021-12-10T11:21:35.299" v="111" actId="1035"/>
        <pc:sldMkLst>
          <pc:docMk/>
          <pc:sldMk cId="4141174458" sldId="260"/>
        </pc:sldMkLst>
        <pc:spChg chg="mod">
          <ac:chgData name="Mohammad Abdullah" userId="5bbb5abf5cdca089" providerId="LiveId" clId="{0D4FAD4E-0EDD-4591-82A8-8AA4A3085CD8}" dt="2021-12-10T11:21:29.737" v="103" actId="1035"/>
          <ac:spMkLst>
            <pc:docMk/>
            <pc:sldMk cId="4141174458" sldId="260"/>
            <ac:spMk id="2" creationId="{3E642DB0-3007-452B-9B73-BA1FC700AB34}"/>
          </ac:spMkLst>
        </pc:spChg>
        <pc:spChg chg="mod">
          <ac:chgData name="Mohammad Abdullah" userId="5bbb5abf5cdca089" providerId="LiveId" clId="{0D4FAD4E-0EDD-4591-82A8-8AA4A3085CD8}" dt="2021-12-10T11:21:35.299" v="111" actId="1035"/>
          <ac:spMkLst>
            <pc:docMk/>
            <pc:sldMk cId="4141174458" sldId="260"/>
            <ac:spMk id="3" creationId="{036AACBA-BB15-483B-A0D9-32F946350A4D}"/>
          </ac:spMkLst>
        </pc:spChg>
      </pc:sldChg>
      <pc:sldChg chg="modSp mod">
        <pc:chgData name="Mohammad Abdullah" userId="5bbb5abf5cdca089" providerId="LiveId" clId="{0D4FAD4E-0EDD-4591-82A8-8AA4A3085CD8}" dt="2021-12-10T11:58:28" v="412" actId="20577"/>
        <pc:sldMkLst>
          <pc:docMk/>
          <pc:sldMk cId="3927517643" sldId="261"/>
        </pc:sldMkLst>
        <pc:spChg chg="mod">
          <ac:chgData name="Mohammad Abdullah" userId="5bbb5abf5cdca089" providerId="LiveId" clId="{0D4FAD4E-0EDD-4591-82A8-8AA4A3085CD8}" dt="2021-12-10T11:58:28" v="412" actId="20577"/>
          <ac:spMkLst>
            <pc:docMk/>
            <pc:sldMk cId="3927517643" sldId="261"/>
            <ac:spMk id="3" creationId="{AEB21B4E-C41A-45E3-AF61-BD00CC476CFA}"/>
          </ac:spMkLst>
        </pc:spChg>
      </pc:sldChg>
      <pc:sldChg chg="modSp mod">
        <pc:chgData name="Mohammad Abdullah" userId="5bbb5abf5cdca089" providerId="LiveId" clId="{0D4FAD4E-0EDD-4591-82A8-8AA4A3085CD8}" dt="2021-12-10T12:00:08.951" v="449" actId="20577"/>
        <pc:sldMkLst>
          <pc:docMk/>
          <pc:sldMk cId="1483052225" sldId="262"/>
        </pc:sldMkLst>
        <pc:spChg chg="mod">
          <ac:chgData name="Mohammad Abdullah" userId="5bbb5abf5cdca089" providerId="LiveId" clId="{0D4FAD4E-0EDD-4591-82A8-8AA4A3085CD8}" dt="2021-12-10T12:00:08.951" v="449" actId="20577"/>
          <ac:spMkLst>
            <pc:docMk/>
            <pc:sldMk cId="1483052225" sldId="262"/>
            <ac:spMk id="3" creationId="{F211DAAC-1873-46A6-B4A5-53B1BDF19E80}"/>
          </ac:spMkLst>
        </pc:spChg>
      </pc:sldChg>
      <pc:sldChg chg="delSp modSp new mod">
        <pc:chgData name="Mohammad Abdullah" userId="5bbb5abf5cdca089" providerId="LiveId" clId="{0D4FAD4E-0EDD-4591-82A8-8AA4A3085CD8}" dt="2021-12-10T11:47:10.653" v="411" actId="1035"/>
        <pc:sldMkLst>
          <pc:docMk/>
          <pc:sldMk cId="2559389896" sldId="263"/>
        </pc:sldMkLst>
        <pc:spChg chg="del mod">
          <ac:chgData name="Mohammad Abdullah" userId="5bbb5abf5cdca089" providerId="LiveId" clId="{0D4FAD4E-0EDD-4591-82A8-8AA4A3085CD8}" dt="2021-12-10T11:46:39.246" v="395" actId="478"/>
          <ac:spMkLst>
            <pc:docMk/>
            <pc:sldMk cId="2559389896" sldId="263"/>
            <ac:spMk id="2" creationId="{25E3260C-4D03-4949-AC5D-27A8CC1DF557}"/>
          </ac:spMkLst>
        </pc:spChg>
        <pc:spChg chg="mod">
          <ac:chgData name="Mohammad Abdullah" userId="5bbb5abf5cdca089" providerId="LiveId" clId="{0D4FAD4E-0EDD-4591-82A8-8AA4A3085CD8}" dt="2021-12-10T11:47:10.653" v="411" actId="1035"/>
          <ac:spMkLst>
            <pc:docMk/>
            <pc:sldMk cId="2559389896" sldId="263"/>
            <ac:spMk id="3" creationId="{14C39A32-9EBB-427C-97BC-891351360D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BCA5-71B9-45BD-AD86-A295E5730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466699-D194-417F-B2E6-B308A5684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7BA3E4-7756-42EC-8D5C-6F4E54F18636}"/>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5" name="Footer Placeholder 4">
            <a:extLst>
              <a:ext uri="{FF2B5EF4-FFF2-40B4-BE49-F238E27FC236}">
                <a16:creationId xmlns:a16="http://schemas.microsoft.com/office/drawing/2014/main" id="{6C3E82A3-D73D-4942-816F-A5615D066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14901-7AEA-45B7-AADB-890825C6A3A9}"/>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374908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A276-C9A2-49BA-85B7-6C4B1C025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350565-280F-4974-94CB-6431D84016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0E3D0-17CE-476D-B496-BFD003F88D95}"/>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5" name="Footer Placeholder 4">
            <a:extLst>
              <a:ext uri="{FF2B5EF4-FFF2-40B4-BE49-F238E27FC236}">
                <a16:creationId xmlns:a16="http://schemas.microsoft.com/office/drawing/2014/main" id="{5E684196-BB9F-41F2-B4C3-ABC372455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7D9F5-7479-4004-BEE1-41A52B3BECAB}"/>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96050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5415C-C948-47D8-9454-D38B745E5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5B8DCD-A95E-4C4B-A747-CFB51A9529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A68D1-5121-4E21-AAC3-94D0B09DA378}"/>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5" name="Footer Placeholder 4">
            <a:extLst>
              <a:ext uri="{FF2B5EF4-FFF2-40B4-BE49-F238E27FC236}">
                <a16:creationId xmlns:a16="http://schemas.microsoft.com/office/drawing/2014/main" id="{9FF57C1B-8FC0-4757-AE9A-8FA8CF134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4241D-E8AC-4CCE-B011-D2F2AF842F13}"/>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7146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263D-EC08-4825-A2EE-A0C619F4A6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47179-CCF8-4479-847D-986B3286B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ACAB1-62E6-4E2D-BD5C-CEEF84672FD8}"/>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5" name="Footer Placeholder 4">
            <a:extLst>
              <a:ext uri="{FF2B5EF4-FFF2-40B4-BE49-F238E27FC236}">
                <a16:creationId xmlns:a16="http://schemas.microsoft.com/office/drawing/2014/main" id="{1ACDA68A-43B5-4B45-BA74-3D34D957D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45ABB-40D5-4C8B-81ED-780D29F4160A}"/>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414035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D5C4-7602-43D7-8951-4E6F1A86D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AA96ED-1F09-41ED-9CAF-57C85D965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720EF-5325-4F31-A3BA-2CB02A054831}"/>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5" name="Footer Placeholder 4">
            <a:extLst>
              <a:ext uri="{FF2B5EF4-FFF2-40B4-BE49-F238E27FC236}">
                <a16:creationId xmlns:a16="http://schemas.microsoft.com/office/drawing/2014/main" id="{F98575BB-4395-42D4-9721-F0575CF6F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64515-E911-41DD-923F-2A2E577BD090}"/>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160947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0A3D-8BAD-4B13-B261-760EEF65E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C534D-89B8-4AF5-8C89-940EBBABD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952ACB-5AED-4301-BC9F-9929E557F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CC31CE-19E9-4EBA-A02A-EEDA93B36813}"/>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6" name="Footer Placeholder 5">
            <a:extLst>
              <a:ext uri="{FF2B5EF4-FFF2-40B4-BE49-F238E27FC236}">
                <a16:creationId xmlns:a16="http://schemas.microsoft.com/office/drawing/2014/main" id="{C339D03B-86A9-4E88-8FC9-0D7FD7E4E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17A18-1D66-48B8-B849-41DC3E438672}"/>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150211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11FD-FCD1-4A81-97EA-1E9293645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890867-5620-44B1-A018-C685CB4A0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553F9-5DD6-4CF2-9B57-A74920B34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2DAA5-5E82-400C-ACBF-AF3778EF1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530118-B12C-4921-93AA-AAF890F72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C1EC4F-20AC-4B03-9416-1C0DF0E81D2B}"/>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8" name="Footer Placeholder 7">
            <a:extLst>
              <a:ext uri="{FF2B5EF4-FFF2-40B4-BE49-F238E27FC236}">
                <a16:creationId xmlns:a16="http://schemas.microsoft.com/office/drawing/2014/main" id="{839180D8-B085-40B1-86B0-934781EEED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8BF25E-7144-41C4-BC8B-CE1BBB5060BE}"/>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53038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9FA8-EA27-4D93-B5BC-42D148A55F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3EF91E-F2FD-4A50-8A03-FF719333712F}"/>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4" name="Footer Placeholder 3">
            <a:extLst>
              <a:ext uri="{FF2B5EF4-FFF2-40B4-BE49-F238E27FC236}">
                <a16:creationId xmlns:a16="http://schemas.microsoft.com/office/drawing/2014/main" id="{C15CB2E2-B445-4619-921E-F22FEFBFA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2BC0F-C69D-42EC-B008-C037AD1CAD26}"/>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69354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246FD-C48D-4DC2-B7E5-7312D0712A62}"/>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3" name="Footer Placeholder 2">
            <a:extLst>
              <a:ext uri="{FF2B5EF4-FFF2-40B4-BE49-F238E27FC236}">
                <a16:creationId xmlns:a16="http://schemas.microsoft.com/office/drawing/2014/main" id="{D50ECC90-E3FD-41CB-8BB2-2A3438F0AD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9D23C-B1AE-4985-B1B9-D4820E270127}"/>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326856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C060-9287-47A0-879D-705D31361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2BF081-4FEE-4D03-9159-2775C3C64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A3D3C7-D748-4DDF-8800-D41BB5C33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D7803-23E8-4E3C-AB51-ADF9D5AFAA9D}"/>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6" name="Footer Placeholder 5">
            <a:extLst>
              <a:ext uri="{FF2B5EF4-FFF2-40B4-BE49-F238E27FC236}">
                <a16:creationId xmlns:a16="http://schemas.microsoft.com/office/drawing/2014/main" id="{25AC0A84-A051-4ED4-88A8-DD12DE1E5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1C408-DC7F-4D37-B3F6-EF4DE9C861DC}"/>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166419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4AAA-90CA-4FE4-A8B5-50B2D96DA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547698-54D8-4843-ADA2-B9C8D7FC6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EC17B-359B-4A92-AEC2-F94CFFB29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B54B3-88FE-4346-B134-8E1BDA6398B1}"/>
              </a:ext>
            </a:extLst>
          </p:cNvPr>
          <p:cNvSpPr>
            <a:spLocks noGrp="1"/>
          </p:cNvSpPr>
          <p:nvPr>
            <p:ph type="dt" sz="half" idx="10"/>
          </p:nvPr>
        </p:nvSpPr>
        <p:spPr/>
        <p:txBody>
          <a:bodyPr/>
          <a:lstStyle/>
          <a:p>
            <a:fld id="{A3F5CEA9-1502-4014-A6C8-EC1AB960E632}" type="datetimeFigureOut">
              <a:rPr lang="en-US" smtClean="0"/>
              <a:t>12/10/2021</a:t>
            </a:fld>
            <a:endParaRPr lang="en-US"/>
          </a:p>
        </p:txBody>
      </p:sp>
      <p:sp>
        <p:nvSpPr>
          <p:cNvPr id="6" name="Footer Placeholder 5">
            <a:extLst>
              <a:ext uri="{FF2B5EF4-FFF2-40B4-BE49-F238E27FC236}">
                <a16:creationId xmlns:a16="http://schemas.microsoft.com/office/drawing/2014/main" id="{1578C8F2-983F-4E1A-AC1B-8F58E72DC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113E2-5C44-4C72-B9B9-BCAF9F185A26}"/>
              </a:ext>
            </a:extLst>
          </p:cNvPr>
          <p:cNvSpPr>
            <a:spLocks noGrp="1"/>
          </p:cNvSpPr>
          <p:nvPr>
            <p:ph type="sldNum" sz="quarter" idx="12"/>
          </p:nvPr>
        </p:nvSpPr>
        <p:spPr/>
        <p:txBody>
          <a:bodyPr/>
          <a:lstStyle/>
          <a:p>
            <a:fld id="{675CC312-490A-4DA3-A5BB-4CF20F7038B7}" type="slidenum">
              <a:rPr lang="en-US" smtClean="0"/>
              <a:t>‹#›</a:t>
            </a:fld>
            <a:endParaRPr lang="en-US"/>
          </a:p>
        </p:txBody>
      </p:sp>
    </p:spTree>
    <p:extLst>
      <p:ext uri="{BB962C8B-B14F-4D97-AF65-F5344CB8AC3E}">
        <p14:creationId xmlns:p14="http://schemas.microsoft.com/office/powerpoint/2010/main" val="43011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E833D-B44E-4493-B5BB-D42B70C9D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73AFA-B9B3-43DB-A87A-53917238B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59A1F-A15C-443B-AA2F-B74DF8308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5CEA9-1502-4014-A6C8-EC1AB960E632}" type="datetimeFigureOut">
              <a:rPr lang="en-US" smtClean="0"/>
              <a:t>12/10/2021</a:t>
            </a:fld>
            <a:endParaRPr lang="en-US"/>
          </a:p>
        </p:txBody>
      </p:sp>
      <p:sp>
        <p:nvSpPr>
          <p:cNvPr id="5" name="Footer Placeholder 4">
            <a:extLst>
              <a:ext uri="{FF2B5EF4-FFF2-40B4-BE49-F238E27FC236}">
                <a16:creationId xmlns:a16="http://schemas.microsoft.com/office/drawing/2014/main" id="{91962D9D-22EC-4301-9039-A8762812C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8281F-6A1E-404A-A347-67EB18211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CC312-490A-4DA3-A5BB-4CF20F7038B7}" type="slidenum">
              <a:rPr lang="en-US" smtClean="0"/>
              <a:t>‹#›</a:t>
            </a:fld>
            <a:endParaRPr lang="en-US"/>
          </a:p>
        </p:txBody>
      </p:sp>
    </p:spTree>
    <p:extLst>
      <p:ext uri="{BB962C8B-B14F-4D97-AF65-F5344CB8AC3E}">
        <p14:creationId xmlns:p14="http://schemas.microsoft.com/office/powerpoint/2010/main" val="175728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602C-A596-4FD3-B4C8-EED8817C3430}"/>
              </a:ext>
            </a:extLst>
          </p:cNvPr>
          <p:cNvSpPr>
            <a:spLocks noGrp="1"/>
          </p:cNvSpPr>
          <p:nvPr>
            <p:ph type="ctrTitle"/>
          </p:nvPr>
        </p:nvSpPr>
        <p:spPr/>
        <p:txBody>
          <a:bodyPr/>
          <a:lstStyle/>
          <a:p>
            <a:r>
              <a:rPr lang="en-US" dirty="0"/>
              <a:t>Chap 4</a:t>
            </a:r>
            <a:br>
              <a:rPr lang="en-US" dirty="0"/>
            </a:br>
            <a:endParaRPr lang="en-US" dirty="0"/>
          </a:p>
        </p:txBody>
      </p:sp>
      <p:sp>
        <p:nvSpPr>
          <p:cNvPr id="3" name="Subtitle 2">
            <a:extLst>
              <a:ext uri="{FF2B5EF4-FFF2-40B4-BE49-F238E27FC236}">
                <a16:creationId xmlns:a16="http://schemas.microsoft.com/office/drawing/2014/main" id="{0F92E3C0-B4F9-4176-AD45-85C8A45E9A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318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6BFB-7D15-408C-B1F2-BEABAD6E345B}"/>
              </a:ext>
            </a:extLst>
          </p:cNvPr>
          <p:cNvSpPr>
            <a:spLocks noGrp="1"/>
          </p:cNvSpPr>
          <p:nvPr>
            <p:ph type="title"/>
          </p:nvPr>
        </p:nvSpPr>
        <p:spPr>
          <a:xfrm>
            <a:off x="838200" y="176868"/>
            <a:ext cx="10515600" cy="78628"/>
          </a:xfrm>
        </p:spPr>
        <p:txBody>
          <a:bodyPr>
            <a:normAutofit fontScale="90000"/>
          </a:bodyPr>
          <a:lstStyle/>
          <a:p>
            <a:r>
              <a:rPr lang="en-US" sz="2000" dirty="0">
                <a:latin typeface="Algerian" panose="04020705040A02060702" pitchFamily="82"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E44214CA-E5E4-40A4-B20F-6A9732428BC4}"/>
              </a:ext>
            </a:extLst>
          </p:cNvPr>
          <p:cNvSpPr>
            <a:spLocks noGrp="1"/>
          </p:cNvSpPr>
          <p:nvPr>
            <p:ph idx="1"/>
          </p:nvPr>
        </p:nvSpPr>
        <p:spPr>
          <a:xfrm>
            <a:off x="838200" y="412752"/>
            <a:ext cx="10515600" cy="6445248"/>
          </a:xfrm>
        </p:spPr>
        <p:txBody>
          <a:bodyPr numCol="2">
            <a:normAutofit lnSpcReduction="10000"/>
          </a:bodyPr>
          <a:lstStyle/>
          <a:p>
            <a:pPr>
              <a:buFont typeface="Wingdings" panose="05000000000000000000" pitchFamily="2" charset="2"/>
              <a:buChar char="q"/>
            </a:pPr>
            <a:r>
              <a:rPr lang="en-US" b="1" dirty="0"/>
              <a:t>Employee Rights Legislation and the HRM Implications</a:t>
            </a:r>
          </a:p>
          <a:p>
            <a:pPr lvl="1">
              <a:buFont typeface="Wingdings" panose="05000000000000000000" pitchFamily="2" charset="2"/>
              <a:buChar char="q"/>
            </a:pPr>
            <a:r>
              <a:rPr lang="en-US" dirty="0"/>
              <a:t>Privacy Act of 1974</a:t>
            </a:r>
          </a:p>
          <a:p>
            <a:pPr lvl="1">
              <a:buFont typeface="Wingdings" panose="05000000000000000000" pitchFamily="2" charset="2"/>
              <a:buChar char="q"/>
            </a:pPr>
            <a:r>
              <a:rPr lang="en-US" dirty="0"/>
              <a:t>The Fair Credit Reporting Act of 1971</a:t>
            </a:r>
          </a:p>
          <a:p>
            <a:pPr lvl="1">
              <a:buFont typeface="Wingdings" panose="05000000000000000000" pitchFamily="2" charset="2"/>
              <a:buChar char="q"/>
            </a:pPr>
            <a:r>
              <a:rPr lang="en-US" dirty="0"/>
              <a:t>Drug-Free Workplace Act of 1988 </a:t>
            </a:r>
          </a:p>
          <a:p>
            <a:pPr lvl="1">
              <a:buFont typeface="Wingdings" panose="05000000000000000000" pitchFamily="2" charset="2"/>
              <a:buChar char="q"/>
            </a:pPr>
            <a:r>
              <a:rPr lang="en-US" dirty="0"/>
              <a:t>The Polygraph Protection Act of 1988</a:t>
            </a:r>
          </a:p>
          <a:p>
            <a:pPr lvl="1">
              <a:buFont typeface="Wingdings" panose="05000000000000000000" pitchFamily="2" charset="2"/>
              <a:buChar char="q"/>
            </a:pPr>
            <a:r>
              <a:rPr lang="en-US" dirty="0"/>
              <a:t>The Worker Adjustment and Retraining Notification Act of 1988</a:t>
            </a:r>
          </a:p>
          <a:p>
            <a:pPr>
              <a:buFont typeface="Wingdings" panose="05000000000000000000" pitchFamily="2" charset="2"/>
              <a:buChar char="q"/>
            </a:pPr>
            <a:r>
              <a:rPr lang="en-US" b="1" dirty="0"/>
              <a:t>Current Issues Regarding Employee Rights</a:t>
            </a:r>
          </a:p>
          <a:p>
            <a:pPr lvl="1">
              <a:buFont typeface="Wingdings" panose="05000000000000000000" pitchFamily="2" charset="2"/>
              <a:buChar char="q"/>
            </a:pPr>
            <a:r>
              <a:rPr lang="en-US" dirty="0"/>
              <a:t>Drug Testing</a:t>
            </a:r>
          </a:p>
          <a:p>
            <a:pPr lvl="1">
              <a:buFont typeface="Wingdings" panose="05000000000000000000" pitchFamily="2" charset="2"/>
              <a:buChar char="q"/>
            </a:pPr>
            <a:r>
              <a:rPr lang="en-US" dirty="0"/>
              <a:t>Honesty Tests</a:t>
            </a:r>
          </a:p>
          <a:p>
            <a:pPr lvl="1">
              <a:buFont typeface="Wingdings" panose="05000000000000000000" pitchFamily="2" charset="2"/>
              <a:buChar char="q"/>
            </a:pPr>
            <a:r>
              <a:rPr lang="en-US" dirty="0"/>
              <a:t>Whistle-Blowing</a:t>
            </a:r>
            <a:endParaRPr lang="en-US" b="1" dirty="0"/>
          </a:p>
          <a:p>
            <a:pPr>
              <a:buFont typeface="Wingdings" panose="05000000000000000000" pitchFamily="2" charset="2"/>
              <a:buChar char="q"/>
            </a:pPr>
            <a:r>
              <a:rPr lang="en-US" b="1" dirty="0"/>
              <a:t>Employee Monitoring and Workplace Security</a:t>
            </a:r>
          </a:p>
          <a:p>
            <a:pPr>
              <a:buFont typeface="Wingdings" panose="05000000000000000000" pitchFamily="2" charset="2"/>
              <a:buChar char="q"/>
            </a:pPr>
            <a:r>
              <a:rPr lang="en-US" dirty="0"/>
              <a:t>Workplace Romance</a:t>
            </a:r>
          </a:p>
          <a:p>
            <a:pPr>
              <a:buFont typeface="Wingdings" panose="05000000000000000000" pitchFamily="2" charset="2"/>
              <a:buChar char="q"/>
            </a:pPr>
            <a:r>
              <a:rPr lang="en-US" dirty="0"/>
              <a:t>The Employment-at-Will Doctrine</a:t>
            </a:r>
          </a:p>
          <a:p>
            <a:pPr lvl="1">
              <a:buFont typeface="Wingdings" panose="05000000000000000000" pitchFamily="2" charset="2"/>
              <a:buChar char="q"/>
            </a:pPr>
            <a:r>
              <a:rPr lang="en-US" dirty="0"/>
              <a:t>Exceptions to the Doctrine</a:t>
            </a:r>
          </a:p>
          <a:p>
            <a:pPr lvl="2">
              <a:buFont typeface="Wingdings" panose="05000000000000000000" pitchFamily="2" charset="2"/>
              <a:buChar char="q"/>
            </a:pPr>
            <a:r>
              <a:rPr lang="en-US" dirty="0"/>
              <a:t>Contractual Relationship</a:t>
            </a:r>
          </a:p>
          <a:p>
            <a:pPr lvl="2">
              <a:buFont typeface="Wingdings" panose="05000000000000000000" pitchFamily="2" charset="2"/>
              <a:buChar char="q"/>
            </a:pPr>
            <a:r>
              <a:rPr lang="en-US" dirty="0"/>
              <a:t>Statutory Considerations</a:t>
            </a:r>
          </a:p>
          <a:p>
            <a:pPr lvl="2">
              <a:buFont typeface="Wingdings" panose="05000000000000000000" pitchFamily="2" charset="2"/>
              <a:buChar char="q"/>
            </a:pPr>
            <a:r>
              <a:rPr lang="en-US" dirty="0"/>
              <a:t>Implied Employment Contract</a:t>
            </a:r>
          </a:p>
          <a:p>
            <a:pPr lvl="2">
              <a:buFont typeface="Wingdings" panose="05000000000000000000" pitchFamily="2" charset="2"/>
              <a:buChar char="q"/>
            </a:pPr>
            <a:r>
              <a:rPr lang="en-US" dirty="0"/>
              <a:t>Breach of Good Faith</a:t>
            </a:r>
          </a:p>
          <a:p>
            <a:pPr>
              <a:buFont typeface="Wingdings" panose="05000000000000000000" pitchFamily="2" charset="2"/>
              <a:buChar char="q"/>
            </a:pPr>
            <a:r>
              <a:rPr lang="en-US" dirty="0"/>
              <a:t>What Is Discipline?</a:t>
            </a:r>
          </a:p>
          <a:p>
            <a:pPr>
              <a:buFont typeface="Wingdings" panose="05000000000000000000" pitchFamily="2" charset="2"/>
              <a:buChar char="q"/>
            </a:pPr>
            <a:r>
              <a:rPr lang="en-US" dirty="0"/>
              <a:t>What Is progressive Discipline?</a:t>
            </a:r>
            <a:endParaRPr lang="en-US" b="1" dirty="0"/>
          </a:p>
          <a:p>
            <a:pPr>
              <a:buFont typeface="Wingdings" panose="05000000000000000000" pitchFamily="2" charset="2"/>
              <a:buChar char="q"/>
            </a:pPr>
            <a:r>
              <a:rPr lang="en-US" dirty="0"/>
              <a:t>hot-stove rule Discipline</a:t>
            </a:r>
          </a:p>
          <a:p>
            <a:pPr>
              <a:buFont typeface="Wingdings" panose="05000000000000000000" pitchFamily="2" charset="2"/>
              <a:buChar char="q"/>
            </a:pPr>
            <a:r>
              <a:rPr lang="en-US" b="1" dirty="0"/>
              <a:t>Disciplinary Actions</a:t>
            </a:r>
          </a:p>
          <a:p>
            <a:pPr lvl="1">
              <a:buFont typeface="Wingdings" panose="05000000000000000000" pitchFamily="2" charset="2"/>
              <a:buChar char="q"/>
            </a:pPr>
            <a:r>
              <a:rPr lang="en-US" dirty="0"/>
              <a:t>written verbal warning</a:t>
            </a:r>
          </a:p>
          <a:p>
            <a:pPr lvl="1">
              <a:buFont typeface="Wingdings" panose="05000000000000000000" pitchFamily="2" charset="2"/>
              <a:buChar char="q"/>
            </a:pPr>
            <a:r>
              <a:rPr lang="en-US" dirty="0"/>
              <a:t>Written Warning</a:t>
            </a:r>
          </a:p>
          <a:p>
            <a:pPr lvl="1">
              <a:buFont typeface="Wingdings" panose="05000000000000000000" pitchFamily="2" charset="2"/>
              <a:buChar char="q"/>
            </a:pPr>
            <a:r>
              <a:rPr lang="en-US" dirty="0"/>
              <a:t>Suspension</a:t>
            </a:r>
          </a:p>
          <a:p>
            <a:pPr lvl="1">
              <a:buFont typeface="Wingdings" panose="05000000000000000000" pitchFamily="2" charset="2"/>
              <a:buChar char="q"/>
            </a:pPr>
            <a:r>
              <a:rPr lang="en-US" dirty="0"/>
              <a:t>Dismissal</a:t>
            </a:r>
            <a:endParaRPr lang="en-US" b="1" dirty="0"/>
          </a:p>
        </p:txBody>
      </p:sp>
    </p:spTree>
    <p:extLst>
      <p:ext uri="{BB962C8B-B14F-4D97-AF65-F5344CB8AC3E}">
        <p14:creationId xmlns:p14="http://schemas.microsoft.com/office/powerpoint/2010/main" val="314345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55B4-9065-4237-9DD6-C888F2CB7F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42F87D-7155-46C0-B6FF-8BD70B1DD6CD}"/>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Privacy Act of 1974</a:t>
            </a:r>
          </a:p>
          <a:p>
            <a:pPr lvl="1">
              <a:buFont typeface="Wingdings" panose="05000000000000000000" pitchFamily="2" charset="2"/>
              <a:buChar char="q"/>
            </a:pPr>
            <a:r>
              <a:rPr lang="en-US" dirty="0"/>
              <a:t>Requires federal government agencies to make information in an individual’s personnel file available to him or her.</a:t>
            </a:r>
          </a:p>
          <a:p>
            <a:pPr>
              <a:buFont typeface="Wingdings" panose="05000000000000000000" pitchFamily="2" charset="2"/>
              <a:buChar char="q"/>
            </a:pPr>
            <a:r>
              <a:rPr lang="en-US" dirty="0"/>
              <a:t>The Fair Credit Reporting Act of 1971(Extension of privacy act)</a:t>
            </a:r>
          </a:p>
          <a:p>
            <a:pPr lvl="1">
              <a:buFont typeface="Wingdings" panose="05000000000000000000" pitchFamily="2" charset="2"/>
              <a:buChar char="q"/>
            </a:pPr>
            <a:r>
              <a:rPr lang="en-US" dirty="0"/>
              <a:t>Requires an employer to notify job candidates of its intent to check into their credit</a:t>
            </a:r>
          </a:p>
          <a:p>
            <a:pPr>
              <a:buFont typeface="Wingdings" panose="05000000000000000000" pitchFamily="2" charset="2"/>
              <a:buChar char="q"/>
            </a:pPr>
            <a:r>
              <a:rPr lang="en-US" dirty="0"/>
              <a:t>Drug-Free Workplace Act of 1988 </a:t>
            </a:r>
          </a:p>
          <a:p>
            <a:pPr lvl="1">
              <a:buFont typeface="Wingdings" panose="05000000000000000000" pitchFamily="2" charset="2"/>
              <a:buChar char="q"/>
            </a:pPr>
            <a:r>
              <a:rPr lang="en-US" dirty="0"/>
              <a:t>Requires specific government-related groups to ensure that their workplace is drug free.</a:t>
            </a:r>
          </a:p>
          <a:p>
            <a:pPr>
              <a:buFont typeface="Wingdings" panose="05000000000000000000" pitchFamily="2" charset="2"/>
              <a:buChar char="q"/>
            </a:pPr>
            <a:r>
              <a:rPr lang="en-US" dirty="0"/>
              <a:t>The Polygraph Protection Act of 1988</a:t>
            </a:r>
          </a:p>
          <a:p>
            <a:pPr lvl="1">
              <a:buFont typeface="Wingdings" panose="05000000000000000000" pitchFamily="2" charset="2"/>
              <a:buChar char="q"/>
            </a:pPr>
            <a:r>
              <a:rPr lang="en-US" dirty="0"/>
              <a:t>Prohibits the use of lie detectors in screening all job applicants.</a:t>
            </a:r>
          </a:p>
        </p:txBody>
      </p:sp>
    </p:spTree>
    <p:extLst>
      <p:ext uri="{BB962C8B-B14F-4D97-AF65-F5344CB8AC3E}">
        <p14:creationId xmlns:p14="http://schemas.microsoft.com/office/powerpoint/2010/main" val="277368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E55D-5FF0-4129-AC18-2A89677492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13045E-B104-4FE5-9A1D-5D6D5D5A6800}"/>
              </a:ext>
            </a:extLst>
          </p:cNvPr>
          <p:cNvSpPr>
            <a:spLocks noGrp="1"/>
          </p:cNvSpPr>
          <p:nvPr>
            <p:ph idx="1"/>
          </p:nvPr>
        </p:nvSpPr>
        <p:spPr/>
        <p:txBody>
          <a:bodyPr/>
          <a:lstStyle/>
          <a:p>
            <a:pPr>
              <a:buFont typeface="Wingdings" panose="05000000000000000000" pitchFamily="2" charset="2"/>
              <a:buChar char="q"/>
            </a:pPr>
            <a:r>
              <a:rPr lang="en-US" dirty="0"/>
              <a:t>The Worker Adjustment and Retraining Notification Act of 1988</a:t>
            </a:r>
          </a:p>
          <a:p>
            <a:pPr lvl="1">
              <a:buFont typeface="Wingdings" panose="05000000000000000000" pitchFamily="2" charset="2"/>
              <a:buChar char="q"/>
            </a:pPr>
            <a:r>
              <a:rPr lang="en-US" dirty="0"/>
              <a:t>Specifies for employers’ notification requirements when closing down a plant or laying off large numbers of workers.</a:t>
            </a:r>
          </a:p>
          <a:p>
            <a:pPr>
              <a:buFont typeface="Wingdings" panose="05000000000000000000" pitchFamily="2" charset="2"/>
              <a:buChar char="q"/>
            </a:pPr>
            <a:r>
              <a:rPr lang="en-US" b="1" dirty="0"/>
              <a:t>Current Issues Regarding Employee Rights:</a:t>
            </a:r>
            <a:endParaRPr lang="en-US" dirty="0"/>
          </a:p>
          <a:p>
            <a:pPr>
              <a:buFont typeface="Wingdings" panose="05000000000000000000" pitchFamily="2" charset="2"/>
              <a:buChar char="q"/>
            </a:pPr>
            <a:r>
              <a:rPr lang="en-US" dirty="0"/>
              <a:t>Drug Testing</a:t>
            </a:r>
          </a:p>
          <a:p>
            <a:pPr lvl="1">
              <a:buFont typeface="Wingdings" panose="05000000000000000000" pitchFamily="2" charset="2"/>
              <a:buChar char="q"/>
            </a:pPr>
            <a:r>
              <a:rPr lang="en-US" dirty="0"/>
              <a:t>The process of testing applicants/ employees to determine if they are using illicit substances</a:t>
            </a:r>
          </a:p>
          <a:p>
            <a:pPr>
              <a:buFont typeface="Wingdings" panose="05000000000000000000" pitchFamily="2" charset="2"/>
              <a:buChar char="q"/>
            </a:pPr>
            <a:r>
              <a:rPr lang="en-US" dirty="0"/>
              <a:t>Honesty Tests</a:t>
            </a:r>
          </a:p>
          <a:p>
            <a:pPr lvl="1">
              <a:buFont typeface="Wingdings" panose="05000000000000000000" pitchFamily="2" charset="2"/>
              <a:buChar char="q"/>
            </a:pPr>
            <a:r>
              <a:rPr lang="en-US" dirty="0"/>
              <a:t>A specialized question-and-answer test designed to assess one’s honesty.</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85388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2DB0-3007-452B-9B73-BA1FC700AB34}"/>
              </a:ext>
            </a:extLst>
          </p:cNvPr>
          <p:cNvSpPr>
            <a:spLocks noGrp="1"/>
          </p:cNvSpPr>
          <p:nvPr>
            <p:ph type="title"/>
          </p:nvPr>
        </p:nvSpPr>
        <p:spPr>
          <a:xfrm>
            <a:off x="838200" y="270996"/>
            <a:ext cx="10515600" cy="1325563"/>
          </a:xfrm>
        </p:spPr>
        <p:txBody>
          <a:bodyPr/>
          <a:lstStyle/>
          <a:p>
            <a:endParaRPr lang="en-US" dirty="0"/>
          </a:p>
        </p:txBody>
      </p:sp>
      <p:sp>
        <p:nvSpPr>
          <p:cNvPr id="3" name="Content Placeholder 2">
            <a:extLst>
              <a:ext uri="{FF2B5EF4-FFF2-40B4-BE49-F238E27FC236}">
                <a16:creationId xmlns:a16="http://schemas.microsoft.com/office/drawing/2014/main" id="{036AACBA-BB15-483B-A0D9-32F946350A4D}"/>
              </a:ext>
            </a:extLst>
          </p:cNvPr>
          <p:cNvSpPr>
            <a:spLocks noGrp="1"/>
          </p:cNvSpPr>
          <p:nvPr>
            <p:ph idx="1"/>
          </p:nvPr>
        </p:nvSpPr>
        <p:spPr>
          <a:xfrm>
            <a:off x="838200" y="1718049"/>
            <a:ext cx="10515600" cy="4667250"/>
          </a:xfrm>
        </p:spPr>
        <p:txBody>
          <a:bodyPr>
            <a:normAutofit lnSpcReduction="10000"/>
          </a:bodyPr>
          <a:lstStyle/>
          <a:p>
            <a:pPr>
              <a:buFont typeface="Wingdings" panose="05000000000000000000" pitchFamily="2" charset="2"/>
              <a:buChar char="q"/>
            </a:pPr>
            <a:r>
              <a:rPr lang="en-US" dirty="0"/>
              <a:t>Whistle-Blowing</a:t>
            </a:r>
          </a:p>
          <a:p>
            <a:pPr lvl="1">
              <a:buFont typeface="Wingdings" panose="05000000000000000000" pitchFamily="2" charset="2"/>
              <a:buChar char="q"/>
            </a:pPr>
            <a:r>
              <a:rPr lang="en-US" dirty="0"/>
              <a:t>A situation in which an employee notifies authorities of wrongdoing in an organization	</a:t>
            </a:r>
          </a:p>
          <a:p>
            <a:pPr>
              <a:buFont typeface="Wingdings" panose="05000000000000000000" pitchFamily="2" charset="2"/>
              <a:buChar char="q"/>
            </a:pPr>
            <a:r>
              <a:rPr lang="en-US" dirty="0"/>
              <a:t>Employee Monitoring and Workplace Security</a:t>
            </a:r>
          </a:p>
          <a:p>
            <a:pPr lvl="1">
              <a:buFont typeface="Wingdings" panose="05000000000000000000" pitchFamily="2" charset="2"/>
              <a:buChar char="q"/>
            </a:pPr>
            <a:r>
              <a:rPr lang="en-US" dirty="0"/>
              <a:t> An activity whereby the company keeps informed of its employees’ activities</a:t>
            </a:r>
          </a:p>
          <a:p>
            <a:pPr>
              <a:buFont typeface="Wingdings" panose="05000000000000000000" pitchFamily="2" charset="2"/>
              <a:buChar char="q"/>
            </a:pPr>
            <a:r>
              <a:rPr lang="en-US" dirty="0"/>
              <a:t>Workplace Romance	</a:t>
            </a:r>
          </a:p>
          <a:p>
            <a:pPr lvl="1">
              <a:buFont typeface="Wingdings" panose="05000000000000000000" pitchFamily="2" charset="2"/>
              <a:buChar char="q"/>
            </a:pPr>
            <a:r>
              <a:rPr lang="en-US" dirty="0"/>
              <a:t>A personal relationship that develops at work.</a:t>
            </a:r>
          </a:p>
          <a:p>
            <a:pPr>
              <a:buFont typeface="Wingdings" panose="05000000000000000000" pitchFamily="2" charset="2"/>
              <a:buChar char="q"/>
            </a:pPr>
            <a:r>
              <a:rPr lang="en-US" dirty="0"/>
              <a:t>The Employment-at-Will Doctrine</a:t>
            </a:r>
          </a:p>
          <a:p>
            <a:pPr lvl="1">
              <a:buFont typeface="Wingdings" panose="05000000000000000000" pitchFamily="2" charset="2"/>
              <a:buChar char="q"/>
            </a:pPr>
            <a:r>
              <a:rPr lang="en-US" b="1" i="0" dirty="0">
                <a:effectLst/>
                <a:latin typeface="arial" panose="020B0604020202020204" pitchFamily="34" charset="0"/>
              </a:rPr>
              <a:t>an employer can terminate an employee at any time for any reason</a:t>
            </a:r>
            <a:endParaRPr lang="en-US" dirty="0"/>
          </a:p>
          <a:p>
            <a:pPr lvl="1">
              <a:buFont typeface="Wingdings" panose="05000000000000000000" pitchFamily="2" charset="2"/>
              <a:buChar char="q"/>
            </a:pPr>
            <a:r>
              <a:rPr lang="en-US" dirty="0"/>
              <a:t>Nineteenth-century common law that permitted employers to discipline or discharge employees at their discretion.</a:t>
            </a:r>
          </a:p>
          <a:p>
            <a:pPr lvl="4">
              <a:buFont typeface="Wingdings" panose="05000000000000000000" pitchFamily="2" charset="2"/>
              <a:buChar char="q"/>
            </a:pPr>
            <a:endParaRPr lang="en-US" dirty="0"/>
          </a:p>
        </p:txBody>
      </p:sp>
    </p:spTree>
    <p:extLst>
      <p:ext uri="{BB962C8B-B14F-4D97-AF65-F5344CB8AC3E}">
        <p14:creationId xmlns:p14="http://schemas.microsoft.com/office/powerpoint/2010/main" val="414117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39A32-9EBB-427C-97BC-891351360DC6}"/>
              </a:ext>
            </a:extLst>
          </p:cNvPr>
          <p:cNvSpPr>
            <a:spLocks noGrp="1"/>
          </p:cNvSpPr>
          <p:nvPr>
            <p:ph idx="1"/>
          </p:nvPr>
        </p:nvSpPr>
        <p:spPr>
          <a:xfrm>
            <a:off x="838200" y="188260"/>
            <a:ext cx="10515600" cy="6089464"/>
          </a:xfrm>
        </p:spPr>
        <p:txBody>
          <a:bodyPr numCol="1">
            <a:noAutofit/>
          </a:bodyPr>
          <a:lstStyle/>
          <a:p>
            <a:pPr>
              <a:buFont typeface="Wingdings" panose="05000000000000000000" pitchFamily="2" charset="2"/>
              <a:buChar char="q"/>
            </a:pPr>
            <a:r>
              <a:rPr lang="en-US" sz="2200" i="0" dirty="0">
                <a:effectLst/>
                <a:latin typeface="arial" panose="020B0604020202020204" pitchFamily="34" charset="0"/>
              </a:rPr>
              <a:t> </a:t>
            </a:r>
            <a:r>
              <a:rPr lang="en-US" sz="2200" dirty="0"/>
              <a:t>Contractual Relationship</a:t>
            </a:r>
          </a:p>
          <a:p>
            <a:pPr lvl="1">
              <a:buFont typeface="Wingdings" panose="05000000000000000000" pitchFamily="2" charset="2"/>
              <a:buChar char="q"/>
            </a:pPr>
            <a:r>
              <a:rPr lang="en-US" sz="2200" i="0" dirty="0">
                <a:effectLst/>
                <a:latin typeface="arial" panose="020B0604020202020204" pitchFamily="34" charset="0"/>
              </a:rPr>
              <a:t>a legal bond between at least two people who agree to at least one term or promise.</a:t>
            </a:r>
          </a:p>
          <a:p>
            <a:pPr>
              <a:buFont typeface="Wingdings" panose="05000000000000000000" pitchFamily="2" charset="2"/>
              <a:buChar char="q"/>
            </a:pPr>
            <a:r>
              <a:rPr lang="en-US" sz="2200" dirty="0"/>
              <a:t>Statutory Considerations</a:t>
            </a:r>
          </a:p>
          <a:p>
            <a:pPr lvl="1">
              <a:buFont typeface="Wingdings" panose="05000000000000000000" pitchFamily="2" charset="2"/>
              <a:buChar char="q"/>
            </a:pPr>
            <a:r>
              <a:rPr lang="en-US" sz="2200" i="0" dirty="0">
                <a:effectLst/>
                <a:latin typeface="arial" panose="020B0604020202020204" pitchFamily="34" charset="0"/>
              </a:rPr>
              <a:t>Statutory Considerations means the principal objective and duties set out in sections 3A to 3C of the Electricity Act 1989</a:t>
            </a:r>
          </a:p>
          <a:p>
            <a:pPr>
              <a:buFont typeface="Wingdings" panose="05000000000000000000" pitchFamily="2" charset="2"/>
              <a:buChar char="q"/>
            </a:pPr>
            <a:r>
              <a:rPr lang="en-US" sz="2200" i="0" dirty="0">
                <a:effectLst/>
                <a:latin typeface="arial" panose="020B0604020202020204" pitchFamily="34" charset="0"/>
              </a:rPr>
              <a:t>Public Policy Violation</a:t>
            </a:r>
          </a:p>
          <a:p>
            <a:pPr lvl="1">
              <a:buFont typeface="Wingdings" panose="05000000000000000000" pitchFamily="2" charset="2"/>
              <a:buChar char="q"/>
            </a:pPr>
            <a:r>
              <a:rPr lang="en-US" sz="2200" i="0" dirty="0">
                <a:effectLst/>
                <a:latin typeface="arial" panose="020B0604020202020204" pitchFamily="34" charset="0"/>
              </a:rPr>
              <a:t>an employee was fired for doing something that was a protected activity either by a statute or constitutional right.</a:t>
            </a:r>
          </a:p>
          <a:p>
            <a:pPr>
              <a:buFont typeface="Wingdings" panose="05000000000000000000" pitchFamily="2" charset="2"/>
              <a:buChar char="q"/>
            </a:pPr>
            <a:r>
              <a:rPr lang="en-US" sz="2200" dirty="0"/>
              <a:t>Implied Employment Contract</a:t>
            </a:r>
            <a:endParaRPr lang="en-US" sz="2200" dirty="0">
              <a:latin typeface="arial" panose="020B0604020202020204" pitchFamily="34" charset="0"/>
            </a:endParaRPr>
          </a:p>
          <a:p>
            <a:pPr lvl="1">
              <a:buFont typeface="Wingdings" panose="05000000000000000000" pitchFamily="2" charset="2"/>
              <a:buChar char="q"/>
            </a:pPr>
            <a:r>
              <a:rPr lang="en-US" sz="2200" dirty="0">
                <a:latin typeface="arial" panose="020B0604020202020204" pitchFamily="34" charset="0"/>
              </a:rPr>
              <a:t>It is an agreement between employer and employ which was written or spoken </a:t>
            </a:r>
          </a:p>
          <a:p>
            <a:pPr lvl="1">
              <a:buFont typeface="Wingdings" panose="05000000000000000000" pitchFamily="2" charset="2"/>
              <a:buChar char="q"/>
            </a:pPr>
            <a:r>
              <a:rPr lang="en-US" sz="2200" i="0" dirty="0">
                <a:effectLst/>
                <a:latin typeface="arial" panose="020B0604020202020204" pitchFamily="34" charset="0"/>
              </a:rPr>
              <a:t>In which organization guaranteed or promise about job employment</a:t>
            </a:r>
          </a:p>
          <a:p>
            <a:pPr>
              <a:buFont typeface="Wingdings" panose="05000000000000000000" pitchFamily="2" charset="2"/>
              <a:buChar char="q"/>
            </a:pPr>
            <a:r>
              <a:rPr lang="en-US" sz="2200" i="0" dirty="0">
                <a:effectLst/>
                <a:latin typeface="arial" panose="020B0604020202020204" pitchFamily="34" charset="0"/>
              </a:rPr>
              <a:t>Breach of Good Faith</a:t>
            </a:r>
          </a:p>
          <a:p>
            <a:pPr lvl="1">
              <a:buFont typeface="Wingdings" panose="05000000000000000000" pitchFamily="2" charset="2"/>
              <a:buChar char="q"/>
            </a:pPr>
            <a:r>
              <a:rPr lang="en-US" sz="2200" b="0" i="0" dirty="0">
                <a:effectLst/>
                <a:latin typeface="arial" panose="020B0604020202020204" pitchFamily="34" charset="0"/>
              </a:rPr>
              <a:t>In contract law, the implied covenant of good faith and fair dealing is a general presumption that the parties to a contract will deal with each other honestly, fairly, and in good faith, so as to not destroy the right of the other party or parties to receive the benefits of the contract.</a:t>
            </a:r>
            <a:endParaRPr lang="en-US" sz="2200" i="0" dirty="0">
              <a:effectLst/>
              <a:latin typeface="arial" panose="020B0604020202020204" pitchFamily="34" charset="0"/>
            </a:endParaRPr>
          </a:p>
        </p:txBody>
      </p:sp>
    </p:spTree>
    <p:extLst>
      <p:ext uri="{BB962C8B-B14F-4D97-AF65-F5344CB8AC3E}">
        <p14:creationId xmlns:p14="http://schemas.microsoft.com/office/powerpoint/2010/main" val="255938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842-8D46-4B81-AD4B-DBBAB6AE4D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B21B4E-C41A-45E3-AF61-BD00CC476CFA}"/>
              </a:ext>
            </a:extLst>
          </p:cNvPr>
          <p:cNvSpPr>
            <a:spLocks noGrp="1"/>
          </p:cNvSpPr>
          <p:nvPr>
            <p:ph idx="1"/>
          </p:nvPr>
        </p:nvSpPr>
        <p:spPr/>
        <p:txBody>
          <a:bodyPr>
            <a:normAutofit fontScale="92500"/>
          </a:bodyPr>
          <a:lstStyle/>
          <a:p>
            <a:pPr>
              <a:buFont typeface="Wingdings" panose="05000000000000000000" pitchFamily="2" charset="2"/>
              <a:buChar char="q"/>
            </a:pPr>
            <a:r>
              <a:rPr lang="en-US" dirty="0"/>
              <a:t>What Is Discipline?</a:t>
            </a:r>
          </a:p>
          <a:p>
            <a:pPr lvl="1">
              <a:buFont typeface="Wingdings" panose="05000000000000000000" pitchFamily="2" charset="2"/>
              <a:buChar char="q"/>
            </a:pPr>
            <a:r>
              <a:rPr lang="en-US" dirty="0"/>
              <a:t>A condition in the organization when employees conduct themselves in accordance with the organization’s rules and standards of acceptable behavior</a:t>
            </a:r>
          </a:p>
          <a:p>
            <a:pPr>
              <a:buFont typeface="Wingdings" panose="05000000000000000000" pitchFamily="2" charset="2"/>
              <a:buChar char="q"/>
            </a:pPr>
            <a:r>
              <a:rPr lang="en-US" dirty="0"/>
              <a:t>What Is progressive Discipline?</a:t>
            </a:r>
          </a:p>
          <a:p>
            <a:pPr lvl="1">
              <a:buFont typeface="Wingdings" panose="05000000000000000000" pitchFamily="2" charset="2"/>
              <a:buChar char="q"/>
            </a:pPr>
            <a:r>
              <a:rPr lang="en-US" dirty="0"/>
              <a:t>A system of improving employee behavior that consists of warnings and punishments that gradually become more severe</a:t>
            </a:r>
          </a:p>
          <a:p>
            <a:pPr>
              <a:buFont typeface="Wingdings" panose="05000000000000000000" pitchFamily="2" charset="2"/>
              <a:buChar char="q"/>
            </a:pPr>
            <a:r>
              <a:rPr lang="en-US" dirty="0"/>
              <a:t>hot-stove rule Discipline</a:t>
            </a:r>
          </a:p>
          <a:p>
            <a:pPr lvl="1">
              <a:buFont typeface="Wingdings" panose="05000000000000000000" pitchFamily="2" charset="2"/>
              <a:buChar char="q"/>
            </a:pPr>
            <a:r>
              <a:rPr lang="en-US" dirty="0"/>
              <a:t>like the consequences of touching a hot stove, should be immediate, provide sample warning, be consistent, and be impersonal</a:t>
            </a:r>
          </a:p>
          <a:p>
            <a:pPr>
              <a:buFont typeface="Wingdings" panose="05000000000000000000" pitchFamily="2" charset="2"/>
              <a:buChar char="q"/>
            </a:pPr>
            <a:r>
              <a:rPr lang="en-US" dirty="0"/>
              <a:t>written verbal warning</a:t>
            </a:r>
          </a:p>
          <a:p>
            <a:pPr lvl="1">
              <a:buFont typeface="Wingdings" panose="05000000000000000000" pitchFamily="2" charset="2"/>
              <a:buChar char="q"/>
            </a:pPr>
            <a:r>
              <a:rPr lang="en-US" dirty="0"/>
              <a:t> Temporary record that a verbal reprimand has been given to an </a:t>
            </a:r>
          </a:p>
        </p:txBody>
      </p:sp>
    </p:spTree>
    <p:extLst>
      <p:ext uri="{BB962C8B-B14F-4D97-AF65-F5344CB8AC3E}">
        <p14:creationId xmlns:p14="http://schemas.microsoft.com/office/powerpoint/2010/main" val="392751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6712-3025-4B70-83CF-85800BFA1A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11DAAC-1873-46A6-B4A5-53B1BDF19E80}"/>
              </a:ext>
            </a:extLst>
          </p:cNvPr>
          <p:cNvSpPr>
            <a:spLocks noGrp="1"/>
          </p:cNvSpPr>
          <p:nvPr>
            <p:ph idx="1"/>
          </p:nvPr>
        </p:nvSpPr>
        <p:spPr/>
        <p:txBody>
          <a:bodyPr/>
          <a:lstStyle/>
          <a:p>
            <a:pPr>
              <a:buFont typeface="Wingdings" panose="05000000000000000000" pitchFamily="2" charset="2"/>
              <a:buChar char="q"/>
            </a:pPr>
            <a:r>
              <a:rPr lang="en-US" dirty="0"/>
              <a:t>Written Warning</a:t>
            </a:r>
          </a:p>
          <a:p>
            <a:pPr lvl="1">
              <a:buFont typeface="Wingdings" panose="05000000000000000000" pitchFamily="2" charset="2"/>
              <a:buChar char="q"/>
            </a:pPr>
            <a:r>
              <a:rPr lang="en-US" dirty="0"/>
              <a:t>First formal step of the disciplinary process.	</a:t>
            </a:r>
          </a:p>
          <a:p>
            <a:pPr>
              <a:buFont typeface="Wingdings" panose="05000000000000000000" pitchFamily="2" charset="2"/>
              <a:buChar char="q"/>
            </a:pPr>
            <a:r>
              <a:rPr lang="en-US" dirty="0"/>
              <a:t>Suspension</a:t>
            </a:r>
          </a:p>
          <a:p>
            <a:pPr lvl="1">
              <a:buFont typeface="Wingdings" panose="05000000000000000000" pitchFamily="2" charset="2"/>
              <a:buChar char="q"/>
            </a:pPr>
            <a:r>
              <a:rPr lang="en-US" dirty="0"/>
              <a:t> A period of time off from work as a result of a disciplinary process.</a:t>
            </a:r>
          </a:p>
          <a:p>
            <a:pPr>
              <a:buFont typeface="Wingdings" panose="05000000000000000000" pitchFamily="2" charset="2"/>
              <a:buChar char="q"/>
            </a:pPr>
            <a:r>
              <a:rPr lang="en-US" dirty="0"/>
              <a:t>Dismissal</a:t>
            </a:r>
          </a:p>
          <a:p>
            <a:pPr lvl="1">
              <a:buFont typeface="Wingdings" panose="05000000000000000000" pitchFamily="2" charset="2"/>
              <a:buChar char="q"/>
            </a:pPr>
            <a:r>
              <a:rPr lang="en-US"/>
              <a:t>Kick him off</a:t>
            </a:r>
            <a:endParaRPr lang="en-US" dirty="0"/>
          </a:p>
          <a:p>
            <a:pPr lvl="3"/>
            <a:endParaRPr lang="en-US" dirty="0"/>
          </a:p>
        </p:txBody>
      </p:sp>
    </p:spTree>
    <p:extLst>
      <p:ext uri="{BB962C8B-B14F-4D97-AF65-F5344CB8AC3E}">
        <p14:creationId xmlns:p14="http://schemas.microsoft.com/office/powerpoint/2010/main" val="1483052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593</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vt:lpstr>
      <vt:lpstr>Calibri</vt:lpstr>
      <vt:lpstr>Calibri Light</vt:lpstr>
      <vt:lpstr>Wingdings</vt:lpstr>
      <vt:lpstr>Office Theme</vt:lpstr>
      <vt:lpstr>Chap 4 </vt:lpstr>
      <vt:lpstr>Outline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4 </dc:title>
  <dc:creator>Mohammad Abdullah</dc:creator>
  <cp:lastModifiedBy>Mohammad Abdullah</cp:lastModifiedBy>
  <cp:revision>4</cp:revision>
  <dcterms:created xsi:type="dcterms:W3CDTF">2021-12-10T06:58:54Z</dcterms:created>
  <dcterms:modified xsi:type="dcterms:W3CDTF">2021-12-10T12:00:11Z</dcterms:modified>
</cp:coreProperties>
</file>