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bdullah" userId="5bbb5abf5cdca089" providerId="LiveId" clId="{CEEE2523-4ACE-4D7F-86AD-3B61E3EAD6AB}"/>
    <pc:docChg chg="undo custSel addSld modSld">
      <pc:chgData name="Mohammad Abdullah" userId="5bbb5abf5cdca089" providerId="LiveId" clId="{CEEE2523-4ACE-4D7F-86AD-3B61E3EAD6AB}" dt="2021-12-11T12:26:14.365" v="1279" actId="12"/>
      <pc:docMkLst>
        <pc:docMk/>
      </pc:docMkLst>
      <pc:sldChg chg="modSp mod">
        <pc:chgData name="Mohammad Abdullah" userId="5bbb5abf5cdca089" providerId="LiveId" clId="{CEEE2523-4ACE-4D7F-86AD-3B61E3EAD6AB}" dt="2021-12-11T12:26:14.365" v="1279" actId="12"/>
        <pc:sldMkLst>
          <pc:docMk/>
          <pc:sldMk cId="1679139176" sldId="257"/>
        </pc:sldMkLst>
        <pc:spChg chg="mod">
          <ac:chgData name="Mohammad Abdullah" userId="5bbb5abf5cdca089" providerId="LiveId" clId="{CEEE2523-4ACE-4D7F-86AD-3B61E3EAD6AB}" dt="2021-12-11T12:26:14.365" v="1279" actId="12"/>
          <ac:spMkLst>
            <pc:docMk/>
            <pc:sldMk cId="1679139176" sldId="257"/>
            <ac:spMk id="3" creationId="{8C596AAE-5DF4-4503-A9F7-6C986F8F6761}"/>
          </ac:spMkLst>
        </pc:spChg>
      </pc:sldChg>
      <pc:sldChg chg="modSp mod">
        <pc:chgData name="Mohammad Abdullah" userId="5bbb5abf5cdca089" providerId="LiveId" clId="{CEEE2523-4ACE-4D7F-86AD-3B61E3EAD6AB}" dt="2021-12-11T05:37:35.653" v="87" actId="12"/>
        <pc:sldMkLst>
          <pc:docMk/>
          <pc:sldMk cId="2446506474" sldId="258"/>
        </pc:sldMkLst>
        <pc:spChg chg="mod">
          <ac:chgData name="Mohammad Abdullah" userId="5bbb5abf5cdca089" providerId="LiveId" clId="{CEEE2523-4ACE-4D7F-86AD-3B61E3EAD6AB}" dt="2021-12-11T05:37:35.653" v="87" actId="12"/>
          <ac:spMkLst>
            <pc:docMk/>
            <pc:sldMk cId="2446506474" sldId="258"/>
            <ac:spMk id="3" creationId="{15A14AA5-D1FB-400E-9E82-89FE9F0AAC32}"/>
          </ac:spMkLst>
        </pc:spChg>
      </pc:sldChg>
      <pc:sldChg chg="modSp new mod">
        <pc:chgData name="Mohammad Abdullah" userId="5bbb5abf5cdca089" providerId="LiveId" clId="{CEEE2523-4ACE-4D7F-86AD-3B61E3EAD6AB}" dt="2021-12-11T05:37:43.463" v="89" actId="12"/>
        <pc:sldMkLst>
          <pc:docMk/>
          <pc:sldMk cId="3680678201" sldId="259"/>
        </pc:sldMkLst>
        <pc:spChg chg="mod">
          <ac:chgData name="Mohammad Abdullah" userId="5bbb5abf5cdca089" providerId="LiveId" clId="{CEEE2523-4ACE-4D7F-86AD-3B61E3EAD6AB}" dt="2021-12-11T05:37:43.463" v="89" actId="12"/>
          <ac:spMkLst>
            <pc:docMk/>
            <pc:sldMk cId="3680678201" sldId="259"/>
            <ac:spMk id="3" creationId="{F652C805-EB14-450F-BDAB-A65D5C8F9A32}"/>
          </ac:spMkLst>
        </pc:spChg>
      </pc:sldChg>
      <pc:sldChg chg="modSp new mod">
        <pc:chgData name="Mohammad Abdullah" userId="5bbb5abf5cdca089" providerId="LiveId" clId="{CEEE2523-4ACE-4D7F-86AD-3B61E3EAD6AB}" dt="2021-12-11T05:40:01.281" v="107" actId="27636"/>
        <pc:sldMkLst>
          <pc:docMk/>
          <pc:sldMk cId="1562120790" sldId="260"/>
        </pc:sldMkLst>
        <pc:spChg chg="mod">
          <ac:chgData name="Mohammad Abdullah" userId="5bbb5abf5cdca089" providerId="LiveId" clId="{CEEE2523-4ACE-4D7F-86AD-3B61E3EAD6AB}" dt="2021-12-11T05:36:34.466" v="71" actId="20577"/>
          <ac:spMkLst>
            <pc:docMk/>
            <pc:sldMk cId="1562120790" sldId="260"/>
            <ac:spMk id="2" creationId="{ED0BF8B8-4DEF-44DD-B4DB-AA9CEAAEF8A9}"/>
          </ac:spMkLst>
        </pc:spChg>
        <pc:spChg chg="mod">
          <ac:chgData name="Mohammad Abdullah" userId="5bbb5abf5cdca089" providerId="LiveId" clId="{CEEE2523-4ACE-4D7F-86AD-3B61E3EAD6AB}" dt="2021-12-11T05:40:01.281" v="107" actId="27636"/>
          <ac:spMkLst>
            <pc:docMk/>
            <pc:sldMk cId="1562120790" sldId="260"/>
            <ac:spMk id="3" creationId="{E0E2ECD0-BECC-4CBB-A3B6-2B8CA3B8EB11}"/>
          </ac:spMkLst>
        </pc:spChg>
      </pc:sldChg>
      <pc:sldChg chg="modSp new mod">
        <pc:chgData name="Mohammad Abdullah" userId="5bbb5abf5cdca089" providerId="LiveId" clId="{CEEE2523-4ACE-4D7F-86AD-3B61E3EAD6AB}" dt="2021-12-11T06:20:35.431" v="618" actId="12"/>
        <pc:sldMkLst>
          <pc:docMk/>
          <pc:sldMk cId="729149698" sldId="261"/>
        </pc:sldMkLst>
        <pc:spChg chg="mod">
          <ac:chgData name="Mohammad Abdullah" userId="5bbb5abf5cdca089" providerId="LiveId" clId="{CEEE2523-4ACE-4D7F-86AD-3B61E3EAD6AB}" dt="2021-12-11T06:20:35.431" v="618" actId="12"/>
          <ac:spMkLst>
            <pc:docMk/>
            <pc:sldMk cId="729149698" sldId="261"/>
            <ac:spMk id="3" creationId="{27A0D4C3-D3B2-439D-BCB5-FA1378E3CDD1}"/>
          </ac:spMkLst>
        </pc:spChg>
      </pc:sldChg>
      <pc:sldChg chg="modSp new mod">
        <pc:chgData name="Mohammad Abdullah" userId="5bbb5abf5cdca089" providerId="LiveId" clId="{CEEE2523-4ACE-4D7F-86AD-3B61E3EAD6AB}" dt="2021-12-11T12:25:45.385" v="1274"/>
        <pc:sldMkLst>
          <pc:docMk/>
          <pc:sldMk cId="3552486383" sldId="262"/>
        </pc:sldMkLst>
        <pc:spChg chg="mod">
          <ac:chgData name="Mohammad Abdullah" userId="5bbb5abf5cdca089" providerId="LiveId" clId="{CEEE2523-4ACE-4D7F-86AD-3B61E3EAD6AB}" dt="2021-12-11T12:25:45.385" v="1274"/>
          <ac:spMkLst>
            <pc:docMk/>
            <pc:sldMk cId="3552486383" sldId="262"/>
            <ac:spMk id="3" creationId="{5C01A2CD-DC8A-44EC-BF7E-8FB5BC0A72AD}"/>
          </ac:spMkLst>
        </pc:spChg>
      </pc:sldChg>
      <pc:sldChg chg="modSp new mod">
        <pc:chgData name="Mohammad Abdullah" userId="5bbb5abf5cdca089" providerId="LiveId" clId="{CEEE2523-4ACE-4D7F-86AD-3B61E3EAD6AB}" dt="2021-12-11T12:25:50.620" v="1275"/>
        <pc:sldMkLst>
          <pc:docMk/>
          <pc:sldMk cId="1139784676" sldId="263"/>
        </pc:sldMkLst>
        <pc:spChg chg="mod">
          <ac:chgData name="Mohammad Abdullah" userId="5bbb5abf5cdca089" providerId="LiveId" clId="{CEEE2523-4ACE-4D7F-86AD-3B61E3EAD6AB}" dt="2021-12-11T12:25:50.620" v="1275"/>
          <ac:spMkLst>
            <pc:docMk/>
            <pc:sldMk cId="1139784676" sldId="263"/>
            <ac:spMk id="3" creationId="{C1029109-3D02-4439-9285-4301C54FE034}"/>
          </ac:spMkLst>
        </pc:spChg>
      </pc:sldChg>
      <pc:sldChg chg="modSp new mod">
        <pc:chgData name="Mohammad Abdullah" userId="5bbb5abf5cdca089" providerId="LiveId" clId="{CEEE2523-4ACE-4D7F-86AD-3B61E3EAD6AB}" dt="2021-12-11T12:25:34.391" v="1273"/>
        <pc:sldMkLst>
          <pc:docMk/>
          <pc:sldMk cId="1812132489" sldId="264"/>
        </pc:sldMkLst>
        <pc:spChg chg="mod">
          <ac:chgData name="Mohammad Abdullah" userId="5bbb5abf5cdca089" providerId="LiveId" clId="{CEEE2523-4ACE-4D7F-86AD-3B61E3EAD6AB}" dt="2021-12-11T12:25:34.391" v="1273"/>
          <ac:spMkLst>
            <pc:docMk/>
            <pc:sldMk cId="1812132489" sldId="264"/>
            <ac:spMk id="3" creationId="{6E2DE81E-8D98-4B9C-B3A3-6D508AE425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8623-3FE1-4810-BE4F-508DA1DCE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26AFA3-7AF0-4FB5-853C-38172C386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7D3FD-C6E3-406C-886A-D76EF1CB2529}"/>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7C6D1115-C01F-4346-9BBE-8BBBB6CA1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FBAD1-A5E9-44E7-9F90-DDC6D905AEF6}"/>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176032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27F0-3856-47C5-9D21-A01852C37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49B8E0-9336-48C9-96BB-209CD065B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60B9E-1D89-4FD8-9BB4-0AD0FE04129C}"/>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3D1188E5-4D8E-4A86-8314-6391AF023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B15A8-E885-41A2-8E35-ABA1EB01F3A2}"/>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94633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F422C-4468-40A4-B7CB-175C792547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6A5958-588B-485C-B28D-16C259E34F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4F795-89A0-4677-8775-B975D069630D}"/>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0057ED30-22AB-43E7-A0C0-8DA04F983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05F13-CB02-42EF-8709-930A6A3DD975}"/>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25883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F80E-F8E9-4303-9EA7-995054CF23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00014-CD08-4A78-B40E-A2CC94184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CAE19-3CAC-4B94-81F6-C3E66564D89D}"/>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2458F399-CEE0-478C-AF52-19BA7BE98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5EC1E-0FD9-4669-85AC-371B4A8C1362}"/>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335460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21F-FC08-44B5-9A56-FD93390DC9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8EFB97-8012-4301-998B-ADFF8E874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FD28A-5AE8-4B06-80E1-7F8942697D91}"/>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AC335FC5-58EF-48A8-BBAF-491B06A8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2A654-9E68-40FE-B534-5296003AD345}"/>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342187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016D-E59D-422A-9DF5-973EEDB08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83CB8C-DDAC-4948-8277-1C70623F3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20F45E-FE9E-4729-ACDE-49889E721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92AFA-E9FC-4CD1-9BCA-11523E2B4565}"/>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6" name="Footer Placeholder 5">
            <a:extLst>
              <a:ext uri="{FF2B5EF4-FFF2-40B4-BE49-F238E27FC236}">
                <a16:creationId xmlns:a16="http://schemas.microsoft.com/office/drawing/2014/main" id="{185E0C9A-B8E4-4CD3-B9CF-E7B0280E8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D55B7-2F36-4224-9468-787D13652A5B}"/>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264240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1853-CF00-4C1A-B976-B1821A4B3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B112E-6A35-4CBB-BCE2-BCACB5B8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CDA0E-7E37-44B0-B7D3-4FD26BD3F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4B8B-4022-40D3-97F1-60B153DB75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42881B-3D47-4AAC-A08A-54B04C9FA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7641E7-3510-4A22-993E-2F70F3B70F6C}"/>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8" name="Footer Placeholder 7">
            <a:extLst>
              <a:ext uri="{FF2B5EF4-FFF2-40B4-BE49-F238E27FC236}">
                <a16:creationId xmlns:a16="http://schemas.microsoft.com/office/drawing/2014/main" id="{146D40FE-2DAA-402E-8D98-5B03B29E4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98185-22C5-49E4-AE59-17D1B7FD1072}"/>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361329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A61F-B721-45AD-A3DF-0B490601A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28A5C-3DCB-4321-979C-8012DBE48210}"/>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4" name="Footer Placeholder 3">
            <a:extLst>
              <a:ext uri="{FF2B5EF4-FFF2-40B4-BE49-F238E27FC236}">
                <a16:creationId xmlns:a16="http://schemas.microsoft.com/office/drawing/2014/main" id="{97D4203E-B48F-4DC8-933D-C24C3ECF7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388A85-B782-4FC2-AC00-CB63AF1B3410}"/>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94999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0EF4C-8E42-43CA-8E1B-D715383D3DDC}"/>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3" name="Footer Placeholder 2">
            <a:extLst>
              <a:ext uri="{FF2B5EF4-FFF2-40B4-BE49-F238E27FC236}">
                <a16:creationId xmlns:a16="http://schemas.microsoft.com/office/drawing/2014/main" id="{C20DEC43-4426-472F-9D03-54F0616BDC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1A9779-088A-4978-B4A6-586CB018A2AE}"/>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264567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3412-7491-442A-9EB9-03790F39C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F7C23-1CEB-4FF3-A520-47CA651768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0B4BB-7663-4CA8-BFFF-0CEB2A14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85BE6-1109-45F4-A72B-F98FE07D1E92}"/>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6" name="Footer Placeholder 5">
            <a:extLst>
              <a:ext uri="{FF2B5EF4-FFF2-40B4-BE49-F238E27FC236}">
                <a16:creationId xmlns:a16="http://schemas.microsoft.com/office/drawing/2014/main" id="{01302C26-7666-4FEF-B881-CA280021F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BFA43-39AA-4BED-80C9-B08AE7800567}"/>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12979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EADD-9BE6-4C14-9A06-D88F84CC1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FDF8E-14C2-4825-B5E9-D253B0762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AF3190-875A-4757-9444-9D48D9861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CBF9E-3E66-4B8F-8F81-4F7F58E0AAC1}"/>
              </a:ext>
            </a:extLst>
          </p:cNvPr>
          <p:cNvSpPr>
            <a:spLocks noGrp="1"/>
          </p:cNvSpPr>
          <p:nvPr>
            <p:ph type="dt" sz="half" idx="10"/>
          </p:nvPr>
        </p:nvSpPr>
        <p:spPr/>
        <p:txBody>
          <a:bodyPr/>
          <a:lstStyle/>
          <a:p>
            <a:fld id="{5BED334F-7FE6-43B5-A6F6-BA33A4187C96}" type="datetimeFigureOut">
              <a:rPr lang="en-US" smtClean="0"/>
              <a:t>12/11/2021</a:t>
            </a:fld>
            <a:endParaRPr lang="en-US"/>
          </a:p>
        </p:txBody>
      </p:sp>
      <p:sp>
        <p:nvSpPr>
          <p:cNvPr id="6" name="Footer Placeholder 5">
            <a:extLst>
              <a:ext uri="{FF2B5EF4-FFF2-40B4-BE49-F238E27FC236}">
                <a16:creationId xmlns:a16="http://schemas.microsoft.com/office/drawing/2014/main" id="{EB0DF0FB-F013-4B71-985D-CE4D1797D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B507C-ADE7-4A54-B203-828D46457B11}"/>
              </a:ext>
            </a:extLst>
          </p:cNvPr>
          <p:cNvSpPr>
            <a:spLocks noGrp="1"/>
          </p:cNvSpPr>
          <p:nvPr>
            <p:ph type="sldNum" sz="quarter" idx="12"/>
          </p:nvPr>
        </p:nvSpPr>
        <p:spPr/>
        <p:txBody>
          <a:bodyPr/>
          <a:lstStyle/>
          <a:p>
            <a:fld id="{46EDA3AE-F25F-46D4-97E5-6639DBBC81A3}" type="slidenum">
              <a:rPr lang="en-US" smtClean="0"/>
              <a:t>‹#›</a:t>
            </a:fld>
            <a:endParaRPr lang="en-US"/>
          </a:p>
        </p:txBody>
      </p:sp>
    </p:spTree>
    <p:extLst>
      <p:ext uri="{BB962C8B-B14F-4D97-AF65-F5344CB8AC3E}">
        <p14:creationId xmlns:p14="http://schemas.microsoft.com/office/powerpoint/2010/main" val="270697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E44C-64F8-492F-B371-E9C2158AD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99FD05-9FAE-4B23-B2C9-8AD849B6B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15013-96FB-443E-8765-43FDF03E0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D334F-7FE6-43B5-A6F6-BA33A4187C96}" type="datetimeFigureOut">
              <a:rPr lang="en-US" smtClean="0"/>
              <a:t>12/11/2021</a:t>
            </a:fld>
            <a:endParaRPr lang="en-US"/>
          </a:p>
        </p:txBody>
      </p:sp>
      <p:sp>
        <p:nvSpPr>
          <p:cNvPr id="5" name="Footer Placeholder 4">
            <a:extLst>
              <a:ext uri="{FF2B5EF4-FFF2-40B4-BE49-F238E27FC236}">
                <a16:creationId xmlns:a16="http://schemas.microsoft.com/office/drawing/2014/main" id="{BC91EEE9-FF20-46A1-B3D2-9D74FF3B4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48FDB2-D469-4C07-9F57-153F49E53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DA3AE-F25F-46D4-97E5-6639DBBC81A3}" type="slidenum">
              <a:rPr lang="en-US" smtClean="0"/>
              <a:t>‹#›</a:t>
            </a:fld>
            <a:endParaRPr lang="en-US"/>
          </a:p>
        </p:txBody>
      </p:sp>
    </p:spTree>
    <p:extLst>
      <p:ext uri="{BB962C8B-B14F-4D97-AF65-F5344CB8AC3E}">
        <p14:creationId xmlns:p14="http://schemas.microsoft.com/office/powerpoint/2010/main" val="410039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5ECC-C235-42A9-85E4-4A89805AF788}"/>
              </a:ext>
            </a:extLst>
          </p:cNvPr>
          <p:cNvSpPr>
            <a:spLocks noGrp="1"/>
          </p:cNvSpPr>
          <p:nvPr>
            <p:ph type="ctrTitle"/>
          </p:nvPr>
        </p:nvSpPr>
        <p:spPr/>
        <p:txBody>
          <a:bodyPr/>
          <a:lstStyle/>
          <a:p>
            <a:r>
              <a:rPr lang="en-US" dirty="0"/>
              <a:t>Chap 6</a:t>
            </a:r>
          </a:p>
        </p:txBody>
      </p:sp>
      <p:sp>
        <p:nvSpPr>
          <p:cNvPr id="3" name="Subtitle 2">
            <a:extLst>
              <a:ext uri="{FF2B5EF4-FFF2-40B4-BE49-F238E27FC236}">
                <a16:creationId xmlns:a16="http://schemas.microsoft.com/office/drawing/2014/main" id="{D1E6FFDD-F84C-4123-A81A-F49CC7A088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562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16BA-5DFB-404D-B968-9B043137D2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596AAE-5DF4-4503-A9F7-6C986F8F6761}"/>
              </a:ext>
            </a:extLst>
          </p:cNvPr>
          <p:cNvSpPr>
            <a:spLocks noGrp="1"/>
          </p:cNvSpPr>
          <p:nvPr>
            <p:ph idx="1"/>
          </p:nvPr>
        </p:nvSpPr>
        <p:spPr/>
        <p:txBody>
          <a:bodyPr numCol="2">
            <a:normAutofit fontScale="70000" lnSpcReduction="20000"/>
          </a:bodyPr>
          <a:lstStyle/>
          <a:p>
            <a:pPr>
              <a:buFont typeface="Wingdings" panose="05000000000000000000" pitchFamily="2" charset="2"/>
              <a:buChar char="Ø"/>
            </a:pPr>
            <a:r>
              <a:rPr lang="en-US" dirty="0"/>
              <a:t>Recruiting goals</a:t>
            </a:r>
          </a:p>
          <a:p>
            <a:pPr lvl="1">
              <a:buFont typeface="Wingdings" panose="05000000000000000000" pitchFamily="2" charset="2"/>
              <a:buChar char="Ø"/>
            </a:pPr>
            <a:r>
              <a:rPr lang="en-US" dirty="0"/>
              <a:t>Recruiting</a:t>
            </a:r>
          </a:p>
          <a:p>
            <a:pPr lvl="1">
              <a:buFont typeface="Wingdings" panose="05000000000000000000" pitchFamily="2" charset="2"/>
              <a:buChar char="Ø"/>
            </a:pPr>
            <a:r>
              <a:rPr lang="en-US" dirty="0"/>
              <a:t>Recruiter</a:t>
            </a:r>
          </a:p>
          <a:p>
            <a:pPr>
              <a:buFont typeface="Wingdings" panose="05000000000000000000" pitchFamily="2" charset="2"/>
              <a:buChar char="Ø"/>
            </a:pPr>
            <a:r>
              <a:rPr lang="en-US" dirty="0"/>
              <a:t>Factors that affect recruiting efforts</a:t>
            </a:r>
          </a:p>
          <a:p>
            <a:pPr lvl="1">
              <a:buFont typeface="Wingdings" panose="05000000000000000000" pitchFamily="2" charset="2"/>
              <a:buChar char="Ø"/>
            </a:pPr>
            <a:r>
              <a:rPr lang="en-US" dirty="0"/>
              <a:t>Constraints on recruiting efforts</a:t>
            </a:r>
          </a:p>
          <a:p>
            <a:pPr lvl="1">
              <a:buFont typeface="Wingdings" panose="05000000000000000000" pitchFamily="2" charset="2"/>
              <a:buChar char="Ø"/>
            </a:pPr>
            <a:r>
              <a:rPr lang="en-US" dirty="0"/>
              <a:t>Organization image</a:t>
            </a:r>
          </a:p>
          <a:p>
            <a:pPr lvl="1">
              <a:buFont typeface="Wingdings" panose="05000000000000000000" pitchFamily="2" charset="2"/>
              <a:buChar char="Ø"/>
            </a:pPr>
            <a:r>
              <a:rPr lang="en-US" dirty="0"/>
              <a:t>Job attractiveness</a:t>
            </a:r>
          </a:p>
          <a:p>
            <a:pPr lvl="1">
              <a:buFont typeface="Wingdings" panose="05000000000000000000" pitchFamily="2" charset="2"/>
              <a:buChar char="Ø"/>
            </a:pPr>
            <a:r>
              <a:rPr lang="en-US" dirty="0"/>
              <a:t>Internal organizational policies</a:t>
            </a:r>
          </a:p>
          <a:p>
            <a:pPr lvl="1">
              <a:buFont typeface="Wingdings" panose="05000000000000000000" pitchFamily="2" charset="2"/>
              <a:buChar char="Ø"/>
            </a:pPr>
            <a:r>
              <a:rPr lang="en-US" dirty="0"/>
              <a:t>Government influence</a:t>
            </a:r>
          </a:p>
          <a:p>
            <a:pPr lvl="1">
              <a:buFont typeface="Wingdings" panose="05000000000000000000" pitchFamily="2" charset="2"/>
              <a:buChar char="Ø"/>
            </a:pPr>
            <a:r>
              <a:rPr lang="en-US" dirty="0"/>
              <a:t>Recruiting costs</a:t>
            </a:r>
          </a:p>
          <a:p>
            <a:pPr>
              <a:buFont typeface="Wingdings" panose="05000000000000000000" pitchFamily="2" charset="2"/>
              <a:buChar char="Ø"/>
            </a:pPr>
            <a:r>
              <a:rPr lang="en-US" dirty="0"/>
              <a:t>Recruiting sources</a:t>
            </a:r>
          </a:p>
          <a:p>
            <a:pPr lvl="1">
              <a:buFont typeface="Wingdings" panose="05000000000000000000" pitchFamily="2" charset="2"/>
              <a:buChar char="Ø"/>
            </a:pPr>
            <a:r>
              <a:rPr lang="en-US" dirty="0"/>
              <a:t>Internal search</a:t>
            </a:r>
          </a:p>
          <a:p>
            <a:pPr lvl="1">
              <a:buFont typeface="Wingdings" panose="05000000000000000000" pitchFamily="2" charset="2"/>
              <a:buChar char="Ø"/>
            </a:pPr>
            <a:r>
              <a:rPr lang="en-US" dirty="0"/>
              <a:t>Employee referrals and recommendations</a:t>
            </a:r>
          </a:p>
          <a:p>
            <a:pPr>
              <a:buFont typeface="Wingdings" panose="05000000000000000000" pitchFamily="2" charset="2"/>
              <a:buChar char="Ø"/>
            </a:pPr>
            <a:r>
              <a:rPr lang="en-US" dirty="0"/>
              <a:t>External searches</a:t>
            </a:r>
          </a:p>
          <a:p>
            <a:pPr lvl="1">
              <a:buFont typeface="Wingdings" panose="05000000000000000000" pitchFamily="2" charset="2"/>
              <a:buChar char="Ø"/>
            </a:pPr>
            <a:r>
              <a:rPr lang="en-US" dirty="0"/>
              <a:t>Advertisements</a:t>
            </a:r>
          </a:p>
          <a:p>
            <a:pPr lvl="1">
              <a:buFont typeface="Wingdings" panose="05000000000000000000" pitchFamily="2" charset="2"/>
              <a:buChar char="Ø"/>
            </a:pPr>
            <a:r>
              <a:rPr lang="en-US" dirty="0"/>
              <a:t>Blind-box ad</a:t>
            </a:r>
          </a:p>
          <a:p>
            <a:pPr lvl="1">
              <a:buFont typeface="Wingdings" panose="05000000000000000000" pitchFamily="2" charset="2"/>
              <a:buChar char="Ø"/>
            </a:pPr>
            <a:r>
              <a:rPr lang="en-US" dirty="0"/>
              <a:t>Employment agencies</a:t>
            </a:r>
          </a:p>
          <a:p>
            <a:pPr lvl="1">
              <a:buFont typeface="Wingdings" panose="05000000000000000000" pitchFamily="2" charset="2"/>
              <a:buChar char="Ø"/>
            </a:pPr>
            <a:r>
              <a:rPr lang="en-US" dirty="0"/>
              <a:t>Executive search firms</a:t>
            </a:r>
          </a:p>
          <a:p>
            <a:pPr lvl="1">
              <a:buFont typeface="Wingdings" panose="05000000000000000000" pitchFamily="2" charset="2"/>
              <a:buChar char="Ø"/>
            </a:pPr>
            <a:r>
              <a:rPr lang="en-US" dirty="0"/>
              <a:t>Schools, colleges, and universities</a:t>
            </a:r>
          </a:p>
          <a:p>
            <a:pPr lvl="1">
              <a:buFont typeface="Wingdings" panose="05000000000000000000" pitchFamily="2" charset="2"/>
              <a:buChar char="Ø"/>
            </a:pPr>
            <a:r>
              <a:rPr lang="en-US" dirty="0"/>
              <a:t>Job fairs</a:t>
            </a:r>
          </a:p>
          <a:p>
            <a:pPr lvl="1">
              <a:buFont typeface="Wingdings" panose="05000000000000000000" pitchFamily="2" charset="2"/>
              <a:buChar char="Ø"/>
            </a:pPr>
            <a:r>
              <a:rPr lang="en-US" dirty="0"/>
              <a:t>Professional organizations</a:t>
            </a:r>
          </a:p>
          <a:p>
            <a:pPr lvl="1">
              <a:buFont typeface="Wingdings" panose="05000000000000000000" pitchFamily="2" charset="2"/>
              <a:buChar char="Ø"/>
            </a:pPr>
            <a:r>
              <a:rPr lang="en-US" dirty="0"/>
              <a:t>Unsolicited applicants</a:t>
            </a:r>
          </a:p>
          <a:p>
            <a:pPr>
              <a:buFont typeface="Wingdings" panose="05000000000000000000" pitchFamily="2" charset="2"/>
              <a:buChar char="Ø"/>
            </a:pPr>
            <a:r>
              <a:rPr lang="en-US" dirty="0"/>
              <a:t>Online recruiting</a:t>
            </a:r>
          </a:p>
          <a:p>
            <a:pPr lvl="1">
              <a:buFont typeface="Wingdings" panose="05000000000000000000" pitchFamily="2" charset="2"/>
              <a:buChar char="Ø"/>
            </a:pPr>
            <a:r>
              <a:rPr lang="en-US" dirty="0"/>
              <a:t>Online resumes</a:t>
            </a:r>
          </a:p>
          <a:p>
            <a:pPr>
              <a:buFont typeface="Wingdings" panose="05000000000000000000" pitchFamily="2" charset="2"/>
              <a:buChar char="Ø"/>
            </a:pPr>
            <a:r>
              <a:rPr lang="en-US" dirty="0"/>
              <a:t>Effective recruiting</a:t>
            </a:r>
          </a:p>
          <a:p>
            <a:pPr>
              <a:buFont typeface="Wingdings" panose="05000000000000000000" pitchFamily="2" charset="2"/>
              <a:buChar char="Ø"/>
            </a:pPr>
            <a:r>
              <a:rPr lang="en-US" dirty="0"/>
              <a:t>Recruitment alternatives</a:t>
            </a:r>
          </a:p>
          <a:p>
            <a:pPr lvl="1">
              <a:buFont typeface="Wingdings" panose="05000000000000000000" pitchFamily="2" charset="2"/>
              <a:buChar char="Ø"/>
            </a:pPr>
            <a:r>
              <a:rPr lang="en-US" dirty="0"/>
              <a:t>Temporary help services</a:t>
            </a:r>
          </a:p>
          <a:p>
            <a:pPr lvl="1">
              <a:buFont typeface="Wingdings" panose="05000000000000000000" pitchFamily="2" charset="2"/>
              <a:buChar char="Ø"/>
            </a:pPr>
            <a:r>
              <a:rPr lang="en-US" dirty="0"/>
              <a:t>Employee leasing</a:t>
            </a:r>
          </a:p>
          <a:p>
            <a:pPr lvl="1">
              <a:buFont typeface="Wingdings" panose="05000000000000000000" pitchFamily="2" charset="2"/>
              <a:buChar char="Ø"/>
            </a:pPr>
            <a:r>
              <a:rPr lang="en-US" dirty="0"/>
              <a:t>Independent contractors</a:t>
            </a:r>
          </a:p>
          <a:p>
            <a:pPr lvl="1">
              <a:buFont typeface="Wingdings" panose="05000000000000000000" pitchFamily="2" charset="2"/>
              <a:buChar char="Ø"/>
            </a:pPr>
            <a:r>
              <a:rPr lang="en-US" dirty="0"/>
              <a:t>Host-country national (HCN)</a:t>
            </a:r>
          </a:p>
          <a:p>
            <a:pPr lvl="1">
              <a:buFont typeface="Wingdings" panose="05000000000000000000" pitchFamily="2" charset="2"/>
              <a:buChar char="Ø"/>
            </a:pPr>
            <a:r>
              <a:rPr lang="en-US" dirty="0"/>
              <a:t>Expatriate</a:t>
            </a:r>
          </a:p>
        </p:txBody>
      </p:sp>
    </p:spTree>
    <p:extLst>
      <p:ext uri="{BB962C8B-B14F-4D97-AF65-F5344CB8AC3E}">
        <p14:creationId xmlns:p14="http://schemas.microsoft.com/office/powerpoint/2010/main" val="167913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00A1-3F86-4E94-8DAF-092A76AAC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A14AA5-D1FB-400E-9E82-89FE9F0AAC32}"/>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b="1" i="1" dirty="0"/>
              <a:t>Recruiting goals</a:t>
            </a:r>
          </a:p>
          <a:p>
            <a:pPr>
              <a:buFont typeface="Wingdings" panose="05000000000000000000" pitchFamily="2" charset="2"/>
              <a:buChar char="q"/>
            </a:pPr>
            <a:r>
              <a:rPr lang="en-US" dirty="0"/>
              <a:t>Recruiting </a:t>
            </a:r>
          </a:p>
          <a:p>
            <a:pPr lvl="1">
              <a:buFont typeface="Wingdings" panose="05000000000000000000" pitchFamily="2" charset="2"/>
              <a:buChar char="q"/>
            </a:pPr>
            <a:r>
              <a:rPr lang="en-US" dirty="0"/>
              <a:t>The process of seeking sources for job candidates. </a:t>
            </a:r>
          </a:p>
          <a:p>
            <a:pPr>
              <a:buFont typeface="Wingdings" panose="05000000000000000000" pitchFamily="2" charset="2"/>
              <a:buChar char="q"/>
            </a:pPr>
            <a:r>
              <a:rPr lang="en-US" dirty="0"/>
              <a:t>Recruiter </a:t>
            </a:r>
          </a:p>
          <a:p>
            <a:pPr lvl="1">
              <a:buFont typeface="Wingdings" panose="05000000000000000000" pitchFamily="2" charset="2"/>
              <a:buChar char="q"/>
            </a:pPr>
            <a:r>
              <a:rPr lang="en-US" dirty="0"/>
              <a:t>Represents employer to prospective applicants at colleges and job fairs.</a:t>
            </a:r>
          </a:p>
          <a:p>
            <a:pPr>
              <a:buFont typeface="Wingdings" panose="05000000000000000000" pitchFamily="2" charset="2"/>
              <a:buChar char="q"/>
            </a:pPr>
            <a:r>
              <a:rPr lang="en-US" dirty="0"/>
              <a:t>Factors that affect recruiting efforts</a:t>
            </a:r>
          </a:p>
          <a:p>
            <a:pPr lvl="1">
              <a:buFont typeface="Wingdings" panose="05000000000000000000" pitchFamily="2" charset="2"/>
              <a:buChar char="q"/>
            </a:pPr>
            <a:r>
              <a:rPr lang="en-US" dirty="0"/>
              <a:t>The more applications received, the better the recruiter’s chances of finding an individual best suited to the job requirements.</a:t>
            </a:r>
          </a:p>
          <a:p>
            <a:pPr>
              <a:buFont typeface="Wingdings" panose="05000000000000000000" pitchFamily="2" charset="2"/>
              <a:buChar char="q"/>
            </a:pPr>
            <a:r>
              <a:rPr lang="en-US" dirty="0"/>
              <a:t>Constraints on recruiting efforts</a:t>
            </a:r>
          </a:p>
          <a:p>
            <a:pPr lvl="1">
              <a:buFont typeface="Wingdings" panose="05000000000000000000" pitchFamily="2" charset="2"/>
              <a:buChar char="q"/>
            </a:pPr>
            <a:r>
              <a:rPr lang="en-US" dirty="0"/>
              <a:t>Factors that can limit recruiting outcomes.</a:t>
            </a:r>
          </a:p>
          <a:p>
            <a:pPr>
              <a:buFont typeface="Wingdings" panose="05000000000000000000" pitchFamily="2" charset="2"/>
              <a:buChar char="q"/>
            </a:pPr>
            <a:r>
              <a:rPr lang="en-US" dirty="0"/>
              <a:t>Organization image</a:t>
            </a:r>
          </a:p>
          <a:p>
            <a:pPr lvl="1">
              <a:buFont typeface="Wingdings" panose="05000000000000000000" pitchFamily="2" charset="2"/>
              <a:buChar char="q"/>
            </a:pPr>
            <a:r>
              <a:rPr lang="en-US" dirty="0"/>
              <a:t>A poor image may limit its attraction to applicants</a:t>
            </a:r>
          </a:p>
          <a:p>
            <a:pPr>
              <a:buFont typeface="Wingdings" panose="05000000000000000000" pitchFamily="2" charset="2"/>
              <a:buChar char="q"/>
            </a:pPr>
            <a:endParaRPr lang="en-US" dirty="0"/>
          </a:p>
          <a:p>
            <a:pPr lvl="1">
              <a:buFont typeface="Wingdings" panose="05000000000000000000" pitchFamily="2" charset="2"/>
              <a:buChar char="q"/>
            </a:pPr>
            <a:endParaRPr lang="en-US" b="1" i="1" dirty="0"/>
          </a:p>
        </p:txBody>
      </p:sp>
    </p:spTree>
    <p:extLst>
      <p:ext uri="{BB962C8B-B14F-4D97-AF65-F5344CB8AC3E}">
        <p14:creationId xmlns:p14="http://schemas.microsoft.com/office/powerpoint/2010/main" val="244650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0117-8BB4-40FD-A462-4993CB6AA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52C805-EB14-450F-BDAB-A65D5C8F9A32}"/>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Job attractiveness</a:t>
            </a:r>
          </a:p>
          <a:p>
            <a:pPr lvl="1">
              <a:buFont typeface="Wingdings" panose="05000000000000000000" pitchFamily="2" charset="2"/>
              <a:buChar char="q"/>
            </a:pPr>
            <a:r>
              <a:rPr lang="en-US" dirty="0"/>
              <a:t>If the position to be filled is difficult, distasteful, or unattractive, recruiting a large and qualified pool of applicants will be difficult.</a:t>
            </a:r>
          </a:p>
          <a:p>
            <a:pPr>
              <a:buFont typeface="Wingdings" panose="05000000000000000000" pitchFamily="2" charset="2"/>
              <a:buChar char="q"/>
            </a:pPr>
            <a:r>
              <a:rPr lang="en-US" dirty="0"/>
              <a:t>Internal organizational policies</a:t>
            </a:r>
          </a:p>
          <a:p>
            <a:pPr lvl="1">
              <a:buFont typeface="Wingdings" panose="05000000000000000000" pitchFamily="2" charset="2"/>
              <a:buChar char="q"/>
            </a:pPr>
            <a:r>
              <a:rPr lang="en-US" dirty="0"/>
              <a:t>“Promote from within wherever possible,”</a:t>
            </a:r>
          </a:p>
          <a:p>
            <a:pPr lvl="1">
              <a:buFont typeface="Wingdings" panose="05000000000000000000" pitchFamily="2" charset="2"/>
              <a:buChar char="q"/>
            </a:pPr>
            <a:r>
              <a:rPr lang="en-US" dirty="0"/>
              <a:t>Internal organizational policies, such as “promote from within wherever possible,” may give priority to individuals inside the organization. </a:t>
            </a:r>
          </a:p>
          <a:p>
            <a:pPr>
              <a:buFont typeface="Wingdings" panose="05000000000000000000" pitchFamily="2" charset="2"/>
              <a:buChar char="q"/>
            </a:pPr>
            <a:r>
              <a:rPr lang="en-US" dirty="0"/>
              <a:t>Government influence</a:t>
            </a:r>
          </a:p>
          <a:p>
            <a:pPr lvl="1">
              <a:buFont typeface="Wingdings" panose="05000000000000000000" pitchFamily="2" charset="2"/>
              <a:buChar char="q"/>
            </a:pPr>
            <a:r>
              <a:rPr lang="en-US" dirty="0"/>
              <a:t>The government’s influence in the recruiting process should not be overlooked. An employer can no longer seek out preferred individuals based on non–job-related factors such as physical appearance, sex, or religious background.</a:t>
            </a:r>
          </a:p>
          <a:p>
            <a:pPr lvl="1">
              <a:buFont typeface="Wingdings" panose="05000000000000000000" pitchFamily="2" charset="2"/>
              <a:buChar char="q"/>
            </a:pPr>
            <a:r>
              <a:rPr lang="en-US" dirty="0" err="1"/>
              <a:t>Forexample</a:t>
            </a:r>
            <a:endParaRPr lang="en-US" dirty="0"/>
          </a:p>
          <a:p>
            <a:pPr lvl="2">
              <a:buFont typeface="Wingdings" panose="05000000000000000000" pitchFamily="2" charset="2"/>
              <a:buChar char="q"/>
            </a:pPr>
            <a:r>
              <a:rPr lang="en-US" dirty="0"/>
              <a:t>An airline that wants to hire only young, attractive females for flight attendant positions will find itself breaking the law if comparably qualified male candidates are rejected on the basis of gender—or female candidates are rejected on the basis of age (see diversity issues in HRM). </a:t>
            </a:r>
          </a:p>
          <a:p>
            <a:pPr>
              <a:buFont typeface="Wingdings" panose="05000000000000000000" pitchFamily="2" charset="2"/>
              <a:buChar char="q"/>
            </a:pPr>
            <a:endParaRPr lang="en-US" dirty="0"/>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368067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F8B8-4DEF-44DD-B4DB-AA9CEAAEF8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0E2ECD0-BECC-4CBB-A3B6-2B8CA3B8EB11}"/>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Recruiting costs</a:t>
            </a:r>
          </a:p>
          <a:p>
            <a:pPr lvl="1">
              <a:buFont typeface="Wingdings" panose="05000000000000000000" pitchFamily="2" charset="2"/>
              <a:buChar char="q"/>
            </a:pPr>
            <a:r>
              <a:rPr lang="en-US" dirty="0"/>
              <a:t> The last constraint, but certainly not lowest in priority, centers on recruiting costs. Recruiting efforts are expensive—costing</a:t>
            </a:r>
          </a:p>
          <a:p>
            <a:pPr>
              <a:buFont typeface="Wingdings" panose="05000000000000000000" pitchFamily="2" charset="2"/>
              <a:buChar char="q"/>
            </a:pPr>
            <a:r>
              <a:rPr lang="en-US" b="1" i="1" u="sng" dirty="0"/>
              <a:t>Recruiting sources</a:t>
            </a:r>
          </a:p>
          <a:p>
            <a:pPr lvl="1">
              <a:buFont typeface="Wingdings" panose="05000000000000000000" pitchFamily="2" charset="2"/>
              <a:buChar char="q"/>
            </a:pPr>
            <a:r>
              <a:rPr lang="en-US" dirty="0"/>
              <a:t>Internal search </a:t>
            </a:r>
          </a:p>
          <a:p>
            <a:pPr lvl="2">
              <a:buFont typeface="Wingdings" panose="05000000000000000000" pitchFamily="2" charset="2"/>
              <a:buChar char="q"/>
            </a:pPr>
            <a:r>
              <a:rPr lang="en-US" dirty="0"/>
              <a:t>A promotion-from-within concept</a:t>
            </a:r>
          </a:p>
          <a:p>
            <a:pPr lvl="1">
              <a:buFont typeface="Wingdings" panose="05000000000000000000" pitchFamily="2" charset="2"/>
              <a:buChar char="q"/>
            </a:pPr>
            <a:r>
              <a:rPr lang="en-US" dirty="0"/>
              <a:t>employee referral </a:t>
            </a:r>
          </a:p>
          <a:p>
            <a:pPr lvl="2">
              <a:buFont typeface="Wingdings" panose="05000000000000000000" pitchFamily="2" charset="2"/>
              <a:buChar char="q"/>
            </a:pPr>
            <a:r>
              <a:rPr lang="en-US" dirty="0"/>
              <a:t>A recommendation from a current employee regarding a job applicant.</a:t>
            </a:r>
          </a:p>
          <a:p>
            <a:pPr>
              <a:buFont typeface="Wingdings" panose="05000000000000000000" pitchFamily="2" charset="2"/>
              <a:buChar char="q"/>
            </a:pPr>
            <a:r>
              <a:rPr lang="en-US" dirty="0"/>
              <a:t>External Searches</a:t>
            </a:r>
          </a:p>
          <a:p>
            <a:pPr lvl="1">
              <a:buFont typeface="Wingdings" panose="05000000000000000000" pitchFamily="2" charset="2"/>
              <a:buChar char="q"/>
            </a:pPr>
            <a:r>
              <a:rPr lang="en-US" dirty="0"/>
              <a:t>In addition to looking internally for candidates, organizations often open up recruiting efforts to the external community. These efforts include advertisements (including Internet postings), employment agencies, schools, colleges and universities, professional organizations, and unsolicited applicants</a:t>
            </a:r>
          </a:p>
          <a:p>
            <a:pPr lvl="1">
              <a:buFont typeface="Wingdings" panose="05000000000000000000" pitchFamily="2" charset="2"/>
              <a:buChar char="q"/>
            </a:pPr>
            <a:endParaRPr lang="en-US" b="1" i="1" u="sng" dirty="0"/>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156212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F620-5E5B-432C-9FA8-76038BD8D7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A0D4C3-D3B2-439D-BCB5-FA1378E3CDD1}"/>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Advertisements</a:t>
            </a:r>
          </a:p>
          <a:p>
            <a:pPr lvl="1">
              <a:buFont typeface="Wingdings" panose="05000000000000000000" pitchFamily="2" charset="2"/>
              <a:buChar char="q"/>
            </a:pPr>
            <a:r>
              <a:rPr lang="en-US" dirty="0"/>
              <a:t>Advertisement are the one in which we advertise our job requirements by ads</a:t>
            </a:r>
          </a:p>
          <a:p>
            <a:pPr lvl="2">
              <a:buFont typeface="Wingdings" panose="05000000000000000000" pitchFamily="2" charset="2"/>
              <a:buChar char="q"/>
            </a:pPr>
            <a:r>
              <a:rPr lang="en-US" dirty="0"/>
              <a:t>blind-box</a:t>
            </a:r>
          </a:p>
          <a:p>
            <a:pPr lvl="3">
              <a:buFont typeface="Wingdings" panose="05000000000000000000" pitchFamily="2" charset="2"/>
              <a:buChar char="q"/>
            </a:pPr>
            <a:r>
              <a:rPr lang="en-US" dirty="0"/>
              <a:t> ad An advertisement that does not identify the advertising organization (especially for the defenses departments)</a:t>
            </a:r>
          </a:p>
          <a:p>
            <a:pPr>
              <a:buFont typeface="Wingdings" panose="05000000000000000000" pitchFamily="2" charset="2"/>
              <a:buChar char="q"/>
            </a:pPr>
            <a:r>
              <a:rPr lang="en-US" dirty="0"/>
              <a:t>employment agencies </a:t>
            </a:r>
          </a:p>
          <a:p>
            <a:pPr lvl="1">
              <a:buFont typeface="Wingdings" panose="05000000000000000000" pitchFamily="2" charset="2"/>
              <a:buChar char="q"/>
            </a:pPr>
            <a:r>
              <a:rPr lang="en-US" dirty="0"/>
              <a:t>Assists in matching employees seeking work with employers seeking workers</a:t>
            </a:r>
          </a:p>
          <a:p>
            <a:pPr>
              <a:buFont typeface="Wingdings" panose="05000000000000000000" pitchFamily="2" charset="2"/>
              <a:buChar char="q"/>
            </a:pPr>
            <a:r>
              <a:rPr lang="en-US" dirty="0"/>
              <a:t>executive search firms </a:t>
            </a:r>
          </a:p>
          <a:p>
            <a:pPr lvl="1">
              <a:buFont typeface="Wingdings" panose="05000000000000000000" pitchFamily="2" charset="2"/>
              <a:buChar char="q"/>
            </a:pPr>
            <a:r>
              <a:rPr lang="en-US" dirty="0"/>
              <a:t>Private employment agency specializing in middle- and top-management placements</a:t>
            </a:r>
          </a:p>
          <a:p>
            <a:pPr>
              <a:buFont typeface="Wingdings" panose="05000000000000000000" pitchFamily="2" charset="2"/>
              <a:buChar char="q"/>
            </a:pPr>
            <a:r>
              <a:rPr lang="en-US" dirty="0"/>
              <a:t>Schools, Colleges, and Universities</a:t>
            </a:r>
          </a:p>
          <a:p>
            <a:pPr lvl="1">
              <a:buFont typeface="Wingdings" panose="05000000000000000000" pitchFamily="2" charset="2"/>
              <a:buChar char="q"/>
            </a:pPr>
            <a:r>
              <a:rPr lang="en-US" dirty="0"/>
              <a:t>Educational institutions at all levels offer opportunities for recruiting recent graduates. Most educational institutions operate placement services where prospective employers can review credentials and interview graduates. Most also allow employers to see a prospective employee’s performance through cooperative arrangements and internships.</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72914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8962-0968-4576-A0CF-C11DFD0F8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1A2CD-DC8A-44EC-BF7E-8FB5BC0A72AD}"/>
              </a:ext>
            </a:extLst>
          </p:cNvPr>
          <p:cNvSpPr>
            <a:spLocks noGrp="1"/>
          </p:cNvSpPr>
          <p:nvPr>
            <p:ph idx="1"/>
          </p:nvPr>
        </p:nvSpPr>
        <p:spPr/>
        <p:txBody>
          <a:bodyPr>
            <a:normAutofit/>
          </a:bodyPr>
          <a:lstStyle/>
          <a:p>
            <a:pPr>
              <a:buFont typeface="Wingdings" panose="05000000000000000000" pitchFamily="2" charset="2"/>
              <a:buChar char="q"/>
            </a:pPr>
            <a:r>
              <a:rPr lang="en-US" dirty="0"/>
              <a:t>Job fairs</a:t>
            </a:r>
          </a:p>
          <a:p>
            <a:pPr lvl="1">
              <a:buFont typeface="Wingdings" panose="05000000000000000000" pitchFamily="2" charset="2"/>
              <a:buChar char="q"/>
            </a:pPr>
            <a:r>
              <a:rPr lang="en-US" dirty="0"/>
              <a:t> Events attended by employer representatives or recruiters with the goal of reaching qualified candidates</a:t>
            </a:r>
          </a:p>
          <a:p>
            <a:pPr>
              <a:buFont typeface="Wingdings" panose="05000000000000000000" pitchFamily="2" charset="2"/>
              <a:buChar char="q"/>
            </a:pPr>
            <a:r>
              <a:rPr lang="en-US" dirty="0"/>
              <a:t>Professional organizations</a:t>
            </a:r>
          </a:p>
          <a:p>
            <a:pPr lvl="1">
              <a:buFont typeface="Wingdings" panose="05000000000000000000" pitchFamily="2" charset="2"/>
              <a:buChar char="q"/>
            </a:pPr>
            <a:r>
              <a:rPr lang="en-US" dirty="0"/>
              <a:t>In professional organization the process of recruiting is refer by the union they advertise job at the living areas and other job companies.</a:t>
            </a:r>
          </a:p>
          <a:p>
            <a:pPr>
              <a:buFont typeface="Wingdings" panose="05000000000000000000" pitchFamily="2" charset="2"/>
              <a:buChar char="q"/>
            </a:pPr>
            <a:r>
              <a:rPr lang="en-US" dirty="0"/>
              <a:t>Unsolicited applicants </a:t>
            </a:r>
          </a:p>
          <a:p>
            <a:pPr lvl="1">
              <a:buFont typeface="Wingdings" panose="05000000000000000000" pitchFamily="2" charset="2"/>
              <a:buChar char="q"/>
            </a:pPr>
            <a:r>
              <a:rPr lang="en-US" dirty="0"/>
              <a:t>Unsolicited applications, whether they reach the employer by letter, e-mail, online application, telephone, or in person, constitute a source of prospective applicants. Although the number of unsolicited applicants depends on economic conditions.</a:t>
            </a:r>
          </a:p>
        </p:txBody>
      </p:sp>
    </p:spTree>
    <p:extLst>
      <p:ext uri="{BB962C8B-B14F-4D97-AF65-F5344CB8AC3E}">
        <p14:creationId xmlns:p14="http://schemas.microsoft.com/office/powerpoint/2010/main" val="355248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B740-3AA2-4C8B-8978-B7CA8153BD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029109-3D02-4439-9285-4301C54FE034}"/>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Online recruiting</a:t>
            </a:r>
          </a:p>
          <a:p>
            <a:pPr lvl="1">
              <a:buFont typeface="Wingdings" panose="05000000000000000000" pitchFamily="2" charset="2"/>
              <a:buChar char="q"/>
            </a:pPr>
            <a:r>
              <a:rPr lang="en-US" dirty="0"/>
              <a:t>The process of recruiting at internet or any other digital source.</a:t>
            </a:r>
          </a:p>
          <a:p>
            <a:pPr>
              <a:buFont typeface="Wingdings" panose="05000000000000000000" pitchFamily="2" charset="2"/>
              <a:buChar char="q"/>
            </a:pPr>
            <a:r>
              <a:rPr lang="en-US" dirty="0"/>
              <a:t>Online resumes </a:t>
            </a:r>
          </a:p>
          <a:p>
            <a:pPr lvl="1">
              <a:buFont typeface="Wingdings" panose="05000000000000000000" pitchFamily="2" charset="2"/>
              <a:buChar char="q"/>
            </a:pPr>
            <a:r>
              <a:rPr lang="en-US" dirty="0"/>
              <a:t>Résumés created and formatted to be posted on online résumé or job sites</a:t>
            </a:r>
          </a:p>
          <a:p>
            <a:pPr>
              <a:buFont typeface="Wingdings" panose="05000000000000000000" pitchFamily="2" charset="2"/>
              <a:buChar char="q"/>
            </a:pPr>
            <a:r>
              <a:rPr lang="en-US" dirty="0"/>
              <a:t>Effective recruiting</a:t>
            </a:r>
          </a:p>
          <a:p>
            <a:pPr lvl="1">
              <a:buFont typeface="Wingdings" panose="05000000000000000000" pitchFamily="2" charset="2"/>
              <a:buChar char="q"/>
            </a:pPr>
            <a:r>
              <a:rPr lang="en-US" dirty="0"/>
              <a:t>Effective requirement is the recruitment which reduces our cost while hiring the new employers</a:t>
            </a:r>
          </a:p>
          <a:p>
            <a:pPr>
              <a:buFont typeface="Wingdings" panose="05000000000000000000" pitchFamily="2" charset="2"/>
              <a:buChar char="q"/>
            </a:pPr>
            <a:r>
              <a:rPr lang="en-US" dirty="0"/>
              <a:t>Temporary help services</a:t>
            </a:r>
          </a:p>
          <a:p>
            <a:pPr lvl="1">
              <a:buFont typeface="Wingdings" panose="05000000000000000000" pitchFamily="2" charset="2"/>
              <a:buChar char="q"/>
            </a:pPr>
            <a:r>
              <a:rPr lang="en-US" dirty="0"/>
              <a:t>The organization which give a employ for a time period.</a:t>
            </a:r>
          </a:p>
          <a:p>
            <a:pPr>
              <a:buFont typeface="Wingdings" panose="05000000000000000000" pitchFamily="2" charset="2"/>
              <a:buChar char="q"/>
            </a:pPr>
            <a:r>
              <a:rPr lang="en-US" dirty="0"/>
              <a:t>Leased employ </a:t>
            </a:r>
          </a:p>
          <a:p>
            <a:pPr lvl="1">
              <a:buFont typeface="Wingdings" panose="05000000000000000000" pitchFamily="2" charset="2"/>
              <a:buChar char="q"/>
            </a:pPr>
            <a:r>
              <a:rPr lang="en-US" dirty="0"/>
              <a:t>Hired by an organization and sent to other for some time</a:t>
            </a:r>
          </a:p>
          <a:p>
            <a:pPr>
              <a:buFont typeface="Wingdings" panose="05000000000000000000" pitchFamily="2" charset="2"/>
              <a:buChar char="q"/>
            </a:pPr>
            <a:r>
              <a:rPr lang="en-US" dirty="0"/>
              <a:t>Independent contractors</a:t>
            </a:r>
          </a:p>
          <a:p>
            <a:pPr lvl="1">
              <a:buFont typeface="Wingdings" panose="05000000000000000000" pitchFamily="2" charset="2"/>
              <a:buChar char="q"/>
            </a:pPr>
            <a:r>
              <a:rPr lang="en-US" dirty="0"/>
              <a:t>Hire a leader of the group to save your cost such as “you want a medical camp on a village you have to hired the leader of the group in the village to facilitate you instead of hiring a personal employ and making him travel with you and instead of carrying the facilities with you</a:t>
            </a:r>
          </a:p>
        </p:txBody>
      </p:sp>
    </p:spTree>
    <p:extLst>
      <p:ext uri="{BB962C8B-B14F-4D97-AF65-F5344CB8AC3E}">
        <p14:creationId xmlns:p14="http://schemas.microsoft.com/office/powerpoint/2010/main" val="113978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222-47FD-43BD-97BA-61459F4D86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2DE81E-8D98-4B9C-B3A3-6D508AE425DF}"/>
              </a:ext>
            </a:extLst>
          </p:cNvPr>
          <p:cNvSpPr>
            <a:spLocks noGrp="1"/>
          </p:cNvSpPr>
          <p:nvPr>
            <p:ph idx="1"/>
          </p:nvPr>
        </p:nvSpPr>
        <p:spPr/>
        <p:txBody>
          <a:bodyPr/>
          <a:lstStyle/>
          <a:p>
            <a:pPr>
              <a:buFont typeface="Wingdings" panose="05000000000000000000" pitchFamily="2" charset="2"/>
              <a:buChar char="q"/>
            </a:pPr>
            <a:r>
              <a:rPr lang="en-US" dirty="0"/>
              <a:t>Host-country national (</a:t>
            </a:r>
            <a:r>
              <a:rPr lang="en-US" dirty="0" err="1"/>
              <a:t>hcn</a:t>
            </a:r>
            <a:r>
              <a:rPr lang="en-US" dirty="0"/>
              <a:t>) </a:t>
            </a:r>
          </a:p>
          <a:p>
            <a:pPr lvl="1">
              <a:buFont typeface="Wingdings" panose="05000000000000000000" pitchFamily="2" charset="2"/>
              <a:buChar char="q"/>
            </a:pPr>
            <a:r>
              <a:rPr lang="en-US" dirty="0"/>
              <a:t>A citizen of the host country hired by an organization based in another country</a:t>
            </a:r>
          </a:p>
          <a:p>
            <a:pPr>
              <a:buFont typeface="Wingdings" panose="05000000000000000000" pitchFamily="2" charset="2"/>
              <a:buChar char="q"/>
            </a:pPr>
            <a:r>
              <a:rPr lang="en-US" dirty="0"/>
              <a:t>Expatriate </a:t>
            </a:r>
          </a:p>
          <a:p>
            <a:pPr lvl="1">
              <a:buFont typeface="Wingdings" panose="05000000000000000000" pitchFamily="2" charset="2"/>
              <a:buChar char="q"/>
            </a:pPr>
            <a:r>
              <a:rPr lang="en-US" dirty="0"/>
              <a:t>An individual who lives and works in a country of which he or she is not a citizen.</a:t>
            </a:r>
          </a:p>
        </p:txBody>
      </p:sp>
    </p:spTree>
    <p:extLst>
      <p:ext uri="{BB962C8B-B14F-4D97-AF65-F5344CB8AC3E}">
        <p14:creationId xmlns:p14="http://schemas.microsoft.com/office/powerpoint/2010/main" val="181213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752</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Chap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6</dc:title>
  <dc:creator>Mohammad Abdullah</dc:creator>
  <cp:lastModifiedBy>Mohammad Abdullah</cp:lastModifiedBy>
  <cp:revision>5</cp:revision>
  <dcterms:created xsi:type="dcterms:W3CDTF">2021-12-11T05:11:16Z</dcterms:created>
  <dcterms:modified xsi:type="dcterms:W3CDTF">2021-12-11T12:26:18Z</dcterms:modified>
</cp:coreProperties>
</file>