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2456F-C9F5-4970-A43C-1323AEA23CE6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B34EA-245F-4860-B3D7-EE027F3E5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97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3118-C9FA-411F-A213-7007E51674BD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3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2431-0B4C-4A70-83BC-9CF640A51A20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2BBF-4851-4460-977E-C71015192590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0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DE74-3837-4EB2-BCEA-6891CB53BD06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0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AB1D-50A0-4699-B68D-BBC0E0C20AFF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ADB1-AE4F-449B-978D-7AF40AD279AC}" type="datetime1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4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1D5A-5866-4A3B-8ACE-BC5DA649BB82}" type="datetime1">
              <a:rPr lang="en-US" smtClean="0"/>
              <a:t>9/27/2017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8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663B-161E-4F03-975F-23A0AF64C0FE}" type="datetime1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7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5504-106A-4B42-8350-3A6642B8F790}" type="datetime1">
              <a:rPr lang="en-US" smtClean="0"/>
              <a:t>9/27/2017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2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6409-BEF2-42DC-8B62-4E85A4B86277}" type="datetime1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0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01A2-69BD-4755-9A0D-A03531C33886}" type="datetime1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4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C4827-AE5B-476F-95A3-0C519E2E4DEB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3F630-EDB4-4719-A0AA-067CC114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6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/>
          <a:lstStyle/>
          <a:p>
            <a:r>
              <a:rPr lang="en-US" b="1" dirty="0" smtClean="0"/>
              <a:t>Software Requirements Engineering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667000"/>
            <a:ext cx="6400800" cy="2362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By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Abid</a:t>
            </a:r>
            <a:r>
              <a:rPr lang="en-US" dirty="0" smtClean="0">
                <a:solidFill>
                  <a:schemeClr val="tx1"/>
                </a:solidFill>
              </a:rPr>
              <a:t> Ali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BS Software Engineering </a:t>
            </a:r>
          </a:p>
          <a:p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baseline="30000" dirty="0" smtClean="0">
                <a:solidFill>
                  <a:schemeClr val="tx1"/>
                </a:solidFill>
              </a:rPr>
              <a:t>th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Lecture #2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44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Cont..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Gold plating</a:t>
            </a:r>
            <a:endParaRPr lang="en-US" dirty="0"/>
          </a:p>
          <a:p>
            <a:pPr lvl="1" algn="just"/>
            <a:r>
              <a:rPr lang="en-US" i="1" dirty="0"/>
              <a:t>Gold plating </a:t>
            </a:r>
            <a:r>
              <a:rPr lang="en-US" dirty="0"/>
              <a:t>takes place when a developer adds functionality that wasn’t in the requirements specification (or was deemed out of scope) but which the developer believes “the users are just going to love.” </a:t>
            </a:r>
            <a:endParaRPr lang="en-US" dirty="0" smtClean="0"/>
          </a:p>
          <a:p>
            <a:pPr lvl="1" algn="just"/>
            <a:r>
              <a:rPr lang="en-US" dirty="0" smtClean="0"/>
              <a:t>If </a:t>
            </a:r>
            <a:r>
              <a:rPr lang="en-US" dirty="0"/>
              <a:t>users don’t care about this functionality, the time spent implementing it is wasted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90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Cont..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Overlooked stakeholders</a:t>
            </a:r>
            <a:endParaRPr lang="en-US" dirty="0"/>
          </a:p>
          <a:p>
            <a:pPr lvl="1"/>
            <a:r>
              <a:rPr lang="en-US" dirty="0"/>
              <a:t>Most products have several groups of users who might use different subsets of features, have different frequencies of use, or have varying levels of experience.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you don’t identify the important user classes for your product early on, some user needs won’t be met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89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Benefits from a high-quality requirements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dirty="0" smtClean="0"/>
              <a:t>potential </a:t>
            </a:r>
            <a:r>
              <a:rPr lang="en-US" dirty="0"/>
              <a:t>payoff </a:t>
            </a:r>
            <a:r>
              <a:rPr lang="en-US" dirty="0" smtClean="0"/>
              <a:t>includes:</a:t>
            </a:r>
            <a:endParaRPr lang="en-US" dirty="0"/>
          </a:p>
          <a:p>
            <a:pPr lvl="1"/>
            <a:r>
              <a:rPr lang="en-US" dirty="0"/>
              <a:t>Fewer defects in requirements and in the delivered product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Reduced </a:t>
            </a:r>
            <a:r>
              <a:rPr lang="en-US" dirty="0"/>
              <a:t>development rework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Faster </a:t>
            </a:r>
            <a:r>
              <a:rPr lang="en-US" dirty="0"/>
              <a:t>development and delivery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Fewer unnecessary and unused features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Lower </a:t>
            </a:r>
            <a:r>
              <a:rPr lang="en-US" dirty="0"/>
              <a:t>enhancement costs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Fewer </a:t>
            </a:r>
            <a:r>
              <a:rPr lang="en-US" dirty="0"/>
              <a:t>miscommunications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Reduced </a:t>
            </a:r>
            <a:r>
              <a:rPr lang="en-US" dirty="0"/>
              <a:t>scope creep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Reduced </a:t>
            </a:r>
            <a:r>
              <a:rPr lang="en-US" dirty="0"/>
              <a:t>project chaos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Higher </a:t>
            </a:r>
            <a:r>
              <a:rPr lang="en-US" dirty="0"/>
              <a:t>customer and team member satisfaction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Products </a:t>
            </a:r>
            <a:r>
              <a:rPr lang="en-US" dirty="0"/>
              <a:t>that do what they’re supposed to do.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36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9600" dirty="0" smtClean="0"/>
          </a:p>
          <a:p>
            <a:pPr marL="0" indent="0" algn="ctr">
              <a:buNone/>
            </a:pPr>
            <a:r>
              <a:rPr lang="en-US" sz="9600" dirty="0" smtClean="0"/>
              <a:t>Thank you</a:t>
            </a:r>
            <a:endParaRPr lang="en-US" sz="9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1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Every project has requirements </a:t>
            </a:r>
            <a:endParaRPr lang="en-US" dirty="0"/>
          </a:p>
          <a:p>
            <a:r>
              <a:rPr lang="en-US" b="1" dirty="0"/>
              <a:t>When bad requirements happen to good people </a:t>
            </a:r>
            <a:endParaRPr lang="en-US" dirty="0"/>
          </a:p>
          <a:p>
            <a:pPr marL="800100" lvl="2" indent="0">
              <a:buNone/>
            </a:pPr>
            <a:r>
              <a:rPr lang="en-US" dirty="0"/>
              <a:t>-Insufficient user involvement . . . . . . . .</a:t>
            </a:r>
          </a:p>
          <a:p>
            <a:pPr marL="800100" lvl="2" indent="0">
              <a:buNone/>
            </a:pPr>
            <a:r>
              <a:rPr lang="en-US" dirty="0"/>
              <a:t>-Inaccurate planning . . . . . . . . . . . . . . . .  </a:t>
            </a:r>
          </a:p>
          <a:p>
            <a:pPr marL="800100" lvl="2" indent="0">
              <a:buNone/>
            </a:pPr>
            <a:r>
              <a:rPr lang="en-US" dirty="0"/>
              <a:t>-Creeping user requirements . . . . . . . . . . </a:t>
            </a:r>
          </a:p>
          <a:p>
            <a:pPr marL="800100" lvl="2" indent="0">
              <a:buNone/>
            </a:pPr>
            <a:r>
              <a:rPr lang="en-US" dirty="0"/>
              <a:t>-Ambiguous requirements . . . . . . . . . . .</a:t>
            </a:r>
          </a:p>
          <a:p>
            <a:pPr marL="800100" lvl="2" indent="0">
              <a:buNone/>
            </a:pPr>
            <a:r>
              <a:rPr lang="en-US" dirty="0"/>
              <a:t>-Gold plating . . . . . . . . . . . . . . . . . . . . . . </a:t>
            </a:r>
          </a:p>
          <a:p>
            <a:pPr marL="800100" lvl="2" indent="0">
              <a:buNone/>
            </a:pPr>
            <a:r>
              <a:rPr lang="en-US" dirty="0"/>
              <a:t>-Overlooked stakeholders . . . . . . . . . . . . </a:t>
            </a:r>
          </a:p>
          <a:p>
            <a:r>
              <a:rPr lang="en-US" b="1" dirty="0"/>
              <a:t>Benefits from a high-quality requirements process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77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Every project has requirements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077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51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algn="just"/>
            <a:r>
              <a:rPr lang="en-US" dirty="0"/>
              <a:t>Every software-containing system has stakeholders who rely on it.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time spent understanding their needs is a high-leverage investment in project success.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a project team does not have written representations of requirements that the stakeholders agree to, how can developers be sure to satisfy those stakeholders?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2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bad requirements happen to good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major consequence of requirements problems is rework—doing again something that you thought was already done—late in development or after release. </a:t>
            </a:r>
            <a:endParaRPr lang="en-US" dirty="0" smtClean="0"/>
          </a:p>
          <a:p>
            <a:pPr algn="just"/>
            <a:r>
              <a:rPr lang="en-US" dirty="0" smtClean="0"/>
              <a:t>Rework </a:t>
            </a:r>
            <a:r>
              <a:rPr lang="en-US" dirty="0"/>
              <a:t>often consumes 30 to 50 percent of your total development cost (Shull, et al. 2002; GAO 2004), and requirements errors can account for 70 to 85 percent of the rework cost (</a:t>
            </a:r>
            <a:r>
              <a:rPr lang="en-US" dirty="0" err="1"/>
              <a:t>Leffingwell</a:t>
            </a:r>
            <a:r>
              <a:rPr lang="en-US" dirty="0"/>
              <a:t> 1997). </a:t>
            </a:r>
            <a:endParaRPr lang="en-US" dirty="0" smtClean="0"/>
          </a:p>
          <a:p>
            <a:pPr algn="just"/>
            <a:r>
              <a:rPr lang="en-US" dirty="0" smtClean="0"/>
              <a:t>Some </a:t>
            </a:r>
            <a:r>
              <a:rPr lang="en-US" dirty="0"/>
              <a:t>rework does add value and improves the product, but excessive rework is wasteful and </a:t>
            </a:r>
            <a:r>
              <a:rPr lang="en-US" dirty="0" smtClean="0"/>
              <a:t>frustrating.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32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Most Common Requirements Risks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Insufficient user </a:t>
            </a:r>
            <a:r>
              <a:rPr lang="en-US" b="1" dirty="0" smtClean="0"/>
              <a:t>involvement:</a:t>
            </a:r>
          </a:p>
          <a:p>
            <a:pPr lvl="1" algn="just"/>
            <a:r>
              <a:rPr lang="en-US" dirty="0"/>
              <a:t>Customers often don’t understand why it is so essential to work hard on eliciting requirements and assuring their </a:t>
            </a:r>
            <a:r>
              <a:rPr lang="en-US" dirty="0" smtClean="0"/>
              <a:t>quality.</a:t>
            </a:r>
          </a:p>
          <a:p>
            <a:pPr lvl="1" algn="just"/>
            <a:r>
              <a:rPr lang="en-US" dirty="0" smtClean="0"/>
              <a:t>Developers </a:t>
            </a:r>
            <a:r>
              <a:rPr lang="en-US" dirty="0"/>
              <a:t>might not emphasize user involvement, perhaps because they think they already understand what the users </a:t>
            </a:r>
            <a:r>
              <a:rPr lang="en-US" dirty="0" smtClean="0"/>
              <a:t>need.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00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Cont..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Inaccurate </a:t>
            </a:r>
            <a:r>
              <a:rPr lang="en-US" b="1" dirty="0" smtClean="0"/>
              <a:t>planning:</a:t>
            </a:r>
          </a:p>
          <a:p>
            <a:pPr lvl="1" algn="just"/>
            <a:r>
              <a:rPr lang="en-US" dirty="0"/>
              <a:t>Vague, poorly understood requirements lead to overly optimistic estimates, which come back to </a:t>
            </a:r>
            <a:r>
              <a:rPr lang="en-US" dirty="0" smtClean="0"/>
              <a:t>disturb </a:t>
            </a:r>
            <a:r>
              <a:rPr lang="en-US" dirty="0"/>
              <a:t>you when the inevitable overruns occur. </a:t>
            </a:r>
            <a:endParaRPr lang="en-US" dirty="0" smtClean="0"/>
          </a:p>
          <a:p>
            <a:pPr lvl="1" algn="just"/>
            <a:r>
              <a:rPr lang="en-US" dirty="0"/>
              <a:t>The top contributors to poor software cost estimation are frequent requirements changes, missing requirements, insufficient communication with users, poor specification of requirements, and insufficient requirements analysis (Davis 1995 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52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Cont..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b="1" dirty="0"/>
              <a:t>Creeping user </a:t>
            </a:r>
            <a:r>
              <a:rPr lang="en-US" b="1" dirty="0" smtClean="0"/>
              <a:t>requirements:</a:t>
            </a:r>
          </a:p>
          <a:p>
            <a:pPr lvl="1" algn="just"/>
            <a:r>
              <a:rPr lang="en-US" dirty="0"/>
              <a:t>As requirements evolve during development, projects often exceed their planned schedules and </a:t>
            </a:r>
            <a:r>
              <a:rPr lang="en-US" dirty="0" smtClean="0"/>
              <a:t>budgets. </a:t>
            </a:r>
          </a:p>
          <a:p>
            <a:pPr lvl="1" algn="just"/>
            <a:r>
              <a:rPr lang="en-US" dirty="0" smtClean="0"/>
              <a:t>To </a:t>
            </a:r>
            <a:r>
              <a:rPr lang="en-US" dirty="0"/>
              <a:t>manage scope creep, begin with a clear statement of the project’s business objectives, strategic vision, scope, limitations, and success criteria. </a:t>
            </a:r>
            <a:endParaRPr lang="en-US" dirty="0" smtClean="0"/>
          </a:p>
          <a:p>
            <a:pPr lvl="1" algn="just"/>
            <a:r>
              <a:rPr lang="en-US" dirty="0" smtClean="0"/>
              <a:t>Evaluate </a:t>
            </a:r>
            <a:r>
              <a:rPr lang="en-US" dirty="0"/>
              <a:t>all proposed new features or requirements changes against this </a:t>
            </a:r>
            <a:r>
              <a:rPr lang="en-US" dirty="0" smtClean="0"/>
              <a:t>reference.</a:t>
            </a:r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5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Cont..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Ambiguous requirements</a:t>
            </a:r>
            <a:endParaRPr lang="en-US" dirty="0"/>
          </a:p>
          <a:p>
            <a:pPr lvl="1" algn="just"/>
            <a:r>
              <a:rPr lang="en-US" dirty="0"/>
              <a:t>One symptom of ambiguity in requirements is that a reader can interpret a requirement statement in several ways (Lawrence 1996). </a:t>
            </a:r>
            <a:endParaRPr lang="en-US" dirty="0" smtClean="0"/>
          </a:p>
          <a:p>
            <a:pPr lvl="1" algn="just"/>
            <a:r>
              <a:rPr lang="en-US" dirty="0" smtClean="0"/>
              <a:t>Another </a:t>
            </a:r>
            <a:r>
              <a:rPr lang="en-US" dirty="0"/>
              <a:t>sign is that multiple readers of a requirement arrive at different understandings of what it </a:t>
            </a:r>
            <a:r>
              <a:rPr lang="en-US" dirty="0" smtClean="0"/>
              <a:t>means.</a:t>
            </a:r>
          </a:p>
          <a:p>
            <a:pPr lvl="1" algn="just"/>
            <a:r>
              <a:rPr lang="en-US" dirty="0"/>
              <a:t>Collaborative elicitation and validation encourages stakeholders to discuss and clarify requirements as a group in a workshop setting. </a:t>
            </a:r>
            <a:endParaRPr lang="en-US" dirty="0" smtClean="0"/>
          </a:p>
          <a:p>
            <a:pPr lvl="1" algn="just"/>
            <a:r>
              <a:rPr lang="en-US" dirty="0" smtClean="0"/>
              <a:t>Writing </a:t>
            </a:r>
            <a:r>
              <a:rPr lang="en-US" dirty="0"/>
              <a:t>tests against the requirements and building prototypes are other ways to discover </a:t>
            </a:r>
            <a:r>
              <a:rPr lang="en-US" dirty="0" smtClean="0"/>
              <a:t>ambiguities.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73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714</Words>
  <Application>Microsoft Office PowerPoint</Application>
  <PresentationFormat>On-screen Show (4:3)</PresentationFormat>
  <Paragraphs>80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Software Requirements Engineering</vt:lpstr>
      <vt:lpstr>Agenda</vt:lpstr>
      <vt:lpstr>Every project has requirements</vt:lpstr>
      <vt:lpstr>Cont..</vt:lpstr>
      <vt:lpstr>When bad requirements happen to good people</vt:lpstr>
      <vt:lpstr>Most Common Requirements Risks </vt:lpstr>
      <vt:lpstr>Cont..</vt:lpstr>
      <vt:lpstr>Cont..</vt:lpstr>
      <vt:lpstr>Cont..</vt:lpstr>
      <vt:lpstr>Cont..</vt:lpstr>
      <vt:lpstr>Cont..</vt:lpstr>
      <vt:lpstr>Benefits from a high-quality requirements process</vt:lpstr>
      <vt:lpstr>The end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Construction</dc:title>
  <dc:creator>ismail - [2010]</dc:creator>
  <cp:lastModifiedBy>ismail - [2010]</cp:lastModifiedBy>
  <cp:revision>21</cp:revision>
  <dcterms:created xsi:type="dcterms:W3CDTF">2017-02-18T04:35:16Z</dcterms:created>
  <dcterms:modified xsi:type="dcterms:W3CDTF">2017-09-27T03:18:07Z</dcterms:modified>
</cp:coreProperties>
</file>