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05F34-8B16-46C4-9E7F-8950EC223E2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3BFA4-ABD8-4617-92C6-B189AC91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B08F-159F-4E47-B807-F30FF756A92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867-68D1-48F3-811D-506F497453F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4AF1-BDC6-4759-AF85-B627ECF25A8C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905B-BC07-4476-900F-D8800069C8C7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4531-27BA-4E0D-8BA7-F14F0E0A6FF2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BC26-6D7C-44EB-8443-111B96F7E630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E19B-1C65-4D85-B18A-4F804F9279D7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0569-053C-4281-ABBC-3C1B8C3A3C18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0114-A717-4ACA-A70F-8AB8874BE393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E34B-C732-4A75-ADA3-9806D3E0C9AD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0C43-448D-4B0B-B6F9-1E442795B291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9ED3-F379-449B-9D4A-C7E5ACDDE6FE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F630-EDB4-4719-A0AA-067CC114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/>
              <a:t>Software Requirements Engineering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Abid</a:t>
            </a:r>
            <a:r>
              <a:rPr lang="en-US" dirty="0" smtClean="0">
                <a:solidFill>
                  <a:schemeClr val="tx1"/>
                </a:solidFill>
              </a:rPr>
              <a:t> Ali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BS Software Engineering </a:t>
            </a:r>
          </a:p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#3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Users can describe the tasks they need to perform with the product, the outputs they need, and the quality characteristics they expect the product </a:t>
            </a:r>
            <a:r>
              <a:rPr lang="en-US"/>
              <a:t>to </a:t>
            </a:r>
            <a:r>
              <a:rPr lang="en-US" smtClean="0"/>
              <a:t>exhibit.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Expectation Gap . . . . . . . . . . . . . . . . . . . </a:t>
            </a:r>
            <a:endParaRPr lang="en-US" sz="2800" dirty="0"/>
          </a:p>
          <a:p>
            <a:r>
              <a:rPr lang="en-US" sz="2800" b="1" dirty="0" smtClean="0"/>
              <a:t>Who </a:t>
            </a:r>
            <a:r>
              <a:rPr lang="en-US" sz="2800" b="1" dirty="0"/>
              <a:t>Is The Customer? . . . . . . . . . . . . . . . . . .  </a:t>
            </a:r>
            <a:endParaRPr lang="en-US" sz="2800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expectation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Without adequate customer involvement, the </a:t>
            </a:r>
            <a:r>
              <a:rPr lang="en-US" dirty="0" smtClean="0"/>
              <a:t>obvious </a:t>
            </a:r>
            <a:r>
              <a:rPr lang="en-US" dirty="0"/>
              <a:t>outcome at the end of the project is an expectation gap, a gulf between what customers really need and what developers deliver based on what they heard at the beginning of the project (</a:t>
            </a:r>
            <a:r>
              <a:rPr lang="en-US" dirty="0" err="1"/>
              <a:t>Wiegers</a:t>
            </a:r>
            <a:r>
              <a:rPr lang="en-US" dirty="0"/>
              <a:t> 1996).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shown as the dashed lines in Figure 2-1.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33574"/>
            <a:ext cx="7162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best way to minimize the expectation gap is to arrange frequent contact points with suitable customer representatives.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contact points can take the form of interviews, conversations, requirements reviews, user interface design walkthroughs, prototype evaluations, and—with agile development—user feedback on small increments of executable software.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contact point affords an opportunity to close the expectation gap: what the developer builds is more closely aligned with what the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is the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</a:t>
            </a:r>
            <a:r>
              <a:rPr lang="en-US" i="1" dirty="0"/>
              <a:t>stakeholder </a:t>
            </a:r>
            <a:r>
              <a:rPr lang="en-US" dirty="0"/>
              <a:t>is a person, group, or organization that is actively involved in a project, is affected by its process or outcome, or can influence its process or outcome. Stakeholders can be internal or external to the project team and to the developing organization. </a:t>
            </a:r>
            <a:endParaRPr lang="en-US" dirty="0" smtClean="0"/>
          </a:p>
          <a:p>
            <a:pPr algn="just"/>
            <a:r>
              <a:rPr lang="en-US" dirty="0" smtClean="0"/>
              <a:t>Figure </a:t>
            </a:r>
            <a:r>
              <a:rPr lang="en-US" dirty="0"/>
              <a:t>2-2 identifies many of the potential stakeholders in these categories. Not all of these will apply to every project or situation, of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534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Customers are a subset of stakeholders. A </a:t>
            </a:r>
            <a:r>
              <a:rPr lang="en-US" i="1" dirty="0"/>
              <a:t>customer </a:t>
            </a:r>
            <a:r>
              <a:rPr lang="en-US" dirty="0"/>
              <a:t>is an individual or organization that derives either direct or indirect benefit from a product. </a:t>
            </a:r>
            <a:endParaRPr lang="en-US" dirty="0" smtClean="0"/>
          </a:p>
          <a:p>
            <a:pPr algn="just"/>
            <a:r>
              <a:rPr lang="en-US" dirty="0" smtClean="0"/>
              <a:t>Software </a:t>
            </a:r>
            <a:r>
              <a:rPr lang="en-US" dirty="0"/>
              <a:t>customers could request, pay for, select, specify, use, or receive the output generated by a software product.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customers shown in Figure 2-2 include the direct user, indirect user, executive sponsor, procurement staff, and acquirer.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stakeholders are not customers, such as legal staff, compliance auditors, suppliers, contractors, and venture capitalists.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User requirements should come from people who will actually use the product, either directly or indirectly.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users (often called </a:t>
            </a:r>
            <a:r>
              <a:rPr lang="en-US" i="1" dirty="0"/>
              <a:t>end users</a:t>
            </a:r>
            <a:r>
              <a:rPr lang="en-US" dirty="0"/>
              <a:t>) are a subset of customers. </a:t>
            </a:r>
            <a:endParaRPr lang="en-US" dirty="0" smtClean="0"/>
          </a:p>
          <a:p>
            <a:pPr algn="just"/>
            <a:r>
              <a:rPr lang="en-US" dirty="0" smtClean="0"/>
              <a:t>Direct </a:t>
            </a:r>
            <a:r>
              <a:rPr lang="en-US" dirty="0"/>
              <a:t>users will operate the product hands-on. Indirect users might receive outputs from the system without touching it themselves, such as a warehouse manager who receives an automatic report of daily warehouse activities by email.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F630-EDB4-4719-A0AA-067CC114C3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497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 Requirements Engineering</vt:lpstr>
      <vt:lpstr>Agenda</vt:lpstr>
      <vt:lpstr>The expectation gap</vt:lpstr>
      <vt:lpstr>Cont..</vt:lpstr>
      <vt:lpstr>Cont..</vt:lpstr>
      <vt:lpstr>Who is the customer?</vt:lpstr>
      <vt:lpstr>PowerPoint Presentation</vt:lpstr>
      <vt:lpstr>Cont..</vt:lpstr>
      <vt:lpstr>Cont..</vt:lpstr>
      <vt:lpstr>Cont..</vt:lpstr>
      <vt:lpstr>The end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ismail - [2010]</dc:creator>
  <cp:lastModifiedBy>ismail - [2010]</cp:lastModifiedBy>
  <cp:revision>24</cp:revision>
  <dcterms:created xsi:type="dcterms:W3CDTF">2017-02-18T04:35:16Z</dcterms:created>
  <dcterms:modified xsi:type="dcterms:W3CDTF">2017-09-27T03:20:38Z</dcterms:modified>
</cp:coreProperties>
</file>