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79469-0289-4D9A-A9C5-46BCBCEED596}" type="datetimeFigureOut">
              <a:rPr lang="en-US" smtClean="0"/>
              <a:t>9/27/2017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6A50F-E74C-4B10-9B6D-9BC04F15EB6A}" type="slidenum">
              <a:rPr lang="en-US" smtClean="0"/>
              <a:t>‹#›</a:t>
            </a:fld>
            <a:endParaRPr lang="en-US"/>
          </a:p>
        </p:txBody>
      </p:sp>
    </p:spTree>
    <p:extLst>
      <p:ext uri="{BB962C8B-B14F-4D97-AF65-F5344CB8AC3E}">
        <p14:creationId xmlns:p14="http://schemas.microsoft.com/office/powerpoint/2010/main" val="44728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BD7355-1BF0-455B-ACAC-ACEF8F5CE336}" type="datetime1">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9348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49D3E-6A2F-430F-ACDE-0B162A7F39FE}" type="datetime1">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66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73BAF-1408-4533-82DB-C5B50DCFB557}" type="datetime1">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25520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C2EB2-247C-4954-BAB1-19489D89BFA5}" type="datetime1">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9675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7EB263-86E5-49D8-8380-5E36C124FE83}" type="datetime1">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509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C7AEBC-E4D8-4EAB-8207-32826C4A59D9}" type="datetime1">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1874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4451FB-EFC8-4448-A83F-033D753679B5}" type="datetime1">
              <a:rPr lang="en-US" smtClean="0"/>
              <a:t>9/27/2017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70588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DD02F5-C0E8-4850-A1FD-24C0005D82B5}" type="datetime1">
              <a:rPr lang="en-US" smtClean="0"/>
              <a:t>9/27/2017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7662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BBA48-C034-4E74-A8B3-105F411809D1}" type="datetime1">
              <a:rPr lang="en-US" smtClean="0"/>
              <a:t>9/27/2017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54782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A684D3-599D-4DDE-90C1-BB103267E03D}" type="datetime1">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4454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4F2559-47F1-4C49-833E-E42D43E37557}" type="datetime1">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5855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C43C3-FB2F-4860-B7CB-11193306D1D0}" type="datetime1">
              <a:rPr lang="en-US" smtClean="0"/>
              <a:t>9/27/2017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3F630-EDB4-4719-A0AA-067CC114C37D}" type="slidenum">
              <a:rPr lang="en-US" smtClean="0"/>
              <a:t>‹#›</a:t>
            </a:fld>
            <a:endParaRPr lang="en-US"/>
          </a:p>
        </p:txBody>
      </p:sp>
    </p:spTree>
    <p:extLst>
      <p:ext uri="{BB962C8B-B14F-4D97-AF65-F5344CB8AC3E}">
        <p14:creationId xmlns:p14="http://schemas.microsoft.com/office/powerpoint/2010/main" val="81096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Software Requirements Engineering</a:t>
            </a:r>
            <a:endParaRPr lang="en-US" b="1" dirty="0"/>
          </a:p>
        </p:txBody>
      </p:sp>
      <p:sp>
        <p:nvSpPr>
          <p:cNvPr id="3" name="Subtitle 2"/>
          <p:cNvSpPr>
            <a:spLocks noGrp="1"/>
          </p:cNvSpPr>
          <p:nvPr>
            <p:ph type="subTitle" idx="1"/>
          </p:nvPr>
        </p:nvSpPr>
        <p:spPr>
          <a:xfrm>
            <a:off x="1143000" y="2667000"/>
            <a:ext cx="6400800" cy="2362200"/>
          </a:xfrm>
        </p:spPr>
        <p:txBody>
          <a:bodyPr>
            <a:normAutofit fontScale="92500" lnSpcReduction="20000"/>
          </a:bodyPr>
          <a:lstStyle/>
          <a:p>
            <a:r>
              <a:rPr lang="en-US" dirty="0" smtClean="0">
                <a:solidFill>
                  <a:schemeClr val="tx1"/>
                </a:solidFill>
              </a:rPr>
              <a:t>By</a:t>
            </a:r>
          </a:p>
          <a:p>
            <a:r>
              <a:rPr lang="en-US" dirty="0" err="1" smtClean="0">
                <a:solidFill>
                  <a:schemeClr val="tx1"/>
                </a:solidFill>
              </a:rPr>
              <a:t>Abid</a:t>
            </a:r>
            <a:r>
              <a:rPr lang="en-US" dirty="0" smtClean="0">
                <a:solidFill>
                  <a:schemeClr val="tx1"/>
                </a:solidFill>
              </a:rPr>
              <a:t> Ali</a:t>
            </a:r>
          </a:p>
          <a:p>
            <a:r>
              <a:rPr lang="en-US" dirty="0" smtClean="0">
                <a:solidFill>
                  <a:schemeClr val="tx1"/>
                </a:solidFill>
              </a:rPr>
              <a:t>BS Software Engineering </a:t>
            </a:r>
          </a:p>
          <a:p>
            <a:r>
              <a:rPr lang="en-US" dirty="0">
                <a:solidFill>
                  <a:schemeClr val="tx1"/>
                </a:solidFill>
              </a:rPr>
              <a:t>5</a:t>
            </a:r>
            <a:r>
              <a:rPr lang="en-US" baseline="30000" dirty="0" smtClean="0">
                <a:solidFill>
                  <a:schemeClr val="tx1"/>
                </a:solidFill>
              </a:rPr>
              <a:t>th</a:t>
            </a:r>
            <a:endParaRPr lang="en-US" dirty="0" smtClean="0">
              <a:solidFill>
                <a:schemeClr val="tx1"/>
              </a:solidFill>
            </a:endParaRPr>
          </a:p>
          <a:p>
            <a:r>
              <a:rPr lang="en-US" dirty="0" smtClean="0">
                <a:solidFill>
                  <a:schemeClr val="tx1"/>
                </a:solidFill>
              </a:rPr>
              <a:t>Lecture #4</a:t>
            </a:r>
          </a:p>
          <a:p>
            <a:endParaRPr lang="en-US" b="1" dirty="0"/>
          </a:p>
        </p:txBody>
      </p:sp>
      <p:sp>
        <p:nvSpPr>
          <p:cNvPr id="4" name="Slide Number Placeholder 3"/>
          <p:cNvSpPr>
            <a:spLocks noGrp="1"/>
          </p:cNvSpPr>
          <p:nvPr>
            <p:ph type="sldNum" sz="quarter" idx="12"/>
          </p:nvPr>
        </p:nvSpPr>
        <p:spPr/>
        <p:txBody>
          <a:bodyPr/>
          <a:lstStyle/>
          <a:p>
            <a:fld id="{43A3F630-EDB4-4719-A0AA-067CC114C37D}" type="slidenum">
              <a:rPr lang="en-US" smtClean="0"/>
              <a:t>1</a:t>
            </a:fld>
            <a:endParaRPr lang="en-US"/>
          </a:p>
        </p:txBody>
      </p:sp>
    </p:spTree>
    <p:extLst>
      <p:ext uri="{BB962C8B-B14F-4D97-AF65-F5344CB8AC3E}">
        <p14:creationId xmlns:p14="http://schemas.microsoft.com/office/powerpoint/2010/main" val="351954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Cont..</a:t>
            </a:r>
            <a:endParaRPr lang="en-US" dirty="0"/>
          </a:p>
        </p:txBody>
      </p:sp>
      <p:sp>
        <p:nvSpPr>
          <p:cNvPr id="3" name="Content Placeholder 2"/>
          <p:cNvSpPr>
            <a:spLocks noGrp="1"/>
          </p:cNvSpPr>
          <p:nvPr>
            <p:ph idx="1"/>
          </p:nvPr>
        </p:nvSpPr>
        <p:spPr>
          <a:xfrm>
            <a:off x="457200" y="1447800"/>
            <a:ext cx="8229600" cy="5029200"/>
          </a:xfrm>
        </p:spPr>
        <p:txBody>
          <a:bodyPr>
            <a:normAutofit fontScale="85000" lnSpcReduction="20000"/>
          </a:bodyPr>
          <a:lstStyle/>
          <a:p>
            <a:r>
              <a:rPr lang="en-US" b="1" dirty="0"/>
              <a:t>Right #6: To expect an environment of mutual respect</a:t>
            </a:r>
            <a:endParaRPr lang="en-US" dirty="0"/>
          </a:p>
          <a:p>
            <a:pPr lvl="1" algn="just"/>
            <a:r>
              <a:rPr lang="en-US" dirty="0"/>
              <a:t>The relationship between customers and developers sometimes becomes adversarial. </a:t>
            </a:r>
            <a:endParaRPr lang="en-US" dirty="0" smtClean="0"/>
          </a:p>
          <a:p>
            <a:pPr lvl="1" algn="just"/>
            <a:r>
              <a:rPr lang="en-US" dirty="0" smtClean="0"/>
              <a:t>Requirements </a:t>
            </a:r>
            <a:r>
              <a:rPr lang="en-US" dirty="0"/>
              <a:t>discussions can be frustrating if the participants don’t understand each other. </a:t>
            </a:r>
            <a:endParaRPr lang="en-US" dirty="0" smtClean="0"/>
          </a:p>
          <a:p>
            <a:pPr lvl="1" algn="just"/>
            <a:r>
              <a:rPr lang="en-US" dirty="0" smtClean="0"/>
              <a:t>Working </a:t>
            </a:r>
            <a:r>
              <a:rPr lang="en-US" dirty="0"/>
              <a:t>together can open the eyes of the participants to the problems each group faces. </a:t>
            </a:r>
            <a:endParaRPr lang="en-US" dirty="0" smtClean="0"/>
          </a:p>
          <a:p>
            <a:pPr lvl="1" algn="just"/>
            <a:r>
              <a:rPr lang="en-US" dirty="0" smtClean="0"/>
              <a:t>Customers </a:t>
            </a:r>
            <a:r>
              <a:rPr lang="en-US" dirty="0"/>
              <a:t>who participate in requirements development have the right to expect BAs and developers to treat them with respect and to appreciate the time they are investing in the project’s success. </a:t>
            </a:r>
            <a:endParaRPr lang="en-US" dirty="0" smtClean="0"/>
          </a:p>
          <a:p>
            <a:pPr lvl="1" algn="just"/>
            <a:r>
              <a:rPr lang="en-US" dirty="0" smtClean="0"/>
              <a:t>Similarly</a:t>
            </a:r>
            <a:r>
              <a:rPr lang="en-US" dirty="0"/>
              <a:t>, customers should demonstrate respect for the development team members as everyone collaborates toward their mutual objective of a successful project. </a:t>
            </a:r>
            <a:endParaRPr lang="en-US" dirty="0" smtClean="0"/>
          </a:p>
          <a:p>
            <a:pPr lvl="1" algn="just"/>
            <a:r>
              <a:rPr lang="en-US" dirty="0" smtClean="0"/>
              <a:t>Everyone’s </a:t>
            </a:r>
            <a:r>
              <a:rPr lang="en-US" dirty="0"/>
              <a:t>on the same side here</a:t>
            </a:r>
          </a:p>
        </p:txBody>
      </p:sp>
      <p:sp>
        <p:nvSpPr>
          <p:cNvPr id="4" name="Slide Number Placeholder 3"/>
          <p:cNvSpPr>
            <a:spLocks noGrp="1"/>
          </p:cNvSpPr>
          <p:nvPr>
            <p:ph type="sldNum" sz="quarter" idx="12"/>
          </p:nvPr>
        </p:nvSpPr>
        <p:spPr/>
        <p:txBody>
          <a:bodyPr/>
          <a:lstStyle/>
          <a:p>
            <a:fld id="{43A3F630-EDB4-4719-A0AA-067CC114C37D}" type="slidenum">
              <a:rPr lang="en-US" smtClean="0"/>
              <a:t>10</a:t>
            </a:fld>
            <a:endParaRPr lang="en-US"/>
          </a:p>
        </p:txBody>
      </p:sp>
    </p:spTree>
    <p:extLst>
      <p:ext uri="{BB962C8B-B14F-4D97-AF65-F5344CB8AC3E}">
        <p14:creationId xmlns:p14="http://schemas.microsoft.com/office/powerpoint/2010/main" val="417640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a:bodyPr>
          <a:lstStyle/>
          <a:p>
            <a:r>
              <a:rPr lang="en-US" b="1" dirty="0"/>
              <a:t>Right #7: To hear ideas and alternatives for your requirements and for their solution</a:t>
            </a:r>
            <a:endParaRPr lang="en-US" dirty="0"/>
          </a:p>
          <a:p>
            <a:pPr lvl="1" algn="just"/>
            <a:r>
              <a:rPr lang="en-US" dirty="0"/>
              <a:t>Let the BA know about ways that your existing systems don’t fit well with your business processes to make sure that a new system doesn’t automate ineffective or obsolete processes. </a:t>
            </a:r>
            <a:endParaRPr lang="en-US" dirty="0" smtClean="0"/>
          </a:p>
          <a:p>
            <a:pPr lvl="1" algn="just"/>
            <a:r>
              <a:rPr lang="en-US" dirty="0" smtClean="0"/>
              <a:t>A </a:t>
            </a:r>
            <a:r>
              <a:rPr lang="en-US" dirty="0"/>
              <a:t>BA can often suggest improvements in your business processes. </a:t>
            </a:r>
            <a:endParaRPr lang="en-US" dirty="0" smtClean="0"/>
          </a:p>
          <a:p>
            <a:pPr lvl="1" algn="just"/>
            <a:r>
              <a:rPr lang="en-US" dirty="0" smtClean="0"/>
              <a:t>A </a:t>
            </a:r>
            <a:r>
              <a:rPr lang="en-US" dirty="0"/>
              <a:t>creative BA also adds value by proposing new capabilities that customers haven’t even envisioned</a:t>
            </a:r>
          </a:p>
        </p:txBody>
      </p:sp>
      <p:sp>
        <p:nvSpPr>
          <p:cNvPr id="4" name="Slide Number Placeholder 3"/>
          <p:cNvSpPr>
            <a:spLocks noGrp="1"/>
          </p:cNvSpPr>
          <p:nvPr>
            <p:ph type="sldNum" sz="quarter" idx="12"/>
          </p:nvPr>
        </p:nvSpPr>
        <p:spPr/>
        <p:txBody>
          <a:bodyPr/>
          <a:lstStyle/>
          <a:p>
            <a:fld id="{43A3F630-EDB4-4719-A0AA-067CC114C37D}" type="slidenum">
              <a:rPr lang="en-US" smtClean="0"/>
              <a:t>11</a:t>
            </a:fld>
            <a:endParaRPr lang="en-US"/>
          </a:p>
        </p:txBody>
      </p:sp>
    </p:spTree>
    <p:extLst>
      <p:ext uri="{BB962C8B-B14F-4D97-AF65-F5344CB8AC3E}">
        <p14:creationId xmlns:p14="http://schemas.microsoft.com/office/powerpoint/2010/main" val="355707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lstStyle/>
          <a:p>
            <a:r>
              <a:rPr lang="en-US" b="1" dirty="0"/>
              <a:t>Right #8: To describe characteristics that will make the product easy to use</a:t>
            </a:r>
            <a:endParaRPr lang="en-US" dirty="0"/>
          </a:p>
          <a:p>
            <a:pPr lvl="1" algn="just"/>
            <a:r>
              <a:rPr lang="en-US" dirty="0"/>
              <a:t>You can expect BAs to ask you about characteristics of the software that go beyond your functional needs. </a:t>
            </a:r>
            <a:endParaRPr lang="en-US" dirty="0" smtClean="0"/>
          </a:p>
          <a:p>
            <a:pPr lvl="1" algn="just"/>
            <a:r>
              <a:rPr lang="en-US" dirty="0" smtClean="0"/>
              <a:t>These </a:t>
            </a:r>
            <a:r>
              <a:rPr lang="en-US" dirty="0"/>
              <a:t>characteristics, or quality attributes, make the software easier or more pleasant to use, which lets users accomplish their tasks more efficiently. </a:t>
            </a:r>
          </a:p>
        </p:txBody>
      </p:sp>
      <p:sp>
        <p:nvSpPr>
          <p:cNvPr id="4" name="Slide Number Placeholder 3"/>
          <p:cNvSpPr>
            <a:spLocks noGrp="1"/>
          </p:cNvSpPr>
          <p:nvPr>
            <p:ph type="sldNum" sz="quarter" idx="12"/>
          </p:nvPr>
        </p:nvSpPr>
        <p:spPr/>
        <p:txBody>
          <a:bodyPr/>
          <a:lstStyle/>
          <a:p>
            <a:fld id="{43A3F630-EDB4-4719-A0AA-067CC114C37D}" type="slidenum">
              <a:rPr lang="en-US" smtClean="0"/>
              <a:t>12</a:t>
            </a:fld>
            <a:endParaRPr lang="en-US"/>
          </a:p>
        </p:txBody>
      </p:sp>
    </p:spTree>
    <p:extLst>
      <p:ext uri="{BB962C8B-B14F-4D97-AF65-F5344CB8AC3E}">
        <p14:creationId xmlns:p14="http://schemas.microsoft.com/office/powerpoint/2010/main" val="274921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Cont..</a:t>
            </a:r>
            <a:endParaRPr lang="en-US" dirty="0"/>
          </a:p>
        </p:txBody>
      </p:sp>
      <p:sp>
        <p:nvSpPr>
          <p:cNvPr id="3" name="Content Placeholder 2"/>
          <p:cNvSpPr>
            <a:spLocks noGrp="1"/>
          </p:cNvSpPr>
          <p:nvPr>
            <p:ph idx="1"/>
          </p:nvPr>
        </p:nvSpPr>
        <p:spPr>
          <a:xfrm>
            <a:off x="457200" y="1219200"/>
            <a:ext cx="8229600" cy="5257800"/>
          </a:xfrm>
        </p:spPr>
        <p:txBody>
          <a:bodyPr>
            <a:normAutofit fontScale="85000" lnSpcReduction="20000"/>
          </a:bodyPr>
          <a:lstStyle/>
          <a:p>
            <a:r>
              <a:rPr lang="en-US" b="1" dirty="0"/>
              <a:t>Right #9: To hear about ways to adjust requirements to accelerate development through reuse</a:t>
            </a:r>
            <a:endParaRPr lang="en-US" dirty="0"/>
          </a:p>
          <a:p>
            <a:pPr lvl="1" algn="just"/>
            <a:r>
              <a:rPr lang="en-US" dirty="0"/>
              <a:t>Requirements are often somewhat flexible. </a:t>
            </a:r>
            <a:endParaRPr lang="en-US" dirty="0" smtClean="0"/>
          </a:p>
          <a:p>
            <a:pPr lvl="1" algn="just"/>
            <a:r>
              <a:rPr lang="en-US" dirty="0" smtClean="0"/>
              <a:t>The </a:t>
            </a:r>
            <a:r>
              <a:rPr lang="en-US" dirty="0"/>
              <a:t>BA might know of existing software components or requirements that come close to addressing some need you described. </a:t>
            </a:r>
            <a:endParaRPr lang="en-US" dirty="0" smtClean="0"/>
          </a:p>
          <a:p>
            <a:pPr lvl="1" algn="just"/>
            <a:r>
              <a:rPr lang="en-US" dirty="0" smtClean="0"/>
              <a:t>In </a:t>
            </a:r>
            <a:r>
              <a:rPr lang="en-US" dirty="0"/>
              <a:t>such a case, the BA should suggest ways of modifying your requirements or avoiding unnecessary customizations so developers can reuse those components. </a:t>
            </a:r>
            <a:endParaRPr lang="en-US" dirty="0" smtClean="0"/>
          </a:p>
          <a:p>
            <a:pPr lvl="1" algn="just"/>
            <a:r>
              <a:rPr lang="en-US" dirty="0" smtClean="0"/>
              <a:t>Adjusting </a:t>
            </a:r>
            <a:r>
              <a:rPr lang="en-US" dirty="0"/>
              <a:t>your requirements when sensible reuse opportunities are available saves time and money. </a:t>
            </a:r>
            <a:endParaRPr lang="en-US" dirty="0" smtClean="0"/>
          </a:p>
          <a:p>
            <a:pPr lvl="1" algn="just"/>
            <a:r>
              <a:rPr lang="en-US" dirty="0" smtClean="0"/>
              <a:t>Some </a:t>
            </a:r>
            <a:r>
              <a:rPr lang="en-US" dirty="0"/>
              <a:t>requirements flexibility is essential if you want to incorporate commercial off-the-shelf (COTS) packages into the product, because they will rarely have precisely the characteristics you want.</a:t>
            </a:r>
          </a:p>
        </p:txBody>
      </p:sp>
      <p:sp>
        <p:nvSpPr>
          <p:cNvPr id="4" name="Slide Number Placeholder 3"/>
          <p:cNvSpPr>
            <a:spLocks noGrp="1"/>
          </p:cNvSpPr>
          <p:nvPr>
            <p:ph type="sldNum" sz="quarter" idx="12"/>
          </p:nvPr>
        </p:nvSpPr>
        <p:spPr/>
        <p:txBody>
          <a:bodyPr/>
          <a:lstStyle/>
          <a:p>
            <a:fld id="{43A3F630-EDB4-4719-A0AA-067CC114C37D}" type="slidenum">
              <a:rPr lang="en-US" smtClean="0"/>
              <a:t>13</a:t>
            </a:fld>
            <a:endParaRPr lang="en-US"/>
          </a:p>
        </p:txBody>
      </p:sp>
    </p:spTree>
    <p:extLst>
      <p:ext uri="{BB962C8B-B14F-4D97-AF65-F5344CB8AC3E}">
        <p14:creationId xmlns:p14="http://schemas.microsoft.com/office/powerpoint/2010/main" val="69116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b="1" dirty="0"/>
              <a:t>Right #10: To receive a system that meets your functional needs and quality expectations</a:t>
            </a:r>
            <a:endParaRPr lang="en-US" dirty="0"/>
          </a:p>
          <a:p>
            <a:pPr lvl="1" algn="just"/>
            <a:r>
              <a:rPr lang="en-US" dirty="0"/>
              <a:t>This is the ultimate customer right, </a:t>
            </a:r>
            <a:r>
              <a:rPr lang="en-US" i="1" dirty="0"/>
              <a:t>but </a:t>
            </a:r>
            <a:r>
              <a:rPr lang="en-US" dirty="0"/>
              <a:t>it can happen only if you clearly communicate all the information that will let developers build the right product, if developers communicate options and constraints to you, and if the parties reach agreement. </a:t>
            </a:r>
            <a:endParaRPr lang="en-US" dirty="0" smtClean="0"/>
          </a:p>
          <a:p>
            <a:pPr lvl="1" algn="just"/>
            <a:r>
              <a:rPr lang="en-US" dirty="0" smtClean="0"/>
              <a:t>Be </a:t>
            </a:r>
            <a:r>
              <a:rPr lang="en-US" dirty="0"/>
              <a:t>sure to state all your assumptions and expectations; otherwise, the developers likely can’t address them properly. </a:t>
            </a:r>
            <a:endParaRPr lang="en-US" dirty="0" smtClean="0"/>
          </a:p>
          <a:p>
            <a:pPr lvl="1" algn="just"/>
            <a:r>
              <a:rPr lang="en-US" dirty="0" smtClean="0"/>
              <a:t>Customers </a:t>
            </a:r>
            <a:r>
              <a:rPr lang="en-US" dirty="0"/>
              <a:t>sometimes don’t articulate points that they believe are common knowledge. </a:t>
            </a:r>
            <a:endParaRPr lang="en-US" dirty="0" smtClean="0"/>
          </a:p>
          <a:p>
            <a:pPr lvl="1" algn="just"/>
            <a:r>
              <a:rPr lang="en-US" dirty="0" smtClean="0"/>
              <a:t>However</a:t>
            </a:r>
            <a:r>
              <a:rPr lang="en-US" dirty="0"/>
              <a:t>, validating a shared understanding across the project team is just as important as expressing something new.</a:t>
            </a:r>
          </a:p>
        </p:txBody>
      </p:sp>
      <p:sp>
        <p:nvSpPr>
          <p:cNvPr id="4" name="Slide Number Placeholder 3"/>
          <p:cNvSpPr>
            <a:spLocks noGrp="1"/>
          </p:cNvSpPr>
          <p:nvPr>
            <p:ph type="sldNum" sz="quarter" idx="12"/>
          </p:nvPr>
        </p:nvSpPr>
        <p:spPr/>
        <p:txBody>
          <a:bodyPr/>
          <a:lstStyle/>
          <a:p>
            <a:fld id="{43A3F630-EDB4-4719-A0AA-067CC114C37D}" type="slidenum">
              <a:rPr lang="en-US" smtClean="0"/>
              <a:t>14</a:t>
            </a:fld>
            <a:endParaRPr lang="en-US"/>
          </a:p>
        </p:txBody>
      </p:sp>
    </p:spTree>
    <p:extLst>
      <p:ext uri="{BB962C8B-B14F-4D97-AF65-F5344CB8AC3E}">
        <p14:creationId xmlns:p14="http://schemas.microsoft.com/office/powerpoint/2010/main" val="163407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Requirements Bill of Responsibilities for Software Customers</a:t>
            </a:r>
            <a:endParaRPr lang="en-US" dirty="0"/>
          </a:p>
        </p:txBody>
      </p:sp>
      <p:sp>
        <p:nvSpPr>
          <p:cNvPr id="3" name="Content Placeholder 2"/>
          <p:cNvSpPr>
            <a:spLocks noGrp="1"/>
          </p:cNvSpPr>
          <p:nvPr>
            <p:ph idx="1"/>
          </p:nvPr>
        </p:nvSpPr>
        <p:spPr/>
        <p:txBody>
          <a:bodyPr>
            <a:normAutofit lnSpcReduction="10000"/>
          </a:bodyPr>
          <a:lstStyle/>
          <a:p>
            <a:r>
              <a:rPr lang="en-US" b="1" dirty="0"/>
              <a:t>Responsibility #1: To educate BAs and developers about your business</a:t>
            </a:r>
            <a:endParaRPr lang="en-US" dirty="0"/>
          </a:p>
          <a:p>
            <a:pPr lvl="1" algn="just"/>
            <a:r>
              <a:rPr lang="en-US" dirty="0"/>
              <a:t>The development team depends on you to educate them about your business concepts and to define business jargon. </a:t>
            </a:r>
            <a:endParaRPr lang="en-US" dirty="0" smtClean="0"/>
          </a:p>
          <a:p>
            <a:pPr lvl="1" algn="just"/>
            <a:r>
              <a:rPr lang="en-US" dirty="0" smtClean="0"/>
              <a:t>The </a:t>
            </a:r>
            <a:r>
              <a:rPr lang="en-US" dirty="0"/>
              <a:t>intent is not to transform BAs into business experts but to help them understand your problems and objectives. </a:t>
            </a:r>
            <a:endParaRPr lang="en-US" dirty="0" smtClean="0"/>
          </a:p>
          <a:p>
            <a:pPr lvl="1" algn="just"/>
            <a:r>
              <a:rPr lang="en-US" dirty="0" smtClean="0"/>
              <a:t>BAs </a:t>
            </a:r>
            <a:r>
              <a:rPr lang="en-US" dirty="0"/>
              <a:t>aren’t likely to be aware of knowledge that you and your peers take for granted. </a:t>
            </a:r>
          </a:p>
        </p:txBody>
      </p:sp>
      <p:sp>
        <p:nvSpPr>
          <p:cNvPr id="4" name="Slide Number Placeholder 3"/>
          <p:cNvSpPr>
            <a:spLocks noGrp="1"/>
          </p:cNvSpPr>
          <p:nvPr>
            <p:ph type="sldNum" sz="quarter" idx="12"/>
          </p:nvPr>
        </p:nvSpPr>
        <p:spPr/>
        <p:txBody>
          <a:bodyPr/>
          <a:lstStyle/>
          <a:p>
            <a:fld id="{43A3F630-EDB4-4719-A0AA-067CC114C37D}" type="slidenum">
              <a:rPr lang="en-US" smtClean="0"/>
              <a:t>15</a:t>
            </a:fld>
            <a:endParaRPr lang="en-US"/>
          </a:p>
        </p:txBody>
      </p:sp>
    </p:spTree>
    <p:extLst>
      <p:ext uri="{BB962C8B-B14F-4D97-AF65-F5344CB8AC3E}">
        <p14:creationId xmlns:p14="http://schemas.microsoft.com/office/powerpoint/2010/main" val="804393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lstStyle/>
          <a:p>
            <a:r>
              <a:rPr lang="en-US" b="1" dirty="0"/>
              <a:t>Responsibility #2: To dedicate the time that it takes to provide and clarify requirements</a:t>
            </a:r>
            <a:endParaRPr lang="en-US" dirty="0"/>
          </a:p>
          <a:p>
            <a:pPr lvl="1" algn="just"/>
            <a:r>
              <a:rPr lang="en-US" dirty="0"/>
              <a:t>Customers are busy people; those who are involved in requirements work are often among the busiest. </a:t>
            </a:r>
            <a:endParaRPr lang="en-US" dirty="0" smtClean="0"/>
          </a:p>
          <a:p>
            <a:pPr lvl="1" algn="just"/>
            <a:r>
              <a:rPr lang="en-US" dirty="0" smtClean="0"/>
              <a:t>Nonetheless</a:t>
            </a:r>
            <a:r>
              <a:rPr lang="en-US" dirty="0"/>
              <a:t>, you have a responsibility to dedicate time to workshops, interviews, and other requirements elicitation and validation activities </a:t>
            </a:r>
          </a:p>
        </p:txBody>
      </p:sp>
      <p:sp>
        <p:nvSpPr>
          <p:cNvPr id="4" name="Slide Number Placeholder 3"/>
          <p:cNvSpPr>
            <a:spLocks noGrp="1"/>
          </p:cNvSpPr>
          <p:nvPr>
            <p:ph type="sldNum" sz="quarter" idx="12"/>
          </p:nvPr>
        </p:nvSpPr>
        <p:spPr/>
        <p:txBody>
          <a:bodyPr/>
          <a:lstStyle/>
          <a:p>
            <a:fld id="{43A3F630-EDB4-4719-A0AA-067CC114C37D}" type="slidenum">
              <a:rPr lang="en-US" smtClean="0"/>
              <a:t>16</a:t>
            </a:fld>
            <a:endParaRPr lang="en-US"/>
          </a:p>
        </p:txBody>
      </p:sp>
    </p:spTree>
    <p:extLst>
      <p:ext uri="{BB962C8B-B14F-4D97-AF65-F5344CB8AC3E}">
        <p14:creationId xmlns:p14="http://schemas.microsoft.com/office/powerpoint/2010/main" val="36442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a:bodyPr>
          <a:lstStyle/>
          <a:p>
            <a:r>
              <a:rPr lang="en-US" b="1" dirty="0"/>
              <a:t>Responsibility #3: To be specific and precise when providing input about requirements</a:t>
            </a:r>
            <a:endParaRPr lang="en-US" dirty="0"/>
          </a:p>
          <a:p>
            <a:pPr lvl="1" algn="just"/>
            <a:r>
              <a:rPr lang="en-US" dirty="0"/>
              <a:t>It’s tempting to leave the requirements vague and fuzzy because pinning down details is tedious and time consuming (or because someone wants to </a:t>
            </a:r>
            <a:r>
              <a:rPr lang="en-US" dirty="0" smtClean="0"/>
              <a:t>avoid </a:t>
            </a:r>
            <a:r>
              <a:rPr lang="en-US" dirty="0"/>
              <a:t>being held accountable for his decisions). </a:t>
            </a:r>
            <a:endParaRPr lang="en-US" dirty="0" smtClean="0"/>
          </a:p>
          <a:p>
            <a:pPr lvl="1" algn="just"/>
            <a:r>
              <a:rPr lang="en-US" dirty="0" smtClean="0"/>
              <a:t>At </a:t>
            </a:r>
            <a:r>
              <a:rPr lang="en-US" dirty="0"/>
              <a:t>some point, though, someone must resolve the ambiguities and imprecisions. </a:t>
            </a:r>
            <a:endParaRPr lang="en-US" dirty="0" smtClean="0"/>
          </a:p>
          <a:p>
            <a:pPr lvl="1" algn="just"/>
            <a:r>
              <a:rPr lang="en-US" dirty="0" smtClean="0"/>
              <a:t>You’re </a:t>
            </a:r>
            <a:r>
              <a:rPr lang="en-US" dirty="0"/>
              <a:t>the best person to make those decisions. </a:t>
            </a:r>
          </a:p>
        </p:txBody>
      </p:sp>
      <p:sp>
        <p:nvSpPr>
          <p:cNvPr id="4" name="Slide Number Placeholder 3"/>
          <p:cNvSpPr>
            <a:spLocks noGrp="1"/>
          </p:cNvSpPr>
          <p:nvPr>
            <p:ph type="sldNum" sz="quarter" idx="12"/>
          </p:nvPr>
        </p:nvSpPr>
        <p:spPr/>
        <p:txBody>
          <a:bodyPr/>
          <a:lstStyle/>
          <a:p>
            <a:fld id="{43A3F630-EDB4-4719-A0AA-067CC114C37D}" type="slidenum">
              <a:rPr lang="en-US" smtClean="0"/>
              <a:t>17</a:t>
            </a:fld>
            <a:endParaRPr lang="en-US"/>
          </a:p>
        </p:txBody>
      </p:sp>
    </p:spTree>
    <p:extLst>
      <p:ext uri="{BB962C8B-B14F-4D97-AF65-F5344CB8AC3E}">
        <p14:creationId xmlns:p14="http://schemas.microsoft.com/office/powerpoint/2010/main" val="1081336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Responsibility #4: To make timely decisions about requirements when asked</a:t>
            </a:r>
            <a:endParaRPr lang="en-US" dirty="0"/>
          </a:p>
          <a:p>
            <a:pPr lvl="1" algn="just"/>
            <a:r>
              <a:rPr lang="en-US" dirty="0"/>
              <a:t>T</a:t>
            </a:r>
            <a:r>
              <a:rPr lang="en-US" dirty="0" smtClean="0"/>
              <a:t>he </a:t>
            </a:r>
            <a:r>
              <a:rPr lang="en-US" dirty="0"/>
              <a:t>BA will ask you to make many decisions. </a:t>
            </a:r>
            <a:endParaRPr lang="en-US" dirty="0" smtClean="0"/>
          </a:p>
          <a:p>
            <a:pPr lvl="1" algn="just"/>
            <a:r>
              <a:rPr lang="en-US" dirty="0" smtClean="0"/>
              <a:t>These </a:t>
            </a:r>
            <a:r>
              <a:rPr lang="en-US" dirty="0"/>
              <a:t>include resolving conflicting requests received from multiple customers, choosing between incompatible quality attributes, and evaluating the accuracy of information. </a:t>
            </a:r>
            <a:endParaRPr lang="en-US" dirty="0" smtClean="0"/>
          </a:p>
          <a:p>
            <a:pPr lvl="1" algn="just"/>
            <a:r>
              <a:rPr lang="en-US" dirty="0" smtClean="0"/>
              <a:t>Customers </a:t>
            </a:r>
            <a:r>
              <a:rPr lang="en-US" dirty="0"/>
              <a:t>who are authorized to make such decisions must do so promptly when asked. Developers often can’t proceed with confidence until you render your decision, so time spent waiting for an answer can delay progress </a:t>
            </a:r>
          </a:p>
        </p:txBody>
      </p:sp>
      <p:sp>
        <p:nvSpPr>
          <p:cNvPr id="4" name="Slide Number Placeholder 3"/>
          <p:cNvSpPr>
            <a:spLocks noGrp="1"/>
          </p:cNvSpPr>
          <p:nvPr>
            <p:ph type="sldNum" sz="quarter" idx="12"/>
          </p:nvPr>
        </p:nvSpPr>
        <p:spPr/>
        <p:txBody>
          <a:bodyPr/>
          <a:lstStyle/>
          <a:p>
            <a:fld id="{43A3F630-EDB4-4719-A0AA-067CC114C37D}" type="slidenum">
              <a:rPr lang="en-US" smtClean="0"/>
              <a:t>18</a:t>
            </a:fld>
            <a:endParaRPr lang="en-US"/>
          </a:p>
        </p:txBody>
      </p:sp>
    </p:spTree>
    <p:extLst>
      <p:ext uri="{BB962C8B-B14F-4D97-AF65-F5344CB8AC3E}">
        <p14:creationId xmlns:p14="http://schemas.microsoft.com/office/powerpoint/2010/main" val="841350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a:bodyPr>
          <a:lstStyle/>
          <a:p>
            <a:pPr algn="just"/>
            <a:r>
              <a:rPr lang="en-US" b="1" dirty="0"/>
              <a:t>Responsibility #5: To respect a developer’s assessment of the cost and feasibility of requirements</a:t>
            </a:r>
            <a:endParaRPr lang="en-US" dirty="0"/>
          </a:p>
          <a:p>
            <a:pPr lvl="1" algn="just"/>
            <a:r>
              <a:rPr lang="en-US" dirty="0"/>
              <a:t>All software functions have a cost. Developers are in the best position to estimate those costs. </a:t>
            </a:r>
            <a:endParaRPr lang="en-US" dirty="0" smtClean="0"/>
          </a:p>
          <a:p>
            <a:pPr lvl="1" algn="just"/>
            <a:r>
              <a:rPr lang="en-US" dirty="0" smtClean="0"/>
              <a:t>Some </a:t>
            </a:r>
            <a:r>
              <a:rPr lang="en-US" dirty="0"/>
              <a:t>features might not be technically feasible or might be surprisingly expensive to implement. </a:t>
            </a:r>
            <a:endParaRPr lang="en-US" dirty="0" smtClean="0"/>
          </a:p>
          <a:p>
            <a:pPr lvl="1" algn="just"/>
            <a:r>
              <a:rPr lang="en-US" dirty="0" smtClean="0"/>
              <a:t>Certain </a:t>
            </a:r>
            <a:r>
              <a:rPr lang="en-US" dirty="0"/>
              <a:t>requirements might demand unattainable performance in the operating environment or require access to data that isn’t available to the system </a:t>
            </a:r>
          </a:p>
        </p:txBody>
      </p:sp>
      <p:sp>
        <p:nvSpPr>
          <p:cNvPr id="4" name="Slide Number Placeholder 3"/>
          <p:cNvSpPr>
            <a:spLocks noGrp="1"/>
          </p:cNvSpPr>
          <p:nvPr>
            <p:ph type="sldNum" sz="quarter" idx="12"/>
          </p:nvPr>
        </p:nvSpPr>
        <p:spPr/>
        <p:txBody>
          <a:bodyPr/>
          <a:lstStyle/>
          <a:p>
            <a:fld id="{43A3F630-EDB4-4719-A0AA-067CC114C37D}" type="slidenum">
              <a:rPr lang="en-US" smtClean="0"/>
              <a:t>19</a:t>
            </a:fld>
            <a:endParaRPr lang="en-US"/>
          </a:p>
        </p:txBody>
      </p:sp>
    </p:spTree>
    <p:extLst>
      <p:ext uri="{BB962C8B-B14F-4D97-AF65-F5344CB8AC3E}">
        <p14:creationId xmlns:p14="http://schemas.microsoft.com/office/powerpoint/2010/main" val="1813065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t>The customer-development partnership . . . .  </a:t>
            </a:r>
          </a:p>
          <a:p>
            <a:r>
              <a:rPr lang="en-US" dirty="0" smtClean="0"/>
              <a:t>Requirements </a:t>
            </a:r>
            <a:r>
              <a:rPr lang="en-US" dirty="0"/>
              <a:t>Bill of Rights for Software Customers </a:t>
            </a:r>
          </a:p>
          <a:p>
            <a:r>
              <a:rPr lang="en-US" dirty="0" smtClean="0"/>
              <a:t>Requirements </a:t>
            </a:r>
            <a:r>
              <a:rPr lang="en-US" dirty="0"/>
              <a:t>Bill of Responsibilities for Software Customers . . . </a:t>
            </a:r>
            <a:r>
              <a:rPr lang="en-US" dirty="0" smtClean="0"/>
              <a:t>.</a:t>
            </a:r>
          </a:p>
          <a:p>
            <a:r>
              <a:rPr lang="en-US" dirty="0"/>
              <a:t>The requirements baseline</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3A3F630-EDB4-4719-A0AA-067CC114C37D}" type="slidenum">
              <a:rPr lang="en-US" smtClean="0"/>
              <a:t>2</a:t>
            </a:fld>
            <a:endParaRPr lang="en-US"/>
          </a:p>
        </p:txBody>
      </p:sp>
    </p:spTree>
    <p:extLst>
      <p:ext uri="{BB962C8B-B14F-4D97-AF65-F5344CB8AC3E}">
        <p14:creationId xmlns:p14="http://schemas.microsoft.com/office/powerpoint/2010/main" val="856814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Responsibility #6: To set realistic requirement priorities in collaboration with developers</a:t>
            </a:r>
            <a:endParaRPr lang="en-US" dirty="0"/>
          </a:p>
          <a:p>
            <a:pPr lvl="1" algn="just"/>
            <a:r>
              <a:rPr lang="en-US" dirty="0"/>
              <a:t>Few projects have the time and resources to implement every bit of functionality all customers want. </a:t>
            </a:r>
            <a:endParaRPr lang="en-US" dirty="0" smtClean="0"/>
          </a:p>
          <a:p>
            <a:pPr lvl="1" algn="just"/>
            <a:r>
              <a:rPr lang="en-US" dirty="0" smtClean="0"/>
              <a:t>Determining </a:t>
            </a:r>
            <a:r>
              <a:rPr lang="en-US" dirty="0"/>
              <a:t>which capabilities are essential, which are useful, and which the customers can live without is an important part of requirements </a:t>
            </a:r>
            <a:r>
              <a:rPr lang="en-US" dirty="0" smtClean="0"/>
              <a:t>analysis.</a:t>
            </a:r>
          </a:p>
          <a:p>
            <a:pPr lvl="1" algn="just"/>
            <a:r>
              <a:rPr lang="en-US" dirty="0" smtClean="0"/>
              <a:t>You </a:t>
            </a:r>
            <a:r>
              <a:rPr lang="en-US" dirty="0"/>
              <a:t>have a lead role in setting requirement priorities. Developers can provide information about the cost and risk of each requirement or user story to help determine final priorities </a:t>
            </a:r>
          </a:p>
        </p:txBody>
      </p:sp>
      <p:sp>
        <p:nvSpPr>
          <p:cNvPr id="4" name="Slide Number Placeholder 3"/>
          <p:cNvSpPr>
            <a:spLocks noGrp="1"/>
          </p:cNvSpPr>
          <p:nvPr>
            <p:ph type="sldNum" sz="quarter" idx="12"/>
          </p:nvPr>
        </p:nvSpPr>
        <p:spPr/>
        <p:txBody>
          <a:bodyPr/>
          <a:lstStyle/>
          <a:p>
            <a:fld id="{43A3F630-EDB4-4719-A0AA-067CC114C37D}" type="slidenum">
              <a:rPr lang="en-US" smtClean="0"/>
              <a:t>20</a:t>
            </a:fld>
            <a:endParaRPr lang="en-US"/>
          </a:p>
        </p:txBody>
      </p:sp>
    </p:spTree>
    <p:extLst>
      <p:ext uri="{BB962C8B-B14F-4D97-AF65-F5344CB8AC3E}">
        <p14:creationId xmlns:p14="http://schemas.microsoft.com/office/powerpoint/2010/main" val="668552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Responsibility #7: To review requirements and evaluate prototypes</a:t>
            </a:r>
            <a:endParaRPr lang="en-US" dirty="0"/>
          </a:p>
          <a:p>
            <a:pPr lvl="1" algn="just"/>
            <a:r>
              <a:rPr lang="en-US" dirty="0" smtClean="0"/>
              <a:t>Having </a:t>
            </a:r>
            <a:r>
              <a:rPr lang="en-US" dirty="0"/>
              <a:t>customers participate in reviews is a key way to evaluate whether the requirements demonstrate the desired characteristics of being complete, correct, and necessary. </a:t>
            </a:r>
            <a:endParaRPr lang="en-US" dirty="0" smtClean="0"/>
          </a:p>
          <a:p>
            <a:pPr lvl="1" algn="just"/>
            <a:r>
              <a:rPr lang="en-US" dirty="0" smtClean="0"/>
              <a:t>A </a:t>
            </a:r>
            <a:r>
              <a:rPr lang="en-US" dirty="0"/>
              <a:t>review is also an opportunity for customer representatives to assess how well the BA’s work is meeting the project’s needs. </a:t>
            </a:r>
            <a:endParaRPr lang="en-US" dirty="0" smtClean="0"/>
          </a:p>
          <a:p>
            <a:pPr lvl="1" algn="just"/>
            <a:r>
              <a:rPr lang="en-US" dirty="0" smtClean="0"/>
              <a:t>Busy </a:t>
            </a:r>
            <a:r>
              <a:rPr lang="en-US" dirty="0"/>
              <a:t>customers often are reluctant to devote time to a requirements review, but it’s well worth their time. </a:t>
            </a:r>
          </a:p>
        </p:txBody>
      </p:sp>
      <p:sp>
        <p:nvSpPr>
          <p:cNvPr id="4" name="Slide Number Placeholder 3"/>
          <p:cNvSpPr>
            <a:spLocks noGrp="1"/>
          </p:cNvSpPr>
          <p:nvPr>
            <p:ph type="sldNum" sz="quarter" idx="12"/>
          </p:nvPr>
        </p:nvSpPr>
        <p:spPr/>
        <p:txBody>
          <a:bodyPr/>
          <a:lstStyle/>
          <a:p>
            <a:fld id="{43A3F630-EDB4-4719-A0AA-067CC114C37D}" type="slidenum">
              <a:rPr lang="en-US" smtClean="0"/>
              <a:t>21</a:t>
            </a:fld>
            <a:endParaRPr lang="en-US"/>
          </a:p>
        </p:txBody>
      </p:sp>
    </p:spTree>
    <p:extLst>
      <p:ext uri="{BB962C8B-B14F-4D97-AF65-F5344CB8AC3E}">
        <p14:creationId xmlns:p14="http://schemas.microsoft.com/office/powerpoint/2010/main" val="2561518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Responsibility #8: To establish acceptance criteria</a:t>
            </a:r>
            <a:endParaRPr lang="en-US" dirty="0"/>
          </a:p>
          <a:p>
            <a:pPr lvl="1" algn="just"/>
            <a:r>
              <a:rPr lang="en-US" dirty="0"/>
              <a:t>How do developers know when they’re done? How can they tell if the software they built will meet the expectations of the various customer communities? As a customer, one of your responsibilities is to establish acceptance criteria, predefined conditions that the product must satisfy to be judged </a:t>
            </a:r>
            <a:r>
              <a:rPr lang="en-US" dirty="0" smtClean="0"/>
              <a:t>acceptable.</a:t>
            </a:r>
          </a:p>
          <a:p>
            <a:pPr lvl="1" algn="just"/>
            <a:r>
              <a:rPr lang="en-US" dirty="0" smtClean="0"/>
              <a:t>Such </a:t>
            </a:r>
            <a:r>
              <a:rPr lang="en-US" dirty="0"/>
              <a:t>criteria include acceptance tests, which assess whether the product lets users perform certain of their important business operations </a:t>
            </a:r>
            <a:r>
              <a:rPr lang="en-US" dirty="0" smtClean="0"/>
              <a:t>correctly. </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22</a:t>
            </a:fld>
            <a:endParaRPr lang="en-US"/>
          </a:p>
        </p:txBody>
      </p:sp>
    </p:spTree>
    <p:extLst>
      <p:ext uri="{BB962C8B-B14F-4D97-AF65-F5344CB8AC3E}">
        <p14:creationId xmlns:p14="http://schemas.microsoft.com/office/powerpoint/2010/main" val="218020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Responsibility #9: To promptly communicate changes to the requirements</a:t>
            </a:r>
            <a:endParaRPr lang="en-US" dirty="0"/>
          </a:p>
          <a:p>
            <a:pPr lvl="1" algn="just"/>
            <a:r>
              <a:rPr lang="en-US" dirty="0"/>
              <a:t>Continually changing requirements pose a serious risk to the development team’s ability to deliver a high-quality product on schedule. </a:t>
            </a:r>
            <a:endParaRPr lang="en-US" dirty="0" smtClean="0"/>
          </a:p>
          <a:p>
            <a:pPr lvl="1" algn="just"/>
            <a:r>
              <a:rPr lang="en-US" dirty="0" smtClean="0"/>
              <a:t>Change </a:t>
            </a:r>
            <a:r>
              <a:rPr lang="en-US" dirty="0"/>
              <a:t>is inevitable and often valuable, but the later in development a change is introduced, the greater its impact. </a:t>
            </a:r>
            <a:endParaRPr lang="en-US" dirty="0" smtClean="0"/>
          </a:p>
          <a:p>
            <a:pPr lvl="1" algn="just"/>
            <a:r>
              <a:rPr lang="en-US" dirty="0" smtClean="0"/>
              <a:t>Notify </a:t>
            </a:r>
            <a:r>
              <a:rPr lang="en-US" dirty="0"/>
              <a:t>the BA as soon as you learn that you need to change a requirement. </a:t>
            </a:r>
            <a:endParaRPr lang="en-US" dirty="0" smtClean="0"/>
          </a:p>
          <a:p>
            <a:pPr lvl="1" algn="just"/>
            <a:r>
              <a:rPr lang="en-US" dirty="0" smtClean="0"/>
              <a:t>To </a:t>
            </a:r>
            <a:r>
              <a:rPr lang="en-US" dirty="0"/>
              <a:t>minimize the negative impact of changes, follow the project’s defined change control process </a:t>
            </a:r>
          </a:p>
        </p:txBody>
      </p:sp>
      <p:sp>
        <p:nvSpPr>
          <p:cNvPr id="4" name="Slide Number Placeholder 3"/>
          <p:cNvSpPr>
            <a:spLocks noGrp="1"/>
          </p:cNvSpPr>
          <p:nvPr>
            <p:ph type="sldNum" sz="quarter" idx="12"/>
          </p:nvPr>
        </p:nvSpPr>
        <p:spPr/>
        <p:txBody>
          <a:bodyPr/>
          <a:lstStyle/>
          <a:p>
            <a:fld id="{43A3F630-EDB4-4719-A0AA-067CC114C37D}" type="slidenum">
              <a:rPr lang="en-US" smtClean="0"/>
              <a:t>23</a:t>
            </a:fld>
            <a:endParaRPr lang="en-US"/>
          </a:p>
        </p:txBody>
      </p:sp>
    </p:spTree>
    <p:extLst>
      <p:ext uri="{BB962C8B-B14F-4D97-AF65-F5344CB8AC3E}">
        <p14:creationId xmlns:p14="http://schemas.microsoft.com/office/powerpoint/2010/main" val="3392837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a:xfrm>
            <a:off x="457200" y="1524000"/>
            <a:ext cx="8229600" cy="5105400"/>
          </a:xfrm>
        </p:spPr>
        <p:txBody>
          <a:bodyPr>
            <a:normAutofit fontScale="77500" lnSpcReduction="20000"/>
          </a:bodyPr>
          <a:lstStyle/>
          <a:p>
            <a:r>
              <a:rPr lang="en-US" b="1" dirty="0"/>
              <a:t>Responsibility #10: To respect the requirements development process</a:t>
            </a:r>
            <a:endParaRPr lang="en-US" dirty="0"/>
          </a:p>
          <a:p>
            <a:pPr lvl="1" algn="just"/>
            <a:r>
              <a:rPr lang="en-US" dirty="0"/>
              <a:t>Eliciting and specifying requirements are among the greatest challenges in software development. </a:t>
            </a:r>
            <a:endParaRPr lang="en-US" dirty="0" smtClean="0"/>
          </a:p>
          <a:p>
            <a:pPr lvl="1" algn="just"/>
            <a:r>
              <a:rPr lang="en-US" dirty="0" smtClean="0"/>
              <a:t>There’s </a:t>
            </a:r>
            <a:r>
              <a:rPr lang="en-US" dirty="0"/>
              <a:t>a rationale behind the BA’s approach to requirements development. </a:t>
            </a:r>
            <a:endParaRPr lang="en-US" dirty="0" smtClean="0"/>
          </a:p>
          <a:p>
            <a:pPr lvl="1" algn="just"/>
            <a:r>
              <a:rPr lang="en-US" dirty="0" smtClean="0"/>
              <a:t>Although </a:t>
            </a:r>
            <a:r>
              <a:rPr lang="en-US" dirty="0"/>
              <a:t>you might become frustrated, the time spent understanding requirements is an excellent investment. </a:t>
            </a:r>
            <a:endParaRPr lang="en-US" dirty="0" smtClean="0"/>
          </a:p>
          <a:p>
            <a:pPr lvl="1" algn="just"/>
            <a:r>
              <a:rPr lang="en-US" dirty="0" smtClean="0"/>
              <a:t>The </a:t>
            </a:r>
            <a:r>
              <a:rPr lang="en-US" dirty="0"/>
              <a:t>process will be less painful if you respect the techniques the BAs use. </a:t>
            </a:r>
            <a:endParaRPr lang="en-US" dirty="0" smtClean="0"/>
          </a:p>
          <a:p>
            <a:pPr lvl="1" algn="just"/>
            <a:r>
              <a:rPr lang="en-US" dirty="0" smtClean="0"/>
              <a:t>Feel </a:t>
            </a:r>
            <a:r>
              <a:rPr lang="en-US" dirty="0"/>
              <a:t>free to ask BAs to explain why they’re requesting certain information or asking you to participate in some requirements-related activity. </a:t>
            </a:r>
            <a:endParaRPr lang="en-US" dirty="0" smtClean="0"/>
          </a:p>
          <a:p>
            <a:pPr lvl="1" algn="just"/>
            <a:r>
              <a:rPr lang="en-US" dirty="0" smtClean="0"/>
              <a:t>A </a:t>
            </a:r>
            <a:r>
              <a:rPr lang="en-US" dirty="0"/>
              <a:t>mutual understanding of, and respect for, each other’s approaches and needs goes a long way toward establishing an effective—perhaps even enjoyable—collaboration</a:t>
            </a:r>
          </a:p>
        </p:txBody>
      </p:sp>
      <p:sp>
        <p:nvSpPr>
          <p:cNvPr id="4" name="Slide Number Placeholder 3"/>
          <p:cNvSpPr>
            <a:spLocks noGrp="1"/>
          </p:cNvSpPr>
          <p:nvPr>
            <p:ph type="sldNum" sz="quarter" idx="12"/>
          </p:nvPr>
        </p:nvSpPr>
        <p:spPr/>
        <p:txBody>
          <a:bodyPr/>
          <a:lstStyle/>
          <a:p>
            <a:fld id="{43A3F630-EDB4-4719-A0AA-067CC114C37D}" type="slidenum">
              <a:rPr lang="en-US" smtClean="0"/>
              <a:t>24</a:t>
            </a:fld>
            <a:endParaRPr lang="en-US"/>
          </a:p>
        </p:txBody>
      </p:sp>
    </p:spTree>
    <p:extLst>
      <p:ext uri="{BB962C8B-B14F-4D97-AF65-F5344CB8AC3E}">
        <p14:creationId xmlns:p14="http://schemas.microsoft.com/office/powerpoint/2010/main" val="351731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requirements baseline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More important than the sign-off ritual is the concept of establishing a </a:t>
            </a:r>
            <a:r>
              <a:rPr lang="en-US" i="1" dirty="0"/>
              <a:t>baseline </a:t>
            </a:r>
            <a:r>
              <a:rPr lang="en-US" dirty="0"/>
              <a:t>of the requirements agreement, a snapshot of it at a point in time (</a:t>
            </a:r>
            <a:r>
              <a:rPr lang="en-US" dirty="0" err="1"/>
              <a:t>Wiegers</a:t>
            </a:r>
            <a:r>
              <a:rPr lang="en-US" dirty="0"/>
              <a:t> 2006). </a:t>
            </a:r>
            <a:endParaRPr lang="en-US" dirty="0" smtClean="0"/>
          </a:p>
          <a:p>
            <a:pPr algn="just"/>
            <a:r>
              <a:rPr lang="en-US" dirty="0" smtClean="0"/>
              <a:t>A </a:t>
            </a:r>
            <a:r>
              <a:rPr lang="en-US" dirty="0"/>
              <a:t>requirements baseline is a set of requirements that has been reviewed and agreed upon and serves as the basis for further </a:t>
            </a:r>
            <a:r>
              <a:rPr lang="en-US" dirty="0" smtClean="0"/>
              <a:t>development.</a:t>
            </a:r>
          </a:p>
          <a:p>
            <a:pPr algn="just"/>
            <a:r>
              <a:rPr lang="en-US" dirty="0" smtClean="0"/>
              <a:t>Whether </a:t>
            </a:r>
            <a:r>
              <a:rPr lang="en-US" dirty="0"/>
              <a:t>your team uses a formal sign-off process or some other means of reaching agreement on requirements, the subtext of that agreement should read something like </a:t>
            </a:r>
            <a:r>
              <a:rPr lang="en-US" dirty="0" smtClean="0"/>
              <a:t>this:</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25</a:t>
            </a:fld>
            <a:endParaRPr lang="en-US"/>
          </a:p>
        </p:txBody>
      </p:sp>
    </p:spTree>
    <p:extLst>
      <p:ext uri="{BB962C8B-B14F-4D97-AF65-F5344CB8AC3E}">
        <p14:creationId xmlns:p14="http://schemas.microsoft.com/office/powerpoint/2010/main" val="3240523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8229600" cy="3505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26</a:t>
            </a:fld>
            <a:endParaRPr lang="en-US"/>
          </a:p>
        </p:txBody>
      </p:sp>
    </p:spTree>
    <p:extLst>
      <p:ext uri="{BB962C8B-B14F-4D97-AF65-F5344CB8AC3E}">
        <p14:creationId xmlns:p14="http://schemas.microsoft.com/office/powerpoint/2010/main" val="2889810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normAutofit/>
          </a:bodyPr>
          <a:lstStyle/>
          <a:p>
            <a:pPr marL="0" indent="0">
              <a:buNone/>
            </a:pPr>
            <a:endParaRPr lang="en-US" sz="9600" dirty="0" smtClean="0"/>
          </a:p>
          <a:p>
            <a:pPr marL="0" indent="0" algn="ctr">
              <a:buNone/>
            </a:pPr>
            <a:r>
              <a:rPr lang="en-US" sz="9600" dirty="0" smtClean="0"/>
              <a:t>Thank You</a:t>
            </a:r>
            <a:endParaRPr lang="en-US" sz="9600" dirty="0"/>
          </a:p>
        </p:txBody>
      </p:sp>
      <p:sp>
        <p:nvSpPr>
          <p:cNvPr id="4" name="Slide Number Placeholder 3"/>
          <p:cNvSpPr>
            <a:spLocks noGrp="1"/>
          </p:cNvSpPr>
          <p:nvPr>
            <p:ph type="sldNum" sz="quarter" idx="12"/>
          </p:nvPr>
        </p:nvSpPr>
        <p:spPr/>
        <p:txBody>
          <a:bodyPr/>
          <a:lstStyle/>
          <a:p>
            <a:fld id="{43A3F630-EDB4-4719-A0AA-067CC114C37D}" type="slidenum">
              <a:rPr lang="en-US" smtClean="0"/>
              <a:t>27</a:t>
            </a:fld>
            <a:endParaRPr lang="en-US"/>
          </a:p>
        </p:txBody>
      </p:sp>
    </p:spTree>
    <p:extLst>
      <p:ext uri="{BB962C8B-B14F-4D97-AF65-F5344CB8AC3E}">
        <p14:creationId xmlns:p14="http://schemas.microsoft.com/office/powerpoint/2010/main" val="370162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Customer-development Partnership</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An excellent software product results from a well-executed design based on excellent requirements. </a:t>
            </a:r>
            <a:endParaRPr lang="en-US" dirty="0" smtClean="0"/>
          </a:p>
          <a:p>
            <a:pPr algn="just"/>
            <a:r>
              <a:rPr lang="en-US" dirty="0" smtClean="0"/>
              <a:t>Excellent </a:t>
            </a:r>
            <a:r>
              <a:rPr lang="en-US" dirty="0"/>
              <a:t>requirements result from effective collaboration between developers and customers (in particular, actual users)—a partnership. </a:t>
            </a:r>
            <a:endParaRPr lang="en-US" dirty="0" smtClean="0"/>
          </a:p>
          <a:p>
            <a:pPr algn="just"/>
            <a:r>
              <a:rPr lang="en-US" dirty="0" smtClean="0"/>
              <a:t>A </a:t>
            </a:r>
            <a:r>
              <a:rPr lang="en-US" dirty="0"/>
              <a:t>collaborative effort can work only when all parties involved know what they need to be successful and when they understand and respect what their collaborators need to be successful </a:t>
            </a:r>
            <a:r>
              <a:rPr lang="en-US" dirty="0" smtClean="0"/>
              <a:t>.</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3</a:t>
            </a:fld>
            <a:endParaRPr lang="en-US"/>
          </a:p>
        </p:txBody>
      </p:sp>
    </p:spTree>
    <p:extLst>
      <p:ext uri="{BB962C8B-B14F-4D97-AF65-F5344CB8AC3E}">
        <p14:creationId xmlns:p14="http://schemas.microsoft.com/office/powerpoint/2010/main" val="346497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Rights for Software Customers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8486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4</a:t>
            </a:fld>
            <a:endParaRPr lang="en-US"/>
          </a:p>
        </p:txBody>
      </p:sp>
    </p:spTree>
    <p:extLst>
      <p:ext uri="{BB962C8B-B14F-4D97-AF65-F5344CB8AC3E}">
        <p14:creationId xmlns:p14="http://schemas.microsoft.com/office/powerpoint/2010/main" val="37511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lstStyle/>
          <a:p>
            <a:r>
              <a:rPr lang="en-US" b="1" dirty="0"/>
              <a:t>Right #1: To expect BAs to speak your language</a:t>
            </a:r>
            <a:endParaRPr lang="en-US" dirty="0"/>
          </a:p>
          <a:p>
            <a:pPr lvl="1" algn="just"/>
            <a:r>
              <a:rPr lang="en-US" dirty="0"/>
              <a:t>Requirements discussions should center on your business needs and tasks, using business vocabulary. Consider conveying business terminology to the BAs with a glossary of terms. You shouldn’t have to wade through technical jargon when talking with BAs.</a:t>
            </a:r>
          </a:p>
        </p:txBody>
      </p:sp>
      <p:sp>
        <p:nvSpPr>
          <p:cNvPr id="4" name="Slide Number Placeholder 3"/>
          <p:cNvSpPr>
            <a:spLocks noGrp="1"/>
          </p:cNvSpPr>
          <p:nvPr>
            <p:ph type="sldNum" sz="quarter" idx="12"/>
          </p:nvPr>
        </p:nvSpPr>
        <p:spPr/>
        <p:txBody>
          <a:bodyPr/>
          <a:lstStyle/>
          <a:p>
            <a:fld id="{43A3F630-EDB4-4719-A0AA-067CC114C37D}" type="slidenum">
              <a:rPr lang="en-US" smtClean="0"/>
              <a:t>5</a:t>
            </a:fld>
            <a:endParaRPr lang="en-US"/>
          </a:p>
        </p:txBody>
      </p:sp>
    </p:spTree>
    <p:extLst>
      <p:ext uri="{BB962C8B-B14F-4D97-AF65-F5344CB8AC3E}">
        <p14:creationId xmlns:p14="http://schemas.microsoft.com/office/powerpoint/2010/main" val="385710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Cont..</a:t>
            </a:r>
            <a:endParaRPr lang="en-US" dirty="0"/>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pPr algn="just"/>
            <a:r>
              <a:rPr lang="en-US" b="1" dirty="0"/>
              <a:t>Right #2: To expect BAs to learn about your business and your objectives</a:t>
            </a:r>
            <a:endParaRPr lang="en-US" dirty="0"/>
          </a:p>
          <a:p>
            <a:pPr lvl="1" algn="just"/>
            <a:r>
              <a:rPr lang="en-US" dirty="0"/>
              <a:t>By interacting with you to elicit requirements, the BAs can better understand your business tasks and how the system fits into your world. </a:t>
            </a:r>
            <a:endParaRPr lang="en-US" dirty="0" smtClean="0"/>
          </a:p>
          <a:p>
            <a:pPr lvl="1" algn="just"/>
            <a:r>
              <a:rPr lang="en-US" dirty="0" smtClean="0"/>
              <a:t>This </a:t>
            </a:r>
            <a:r>
              <a:rPr lang="en-US" dirty="0"/>
              <a:t>will help developers create a solution that meets your needs. Invite BAs and developers to observe what you and your colleagues do on the job. </a:t>
            </a:r>
            <a:endParaRPr lang="en-US" dirty="0" smtClean="0"/>
          </a:p>
          <a:p>
            <a:pPr lvl="1" algn="just"/>
            <a:r>
              <a:rPr lang="en-US" dirty="0" smtClean="0"/>
              <a:t>If </a:t>
            </a:r>
            <a:r>
              <a:rPr lang="en-US" dirty="0"/>
              <a:t>the new system is replacing an existing one, the BAs should use the current system as you use it. </a:t>
            </a:r>
            <a:endParaRPr lang="en-US" dirty="0" smtClean="0"/>
          </a:p>
          <a:p>
            <a:pPr lvl="1" algn="just"/>
            <a:r>
              <a:rPr lang="en-US" dirty="0" smtClean="0"/>
              <a:t>This </a:t>
            </a:r>
            <a:r>
              <a:rPr lang="en-US" dirty="0"/>
              <a:t>will show them how it fits into your workflow and where it can be improved. </a:t>
            </a:r>
            <a:endParaRPr lang="en-US" dirty="0" smtClean="0"/>
          </a:p>
          <a:p>
            <a:pPr lvl="1" algn="just"/>
            <a:r>
              <a:rPr lang="en-US" dirty="0" smtClean="0"/>
              <a:t>Don’t </a:t>
            </a:r>
            <a:r>
              <a:rPr lang="en-US" dirty="0"/>
              <a:t>just assume that the BA will already know all about your business operations and terminology </a:t>
            </a:r>
          </a:p>
        </p:txBody>
      </p:sp>
      <p:sp>
        <p:nvSpPr>
          <p:cNvPr id="4" name="Slide Number Placeholder 3"/>
          <p:cNvSpPr>
            <a:spLocks noGrp="1"/>
          </p:cNvSpPr>
          <p:nvPr>
            <p:ph type="sldNum" sz="quarter" idx="12"/>
          </p:nvPr>
        </p:nvSpPr>
        <p:spPr/>
        <p:txBody>
          <a:bodyPr/>
          <a:lstStyle/>
          <a:p>
            <a:fld id="{43A3F630-EDB4-4719-A0AA-067CC114C37D}" type="slidenum">
              <a:rPr lang="en-US" smtClean="0"/>
              <a:t>6</a:t>
            </a:fld>
            <a:endParaRPr lang="en-US"/>
          </a:p>
        </p:txBody>
      </p:sp>
    </p:spTree>
    <p:extLst>
      <p:ext uri="{BB962C8B-B14F-4D97-AF65-F5344CB8AC3E}">
        <p14:creationId xmlns:p14="http://schemas.microsoft.com/office/powerpoint/2010/main" val="95766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lstStyle/>
          <a:p>
            <a:r>
              <a:rPr lang="en-US" b="1" dirty="0"/>
              <a:t>Right #3: To expect BAs to record requirements in an appropriate form</a:t>
            </a:r>
            <a:endParaRPr lang="en-US" dirty="0"/>
          </a:p>
          <a:p>
            <a:pPr lvl="1" algn="just"/>
            <a:r>
              <a:rPr lang="en-US" dirty="0"/>
              <a:t>The BA will sort through all the information that stakeholders provide and ask follow-up questions to distinguish user requirements from business rules, functional requirements, quality goals, and other items. </a:t>
            </a:r>
          </a:p>
        </p:txBody>
      </p:sp>
      <p:sp>
        <p:nvSpPr>
          <p:cNvPr id="4" name="Slide Number Placeholder 3"/>
          <p:cNvSpPr>
            <a:spLocks noGrp="1"/>
          </p:cNvSpPr>
          <p:nvPr>
            <p:ph type="sldNum" sz="quarter" idx="12"/>
          </p:nvPr>
        </p:nvSpPr>
        <p:spPr/>
        <p:txBody>
          <a:bodyPr/>
          <a:lstStyle/>
          <a:p>
            <a:fld id="{43A3F630-EDB4-4719-A0AA-067CC114C37D}" type="slidenum">
              <a:rPr lang="en-US" smtClean="0"/>
              <a:t>7</a:t>
            </a:fld>
            <a:endParaRPr lang="en-US"/>
          </a:p>
        </p:txBody>
      </p:sp>
    </p:spTree>
    <p:extLst>
      <p:ext uri="{BB962C8B-B14F-4D97-AF65-F5344CB8AC3E}">
        <p14:creationId xmlns:p14="http://schemas.microsoft.com/office/powerpoint/2010/main" val="166283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a:bodyPr>
          <a:lstStyle/>
          <a:p>
            <a:r>
              <a:rPr lang="en-US" b="1" dirty="0"/>
              <a:t>Right #4: To receive explanations of requirements practices and deliverables</a:t>
            </a:r>
            <a:endParaRPr lang="en-US" dirty="0"/>
          </a:p>
          <a:p>
            <a:pPr lvl="1" algn="just"/>
            <a:r>
              <a:rPr lang="en-US" dirty="0"/>
              <a:t>Various practices can make requirements development and management both effective and efficient, and requirements knowledge can be represented in a variety of forms. </a:t>
            </a:r>
            <a:endParaRPr lang="en-US" dirty="0" smtClean="0"/>
          </a:p>
          <a:p>
            <a:pPr lvl="1" algn="just"/>
            <a:r>
              <a:rPr lang="en-US" dirty="0" smtClean="0"/>
              <a:t>The </a:t>
            </a:r>
            <a:r>
              <a:rPr lang="en-US" dirty="0"/>
              <a:t>BA should explain the practices he’s recommending and explain what information goes into each deliverable </a:t>
            </a:r>
          </a:p>
        </p:txBody>
      </p:sp>
      <p:sp>
        <p:nvSpPr>
          <p:cNvPr id="4" name="Slide Number Placeholder 3"/>
          <p:cNvSpPr>
            <a:spLocks noGrp="1"/>
          </p:cNvSpPr>
          <p:nvPr>
            <p:ph type="sldNum" sz="quarter" idx="12"/>
          </p:nvPr>
        </p:nvSpPr>
        <p:spPr/>
        <p:txBody>
          <a:bodyPr/>
          <a:lstStyle/>
          <a:p>
            <a:fld id="{43A3F630-EDB4-4719-A0AA-067CC114C37D}" type="slidenum">
              <a:rPr lang="en-US" smtClean="0"/>
              <a:t>8</a:t>
            </a:fld>
            <a:endParaRPr lang="en-US"/>
          </a:p>
        </p:txBody>
      </p:sp>
    </p:spTree>
    <p:extLst>
      <p:ext uri="{BB962C8B-B14F-4D97-AF65-F5344CB8AC3E}">
        <p14:creationId xmlns:p14="http://schemas.microsoft.com/office/powerpoint/2010/main" val="183391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Cont..</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b="1" dirty="0"/>
              <a:t>Right #5: To change your requirements</a:t>
            </a:r>
            <a:endParaRPr lang="en-US" dirty="0"/>
          </a:p>
          <a:p>
            <a:pPr lvl="1" algn="just"/>
            <a:r>
              <a:rPr lang="en-US" dirty="0"/>
              <a:t>It’s not realistic for BAs or developers to expect you to think of all your requirements up front or to expect those requirements to remain static throughout the development cycle. </a:t>
            </a:r>
            <a:endParaRPr lang="en-US" dirty="0" smtClean="0"/>
          </a:p>
          <a:p>
            <a:pPr lvl="1" algn="just"/>
            <a:r>
              <a:rPr lang="en-US" dirty="0" smtClean="0"/>
              <a:t>You </a:t>
            </a:r>
            <a:r>
              <a:rPr lang="en-US" dirty="0"/>
              <a:t>have the right to make changes in the requirements as the business evolves, as the team gathers more input from stakeholders, or as you think more carefully about what you </a:t>
            </a:r>
            <a:r>
              <a:rPr lang="en-US" dirty="0" smtClean="0"/>
              <a:t>need.</a:t>
            </a:r>
          </a:p>
          <a:p>
            <a:pPr lvl="1" algn="just"/>
            <a:r>
              <a:rPr lang="en-US" dirty="0" smtClean="0"/>
              <a:t>However</a:t>
            </a:r>
            <a:r>
              <a:rPr lang="en-US" dirty="0"/>
              <a:t>, change always has a price. Sometimes adding a new function demands trade-offs with other functions or with the project’s schedule or budget. </a:t>
            </a:r>
            <a:endParaRPr lang="en-US" dirty="0" smtClean="0"/>
          </a:p>
          <a:p>
            <a:pPr lvl="1" algn="just"/>
            <a:r>
              <a:rPr lang="en-US" dirty="0" smtClean="0"/>
              <a:t>An </a:t>
            </a:r>
            <a:r>
              <a:rPr lang="en-US" dirty="0"/>
              <a:t>important part of the BA’s responsibility is to assess, manage, and communicate change impacts. Work with the BA on your project to agree on a simple but effective process for handling changes.</a:t>
            </a:r>
          </a:p>
        </p:txBody>
      </p:sp>
      <p:sp>
        <p:nvSpPr>
          <p:cNvPr id="4" name="Slide Number Placeholder 3"/>
          <p:cNvSpPr>
            <a:spLocks noGrp="1"/>
          </p:cNvSpPr>
          <p:nvPr>
            <p:ph type="sldNum" sz="quarter" idx="12"/>
          </p:nvPr>
        </p:nvSpPr>
        <p:spPr/>
        <p:txBody>
          <a:bodyPr/>
          <a:lstStyle/>
          <a:p>
            <a:fld id="{43A3F630-EDB4-4719-A0AA-067CC114C37D}" type="slidenum">
              <a:rPr lang="en-US" smtClean="0"/>
              <a:t>9</a:t>
            </a:fld>
            <a:endParaRPr lang="en-US"/>
          </a:p>
        </p:txBody>
      </p:sp>
    </p:spTree>
    <p:extLst>
      <p:ext uri="{BB962C8B-B14F-4D97-AF65-F5344CB8AC3E}">
        <p14:creationId xmlns:p14="http://schemas.microsoft.com/office/powerpoint/2010/main" val="804131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1923</Words>
  <Application>Microsoft Office PowerPoint</Application>
  <PresentationFormat>On-screen Show (4:3)</PresentationFormat>
  <Paragraphs>156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Software Requirements Engineering</vt:lpstr>
      <vt:lpstr>Agenda</vt:lpstr>
      <vt:lpstr>The Customer-development Partnership</vt:lpstr>
      <vt:lpstr>Rights for Software Customers</vt:lpstr>
      <vt:lpstr>Cont..</vt:lpstr>
      <vt:lpstr>Cont..</vt:lpstr>
      <vt:lpstr>Cont..</vt:lpstr>
      <vt:lpstr>Cont..</vt:lpstr>
      <vt:lpstr>Cont..</vt:lpstr>
      <vt:lpstr>Cont..</vt:lpstr>
      <vt:lpstr>Cont..</vt:lpstr>
      <vt:lpstr>Cont..</vt:lpstr>
      <vt:lpstr>Cont..</vt:lpstr>
      <vt:lpstr>Cont..</vt:lpstr>
      <vt:lpstr>Requirements Bill of Responsibilities for Software Customers</vt:lpstr>
      <vt:lpstr>Cont..</vt:lpstr>
      <vt:lpstr>Cont..</vt:lpstr>
      <vt:lpstr>Cont..</vt:lpstr>
      <vt:lpstr>Cont..</vt:lpstr>
      <vt:lpstr>Cont..</vt:lpstr>
      <vt:lpstr>Cont..</vt:lpstr>
      <vt:lpstr>Cont..</vt:lpstr>
      <vt:lpstr>Cont..</vt:lpstr>
      <vt:lpstr>Cont..</vt:lpstr>
      <vt:lpstr>The requirements baseline</vt:lpstr>
      <vt:lpstr>Cont..</vt:lpstr>
      <vt:lpstr>The End</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ismail - [2010]</dc:creator>
  <cp:lastModifiedBy>ismail - [2010]</cp:lastModifiedBy>
  <cp:revision>33</cp:revision>
  <dcterms:created xsi:type="dcterms:W3CDTF">2017-02-18T04:35:16Z</dcterms:created>
  <dcterms:modified xsi:type="dcterms:W3CDTF">2017-09-27T03:26:11Z</dcterms:modified>
</cp:coreProperties>
</file>