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2" r:id="rId14"/>
    <p:sldId id="273"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6ED951-66E0-4023-AFC9-F3DA4FD08033}"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15177-595D-44E6-8E74-B4942EC024BE}" type="slidenum">
              <a:rPr lang="en-US" smtClean="0"/>
              <a:t>‹#›</a:t>
            </a:fld>
            <a:endParaRPr lang="en-US"/>
          </a:p>
        </p:txBody>
      </p:sp>
    </p:spTree>
    <p:extLst>
      <p:ext uri="{BB962C8B-B14F-4D97-AF65-F5344CB8AC3E}">
        <p14:creationId xmlns:p14="http://schemas.microsoft.com/office/powerpoint/2010/main" val="128017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6ED951-66E0-4023-AFC9-F3DA4FD08033}"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15177-595D-44E6-8E74-B4942EC024BE}" type="slidenum">
              <a:rPr lang="en-US" smtClean="0"/>
              <a:t>‹#›</a:t>
            </a:fld>
            <a:endParaRPr lang="en-US"/>
          </a:p>
        </p:txBody>
      </p:sp>
    </p:spTree>
    <p:extLst>
      <p:ext uri="{BB962C8B-B14F-4D97-AF65-F5344CB8AC3E}">
        <p14:creationId xmlns:p14="http://schemas.microsoft.com/office/powerpoint/2010/main" val="3611901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6ED951-66E0-4023-AFC9-F3DA4FD08033}"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15177-595D-44E6-8E74-B4942EC024B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19365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6ED951-66E0-4023-AFC9-F3DA4FD08033}"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15177-595D-44E6-8E74-B4942EC024BE}" type="slidenum">
              <a:rPr lang="en-US" smtClean="0"/>
              <a:t>‹#›</a:t>
            </a:fld>
            <a:endParaRPr lang="en-US"/>
          </a:p>
        </p:txBody>
      </p:sp>
    </p:spTree>
    <p:extLst>
      <p:ext uri="{BB962C8B-B14F-4D97-AF65-F5344CB8AC3E}">
        <p14:creationId xmlns:p14="http://schemas.microsoft.com/office/powerpoint/2010/main" val="1805085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6ED951-66E0-4023-AFC9-F3DA4FD08033}"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15177-595D-44E6-8E74-B4942EC024B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2468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6ED951-66E0-4023-AFC9-F3DA4FD08033}"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15177-595D-44E6-8E74-B4942EC024BE}" type="slidenum">
              <a:rPr lang="en-US" smtClean="0"/>
              <a:t>‹#›</a:t>
            </a:fld>
            <a:endParaRPr lang="en-US"/>
          </a:p>
        </p:txBody>
      </p:sp>
    </p:spTree>
    <p:extLst>
      <p:ext uri="{BB962C8B-B14F-4D97-AF65-F5344CB8AC3E}">
        <p14:creationId xmlns:p14="http://schemas.microsoft.com/office/powerpoint/2010/main" val="4125156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6ED951-66E0-4023-AFC9-F3DA4FD08033}"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15177-595D-44E6-8E74-B4942EC024BE}" type="slidenum">
              <a:rPr lang="en-US" smtClean="0"/>
              <a:t>‹#›</a:t>
            </a:fld>
            <a:endParaRPr lang="en-US"/>
          </a:p>
        </p:txBody>
      </p:sp>
    </p:spTree>
    <p:extLst>
      <p:ext uri="{BB962C8B-B14F-4D97-AF65-F5344CB8AC3E}">
        <p14:creationId xmlns:p14="http://schemas.microsoft.com/office/powerpoint/2010/main" val="375611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6ED951-66E0-4023-AFC9-F3DA4FD08033}"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15177-595D-44E6-8E74-B4942EC024BE}" type="slidenum">
              <a:rPr lang="en-US" smtClean="0"/>
              <a:t>‹#›</a:t>
            </a:fld>
            <a:endParaRPr lang="en-US"/>
          </a:p>
        </p:txBody>
      </p:sp>
    </p:spTree>
    <p:extLst>
      <p:ext uri="{BB962C8B-B14F-4D97-AF65-F5344CB8AC3E}">
        <p14:creationId xmlns:p14="http://schemas.microsoft.com/office/powerpoint/2010/main" val="1979230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6ED951-66E0-4023-AFC9-F3DA4FD08033}"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15177-595D-44E6-8E74-B4942EC024BE}" type="slidenum">
              <a:rPr lang="en-US" smtClean="0"/>
              <a:t>‹#›</a:t>
            </a:fld>
            <a:endParaRPr lang="en-US"/>
          </a:p>
        </p:txBody>
      </p:sp>
    </p:spTree>
    <p:extLst>
      <p:ext uri="{BB962C8B-B14F-4D97-AF65-F5344CB8AC3E}">
        <p14:creationId xmlns:p14="http://schemas.microsoft.com/office/powerpoint/2010/main" val="187550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6ED951-66E0-4023-AFC9-F3DA4FD08033}"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15177-595D-44E6-8E74-B4942EC024BE}" type="slidenum">
              <a:rPr lang="en-US" smtClean="0"/>
              <a:t>‹#›</a:t>
            </a:fld>
            <a:endParaRPr lang="en-US"/>
          </a:p>
        </p:txBody>
      </p:sp>
    </p:spTree>
    <p:extLst>
      <p:ext uri="{BB962C8B-B14F-4D97-AF65-F5344CB8AC3E}">
        <p14:creationId xmlns:p14="http://schemas.microsoft.com/office/powerpoint/2010/main" val="1610702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6ED951-66E0-4023-AFC9-F3DA4FD08033}"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15177-595D-44E6-8E74-B4942EC024BE}" type="slidenum">
              <a:rPr lang="en-US" smtClean="0"/>
              <a:t>‹#›</a:t>
            </a:fld>
            <a:endParaRPr lang="en-US"/>
          </a:p>
        </p:txBody>
      </p:sp>
    </p:spTree>
    <p:extLst>
      <p:ext uri="{BB962C8B-B14F-4D97-AF65-F5344CB8AC3E}">
        <p14:creationId xmlns:p14="http://schemas.microsoft.com/office/powerpoint/2010/main" val="1431376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6ED951-66E0-4023-AFC9-F3DA4FD08033}" type="datetimeFigureOut">
              <a:rPr lang="en-US" smtClean="0"/>
              <a:t>11/12/2021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615177-595D-44E6-8E74-B4942EC024BE}" type="slidenum">
              <a:rPr lang="en-US" smtClean="0"/>
              <a:t>‹#›</a:t>
            </a:fld>
            <a:endParaRPr lang="en-US"/>
          </a:p>
        </p:txBody>
      </p:sp>
    </p:spTree>
    <p:extLst>
      <p:ext uri="{BB962C8B-B14F-4D97-AF65-F5344CB8AC3E}">
        <p14:creationId xmlns:p14="http://schemas.microsoft.com/office/powerpoint/2010/main" val="2495755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6ED951-66E0-4023-AFC9-F3DA4FD08033}" type="datetimeFigureOut">
              <a:rPr lang="en-US" smtClean="0"/>
              <a:t>11/12/2021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615177-595D-44E6-8E74-B4942EC024BE}" type="slidenum">
              <a:rPr lang="en-US" smtClean="0"/>
              <a:t>‹#›</a:t>
            </a:fld>
            <a:endParaRPr lang="en-US"/>
          </a:p>
        </p:txBody>
      </p:sp>
    </p:spTree>
    <p:extLst>
      <p:ext uri="{BB962C8B-B14F-4D97-AF65-F5344CB8AC3E}">
        <p14:creationId xmlns:p14="http://schemas.microsoft.com/office/powerpoint/2010/main" val="278874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ED951-66E0-4023-AFC9-F3DA4FD08033}" type="datetimeFigureOut">
              <a:rPr lang="en-US" smtClean="0"/>
              <a:t>11/12/2021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615177-595D-44E6-8E74-B4942EC024BE}" type="slidenum">
              <a:rPr lang="en-US" smtClean="0"/>
              <a:t>‹#›</a:t>
            </a:fld>
            <a:endParaRPr lang="en-US"/>
          </a:p>
        </p:txBody>
      </p:sp>
    </p:spTree>
    <p:extLst>
      <p:ext uri="{BB962C8B-B14F-4D97-AF65-F5344CB8AC3E}">
        <p14:creationId xmlns:p14="http://schemas.microsoft.com/office/powerpoint/2010/main" val="2918092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6ED951-66E0-4023-AFC9-F3DA4FD08033}"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15177-595D-44E6-8E74-B4942EC024BE}" type="slidenum">
              <a:rPr lang="en-US" smtClean="0"/>
              <a:t>‹#›</a:t>
            </a:fld>
            <a:endParaRPr lang="en-US"/>
          </a:p>
        </p:txBody>
      </p:sp>
    </p:spTree>
    <p:extLst>
      <p:ext uri="{BB962C8B-B14F-4D97-AF65-F5344CB8AC3E}">
        <p14:creationId xmlns:p14="http://schemas.microsoft.com/office/powerpoint/2010/main" val="2071524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6ED951-66E0-4023-AFC9-F3DA4FD08033}"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15177-595D-44E6-8E74-B4942EC024BE}" type="slidenum">
              <a:rPr lang="en-US" smtClean="0"/>
              <a:t>‹#›</a:t>
            </a:fld>
            <a:endParaRPr lang="en-US"/>
          </a:p>
        </p:txBody>
      </p:sp>
    </p:spTree>
    <p:extLst>
      <p:ext uri="{BB962C8B-B14F-4D97-AF65-F5344CB8AC3E}">
        <p14:creationId xmlns:p14="http://schemas.microsoft.com/office/powerpoint/2010/main" val="258836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6ED951-66E0-4023-AFC9-F3DA4FD08033}" type="datetimeFigureOut">
              <a:rPr lang="en-US" smtClean="0"/>
              <a:t>11/12/2021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615177-595D-44E6-8E74-B4942EC024BE}" type="slidenum">
              <a:rPr lang="en-US" smtClean="0"/>
              <a:t>‹#›</a:t>
            </a:fld>
            <a:endParaRPr lang="en-US"/>
          </a:p>
        </p:txBody>
      </p:sp>
    </p:spTree>
    <p:extLst>
      <p:ext uri="{BB962C8B-B14F-4D97-AF65-F5344CB8AC3E}">
        <p14:creationId xmlns:p14="http://schemas.microsoft.com/office/powerpoint/2010/main" val="26341285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1486" y="1163307"/>
            <a:ext cx="9144000" cy="1498007"/>
          </a:xfrm>
        </p:spPr>
        <p:txBody>
          <a:bodyPr>
            <a:normAutofit fontScale="90000"/>
          </a:bodyPr>
          <a:lstStyle/>
          <a:p>
            <a:pPr algn="ctr"/>
            <a:r>
              <a:rPr lang="en-US" b="1" dirty="0" smtClean="0"/>
              <a:t>Software Requirement Engineering</a:t>
            </a:r>
            <a:endParaRPr lang="en-US" b="1" dirty="0"/>
          </a:p>
        </p:txBody>
      </p:sp>
      <p:sp>
        <p:nvSpPr>
          <p:cNvPr id="3" name="Subtitle 2"/>
          <p:cNvSpPr>
            <a:spLocks noGrp="1"/>
          </p:cNvSpPr>
          <p:nvPr>
            <p:ph type="subTitle" idx="1"/>
          </p:nvPr>
        </p:nvSpPr>
        <p:spPr>
          <a:xfrm>
            <a:off x="0" y="2879678"/>
            <a:ext cx="9144000" cy="1883391"/>
          </a:xfrm>
        </p:spPr>
        <p:txBody>
          <a:bodyPr>
            <a:normAutofit/>
          </a:bodyPr>
          <a:lstStyle/>
          <a:p>
            <a:r>
              <a:rPr lang="en-US" sz="5400" b="1" dirty="0" smtClean="0">
                <a:latin typeface="+mj-lt"/>
                <a:ea typeface="+mj-ea"/>
                <a:cs typeface="+mj-cs"/>
              </a:rPr>
              <a:t>By: Farah Jabeen</a:t>
            </a:r>
            <a:endParaRPr lang="en-US" sz="5400" b="1" dirty="0">
              <a:latin typeface="+mj-lt"/>
              <a:ea typeface="+mj-ea"/>
              <a:cs typeface="+mj-cs"/>
            </a:endParaRPr>
          </a:p>
        </p:txBody>
      </p:sp>
    </p:spTree>
    <p:extLst>
      <p:ext uri="{BB962C8B-B14F-4D97-AF65-F5344CB8AC3E}">
        <p14:creationId xmlns:p14="http://schemas.microsoft.com/office/powerpoint/2010/main" val="944157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1" dirty="0"/>
              <a:t>Incremental</a:t>
            </a:r>
            <a:r>
              <a:rPr lang="en-US" dirty="0" smtClean="0"/>
              <a:t> </a:t>
            </a:r>
            <a:r>
              <a:rPr lang="en-US" sz="6000" b="1" dirty="0"/>
              <a:t>Model</a:t>
            </a:r>
            <a:endParaRPr lang="en-US" sz="6000" b="1" dirty="0"/>
          </a:p>
        </p:txBody>
      </p:sp>
      <p:sp>
        <p:nvSpPr>
          <p:cNvPr id="3" name="Content Placeholder 2"/>
          <p:cNvSpPr>
            <a:spLocks noGrp="1"/>
          </p:cNvSpPr>
          <p:nvPr>
            <p:ph idx="1"/>
          </p:nvPr>
        </p:nvSpPr>
        <p:spPr>
          <a:xfrm>
            <a:off x="677334" y="2160590"/>
            <a:ext cx="8596668" cy="2288580"/>
          </a:xfrm>
        </p:spPr>
        <p:txBody>
          <a:bodyPr>
            <a:normAutofit/>
          </a:bodyPr>
          <a:lstStyle/>
          <a:p>
            <a:pPr algn="just"/>
            <a:r>
              <a:rPr lang="en-US" dirty="0"/>
              <a:t>Incremental Model is a process of software development where requirements are broken down into multiple standalone modules of software development cycle. Incremental development is done in steps from analysis design, implementation, testing/verification, </a:t>
            </a:r>
            <a:r>
              <a:rPr lang="en-US" dirty="0" smtClean="0"/>
              <a:t>maintenance.</a:t>
            </a:r>
          </a:p>
          <a:p>
            <a:pPr algn="just"/>
            <a:r>
              <a:rPr lang="en-US" dirty="0"/>
              <a:t>Each iteration passes through the </a:t>
            </a:r>
            <a:r>
              <a:rPr lang="en-US" b="1" dirty="0"/>
              <a:t>requirements, design, coding and testing phases</a:t>
            </a:r>
            <a:r>
              <a:rPr lang="en-US" dirty="0"/>
              <a:t>. </a:t>
            </a:r>
            <a:endParaRPr lang="en-US" dirty="0"/>
          </a:p>
        </p:txBody>
      </p:sp>
    </p:spTree>
    <p:extLst>
      <p:ext uri="{BB962C8B-B14F-4D97-AF65-F5344CB8AC3E}">
        <p14:creationId xmlns:p14="http://schemas.microsoft.com/office/powerpoint/2010/main" val="707651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1" dirty="0"/>
              <a:t>Incremental</a:t>
            </a:r>
            <a:r>
              <a:rPr lang="en-US" dirty="0" smtClean="0"/>
              <a:t> </a:t>
            </a:r>
            <a:r>
              <a:rPr lang="en-US" sz="6000" b="1" dirty="0"/>
              <a:t>Model</a:t>
            </a:r>
            <a:endParaRPr lang="en-US" sz="60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73573241"/>
              </p:ext>
            </p:extLst>
          </p:nvPr>
        </p:nvGraphicFramePr>
        <p:xfrm>
          <a:off x="1460310" y="2033516"/>
          <a:ext cx="7601802" cy="3821375"/>
        </p:xfrm>
        <a:graphic>
          <a:graphicData uri="http://schemas.openxmlformats.org/drawingml/2006/table">
            <a:tbl>
              <a:tblPr/>
              <a:tblGrid>
                <a:gridCol w="3800901"/>
                <a:gridCol w="3800901"/>
              </a:tblGrid>
              <a:tr h="764275">
                <a:tc>
                  <a:txBody>
                    <a:bodyPr/>
                    <a:lstStyle/>
                    <a:p>
                      <a:pPr algn="just"/>
                      <a:r>
                        <a:rPr lang="en-US" sz="1400">
                          <a:effectLst/>
                        </a:rPr>
                        <a:t>Incremental Phases</a:t>
                      </a:r>
                    </a:p>
                  </a:txBody>
                  <a:tcPr marL="65405" marR="65405" marT="32702" marB="32702"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just"/>
                      <a:r>
                        <a:rPr lang="en-US" sz="1400">
                          <a:effectLst/>
                        </a:rPr>
                        <a:t>Activities performed in incremental phases</a:t>
                      </a:r>
                    </a:p>
                  </a:txBody>
                  <a:tcPr marL="65405" marR="65405" marT="32702" marB="32702"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r>
              <a:tr h="764275">
                <a:tc>
                  <a:txBody>
                    <a:bodyPr/>
                    <a:lstStyle/>
                    <a:p>
                      <a:pPr algn="just"/>
                      <a:r>
                        <a:rPr lang="en-US" sz="1400" b="1">
                          <a:effectLst/>
                        </a:rPr>
                        <a:t>Requirement Analysis</a:t>
                      </a:r>
                      <a:endParaRPr lang="en-US" sz="1400">
                        <a:effectLst/>
                      </a:endParaRPr>
                    </a:p>
                  </a:txBody>
                  <a:tcPr marL="65405" marR="65405" marT="32702" marB="3270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just">
                        <a:buFont typeface="Arial" panose="020B0604020202020204" pitchFamily="34" charset="0"/>
                        <a:buNone/>
                      </a:pPr>
                      <a:r>
                        <a:rPr lang="en-US" sz="1400" dirty="0">
                          <a:effectLst/>
                        </a:rPr>
                        <a:t>Requirement and specification of the software are collected</a:t>
                      </a:r>
                    </a:p>
                  </a:txBody>
                  <a:tcPr marL="65405" marR="65405" marT="32702" marB="3270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764275">
                <a:tc>
                  <a:txBody>
                    <a:bodyPr/>
                    <a:lstStyle/>
                    <a:p>
                      <a:pPr algn="just"/>
                      <a:r>
                        <a:rPr lang="en-US" sz="1400" b="1">
                          <a:effectLst/>
                        </a:rPr>
                        <a:t>Design</a:t>
                      </a:r>
                      <a:endParaRPr lang="en-US" sz="1400">
                        <a:effectLst/>
                      </a:endParaRPr>
                    </a:p>
                  </a:txBody>
                  <a:tcPr marL="65405" marR="65405" marT="32702" marB="3270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just">
                        <a:buFont typeface="Arial" panose="020B0604020202020204" pitchFamily="34" charset="0"/>
                        <a:buNone/>
                      </a:pPr>
                      <a:r>
                        <a:rPr lang="en-US" sz="1400" dirty="0">
                          <a:effectLst/>
                        </a:rPr>
                        <a:t>Some high-end function are designed during this stage</a:t>
                      </a:r>
                    </a:p>
                  </a:txBody>
                  <a:tcPr marL="65405" marR="65405" marT="32702" marB="3270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764275">
                <a:tc>
                  <a:txBody>
                    <a:bodyPr/>
                    <a:lstStyle/>
                    <a:p>
                      <a:pPr algn="just"/>
                      <a:r>
                        <a:rPr lang="en-US" sz="1400" b="1">
                          <a:effectLst/>
                        </a:rPr>
                        <a:t>Code</a:t>
                      </a:r>
                      <a:endParaRPr lang="en-US" sz="1400">
                        <a:effectLst/>
                      </a:endParaRPr>
                    </a:p>
                  </a:txBody>
                  <a:tcPr marL="65405" marR="65405" marT="32702" marB="3270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just">
                        <a:buFont typeface="Arial" panose="020B0604020202020204" pitchFamily="34" charset="0"/>
                        <a:buNone/>
                      </a:pPr>
                      <a:r>
                        <a:rPr lang="en-US" sz="1400" dirty="0">
                          <a:effectLst/>
                        </a:rPr>
                        <a:t>Coding of software is done during this stage</a:t>
                      </a:r>
                    </a:p>
                  </a:txBody>
                  <a:tcPr marL="65405" marR="65405" marT="32702" marB="32702"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764275">
                <a:tc>
                  <a:txBody>
                    <a:bodyPr/>
                    <a:lstStyle/>
                    <a:p>
                      <a:pPr algn="just"/>
                      <a:r>
                        <a:rPr lang="en-US" sz="1400" b="1">
                          <a:effectLst/>
                        </a:rPr>
                        <a:t>Test</a:t>
                      </a:r>
                      <a:endParaRPr lang="en-US" sz="1400">
                        <a:effectLst/>
                      </a:endParaRPr>
                    </a:p>
                  </a:txBody>
                  <a:tcPr marL="65405" marR="65405" marT="32702" marB="32702"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pPr algn="just">
                        <a:buFont typeface="Arial" panose="020B0604020202020204" pitchFamily="34" charset="0"/>
                        <a:buNone/>
                      </a:pPr>
                      <a:r>
                        <a:rPr lang="en-US" sz="1400" dirty="0">
                          <a:effectLst/>
                        </a:rPr>
                        <a:t>Once the system is deployed, it goes through the testing phase</a:t>
                      </a:r>
                    </a:p>
                  </a:txBody>
                  <a:tcPr marL="65405" marR="65405" marT="32702" marB="32702"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3818327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1" dirty="0"/>
              <a:t>Incremental</a:t>
            </a:r>
            <a:r>
              <a:rPr lang="en-US" dirty="0" smtClean="0"/>
              <a:t> </a:t>
            </a:r>
            <a:r>
              <a:rPr lang="en-US" sz="6000" b="1" dirty="0"/>
              <a:t>Model</a:t>
            </a:r>
            <a:endParaRPr lang="en-US" sz="6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1880" y="2486612"/>
            <a:ext cx="6018663" cy="2990405"/>
          </a:xfrm>
        </p:spPr>
      </p:pic>
    </p:spTree>
    <p:extLst>
      <p:ext uri="{BB962C8B-B14F-4D97-AF65-F5344CB8AC3E}">
        <p14:creationId xmlns:p14="http://schemas.microsoft.com/office/powerpoint/2010/main" val="2824674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1" dirty="0"/>
              <a:t>Incremental</a:t>
            </a:r>
            <a:r>
              <a:rPr lang="en-US" dirty="0" smtClean="0"/>
              <a:t> </a:t>
            </a:r>
            <a:r>
              <a:rPr lang="en-US" sz="6000" b="1" dirty="0"/>
              <a:t>Model</a:t>
            </a:r>
            <a:endParaRPr lang="en-US" sz="6000" b="1" dirty="0"/>
          </a:p>
        </p:txBody>
      </p:sp>
      <p:sp>
        <p:nvSpPr>
          <p:cNvPr id="3" name="Content Placeholder 2"/>
          <p:cNvSpPr>
            <a:spLocks noGrp="1"/>
          </p:cNvSpPr>
          <p:nvPr>
            <p:ph idx="1"/>
          </p:nvPr>
        </p:nvSpPr>
        <p:spPr/>
        <p:txBody>
          <a:bodyPr/>
          <a:lstStyle/>
          <a:p>
            <a:r>
              <a:rPr lang="en-US" dirty="0"/>
              <a:t>The various phases of incremental model are as follows</a:t>
            </a:r>
            <a:r>
              <a:rPr lang="en-US" dirty="0" smtClean="0"/>
              <a:t>:</a:t>
            </a:r>
          </a:p>
          <a:p>
            <a:pPr marL="0" indent="0">
              <a:buNone/>
            </a:pPr>
            <a:r>
              <a:rPr lang="en-US" b="1" dirty="0" smtClean="0"/>
              <a:t>Requirement </a:t>
            </a:r>
            <a:r>
              <a:rPr lang="en-US" b="1" dirty="0"/>
              <a:t>analysis: </a:t>
            </a:r>
          </a:p>
          <a:p>
            <a:pPr marL="0" indent="0">
              <a:buNone/>
            </a:pPr>
            <a:r>
              <a:rPr lang="en-US" dirty="0" smtClean="0"/>
              <a:t>In </a:t>
            </a:r>
            <a:r>
              <a:rPr lang="en-US" dirty="0"/>
              <a:t>the first phase of the incremental model, the product analysis expertise identifies the requirements. And the system functional requirements are understood by the requirement analysis team. To develop the software under the incremental model, this phase performs a crucial role</a:t>
            </a:r>
            <a:r>
              <a:rPr lang="en-US" dirty="0" smtClean="0"/>
              <a:t>.</a:t>
            </a:r>
          </a:p>
          <a:p>
            <a:pPr marL="0" indent="0">
              <a:buNone/>
            </a:pPr>
            <a:r>
              <a:rPr lang="en-US" b="1" dirty="0" smtClean="0"/>
              <a:t>Design </a:t>
            </a:r>
            <a:r>
              <a:rPr lang="en-US" b="1" dirty="0"/>
              <a:t>and </a:t>
            </a:r>
            <a:r>
              <a:rPr lang="en-US" b="1" dirty="0"/>
              <a:t>Development: </a:t>
            </a:r>
            <a:endParaRPr lang="en-US" b="1" dirty="0"/>
          </a:p>
          <a:p>
            <a:pPr marL="0" indent="0">
              <a:buNone/>
            </a:pPr>
            <a:r>
              <a:rPr lang="en-US" dirty="0" smtClean="0"/>
              <a:t>In </a:t>
            </a:r>
            <a:r>
              <a:rPr lang="en-US" dirty="0"/>
              <a:t>this phase of the Incremental model of SDLC, the design of the system functionality and the development method are finished with success. When software develops new practicality, the incremental model uses style and development phase</a:t>
            </a:r>
          </a:p>
        </p:txBody>
      </p:sp>
    </p:spTree>
    <p:extLst>
      <p:ext uri="{BB962C8B-B14F-4D97-AF65-F5344CB8AC3E}">
        <p14:creationId xmlns:p14="http://schemas.microsoft.com/office/powerpoint/2010/main" val="3998432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1" dirty="0"/>
              <a:t>Incremental</a:t>
            </a:r>
            <a:r>
              <a:rPr lang="en-US" dirty="0" smtClean="0"/>
              <a:t> </a:t>
            </a:r>
            <a:r>
              <a:rPr lang="en-US" sz="6000" b="1" dirty="0"/>
              <a:t>Model</a:t>
            </a:r>
            <a:endParaRPr lang="en-US" sz="6000" b="1" dirty="0"/>
          </a:p>
        </p:txBody>
      </p:sp>
      <p:sp>
        <p:nvSpPr>
          <p:cNvPr id="3" name="Content Placeholder 2"/>
          <p:cNvSpPr>
            <a:spLocks noGrp="1"/>
          </p:cNvSpPr>
          <p:nvPr>
            <p:ph idx="1"/>
          </p:nvPr>
        </p:nvSpPr>
        <p:spPr/>
        <p:txBody>
          <a:bodyPr/>
          <a:lstStyle/>
          <a:p>
            <a:pPr marL="0" indent="0">
              <a:buNone/>
            </a:pPr>
            <a:r>
              <a:rPr lang="en-US" b="1" dirty="0" smtClean="0"/>
              <a:t>Testing:</a:t>
            </a:r>
          </a:p>
          <a:p>
            <a:pPr marL="0" indent="0">
              <a:buNone/>
            </a:pPr>
            <a:r>
              <a:rPr lang="en-US" dirty="0" smtClean="0"/>
              <a:t>In </a:t>
            </a:r>
            <a:r>
              <a:rPr lang="en-US" dirty="0"/>
              <a:t>the incremental model, the testing phase checks the performance of each existing function as well as additional functionality. In the testing phase, the various methods are used to test the behavior of each task. </a:t>
            </a:r>
            <a:endParaRPr lang="en-US" dirty="0" smtClean="0"/>
          </a:p>
          <a:p>
            <a:pPr marL="0" indent="0">
              <a:buNone/>
            </a:pPr>
            <a:r>
              <a:rPr lang="en-US" b="1" dirty="0" smtClean="0"/>
              <a:t>Implementation</a:t>
            </a:r>
            <a:r>
              <a:rPr lang="en-US" b="1" dirty="0"/>
              <a:t>: </a:t>
            </a:r>
            <a:endParaRPr lang="en-US" b="1" dirty="0" smtClean="0"/>
          </a:p>
          <a:p>
            <a:pPr marL="0" indent="0">
              <a:buNone/>
            </a:pPr>
            <a:r>
              <a:rPr lang="en-US" dirty="0" smtClean="0"/>
              <a:t>Implementation </a:t>
            </a:r>
            <a:r>
              <a:rPr lang="en-US" dirty="0"/>
              <a:t>phase enables the coding phase of the development system. It involves the final coding that design in the designing and development phase and tests the functionality in the testing phase. After completion of this phase, the number of the product working is enhanced and upgraded up to the final system product</a:t>
            </a:r>
          </a:p>
        </p:txBody>
      </p:sp>
    </p:spTree>
    <p:extLst>
      <p:ext uri="{BB962C8B-B14F-4D97-AF65-F5344CB8AC3E}">
        <p14:creationId xmlns:p14="http://schemas.microsoft.com/office/powerpoint/2010/main" val="152816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1" dirty="0"/>
              <a:t>Incremental</a:t>
            </a:r>
            <a:r>
              <a:rPr lang="en-US" dirty="0" smtClean="0"/>
              <a:t> </a:t>
            </a:r>
            <a:r>
              <a:rPr lang="en-US" sz="6000" b="1" dirty="0"/>
              <a:t>Model</a:t>
            </a:r>
            <a:endParaRPr lang="en-US" sz="6000" b="1" dirty="0"/>
          </a:p>
        </p:txBody>
      </p:sp>
      <p:sp>
        <p:nvSpPr>
          <p:cNvPr id="3" name="Content Placeholder 2"/>
          <p:cNvSpPr>
            <a:spLocks noGrp="1"/>
          </p:cNvSpPr>
          <p:nvPr>
            <p:ph idx="1"/>
          </p:nvPr>
        </p:nvSpPr>
        <p:spPr/>
        <p:txBody>
          <a:bodyPr/>
          <a:lstStyle/>
          <a:p>
            <a:pPr marL="0" indent="0">
              <a:buNone/>
            </a:pPr>
            <a:r>
              <a:rPr lang="en-US" dirty="0"/>
              <a:t>When we use the Incremental Model? </a:t>
            </a:r>
            <a:endParaRPr lang="en-US" dirty="0" smtClean="0"/>
          </a:p>
          <a:p>
            <a:r>
              <a:rPr lang="en-US" dirty="0" smtClean="0"/>
              <a:t>A </a:t>
            </a:r>
            <a:r>
              <a:rPr lang="en-US" dirty="0"/>
              <a:t>project has a lengthy development schedule </a:t>
            </a:r>
            <a:r>
              <a:rPr lang="en-US" dirty="0" smtClean="0"/>
              <a:t>.</a:t>
            </a:r>
          </a:p>
          <a:p>
            <a:r>
              <a:rPr lang="en-US" dirty="0" smtClean="0"/>
              <a:t> </a:t>
            </a:r>
            <a:r>
              <a:rPr lang="en-US" dirty="0"/>
              <a:t>When Software team are not very well skilled or trained. </a:t>
            </a:r>
          </a:p>
          <a:p>
            <a:r>
              <a:rPr lang="en-US" dirty="0" smtClean="0"/>
              <a:t>When </a:t>
            </a:r>
            <a:r>
              <a:rPr lang="en-US" dirty="0"/>
              <a:t>the customer demands a quick release of the product. o You can develop prioritized requirements first. </a:t>
            </a:r>
          </a:p>
          <a:p>
            <a:r>
              <a:rPr lang="en-US" dirty="0" smtClean="0"/>
              <a:t>Requirements </a:t>
            </a:r>
            <a:r>
              <a:rPr lang="en-US" dirty="0"/>
              <a:t>of the system are clearly understood </a:t>
            </a:r>
            <a:r>
              <a:rPr lang="en-US" dirty="0" smtClean="0"/>
              <a:t>.</a:t>
            </a:r>
          </a:p>
          <a:p>
            <a:r>
              <a:rPr lang="en-US" dirty="0" smtClean="0"/>
              <a:t>When </a:t>
            </a:r>
            <a:r>
              <a:rPr lang="en-US" dirty="0"/>
              <a:t>high-risk features and goals are involved </a:t>
            </a:r>
            <a:r>
              <a:rPr lang="en-US" dirty="0" smtClean="0"/>
              <a:t>.</a:t>
            </a:r>
          </a:p>
          <a:p>
            <a:r>
              <a:rPr lang="en-US" dirty="0" smtClean="0"/>
              <a:t>Such </a:t>
            </a:r>
            <a:r>
              <a:rPr lang="en-US" dirty="0"/>
              <a:t>methodology is more in use for web application and product based </a:t>
            </a:r>
            <a:r>
              <a:rPr lang="en-US" dirty="0" smtClean="0"/>
              <a:t>companies.</a:t>
            </a:r>
            <a:endParaRPr lang="en-US" dirty="0"/>
          </a:p>
        </p:txBody>
      </p:sp>
    </p:spTree>
    <p:extLst>
      <p:ext uri="{BB962C8B-B14F-4D97-AF65-F5344CB8AC3E}">
        <p14:creationId xmlns:p14="http://schemas.microsoft.com/office/powerpoint/2010/main" val="2643461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550989"/>
          </a:xfrm>
        </p:spPr>
        <p:txBody>
          <a:bodyPr>
            <a:normAutofit fontScale="90000"/>
          </a:bodyPr>
          <a:lstStyle/>
          <a:p>
            <a:pPr algn="ctr"/>
            <a:r>
              <a:rPr lang="en-US" sz="6000" dirty="0"/>
              <a:t>Advantage of Incremental Model</a:t>
            </a:r>
            <a:endParaRPr lang="en-US" sz="6000" b="1" dirty="0"/>
          </a:p>
        </p:txBody>
      </p:sp>
      <p:sp>
        <p:nvSpPr>
          <p:cNvPr id="3" name="Content Placeholder 2"/>
          <p:cNvSpPr>
            <a:spLocks noGrp="1"/>
          </p:cNvSpPr>
          <p:nvPr>
            <p:ph idx="1"/>
          </p:nvPr>
        </p:nvSpPr>
        <p:spPr/>
        <p:txBody>
          <a:bodyPr/>
          <a:lstStyle/>
          <a:p>
            <a:pPr marL="0" indent="0">
              <a:buNone/>
            </a:pPr>
            <a:endParaRPr lang="en-US" dirty="0"/>
          </a:p>
          <a:p>
            <a:pPr algn="just"/>
            <a:r>
              <a:rPr lang="en-US" dirty="0" smtClean="0"/>
              <a:t>Errors </a:t>
            </a:r>
            <a:r>
              <a:rPr lang="en-US" dirty="0"/>
              <a:t>are easy to be recognized. </a:t>
            </a:r>
          </a:p>
          <a:p>
            <a:pPr algn="just"/>
            <a:r>
              <a:rPr lang="en-US" dirty="0" smtClean="0"/>
              <a:t>The </a:t>
            </a:r>
            <a:r>
              <a:rPr lang="en-US" dirty="0"/>
              <a:t>software will be generated quickly during the software life </a:t>
            </a:r>
            <a:r>
              <a:rPr lang="en-US" dirty="0" smtClean="0"/>
              <a:t>cycle.</a:t>
            </a:r>
          </a:p>
          <a:p>
            <a:pPr algn="just"/>
            <a:r>
              <a:rPr lang="en-US" dirty="0" smtClean="0"/>
              <a:t> </a:t>
            </a:r>
            <a:r>
              <a:rPr lang="en-US" dirty="0"/>
              <a:t>It is flexible and less expensive to change requirements and </a:t>
            </a:r>
            <a:r>
              <a:rPr lang="en-US" dirty="0" smtClean="0"/>
              <a:t>scope.</a:t>
            </a:r>
          </a:p>
          <a:p>
            <a:pPr algn="just"/>
            <a:r>
              <a:rPr lang="en-US" dirty="0" smtClean="0"/>
              <a:t>Errors </a:t>
            </a:r>
            <a:r>
              <a:rPr lang="en-US" dirty="0"/>
              <a:t>are easy to be </a:t>
            </a:r>
            <a:r>
              <a:rPr lang="en-US" dirty="0" smtClean="0"/>
              <a:t>identified.</a:t>
            </a:r>
          </a:p>
          <a:p>
            <a:pPr algn="just"/>
            <a:r>
              <a:rPr lang="en-US" dirty="0" smtClean="0"/>
              <a:t>This </a:t>
            </a:r>
            <a:r>
              <a:rPr lang="en-US" dirty="0"/>
              <a:t>model is less costly compared to </a:t>
            </a:r>
            <a:r>
              <a:rPr lang="en-US" dirty="0" smtClean="0"/>
              <a:t>others.</a:t>
            </a:r>
            <a:endParaRPr lang="en-US" dirty="0"/>
          </a:p>
        </p:txBody>
      </p:sp>
    </p:spTree>
    <p:extLst>
      <p:ext uri="{BB962C8B-B14F-4D97-AF65-F5344CB8AC3E}">
        <p14:creationId xmlns:p14="http://schemas.microsoft.com/office/powerpoint/2010/main" val="3132813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550989"/>
          </a:xfrm>
        </p:spPr>
        <p:txBody>
          <a:bodyPr>
            <a:normAutofit fontScale="90000"/>
          </a:bodyPr>
          <a:lstStyle/>
          <a:p>
            <a:pPr algn="ctr"/>
            <a:r>
              <a:rPr lang="en-US" sz="6000" dirty="0" smtClean="0"/>
              <a:t>Disadvantage </a:t>
            </a:r>
            <a:r>
              <a:rPr lang="en-US" sz="6000" dirty="0"/>
              <a:t>of Incremental Model</a:t>
            </a:r>
            <a:endParaRPr lang="en-US" sz="6000" b="1" dirty="0"/>
          </a:p>
        </p:txBody>
      </p:sp>
      <p:sp>
        <p:nvSpPr>
          <p:cNvPr id="3" name="Content Placeholder 2"/>
          <p:cNvSpPr>
            <a:spLocks noGrp="1"/>
          </p:cNvSpPr>
          <p:nvPr>
            <p:ph idx="1"/>
          </p:nvPr>
        </p:nvSpPr>
        <p:spPr/>
        <p:txBody>
          <a:bodyPr/>
          <a:lstStyle/>
          <a:p>
            <a:pPr algn="just"/>
            <a:r>
              <a:rPr lang="en-US" dirty="0"/>
              <a:t>Need for good planning designing </a:t>
            </a:r>
            <a:r>
              <a:rPr lang="en-US" dirty="0" smtClean="0"/>
              <a:t>.</a:t>
            </a:r>
          </a:p>
          <a:p>
            <a:pPr algn="just"/>
            <a:r>
              <a:rPr lang="en-US" dirty="0" smtClean="0"/>
              <a:t> </a:t>
            </a:r>
            <a:r>
              <a:rPr lang="en-US" dirty="0"/>
              <a:t>Total Cost is high. </a:t>
            </a:r>
            <a:endParaRPr lang="en-US" dirty="0" smtClean="0"/>
          </a:p>
          <a:p>
            <a:pPr algn="just"/>
            <a:r>
              <a:rPr lang="en-US" dirty="0" smtClean="0"/>
              <a:t> </a:t>
            </a:r>
            <a:r>
              <a:rPr lang="en-US" dirty="0"/>
              <a:t>Well defined module interfaces are needed. </a:t>
            </a:r>
          </a:p>
          <a:p>
            <a:pPr algn="just"/>
            <a:r>
              <a:rPr lang="en-US" dirty="0" smtClean="0"/>
              <a:t>Problems </a:t>
            </a:r>
            <a:r>
              <a:rPr lang="en-US" dirty="0"/>
              <a:t>might cause due to system architecture as such not all requirements collected up front for the entire software lifecycle </a:t>
            </a:r>
            <a:r>
              <a:rPr lang="en-US" dirty="0" smtClean="0"/>
              <a:t>.</a:t>
            </a:r>
          </a:p>
          <a:p>
            <a:pPr algn="just"/>
            <a:r>
              <a:rPr lang="en-US" dirty="0" smtClean="0"/>
              <a:t>Each </a:t>
            </a:r>
            <a:r>
              <a:rPr lang="en-US" dirty="0"/>
              <a:t>iteration phase is rigid and does not overlap each </a:t>
            </a:r>
            <a:r>
              <a:rPr lang="en-US" dirty="0" smtClean="0"/>
              <a:t>other.</a:t>
            </a:r>
          </a:p>
          <a:p>
            <a:pPr algn="just"/>
            <a:r>
              <a:rPr lang="en-US" dirty="0" smtClean="0"/>
              <a:t>Rectifying </a:t>
            </a:r>
            <a:r>
              <a:rPr lang="en-US" dirty="0"/>
              <a:t>a problem in one unit requires correction in all the units and consumes a lot of </a:t>
            </a:r>
            <a:r>
              <a:rPr lang="en-US" dirty="0" smtClean="0"/>
              <a:t>time.</a:t>
            </a:r>
            <a:endParaRPr lang="en-US" dirty="0"/>
          </a:p>
        </p:txBody>
      </p:sp>
    </p:spTree>
    <p:extLst>
      <p:ext uri="{BB962C8B-B14F-4D97-AF65-F5344CB8AC3E}">
        <p14:creationId xmlns:p14="http://schemas.microsoft.com/office/powerpoint/2010/main" val="83492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20336"/>
          </a:xfrm>
        </p:spPr>
        <p:txBody>
          <a:bodyPr/>
          <a:lstStyle/>
          <a:p>
            <a:pPr algn="ctr"/>
            <a:r>
              <a:rPr lang="en-US" b="1" dirty="0" smtClean="0"/>
              <a:t>SDLC</a:t>
            </a:r>
            <a:endParaRPr lang="en-US" b="1" dirty="0"/>
          </a:p>
        </p:txBody>
      </p:sp>
      <p:sp>
        <p:nvSpPr>
          <p:cNvPr id="3" name="Subtitle 2"/>
          <p:cNvSpPr>
            <a:spLocks noGrp="1"/>
          </p:cNvSpPr>
          <p:nvPr>
            <p:ph type="subTitle" idx="1"/>
          </p:nvPr>
        </p:nvSpPr>
        <p:spPr>
          <a:xfrm>
            <a:off x="1505803" y="2538485"/>
            <a:ext cx="9144000" cy="2402006"/>
          </a:xfrm>
        </p:spPr>
        <p:txBody>
          <a:bodyPr>
            <a:normAutofit/>
          </a:bodyPr>
          <a:lstStyle/>
          <a:p>
            <a:pPr marL="342900" indent="-342900" algn="just">
              <a:buFont typeface="Arial" panose="020B0604020202020204" pitchFamily="34" charset="0"/>
              <a:buChar char="•"/>
            </a:pPr>
            <a:r>
              <a:rPr lang="en-US" dirty="0"/>
              <a:t>Software Development life cycle (SDLC) is a spiritual model used in project management that defines the stages include in an information system development project, from an initial feasibility study to the maintenance of the completed </a:t>
            </a:r>
            <a:r>
              <a:rPr lang="en-US" dirty="0" smtClean="0"/>
              <a:t>application.</a:t>
            </a:r>
          </a:p>
          <a:p>
            <a:pPr marL="342900" indent="-342900" algn="just">
              <a:buFont typeface="Arial" panose="020B0604020202020204" pitchFamily="34" charset="0"/>
              <a:buChar char="•"/>
            </a:pPr>
            <a:r>
              <a:rPr lang="en-US" dirty="0" smtClean="0"/>
              <a:t>The </a:t>
            </a:r>
            <a:r>
              <a:rPr lang="en-US" dirty="0"/>
              <a:t>SDLC process includes </a:t>
            </a:r>
            <a:r>
              <a:rPr lang="en-US" b="1" dirty="0"/>
              <a:t>planning, designing, developing, testing and deploying</a:t>
            </a:r>
            <a:endParaRPr lang="en-US" dirty="0"/>
          </a:p>
        </p:txBody>
      </p:sp>
    </p:spTree>
    <p:extLst>
      <p:ext uri="{BB962C8B-B14F-4D97-AF65-F5344CB8AC3E}">
        <p14:creationId xmlns:p14="http://schemas.microsoft.com/office/powerpoint/2010/main" val="804734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20336"/>
          </a:xfrm>
        </p:spPr>
        <p:txBody>
          <a:bodyPr/>
          <a:lstStyle/>
          <a:p>
            <a:pPr algn="ctr"/>
            <a:r>
              <a:rPr lang="en-US" b="1" dirty="0"/>
              <a:t>SDLC Models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041" y="2088108"/>
            <a:ext cx="5268034" cy="4302228"/>
          </a:xfrm>
          <a:prstGeom prst="rect">
            <a:avLst/>
          </a:prstGeom>
        </p:spPr>
      </p:pic>
    </p:spTree>
    <p:extLst>
      <p:ext uri="{BB962C8B-B14F-4D97-AF65-F5344CB8AC3E}">
        <p14:creationId xmlns:p14="http://schemas.microsoft.com/office/powerpoint/2010/main" val="1199735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1" dirty="0"/>
              <a:t>Spiral</a:t>
            </a:r>
            <a:r>
              <a:rPr lang="en-US" dirty="0" smtClean="0"/>
              <a:t> </a:t>
            </a:r>
            <a:r>
              <a:rPr lang="en-US" sz="6000" b="1" dirty="0"/>
              <a:t>Model</a:t>
            </a:r>
          </a:p>
        </p:txBody>
      </p:sp>
      <p:sp>
        <p:nvSpPr>
          <p:cNvPr id="3" name="Content Placeholder 2"/>
          <p:cNvSpPr>
            <a:spLocks noGrp="1"/>
          </p:cNvSpPr>
          <p:nvPr>
            <p:ph idx="1"/>
          </p:nvPr>
        </p:nvSpPr>
        <p:spPr/>
        <p:txBody>
          <a:bodyPr/>
          <a:lstStyle/>
          <a:p>
            <a:pPr algn="just"/>
            <a:r>
              <a:rPr lang="en-US" dirty="0" smtClean="0"/>
              <a:t>The spiral model has four phases. A software project repeatedly passes through these phases in iterations called Spirals. </a:t>
            </a:r>
          </a:p>
          <a:p>
            <a:pPr marL="0" indent="0" algn="just">
              <a:buNone/>
            </a:pPr>
            <a:r>
              <a:rPr lang="en-US" b="1" dirty="0" smtClean="0"/>
              <a:t>Identification:</a:t>
            </a:r>
          </a:p>
          <a:p>
            <a:pPr marL="0" indent="0" algn="just">
              <a:buNone/>
            </a:pPr>
            <a:r>
              <a:rPr lang="en-US" dirty="0" smtClean="0"/>
              <a:t>This phase starts with gathering the business requirements in the baseline spiral. In the subsequent spirals as the product matures, identification of system requirements, subsystem requirements and unit requirements are all done in this phase. This also includes understanding the system requirements by continuous communication between the customer and the system analyst. At the end of the spiral the product is deployed in the identified market. </a:t>
            </a:r>
            <a:endParaRPr lang="en-US" dirty="0"/>
          </a:p>
        </p:txBody>
      </p:sp>
    </p:spTree>
    <p:extLst>
      <p:ext uri="{BB962C8B-B14F-4D97-AF65-F5344CB8AC3E}">
        <p14:creationId xmlns:p14="http://schemas.microsoft.com/office/powerpoint/2010/main" val="2233241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a:t>Spiral Model</a:t>
            </a:r>
          </a:p>
        </p:txBody>
      </p:sp>
      <p:sp>
        <p:nvSpPr>
          <p:cNvPr id="3" name="Content Placeholder 2"/>
          <p:cNvSpPr>
            <a:spLocks noGrp="1"/>
          </p:cNvSpPr>
          <p:nvPr>
            <p:ph idx="1"/>
          </p:nvPr>
        </p:nvSpPr>
        <p:spPr/>
        <p:txBody>
          <a:bodyPr>
            <a:normAutofit/>
          </a:bodyPr>
          <a:lstStyle/>
          <a:p>
            <a:pPr marL="0" indent="0" algn="just">
              <a:buNone/>
            </a:pPr>
            <a:r>
              <a:rPr lang="en-US" b="1" dirty="0" smtClean="0"/>
              <a:t>Design:</a:t>
            </a:r>
          </a:p>
          <a:p>
            <a:pPr marL="0" indent="0" algn="just">
              <a:buNone/>
            </a:pPr>
            <a:r>
              <a:rPr lang="en-US" dirty="0" smtClean="0"/>
              <a:t>Design phase starts with the conceptual design in the baseline spiral and involves architectural design, logical design of modules, physical product design and final design in the subsequent spirals. </a:t>
            </a:r>
          </a:p>
          <a:p>
            <a:pPr marL="0" indent="0" algn="just">
              <a:buNone/>
            </a:pPr>
            <a:r>
              <a:rPr lang="en-US" b="1" dirty="0" smtClean="0"/>
              <a:t>Construct or Build:</a:t>
            </a:r>
          </a:p>
          <a:p>
            <a:pPr marL="0" indent="0" algn="just">
              <a:buNone/>
            </a:pPr>
            <a:r>
              <a:rPr lang="en-US" dirty="0" smtClean="0"/>
              <a:t>Construct phase refers to production of the actual software product at every spiral. In the baseline spiral when the product is just thought of and the design is being developed a POC Proof of Concept is developed in this phase to get customer feedback. Then in the subsequent spirals with higher clarity on requirements and design details a working model of the software called build is produced with a version number. These builds are sent to customer for feedback. </a:t>
            </a:r>
            <a:endParaRPr lang="en-US" dirty="0"/>
          </a:p>
        </p:txBody>
      </p:sp>
    </p:spTree>
    <p:extLst>
      <p:ext uri="{BB962C8B-B14F-4D97-AF65-F5344CB8AC3E}">
        <p14:creationId xmlns:p14="http://schemas.microsoft.com/office/powerpoint/2010/main" val="200283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a:t>Spiral Model</a:t>
            </a:r>
          </a:p>
        </p:txBody>
      </p:sp>
      <p:sp>
        <p:nvSpPr>
          <p:cNvPr id="3" name="Content Placeholder 2"/>
          <p:cNvSpPr>
            <a:spLocks noGrp="1"/>
          </p:cNvSpPr>
          <p:nvPr>
            <p:ph idx="1"/>
          </p:nvPr>
        </p:nvSpPr>
        <p:spPr/>
        <p:txBody>
          <a:bodyPr>
            <a:normAutofit/>
          </a:bodyPr>
          <a:lstStyle/>
          <a:p>
            <a:pPr marL="0" indent="0" algn="just">
              <a:buNone/>
            </a:pPr>
            <a:r>
              <a:rPr lang="en-US" b="1" dirty="0" smtClean="0"/>
              <a:t>Evaluation and Risk Analysis:</a:t>
            </a:r>
          </a:p>
          <a:p>
            <a:pPr marL="0" indent="0" algn="just">
              <a:buNone/>
            </a:pPr>
            <a:r>
              <a:rPr lang="en-US" dirty="0" smtClean="0"/>
              <a:t>Risk Analysis includes identifying, estimating, and monitoring technical feasibility and management risks, such as schedule slippage and cost overrun. After testing the build, at the end of first iteration, the customer evaluates the software and provides feedback.</a:t>
            </a:r>
            <a:endParaRPr lang="en-US" dirty="0"/>
          </a:p>
        </p:txBody>
      </p:sp>
    </p:spTree>
    <p:extLst>
      <p:ext uri="{BB962C8B-B14F-4D97-AF65-F5344CB8AC3E}">
        <p14:creationId xmlns:p14="http://schemas.microsoft.com/office/powerpoint/2010/main" val="1030218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a:t>Spiral Model</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73061" y="2160588"/>
            <a:ext cx="4205916" cy="3881437"/>
          </a:xfrm>
        </p:spPr>
      </p:pic>
    </p:spTree>
    <p:extLst>
      <p:ext uri="{BB962C8B-B14F-4D97-AF65-F5344CB8AC3E}">
        <p14:creationId xmlns:p14="http://schemas.microsoft.com/office/powerpoint/2010/main" val="304592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000" b="1" dirty="0"/>
              <a:t>Spiral Model Application</a:t>
            </a:r>
          </a:p>
        </p:txBody>
      </p:sp>
      <p:sp>
        <p:nvSpPr>
          <p:cNvPr id="3" name="Content Placeholder 2"/>
          <p:cNvSpPr>
            <a:spLocks noGrp="1"/>
          </p:cNvSpPr>
          <p:nvPr>
            <p:ph idx="1"/>
          </p:nvPr>
        </p:nvSpPr>
        <p:spPr/>
        <p:txBody>
          <a:bodyPr>
            <a:normAutofit/>
          </a:bodyPr>
          <a:lstStyle/>
          <a:p>
            <a:pPr marL="0" indent="0">
              <a:buNone/>
            </a:pPr>
            <a:r>
              <a:rPr lang="en-US" dirty="0" smtClean="0"/>
              <a:t>Following are the typical uses of Spiral model: </a:t>
            </a:r>
          </a:p>
          <a:p>
            <a:pPr algn="just"/>
            <a:r>
              <a:rPr lang="en-US" dirty="0" smtClean="0"/>
              <a:t>When costs there is a budget constraint and risk evaluation is important. </a:t>
            </a:r>
          </a:p>
          <a:p>
            <a:pPr algn="just"/>
            <a:r>
              <a:rPr lang="en-US" dirty="0" smtClean="0"/>
              <a:t>For medium to high-risk projects. </a:t>
            </a:r>
          </a:p>
          <a:p>
            <a:pPr algn="just"/>
            <a:r>
              <a:rPr lang="en-US" dirty="0" smtClean="0"/>
              <a:t>Long-term project commitment because of potential changes to economic priorities as the requirements change with time.</a:t>
            </a:r>
          </a:p>
          <a:p>
            <a:pPr algn="just"/>
            <a:r>
              <a:rPr lang="en-US" dirty="0" smtClean="0"/>
              <a:t>Customer is not sure of their requirements which is usually the case. Requirements are complex and need evaluation to get clarity.</a:t>
            </a:r>
          </a:p>
          <a:p>
            <a:pPr algn="just"/>
            <a:r>
              <a:rPr lang="en-US" dirty="0" smtClean="0"/>
              <a:t>New product line which should be released in phases to get enough customer feedback. </a:t>
            </a:r>
          </a:p>
          <a:p>
            <a:pPr algn="just"/>
            <a:r>
              <a:rPr lang="en-US" dirty="0" smtClean="0"/>
              <a:t>Significant changes are expected in the product during the development cycle.</a:t>
            </a:r>
            <a:endParaRPr lang="en-US" dirty="0"/>
          </a:p>
        </p:txBody>
      </p:sp>
    </p:spTree>
    <p:extLst>
      <p:ext uri="{BB962C8B-B14F-4D97-AF65-F5344CB8AC3E}">
        <p14:creationId xmlns:p14="http://schemas.microsoft.com/office/powerpoint/2010/main" val="18926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t>Pros and Cons</a:t>
            </a:r>
            <a:endParaRPr lang="en-US" sz="60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05139709"/>
              </p:ext>
            </p:extLst>
          </p:nvPr>
        </p:nvGraphicFramePr>
        <p:xfrm>
          <a:off x="838200" y="1825624"/>
          <a:ext cx="10352964" cy="4365189"/>
        </p:xfrm>
        <a:graphic>
          <a:graphicData uri="http://schemas.openxmlformats.org/drawingml/2006/table">
            <a:tbl>
              <a:tblPr firstRow="1" bandRow="1">
                <a:tableStyleId>{5C22544A-7EE6-4342-B048-85BDC9FD1C3A}</a:tableStyleId>
              </a:tblPr>
              <a:tblGrid>
                <a:gridCol w="5176482"/>
                <a:gridCol w="5176482"/>
              </a:tblGrid>
              <a:tr h="707589">
                <a:tc>
                  <a:txBody>
                    <a:bodyPr/>
                    <a:lstStyle/>
                    <a:p>
                      <a:pPr algn="ctr"/>
                      <a:r>
                        <a:rPr lang="en-US" sz="3600" b="1" dirty="0" smtClean="0"/>
                        <a:t>Pros</a:t>
                      </a:r>
                      <a:endParaRPr lang="en-US" sz="3600" dirty="0"/>
                    </a:p>
                  </a:txBody>
                  <a:tcPr/>
                </a:tc>
                <a:tc>
                  <a:txBody>
                    <a:bodyPr/>
                    <a:lstStyle/>
                    <a:p>
                      <a:pPr algn="ctr"/>
                      <a:r>
                        <a:rPr lang="en-US" sz="3600" b="1" dirty="0" smtClean="0"/>
                        <a:t>Cons</a:t>
                      </a:r>
                      <a:endParaRPr lang="en-US" sz="3600" dirty="0"/>
                    </a:p>
                  </a:txBody>
                  <a:tcPr/>
                </a:tc>
              </a:tr>
              <a:tr h="7075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Customer can see and review the test and different stages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Cannot be used for small projects as it can be expensive</a:t>
                      </a:r>
                    </a:p>
                    <a:p>
                      <a:endParaRPr lang="en-US" dirty="0"/>
                    </a:p>
                  </a:txBody>
                  <a:tcPr/>
                </a:tc>
              </a:tr>
              <a:tr h="7075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Projects can be separated into various parts to ease the management difficulty</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A vast amount of documentation owing to several intermediate stages</a:t>
                      </a:r>
                    </a:p>
                    <a:p>
                      <a:endParaRPr lang="en-US" dirty="0"/>
                    </a:p>
                  </a:txBody>
                  <a:tcPr/>
                </a:tc>
              </a:tr>
              <a:tr h="7075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Documentation control is strong in this type of methodology</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The end date of the project cannot be calculated at the early stages of the project</a:t>
                      </a:r>
                    </a:p>
                    <a:p>
                      <a:endParaRPr lang="en-US" dirty="0"/>
                    </a:p>
                  </a:txBody>
                  <a:tcPr/>
                </a:tc>
              </a:tr>
              <a:tr h="7075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Project estimate will tend to be more realistic as it progresses.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Complex process</a:t>
                      </a:r>
                    </a:p>
                    <a:p>
                      <a:endParaRPr lang="en-US" dirty="0"/>
                    </a:p>
                  </a:txBody>
                  <a:tcPr/>
                </a:tc>
              </a:tr>
            </a:tbl>
          </a:graphicData>
        </a:graphic>
      </p:graphicFrame>
    </p:spTree>
    <p:extLst>
      <p:ext uri="{BB962C8B-B14F-4D97-AF65-F5344CB8AC3E}">
        <p14:creationId xmlns:p14="http://schemas.microsoft.com/office/powerpoint/2010/main" val="1551059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TotalTime>
  <Words>1018</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Software Requirement Engineering</vt:lpstr>
      <vt:lpstr>SDLC</vt:lpstr>
      <vt:lpstr>SDLC Models</vt:lpstr>
      <vt:lpstr>Spiral Model</vt:lpstr>
      <vt:lpstr>Spiral Model</vt:lpstr>
      <vt:lpstr>Spiral Model</vt:lpstr>
      <vt:lpstr>Spiral Model</vt:lpstr>
      <vt:lpstr>Spiral Model Application</vt:lpstr>
      <vt:lpstr>Pros and Cons</vt:lpstr>
      <vt:lpstr>Incremental Model</vt:lpstr>
      <vt:lpstr>Incremental Model</vt:lpstr>
      <vt:lpstr>Incremental Model</vt:lpstr>
      <vt:lpstr>Incremental Model</vt:lpstr>
      <vt:lpstr>Incremental Model</vt:lpstr>
      <vt:lpstr>Incremental Model</vt:lpstr>
      <vt:lpstr>Advantage of Incremental Model</vt:lpstr>
      <vt:lpstr>Disadvantage of Incremental 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Spiral Model</dc:title>
  <dc:creator>FARAH</dc:creator>
  <cp:lastModifiedBy>FARAH</cp:lastModifiedBy>
  <cp:revision>13</cp:revision>
  <dcterms:created xsi:type="dcterms:W3CDTF">2021-11-12T08:19:03Z</dcterms:created>
  <dcterms:modified xsi:type="dcterms:W3CDTF">2021-11-12T09:28:18Z</dcterms:modified>
</cp:coreProperties>
</file>