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0" r:id="rId7"/>
    <p:sldId id="261" r:id="rId8"/>
    <p:sldId id="263" r:id="rId9"/>
    <p:sldId id="264" r:id="rId10"/>
    <p:sldId id="271" r:id="rId11"/>
    <p:sldId id="269" r:id="rId12"/>
    <p:sldId id="270"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CDD32E-0FCD-41D8-97F6-9D8C7BD4C05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64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A5F81-DD97-4D22-A67B-CF0F6A25FC8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198288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36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625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280598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490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7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063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15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418403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A5F81-DD97-4D22-A67B-CF0F6A25FC8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DD32E-0FCD-41D8-97F6-9D8C7BD4C05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7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3A5F81-DD97-4D22-A67B-CF0F6A25FC8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31669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3A5F81-DD97-4D22-A67B-CF0F6A25FC85}"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DD32E-0FCD-41D8-97F6-9D8C7BD4C05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3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3A5F81-DD97-4D22-A67B-CF0F6A25FC85}"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DD32E-0FCD-41D8-97F6-9D8C7BD4C05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5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A5F81-DD97-4D22-A67B-CF0F6A25FC85}"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68624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A5F81-DD97-4D22-A67B-CF0F6A25FC8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DD32E-0FCD-41D8-97F6-9D8C7BD4C05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74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A5F81-DD97-4D22-A67B-CF0F6A25FC8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DD32E-0FCD-41D8-97F6-9D8C7BD4C051}" type="slidenum">
              <a:rPr lang="en-US" smtClean="0"/>
              <a:t>‹#›</a:t>
            </a:fld>
            <a:endParaRPr lang="en-US"/>
          </a:p>
        </p:txBody>
      </p:sp>
    </p:spTree>
    <p:extLst>
      <p:ext uri="{BB962C8B-B14F-4D97-AF65-F5344CB8AC3E}">
        <p14:creationId xmlns:p14="http://schemas.microsoft.com/office/powerpoint/2010/main" val="22697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3A5F81-DD97-4D22-A67B-CF0F6A25FC85}" type="datetimeFigureOut">
              <a:rPr lang="en-US" smtClean="0"/>
              <a:t>11/22/2021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DD32E-0FCD-41D8-97F6-9D8C7BD4C051}" type="slidenum">
              <a:rPr lang="en-US" smtClean="0"/>
              <a:t>‹#›</a:t>
            </a:fld>
            <a:endParaRPr lang="en-US"/>
          </a:p>
        </p:txBody>
      </p:sp>
    </p:spTree>
    <p:extLst>
      <p:ext uri="{BB962C8B-B14F-4D97-AF65-F5344CB8AC3E}">
        <p14:creationId xmlns:p14="http://schemas.microsoft.com/office/powerpoint/2010/main" val="17635537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ryqa.com/what-is-the-purpose-and-importance-of-test-plans/" TargetMode="External"/><Relationship Id="rId2" Type="http://schemas.openxmlformats.org/officeDocument/2006/relationships/hyperlink" Target="http://tryqa.com/what-is-waterfall-model-advantages-disadvantages-and-when-to-use-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tryqa.com/what-are-the-software-development-mod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tryqa.com/why-is-testing-necessary/" TargetMode="External"/><Relationship Id="rId2" Type="http://schemas.openxmlformats.org/officeDocument/2006/relationships/hyperlink" Target="http://tryqa.com/what-is-incremental-model-advantages-disadvantages-and-when-to-use-it/" TargetMode="External"/><Relationship Id="rId1" Type="http://schemas.openxmlformats.org/officeDocument/2006/relationships/slideLayout" Target="../slideLayouts/slideLayout2.xml"/><Relationship Id="rId4" Type="http://schemas.openxmlformats.org/officeDocument/2006/relationships/hyperlink" Target="http://tryqa.com/what-is-software-qua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75428"/>
          </a:xfrm>
        </p:spPr>
        <p:txBody>
          <a:bodyPr/>
          <a:lstStyle/>
          <a:p>
            <a:r>
              <a:rPr lang="en-US" b="1" dirty="0"/>
              <a:t>Prototype </a:t>
            </a:r>
            <a:r>
              <a:rPr lang="en-US" b="1" dirty="0" smtClean="0"/>
              <a:t>model</a:t>
            </a:r>
            <a:endParaRPr lang="en-US" b="1" dirty="0"/>
          </a:p>
        </p:txBody>
      </p:sp>
      <p:sp>
        <p:nvSpPr>
          <p:cNvPr id="3" name="Subtitle 2"/>
          <p:cNvSpPr>
            <a:spLocks noGrp="1"/>
          </p:cNvSpPr>
          <p:nvPr>
            <p:ph type="subTitle" idx="1"/>
          </p:nvPr>
        </p:nvSpPr>
        <p:spPr>
          <a:xfrm>
            <a:off x="1524000" y="3166282"/>
            <a:ext cx="9144000" cy="1473958"/>
          </a:xfrm>
        </p:spPr>
        <p:txBody>
          <a:bodyPr>
            <a:normAutofit fontScale="77500" lnSpcReduction="20000"/>
          </a:bodyPr>
          <a:lstStyle/>
          <a:p>
            <a:endParaRPr lang="en-US" sz="6000" b="1" dirty="0" smtClean="0">
              <a:latin typeface="+mj-lt"/>
              <a:ea typeface="+mj-ea"/>
              <a:cs typeface="+mj-cs"/>
            </a:endParaRPr>
          </a:p>
          <a:p>
            <a:r>
              <a:rPr lang="en-US" sz="6000" b="1" dirty="0" smtClean="0">
                <a:latin typeface="+mj-lt"/>
                <a:ea typeface="+mj-ea"/>
                <a:cs typeface="+mj-cs"/>
              </a:rPr>
              <a:t>By</a:t>
            </a:r>
            <a:r>
              <a:rPr lang="en-US" sz="6000" b="1" dirty="0">
                <a:latin typeface="+mj-lt"/>
                <a:ea typeface="+mj-ea"/>
                <a:cs typeface="+mj-cs"/>
              </a:rPr>
              <a:t>: Farah Jabeen</a:t>
            </a:r>
          </a:p>
        </p:txBody>
      </p:sp>
    </p:spTree>
    <p:extLst>
      <p:ext uri="{BB962C8B-B14F-4D97-AF65-F5344CB8AC3E}">
        <p14:creationId xmlns:p14="http://schemas.microsoft.com/office/powerpoint/2010/main" val="257943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 of Agile model</a:t>
            </a:r>
            <a:endParaRPr lang="en-US" dirty="0"/>
          </a:p>
        </p:txBody>
      </p:sp>
      <p:sp>
        <p:nvSpPr>
          <p:cNvPr id="3" name="Content Placeholder 2"/>
          <p:cNvSpPr>
            <a:spLocks noGrp="1"/>
          </p:cNvSpPr>
          <p:nvPr>
            <p:ph idx="1"/>
          </p:nvPr>
        </p:nvSpPr>
        <p:spPr/>
        <p:txBody>
          <a:bodyPr/>
          <a:lstStyle/>
          <a:p>
            <a:endParaRPr lang="en-US" b="1" dirty="0" smtClean="0"/>
          </a:p>
          <a:p>
            <a:pPr marL="0" indent="0">
              <a:buNone/>
            </a:pPr>
            <a:r>
              <a:rPr lang="en-US" dirty="0"/>
              <a:t> </a:t>
            </a:r>
            <a:endParaRPr lang="en-US" dirty="0"/>
          </a:p>
        </p:txBody>
      </p:sp>
      <p:sp>
        <p:nvSpPr>
          <p:cNvPr id="4" name="Title 1"/>
          <p:cNvSpPr txBox="1">
            <a:spLocks/>
          </p:cNvSpPr>
          <p:nvPr/>
        </p:nvSpPr>
        <p:spPr>
          <a:xfrm>
            <a:off x="1295401" y="2963207"/>
            <a:ext cx="9601196" cy="250638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224" y="2608668"/>
            <a:ext cx="5145206" cy="3267200"/>
          </a:xfrm>
          <a:prstGeom prst="rect">
            <a:avLst/>
          </a:prstGeom>
        </p:spPr>
      </p:pic>
    </p:spTree>
    <p:extLst>
      <p:ext uri="{BB962C8B-B14F-4D97-AF65-F5344CB8AC3E}">
        <p14:creationId xmlns:p14="http://schemas.microsoft.com/office/powerpoint/2010/main" val="150436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Agile model</a:t>
            </a:r>
            <a:endParaRPr lang="en-US" dirty="0"/>
          </a:p>
        </p:txBody>
      </p:sp>
      <p:sp>
        <p:nvSpPr>
          <p:cNvPr id="3" name="Content Placeholder 2"/>
          <p:cNvSpPr>
            <a:spLocks noGrp="1"/>
          </p:cNvSpPr>
          <p:nvPr>
            <p:ph idx="1"/>
          </p:nvPr>
        </p:nvSpPr>
        <p:spPr/>
        <p:txBody>
          <a:bodyPr/>
          <a:lstStyle/>
          <a:p>
            <a:r>
              <a:rPr lang="en-US" dirty="0"/>
              <a:t>When new changes are needed to be implemented. The freedom agile gives to change is very important. New changes can be implemented at very little cost because of the frequency of new increments that are produced.</a:t>
            </a:r>
          </a:p>
          <a:p>
            <a:r>
              <a:rPr lang="en-US" dirty="0"/>
              <a:t>To implement a new feature the developers need to lose only the work of a few days, or even only hours, to roll back and implement it.</a:t>
            </a:r>
          </a:p>
          <a:p>
            <a:pPr marL="0" indent="0">
              <a:buNone/>
            </a:pPr>
            <a:endParaRPr lang="en-US" dirty="0"/>
          </a:p>
        </p:txBody>
      </p:sp>
    </p:spTree>
    <p:extLst>
      <p:ext uri="{BB962C8B-B14F-4D97-AF65-F5344CB8AC3E}">
        <p14:creationId xmlns:p14="http://schemas.microsoft.com/office/powerpoint/2010/main" val="216516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Agile model</a:t>
            </a:r>
            <a:endParaRPr lang="en-US" dirty="0"/>
          </a:p>
        </p:txBody>
      </p:sp>
      <p:sp>
        <p:nvSpPr>
          <p:cNvPr id="3" name="Content Placeholder 2"/>
          <p:cNvSpPr>
            <a:spLocks noGrp="1"/>
          </p:cNvSpPr>
          <p:nvPr>
            <p:ph idx="1"/>
          </p:nvPr>
        </p:nvSpPr>
        <p:spPr/>
        <p:txBody>
          <a:bodyPr/>
          <a:lstStyle/>
          <a:p>
            <a:r>
              <a:rPr lang="en-US" dirty="0"/>
              <a:t>Unlike the </a:t>
            </a:r>
            <a:r>
              <a:rPr lang="en-US" b="1" dirty="0">
                <a:hlinkClick r:id="rId2" tooltip="What is Waterfall model- advantages, disadvantages and when to use it?"/>
              </a:rPr>
              <a:t>waterfall model</a:t>
            </a:r>
            <a:r>
              <a:rPr lang="en-US" dirty="0"/>
              <a:t> in agile model very limited </a:t>
            </a:r>
            <a:r>
              <a:rPr lang="en-US" b="1" dirty="0">
                <a:hlinkClick r:id="rId3" tooltip="What is the purpose and importance of test plans?"/>
              </a:rPr>
              <a:t>planning</a:t>
            </a:r>
            <a:r>
              <a:rPr lang="en-US" dirty="0"/>
              <a:t> is required to get started with the project. Agile assumes that the end users’ needs are ever changing in a dynamic business and IT world. </a:t>
            </a:r>
            <a:endParaRPr lang="en-US" dirty="0" smtClean="0"/>
          </a:p>
          <a:p>
            <a:r>
              <a:rPr lang="en-US" dirty="0" smtClean="0"/>
              <a:t>Changes </a:t>
            </a:r>
            <a:r>
              <a:rPr lang="en-US" dirty="0"/>
              <a:t>can be discussed and features can be newly effected or removed based on feedback. This effectively gives the customer the finished system they want or need.</a:t>
            </a:r>
          </a:p>
          <a:p>
            <a:pPr marL="0" indent="0">
              <a:buNone/>
            </a:pPr>
            <a:endParaRPr lang="en-US" dirty="0"/>
          </a:p>
        </p:txBody>
      </p:sp>
    </p:spTree>
    <p:extLst>
      <p:ext uri="{BB962C8B-B14F-4D97-AF65-F5344CB8AC3E}">
        <p14:creationId xmlns:p14="http://schemas.microsoft.com/office/powerpoint/2010/main" val="324984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t>
            </a:r>
            <a:r>
              <a:rPr lang="en-US" b="1" dirty="0" smtClean="0"/>
              <a:t>of Agile model</a:t>
            </a:r>
            <a:endParaRPr lang="en-US" dirty="0"/>
          </a:p>
        </p:txBody>
      </p:sp>
      <p:sp>
        <p:nvSpPr>
          <p:cNvPr id="3" name="Content Placeholder 2"/>
          <p:cNvSpPr>
            <a:spLocks noGrp="1"/>
          </p:cNvSpPr>
          <p:nvPr>
            <p:ph idx="1"/>
          </p:nvPr>
        </p:nvSpPr>
        <p:spPr>
          <a:xfrm>
            <a:off x="1295401" y="2688609"/>
            <a:ext cx="9601196" cy="2961564"/>
          </a:xfrm>
        </p:spPr>
        <p:txBody>
          <a:bodyPr>
            <a:normAutofit/>
          </a:bodyPr>
          <a:lstStyle/>
          <a:p>
            <a:r>
              <a:rPr lang="en-US" dirty="0" smtClean="0"/>
              <a:t>Customer </a:t>
            </a:r>
            <a:r>
              <a:rPr lang="en-US" dirty="0"/>
              <a:t>satisfaction by rapid, continuous delivery of useful software.</a:t>
            </a:r>
          </a:p>
          <a:p>
            <a:r>
              <a:rPr lang="en-US" dirty="0"/>
              <a:t>People and interactions are emphasized rather than process and tools. Customers, developers and testers constantly interact with each other.</a:t>
            </a:r>
          </a:p>
          <a:p>
            <a:r>
              <a:rPr lang="en-US" dirty="0"/>
              <a:t>Working software is delivered frequently (weeks rather than months).</a:t>
            </a:r>
          </a:p>
          <a:p>
            <a:r>
              <a:rPr lang="en-US" dirty="0"/>
              <a:t>Face-to-face conversation is the best form of communication.</a:t>
            </a:r>
          </a:p>
          <a:p>
            <a:pPr marL="0" indent="0">
              <a:buNone/>
            </a:pPr>
            <a:endParaRPr lang="en-US" dirty="0"/>
          </a:p>
        </p:txBody>
      </p:sp>
    </p:spTree>
    <p:extLst>
      <p:ext uri="{BB962C8B-B14F-4D97-AF65-F5344CB8AC3E}">
        <p14:creationId xmlns:p14="http://schemas.microsoft.com/office/powerpoint/2010/main" val="392231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t>
            </a:r>
            <a:r>
              <a:rPr lang="en-US" b="1" dirty="0" smtClean="0"/>
              <a:t>of Agile model</a:t>
            </a:r>
            <a:endParaRPr lang="en-US" dirty="0"/>
          </a:p>
        </p:txBody>
      </p:sp>
      <p:sp>
        <p:nvSpPr>
          <p:cNvPr id="3" name="Content Placeholder 2"/>
          <p:cNvSpPr>
            <a:spLocks noGrp="1"/>
          </p:cNvSpPr>
          <p:nvPr>
            <p:ph idx="1"/>
          </p:nvPr>
        </p:nvSpPr>
        <p:spPr>
          <a:xfrm>
            <a:off x="1295401" y="2743200"/>
            <a:ext cx="9601196" cy="2879678"/>
          </a:xfrm>
        </p:spPr>
        <p:txBody>
          <a:bodyPr>
            <a:normAutofit/>
          </a:bodyPr>
          <a:lstStyle/>
          <a:p>
            <a:r>
              <a:rPr lang="en-US" dirty="0" smtClean="0"/>
              <a:t>Close</a:t>
            </a:r>
            <a:r>
              <a:rPr lang="en-US" dirty="0"/>
              <a:t>, daily cooperation between business people and developers.</a:t>
            </a:r>
          </a:p>
          <a:p>
            <a:r>
              <a:rPr lang="en-US" dirty="0"/>
              <a:t>Continuous attention to technical excellence and good design.</a:t>
            </a:r>
          </a:p>
          <a:p>
            <a:r>
              <a:rPr lang="en-US" dirty="0"/>
              <a:t>Regular adaptation to changing circumstances.</a:t>
            </a:r>
          </a:p>
          <a:p>
            <a:r>
              <a:rPr lang="en-US" dirty="0"/>
              <a:t>Even late changes in requirements are welcomed</a:t>
            </a:r>
          </a:p>
          <a:p>
            <a:endParaRPr lang="en-US" dirty="0"/>
          </a:p>
        </p:txBody>
      </p:sp>
    </p:spTree>
    <p:extLst>
      <p:ext uri="{BB962C8B-B14F-4D97-AF65-F5344CB8AC3E}">
        <p14:creationId xmlns:p14="http://schemas.microsoft.com/office/powerpoint/2010/main" val="100546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Agile model</a:t>
            </a:r>
            <a:endParaRPr lang="en-US" dirty="0"/>
          </a:p>
        </p:txBody>
      </p:sp>
      <p:sp>
        <p:nvSpPr>
          <p:cNvPr id="3" name="Content Placeholder 2"/>
          <p:cNvSpPr>
            <a:spLocks noGrp="1"/>
          </p:cNvSpPr>
          <p:nvPr>
            <p:ph idx="1"/>
          </p:nvPr>
        </p:nvSpPr>
        <p:spPr>
          <a:xfrm>
            <a:off x="1295401" y="2947916"/>
            <a:ext cx="9601196" cy="2674962"/>
          </a:xfrm>
        </p:spPr>
        <p:txBody>
          <a:bodyPr>
            <a:normAutofit/>
          </a:bodyPr>
          <a:lstStyle/>
          <a:p>
            <a:r>
              <a:rPr lang="en-US" dirty="0"/>
              <a:t>In case of some software deliverables, especially the large ones, it is difficult to assess the effort required at the beginning of the software development life cycle.</a:t>
            </a:r>
          </a:p>
          <a:p>
            <a:r>
              <a:rPr lang="en-US" dirty="0"/>
              <a:t>There is lack of emphasis on necessary designing and documentation.</a:t>
            </a:r>
          </a:p>
          <a:p>
            <a:pPr marL="0" indent="0">
              <a:buNone/>
            </a:pPr>
            <a:endParaRPr lang="en-US" dirty="0"/>
          </a:p>
        </p:txBody>
      </p:sp>
    </p:spTree>
    <p:extLst>
      <p:ext uri="{BB962C8B-B14F-4D97-AF65-F5344CB8AC3E}">
        <p14:creationId xmlns:p14="http://schemas.microsoft.com/office/powerpoint/2010/main" val="2107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Agile model</a:t>
            </a:r>
            <a:endParaRPr lang="en-US" dirty="0"/>
          </a:p>
        </p:txBody>
      </p:sp>
      <p:sp>
        <p:nvSpPr>
          <p:cNvPr id="3" name="Content Placeholder 2"/>
          <p:cNvSpPr>
            <a:spLocks noGrp="1"/>
          </p:cNvSpPr>
          <p:nvPr>
            <p:ph idx="1"/>
          </p:nvPr>
        </p:nvSpPr>
        <p:spPr>
          <a:xfrm>
            <a:off x="1295401" y="2947916"/>
            <a:ext cx="9601196" cy="2674962"/>
          </a:xfrm>
        </p:spPr>
        <p:txBody>
          <a:bodyPr>
            <a:normAutofit/>
          </a:bodyPr>
          <a:lstStyle/>
          <a:p>
            <a:r>
              <a:rPr lang="en-US" dirty="0"/>
              <a:t>The project can easily get taken off track if the customer representative is not clear what final outcome that they want.</a:t>
            </a:r>
          </a:p>
          <a:p>
            <a:r>
              <a:rPr lang="en-US" dirty="0"/>
              <a:t>Only senior programmers are capable of taking the kind of decisions required during the development process. Hence it has no place for newbie programmers, unless combined with experienced resources.</a:t>
            </a:r>
          </a:p>
          <a:p>
            <a:pPr marL="0" indent="0">
              <a:buNone/>
            </a:pPr>
            <a:endParaRPr lang="en-US" dirty="0"/>
          </a:p>
        </p:txBody>
      </p:sp>
    </p:spTree>
    <p:extLst>
      <p:ext uri="{BB962C8B-B14F-4D97-AF65-F5344CB8AC3E}">
        <p14:creationId xmlns:p14="http://schemas.microsoft.com/office/powerpoint/2010/main" val="385778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Prototype model</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basic idea in </a:t>
            </a:r>
            <a:r>
              <a:rPr lang="en-US" b="1" dirty="0"/>
              <a:t>Prototype model</a:t>
            </a:r>
            <a:r>
              <a:rPr lang="en-US" dirty="0"/>
              <a:t> is that instead of freezing the requirements before a design or coding can proceed, a throwaway prototype is built to understand the requirements</a:t>
            </a:r>
            <a:r>
              <a:rPr lang="en-US" dirty="0" smtClean="0"/>
              <a:t>.</a:t>
            </a:r>
          </a:p>
          <a:p>
            <a:pPr algn="just"/>
            <a:r>
              <a:rPr lang="en-US" dirty="0"/>
              <a:t>This prototype is developed based on the currently known requirements. Prototype model is a </a:t>
            </a:r>
            <a:r>
              <a:rPr lang="en-US" b="1" dirty="0">
                <a:hlinkClick r:id="rId2"/>
              </a:rPr>
              <a:t>software development model</a:t>
            </a:r>
            <a:r>
              <a:rPr lang="en-US" dirty="0"/>
              <a:t>. By using this prototype, the client can get an “actual feel” of the system, since the interactions with prototype can enable the client to better understand the requirements of the desired system.</a:t>
            </a:r>
          </a:p>
        </p:txBody>
      </p:sp>
    </p:spTree>
    <p:extLst>
      <p:ext uri="{BB962C8B-B14F-4D97-AF65-F5344CB8AC3E}">
        <p14:creationId xmlns:p14="http://schemas.microsoft.com/office/powerpoint/2010/main" val="346878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Prototype model</a:t>
            </a:r>
            <a:endParaRPr lang="en-US" dirty="0"/>
          </a:p>
        </p:txBody>
      </p:sp>
      <p:sp>
        <p:nvSpPr>
          <p:cNvPr id="3" name="Content Placeholder 2"/>
          <p:cNvSpPr>
            <a:spLocks noGrp="1"/>
          </p:cNvSpPr>
          <p:nvPr>
            <p:ph idx="1"/>
          </p:nvPr>
        </p:nvSpPr>
        <p:spPr>
          <a:xfrm>
            <a:off x="838200" y="1825624"/>
            <a:ext cx="10515600" cy="2992035"/>
          </a:xfrm>
        </p:spPr>
        <p:txBody>
          <a:bodyPr>
            <a:normAutofit/>
          </a:bodyPr>
          <a:lstStyle/>
          <a:p>
            <a:endParaRPr lang="en-US" dirty="0" smtClean="0"/>
          </a:p>
          <a:p>
            <a:endParaRPr lang="en-US" dirty="0"/>
          </a:p>
          <a:p>
            <a:r>
              <a:rPr lang="en-US" dirty="0" smtClean="0"/>
              <a:t>Prototyping </a:t>
            </a:r>
            <a:r>
              <a:rPr lang="en-US" dirty="0"/>
              <a:t>is an attractive idea for complicated and large systems for which there is no manual process or existing system to help determining the requirements</a:t>
            </a:r>
            <a:r>
              <a:rPr lang="en-US" dirty="0" smtClean="0"/>
              <a:t>.</a:t>
            </a:r>
          </a:p>
          <a:p>
            <a:r>
              <a:rPr lang="en-US" dirty="0"/>
              <a:t>The prototype are usually not complete systems and many of the details are not built in the prototype. The goal is to provide a system with overall functionality.</a:t>
            </a:r>
          </a:p>
        </p:txBody>
      </p:sp>
    </p:spTree>
    <p:extLst>
      <p:ext uri="{BB962C8B-B14F-4D97-AF65-F5344CB8AC3E}">
        <p14:creationId xmlns:p14="http://schemas.microsoft.com/office/powerpoint/2010/main" val="411197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Diagram of Prototype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31576"/>
            <a:ext cx="8858532" cy="3305200"/>
          </a:xfrm>
        </p:spPr>
      </p:pic>
    </p:spTree>
    <p:extLst>
      <p:ext uri="{BB962C8B-B14F-4D97-AF65-F5344CB8AC3E}">
        <p14:creationId xmlns:p14="http://schemas.microsoft.com/office/powerpoint/2010/main" val="401795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Prototype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Prototype model should be used when the desired system needs to have a lot of interaction with the end users.</a:t>
            </a:r>
          </a:p>
          <a:p>
            <a:r>
              <a:rPr lang="en-US" dirty="0"/>
              <a:t>Typically, online systems, web interfaces have a very high amount of interaction with end users, are best suited for Prototype model. It might take a while for a system to be built that allows ease of use and needs minimal training for the end user.</a:t>
            </a:r>
          </a:p>
          <a:p>
            <a:r>
              <a:rPr lang="en-US" dirty="0"/>
              <a:t>Prototyping ensures that the end users constantly work with the system and provide a feedback which is incorporated in the prototype to result in a useable system. They are excellent for designing good human computer interface systems.</a:t>
            </a:r>
          </a:p>
          <a:p>
            <a:endParaRPr lang="en-US" dirty="0"/>
          </a:p>
        </p:txBody>
      </p:sp>
    </p:spTree>
    <p:extLst>
      <p:ext uri="{BB962C8B-B14F-4D97-AF65-F5344CB8AC3E}">
        <p14:creationId xmlns:p14="http://schemas.microsoft.com/office/powerpoint/2010/main" val="183538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a:t>
            </a:r>
            <a:r>
              <a:rPr lang="en-US" b="1" dirty="0"/>
              <a:t> </a:t>
            </a:r>
            <a:r>
              <a:rPr lang="en-US" b="1" dirty="0" smtClean="0"/>
              <a:t>Prototype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Users are actively involved in the development</a:t>
            </a:r>
          </a:p>
          <a:p>
            <a:r>
              <a:rPr lang="en-US" dirty="0"/>
              <a:t>Since in this methodology a working model of the system is provided, the users get a better understanding of the system being developed.</a:t>
            </a:r>
          </a:p>
          <a:p>
            <a:r>
              <a:rPr lang="en-US" dirty="0"/>
              <a:t>Errors can be detected much earlier.</a:t>
            </a:r>
          </a:p>
          <a:p>
            <a:r>
              <a:rPr lang="en-US" dirty="0"/>
              <a:t>Quicker user feedback is available leading to better solutions.</a:t>
            </a:r>
          </a:p>
          <a:p>
            <a:r>
              <a:rPr lang="en-US" dirty="0"/>
              <a:t>Missing functionality can be identified easily</a:t>
            </a:r>
          </a:p>
          <a:p>
            <a:r>
              <a:rPr lang="en-US" dirty="0"/>
              <a:t>Confusing or difficult functions can be identified</a:t>
            </a:r>
            <a:br>
              <a:rPr lang="en-US" dirty="0"/>
            </a:br>
            <a:r>
              <a:rPr lang="en-US" dirty="0"/>
              <a:t>Requirements validation, Quick implementation of, incomplete, but</a:t>
            </a:r>
            <a:br>
              <a:rPr lang="en-US" dirty="0"/>
            </a:br>
            <a:r>
              <a:rPr lang="en-US" dirty="0"/>
              <a:t>functional, application.</a:t>
            </a:r>
          </a:p>
          <a:p>
            <a:pPr marL="0" indent="0">
              <a:buNone/>
            </a:pPr>
            <a:endParaRPr lang="en-US" dirty="0"/>
          </a:p>
        </p:txBody>
      </p:sp>
    </p:spTree>
    <p:extLst>
      <p:ext uri="{BB962C8B-B14F-4D97-AF65-F5344CB8AC3E}">
        <p14:creationId xmlns:p14="http://schemas.microsoft.com/office/powerpoint/2010/main" val="302145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a:t>
            </a:r>
            <a:r>
              <a:rPr lang="en-US" b="1" dirty="0"/>
              <a:t> </a:t>
            </a:r>
            <a:r>
              <a:rPr lang="en-US" b="1" dirty="0" smtClean="0"/>
              <a:t>Prototype model</a:t>
            </a:r>
            <a:endParaRPr lang="en-US" dirty="0"/>
          </a:p>
        </p:txBody>
      </p:sp>
      <p:sp>
        <p:nvSpPr>
          <p:cNvPr id="3" name="Content Placeholder 2"/>
          <p:cNvSpPr>
            <a:spLocks noGrp="1"/>
          </p:cNvSpPr>
          <p:nvPr>
            <p:ph idx="1"/>
          </p:nvPr>
        </p:nvSpPr>
        <p:spPr/>
        <p:txBody>
          <a:bodyPr/>
          <a:lstStyle/>
          <a:p>
            <a:r>
              <a:rPr lang="en-US" dirty="0"/>
              <a:t>Leads to implementing and then repairing way of building systems.</a:t>
            </a:r>
          </a:p>
          <a:p>
            <a:r>
              <a:rPr lang="en-US" dirty="0"/>
              <a:t>Practically, this methodology may increase the complexity of the system as scope of the system may expand beyond original plans.</a:t>
            </a:r>
          </a:p>
          <a:p>
            <a:r>
              <a:rPr lang="en-US" dirty="0"/>
              <a:t>Incomplete application may cause application not to be used as the</a:t>
            </a:r>
            <a:br>
              <a:rPr lang="en-US" dirty="0"/>
            </a:br>
            <a:r>
              <a:rPr lang="en-US" dirty="0"/>
              <a:t>full system was </a:t>
            </a:r>
            <a:r>
              <a:rPr lang="en-US" dirty="0" smtClean="0"/>
              <a:t>designed Incomplete </a:t>
            </a:r>
            <a:r>
              <a:rPr lang="en-US" dirty="0"/>
              <a:t>or inadequate problem analysis.</a:t>
            </a:r>
          </a:p>
          <a:p>
            <a:pPr marL="0" indent="0">
              <a:buNone/>
            </a:pPr>
            <a:endParaRPr lang="en-US" dirty="0"/>
          </a:p>
        </p:txBody>
      </p:sp>
    </p:spTree>
    <p:extLst>
      <p:ext uri="{BB962C8B-B14F-4D97-AF65-F5344CB8AC3E}">
        <p14:creationId xmlns:p14="http://schemas.microsoft.com/office/powerpoint/2010/main" val="410674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5654" y="1774209"/>
            <a:ext cx="7151427" cy="1023582"/>
          </a:xfrm>
        </p:spPr>
        <p:txBody>
          <a:bodyPr/>
          <a:lstStyle/>
          <a:p>
            <a:r>
              <a:rPr lang="en-US" b="1" dirty="0" smtClean="0"/>
              <a:t>Agile model</a:t>
            </a:r>
            <a:endParaRPr lang="en-US" b="1" dirty="0"/>
          </a:p>
        </p:txBody>
      </p:sp>
    </p:spTree>
    <p:extLst>
      <p:ext uri="{BB962C8B-B14F-4D97-AF65-F5344CB8AC3E}">
        <p14:creationId xmlns:p14="http://schemas.microsoft.com/office/powerpoint/2010/main" val="137080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Agile </a:t>
            </a:r>
            <a:r>
              <a:rPr lang="en-US" b="1" dirty="0" smtClean="0"/>
              <a:t>model</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Agile </a:t>
            </a:r>
            <a:r>
              <a:rPr lang="en-US" b="1" dirty="0"/>
              <a:t>development model</a:t>
            </a:r>
            <a:r>
              <a:rPr lang="en-US" dirty="0"/>
              <a:t> is also a type of </a:t>
            </a:r>
            <a:r>
              <a:rPr lang="en-US" b="1" dirty="0">
                <a:hlinkClick r:id="rId2" tooltip="What is Incremental model- advantages, disadvantages and when to use it?"/>
              </a:rPr>
              <a:t>Incremental model</a:t>
            </a:r>
            <a:r>
              <a:rPr lang="en-US" dirty="0"/>
              <a:t>. Software is developed in incremental, rapid cycles. This results in small incremental releases with each release building on previous functionality. </a:t>
            </a:r>
            <a:endParaRPr lang="en-US" dirty="0" smtClean="0"/>
          </a:p>
          <a:p>
            <a:r>
              <a:rPr lang="en-US" dirty="0" smtClean="0"/>
              <a:t>Each </a:t>
            </a:r>
            <a:r>
              <a:rPr lang="en-US" dirty="0"/>
              <a:t>release is thoroughly </a:t>
            </a:r>
            <a:r>
              <a:rPr lang="en-US" b="1" dirty="0">
                <a:hlinkClick r:id="rId3" tooltip="Why is testing necessary?"/>
              </a:rPr>
              <a:t>tested</a:t>
            </a:r>
            <a:r>
              <a:rPr lang="en-US" dirty="0"/>
              <a:t> to ensure </a:t>
            </a:r>
            <a:r>
              <a:rPr lang="en-US" b="1" dirty="0">
                <a:hlinkClick r:id="rId4" tooltip="What is Software Quality?"/>
              </a:rPr>
              <a:t>software quality</a:t>
            </a:r>
            <a:r>
              <a:rPr lang="en-US" dirty="0"/>
              <a:t> is maintained. It is used for time critical applications.  </a:t>
            </a:r>
            <a:endParaRPr lang="en-US" dirty="0"/>
          </a:p>
        </p:txBody>
      </p:sp>
    </p:spTree>
    <p:extLst>
      <p:ext uri="{BB962C8B-B14F-4D97-AF65-F5344CB8AC3E}">
        <p14:creationId xmlns:p14="http://schemas.microsoft.com/office/powerpoint/2010/main" val="42945792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TotalTime>
  <Words>591</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Prototype model</vt:lpstr>
      <vt:lpstr>Prototype model </vt:lpstr>
      <vt:lpstr>Prototype model</vt:lpstr>
      <vt:lpstr>Diagram of Prototype model</vt:lpstr>
      <vt:lpstr>When to use Prototype model</vt:lpstr>
      <vt:lpstr>Advantages of Prototype model</vt:lpstr>
      <vt:lpstr>Disadvantages of Prototype model</vt:lpstr>
      <vt:lpstr>Agile model</vt:lpstr>
      <vt:lpstr>Agile model</vt:lpstr>
      <vt:lpstr>Diagram of Agile model</vt:lpstr>
      <vt:lpstr>When to use Agile model</vt:lpstr>
      <vt:lpstr>When to use Agile model</vt:lpstr>
      <vt:lpstr>Advantages of Agile model</vt:lpstr>
      <vt:lpstr>Advantages of Agile model</vt:lpstr>
      <vt:lpstr>Disadvantages of Agile model</vt:lpstr>
      <vt:lpstr>Disadvantages of Agile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model</dc:title>
  <dc:creator>FARAH</dc:creator>
  <cp:lastModifiedBy>FARAH</cp:lastModifiedBy>
  <cp:revision>9</cp:revision>
  <dcterms:created xsi:type="dcterms:W3CDTF">2021-11-22T06:59:05Z</dcterms:created>
  <dcterms:modified xsi:type="dcterms:W3CDTF">2021-11-22T07:41:57Z</dcterms:modified>
</cp:coreProperties>
</file>