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66" r:id="rId4"/>
    <p:sldMasterId id="2147483778" r:id="rId5"/>
  </p:sldMasterIdLst>
  <p:notesMasterIdLst>
    <p:notesMasterId r:id="rId29"/>
  </p:notesMasterIdLst>
  <p:handoutMasterIdLst>
    <p:handoutMasterId r:id="rId30"/>
  </p:handoutMasterIdLst>
  <p:sldIdLst>
    <p:sldId id="398" r:id="rId6"/>
    <p:sldId id="401"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9" r:id="rId28"/>
  </p:sldIdLst>
  <p:sldSz cx="9144000" cy="6858000" type="screen4x3"/>
  <p:notesSz cx="9942513" cy="6761163"/>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DDB"/>
    <a:srgbClr val="99CCFF"/>
    <a:srgbClr val="CC99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0323" autoAdjust="0"/>
  </p:normalViewPr>
  <p:slideViewPr>
    <p:cSldViewPr>
      <p:cViewPr varScale="1">
        <p:scale>
          <a:sx n="67" d="100"/>
          <a:sy n="67"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8854" cy="3376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31502" y="0"/>
            <a:ext cx="4308854" cy="337611"/>
          </a:xfrm>
          <a:prstGeom prst="rect">
            <a:avLst/>
          </a:prstGeom>
        </p:spPr>
        <p:txBody>
          <a:bodyPr vert="horz" lIns="91440" tIns="45720" rIns="91440" bIns="45720" rtlCol="0"/>
          <a:lstStyle>
            <a:lvl1pPr algn="r">
              <a:defRPr sz="1200"/>
            </a:lvl1pPr>
          </a:lstStyle>
          <a:p>
            <a:fld id="{AC32C41E-7700-42C7-83D3-55949FE867D8}" type="datetimeFigureOut">
              <a:rPr lang="en-US" smtClean="0"/>
              <a:t>11/24/2021</a:t>
            </a:fld>
            <a:endParaRPr lang="en-US"/>
          </a:p>
        </p:txBody>
      </p:sp>
      <p:sp>
        <p:nvSpPr>
          <p:cNvPr id="4" name="Footer Placeholder 3"/>
          <p:cNvSpPr>
            <a:spLocks noGrp="1"/>
          </p:cNvSpPr>
          <p:nvPr>
            <p:ph type="ftr" sz="quarter" idx="2"/>
          </p:nvPr>
        </p:nvSpPr>
        <p:spPr>
          <a:xfrm>
            <a:off x="1" y="6422435"/>
            <a:ext cx="4308854" cy="3376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31502" y="6422435"/>
            <a:ext cx="4308854" cy="337611"/>
          </a:xfrm>
          <a:prstGeom prst="rect">
            <a:avLst/>
          </a:prstGeom>
        </p:spPr>
        <p:txBody>
          <a:bodyPr vert="horz" lIns="91440" tIns="45720" rIns="91440" bIns="45720" rtlCol="0" anchor="b"/>
          <a:lstStyle>
            <a:lvl1pPr algn="r">
              <a:defRPr sz="1200"/>
            </a:lvl1pPr>
          </a:lstStyle>
          <a:p>
            <a:fld id="{137779D2-065B-44B5-8800-26C0B9F247D8}" type="slidenum">
              <a:rPr lang="en-US" smtClean="0"/>
              <a:t>‹#›</a:t>
            </a:fld>
            <a:endParaRPr lang="en-US"/>
          </a:p>
        </p:txBody>
      </p:sp>
    </p:spTree>
    <p:extLst>
      <p:ext uri="{BB962C8B-B14F-4D97-AF65-F5344CB8AC3E}">
        <p14:creationId xmlns:p14="http://schemas.microsoft.com/office/powerpoint/2010/main" val="3498865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8422" cy="33805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631790" y="0"/>
            <a:ext cx="4308422" cy="338058"/>
          </a:xfrm>
          <a:prstGeom prst="rect">
            <a:avLst/>
          </a:prstGeom>
        </p:spPr>
        <p:txBody>
          <a:bodyPr vert="horz" lIns="96661" tIns="48331" rIns="96661" bIns="48331" rtlCol="0"/>
          <a:lstStyle>
            <a:lvl1pPr algn="r">
              <a:defRPr sz="1300"/>
            </a:lvl1pPr>
          </a:lstStyle>
          <a:p>
            <a:fld id="{2447E72A-D913-4DC2-9E0A-E520CE8FCC86}" type="datetimeFigureOut">
              <a:rPr lang="en-US" smtClean="0"/>
              <a:pPr/>
              <a:t>11/24/2021</a:t>
            </a:fld>
            <a:endParaRPr lang="en-US"/>
          </a:p>
        </p:txBody>
      </p:sp>
      <p:sp>
        <p:nvSpPr>
          <p:cNvPr id="4" name="Slide Image Placeholder 3"/>
          <p:cNvSpPr>
            <a:spLocks noGrp="1" noRot="1" noChangeAspect="1"/>
          </p:cNvSpPr>
          <p:nvPr>
            <p:ph type="sldImg" idx="2"/>
          </p:nvPr>
        </p:nvSpPr>
        <p:spPr>
          <a:xfrm>
            <a:off x="3281363" y="508000"/>
            <a:ext cx="3379787" cy="253523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94252" y="3211553"/>
            <a:ext cx="7954010" cy="3042523"/>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21932"/>
            <a:ext cx="4308422" cy="338058"/>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631790" y="6421932"/>
            <a:ext cx="4308422" cy="338058"/>
          </a:xfrm>
          <a:prstGeom prst="rect">
            <a:avLst/>
          </a:prstGeom>
        </p:spPr>
        <p:txBody>
          <a:bodyPr vert="horz" lIns="96661" tIns="48331" rIns="96661" bIns="48331" rtlCol="0" anchor="b"/>
          <a:lstStyle>
            <a:lvl1pPr algn="r">
              <a:defRPr sz="13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326971105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Total Quality Management (TQM) system is the management method where the confidence in quality of all organization processes is placed foremost. The given method is widely used in production, in educational system, in government organizations and so on</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549456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lgn="ctr"/>
            <a:fld id="{DD136FE3-0219-469C-9A9C-8C9E089E5611}" type="datetime8">
              <a:rPr lang="en-US" smtClean="0"/>
              <a:pPr algn="ctr"/>
              <a:t>11/24/2021 8:11 PM</a:t>
            </a:fld>
            <a:endParaRPr lang="en-US" sz="2000" dirty="0">
              <a:solidFill>
                <a:srgbClr val="FFFFFF"/>
              </a:solidFill>
            </a:endParaRPr>
          </a:p>
        </p:txBody>
      </p:sp>
      <p:sp>
        <p:nvSpPr>
          <p:cNvPr id="17" name="Footer Placeholder 16"/>
          <p:cNvSpPr>
            <a:spLocks noGrp="1"/>
          </p:cNvSpPr>
          <p:nvPr>
            <p:ph type="ftr" sz="quarter" idx="11"/>
          </p:nvPr>
        </p:nvSpPr>
        <p:spPr>
          <a:xfrm>
            <a:off x="5410200" y="4205288"/>
            <a:ext cx="1295400" cy="457200"/>
          </a:xfrm>
        </p:spPr>
        <p:txBody>
          <a:body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87F3F5-B9DD-404C-9D3E-4B3DC82074C7}" type="datetime8">
              <a:rPr lang="en-US" smtClean="0">
                <a:solidFill>
                  <a:schemeClr val="tx2"/>
                </a:solidFill>
              </a:rPr>
              <a:pPr/>
              <a:t>11/24/2021 8:11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504C7A-4942-4AE0-9114-73D2650DCE28}" type="datetime8">
              <a:rPr lang="en-US" smtClean="0">
                <a:solidFill>
                  <a:schemeClr val="tx2"/>
                </a:solidFill>
              </a:rPr>
              <a:pPr/>
              <a:t>11/24/2021 8:11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lgn="ctr"/>
            <a:fld id="{BAB0C883-FB35-4FCD-82A9-B3418E06454D}" type="datetime8">
              <a:rPr lang="en-US" smtClean="0">
                <a:solidFill>
                  <a:srgbClr val="438086"/>
                </a:solidFill>
              </a:rPr>
              <a:pPr algn="ctr"/>
              <a:t>11/24/2021 8:11 PM</a:t>
            </a:fld>
            <a:endParaRPr lang="en-US" sz="2000" dirty="0">
              <a:solidFill>
                <a:srgbClr val="FFFFFF"/>
              </a:solidFill>
            </a:endParaRPr>
          </a:p>
        </p:txBody>
      </p:sp>
      <p:sp>
        <p:nvSpPr>
          <p:cNvPr id="17" name="Footer Placeholder 16"/>
          <p:cNvSpPr>
            <a:spLocks noGrp="1"/>
          </p:cNvSpPr>
          <p:nvPr>
            <p:ph type="ftr" sz="quarter" idx="11"/>
          </p:nvPr>
        </p:nvSpPr>
        <p:spPr>
          <a:xfrm>
            <a:off x="5410200" y="4205288"/>
            <a:ext cx="1295400" cy="457200"/>
          </a:xfrm>
        </p:spPr>
        <p:txBody>
          <a:bodyPr/>
          <a:lstStyle/>
          <a:p>
            <a:endParaRPr lang="en-US" dirty="0">
              <a:solidFill>
                <a:srgbClr val="424456"/>
              </a:solidFill>
            </a:endParaRPr>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2AC53DF-4216-466D-99A7-94400E6C2A25}" type="slidenum">
              <a:rPr lang="en-US" smtClean="0">
                <a:solidFill>
                  <a:prstClr val="white"/>
                </a:solidFill>
              </a:rPr>
              <a:pPr/>
              <a:t>‹#›</a:t>
            </a:fld>
            <a:endParaRPr lang="en-US" dirty="0">
              <a:solidFill>
                <a:srgbClr val="424456"/>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BADC99-8800-4D67-813E-F495894E5E42}" type="datetime8">
              <a:rPr lang="en-US" smtClean="0">
                <a:solidFill>
                  <a:srgbClr val="438086"/>
                </a:solidFill>
              </a:rPr>
              <a:pPr/>
              <a:t>11/24/2021 8:11 PM</a:t>
            </a:fld>
            <a:endParaRPr lang="en-US" dirty="0">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C13BAC3-0FDB-40D1-964D-AF6E3E2933EE}" type="datetime8">
              <a:rPr lang="en-US" smtClean="0">
                <a:solidFill>
                  <a:srgbClr val="438086"/>
                </a:solidFill>
              </a:rPr>
              <a:pPr/>
              <a:t>11/24/2021 8:11 PM</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pPr algn="ctr"/>
            <a:fld id="{1AD93096-5B34-4342-9326-69289CEAE4C2}" type="slidenum">
              <a:rPr lang="en-US" smtClean="0"/>
              <a:pPr algn="ctr"/>
              <a:t>‹#›</a:t>
            </a:fld>
            <a:endParaRPr lang="en-US" sz="24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B1A9EE7-7BEC-47C0-9701-297F6C15702D}" type="datetime8">
              <a:rPr lang="en-US" smtClean="0">
                <a:solidFill>
                  <a:srgbClr val="438086"/>
                </a:solidFill>
              </a:rPr>
              <a:pPr/>
              <a:t>11/24/2021 8:11 PM</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pPr algn="ctr"/>
            <a:fld id="{1AD93096-5B34-4342-9326-69289CEAE4C2}" type="slidenum">
              <a:rPr lang="en-US" smtClean="0"/>
              <a:pPr algn="ct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4FDEFE2C-3FCF-444B-961E-7A9DAF3B17C9}" type="datetime8">
              <a:rPr lang="en-US" smtClean="0">
                <a:solidFill>
                  <a:srgbClr val="438086"/>
                </a:solidFill>
              </a:rPr>
              <a:pPr/>
              <a:t>11/24/2021 8:11 PM</a:t>
            </a:fld>
            <a:endParaRPr lang="en-US">
              <a:solidFill>
                <a:srgbClr val="438086"/>
              </a:solidFill>
            </a:endParaRPr>
          </a:p>
        </p:txBody>
      </p:sp>
      <p:sp>
        <p:nvSpPr>
          <p:cNvPr id="27" name="Slide Number Placeholder 26"/>
          <p:cNvSpPr>
            <a:spLocks noGrp="1"/>
          </p:cNvSpPr>
          <p:nvPr>
            <p:ph type="sldNum" sz="quarter" idx="11"/>
          </p:nvPr>
        </p:nvSpPr>
        <p:spPr/>
        <p:txBody>
          <a:bodyPr rtlCol="0"/>
          <a:lstStyle/>
          <a:p>
            <a:pPr algn="ctr"/>
            <a:fld id="{1AD93096-5B34-4342-9326-69289CEAE4C2}" type="slidenum">
              <a:rPr lang="en-US" smtClean="0"/>
              <a:pPr algn="ctr"/>
              <a:t>‹#›</a:t>
            </a:fld>
            <a:endParaRPr lang="en-US"/>
          </a:p>
        </p:txBody>
      </p:sp>
      <p:sp>
        <p:nvSpPr>
          <p:cNvPr id="28" name="Footer Placeholder 27"/>
          <p:cNvSpPr>
            <a:spLocks noGrp="1"/>
          </p:cNvSpPr>
          <p:nvPr>
            <p:ph type="ftr" sz="quarter" idx="12"/>
          </p:nvPr>
        </p:nvSpPr>
        <p:spPr/>
        <p:txBody>
          <a:bodyPr rtlCol="0"/>
          <a:lstStyle/>
          <a:p>
            <a:endParaRPr lang="en-US">
              <a:solidFill>
                <a:srgbClr val="438086"/>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23E9EFD0-8143-497F-8893-ED60C23BC312}" type="datetime8">
              <a:rPr lang="en-US" smtClean="0">
                <a:solidFill>
                  <a:srgbClr val="438086"/>
                </a:solidFill>
              </a:rPr>
              <a:pPr/>
              <a:t>11/24/2021 8:11 PM</a:t>
            </a:fld>
            <a:endParaRPr lang="en-US">
              <a:solidFill>
                <a:srgbClr val="438086"/>
              </a:solidFill>
            </a:endParaRPr>
          </a:p>
        </p:txBody>
      </p:sp>
      <p:sp>
        <p:nvSpPr>
          <p:cNvPr id="4" name="Footer Placeholder 3"/>
          <p:cNvSpPr>
            <a:spLocks noGrp="1"/>
          </p:cNvSpPr>
          <p:nvPr>
            <p:ph type="ftr" sz="quarter" idx="11"/>
          </p:nvPr>
        </p:nvSpPr>
        <p:spPr>
          <a:xfrm>
            <a:off x="5257800" y="612648"/>
            <a:ext cx="1325880" cy="457200"/>
          </a:xfrm>
        </p:spPr>
        <p:txBody>
          <a:bodyPr/>
          <a:lstStyle/>
          <a:p>
            <a:endParaRPr lang="en-US">
              <a:solidFill>
                <a:srgbClr val="438086"/>
              </a:solidFill>
            </a:endParaRPr>
          </a:p>
        </p:txBody>
      </p:sp>
      <p:sp>
        <p:nvSpPr>
          <p:cNvPr id="5" name="Slide Number Placeholder 4"/>
          <p:cNvSpPr>
            <a:spLocks noGrp="1"/>
          </p:cNvSpPr>
          <p:nvPr>
            <p:ph type="sldNum" sz="quarter" idx="12"/>
          </p:nvPr>
        </p:nvSpPr>
        <p:spPr>
          <a:xfrm>
            <a:off x="8174736" y="2272"/>
            <a:ext cx="762000" cy="365760"/>
          </a:xfrm>
        </p:spPr>
        <p:txBody>
          <a:bodyPr/>
          <a:lstStyle/>
          <a:p>
            <a:fld id="{1AD93096-5B34-4342-9326-69289CEAE4C2}"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1AA47-967E-4F0B-98C1-7765EA778D36}" type="datetime8">
              <a:rPr lang="en-US" smtClean="0">
                <a:solidFill>
                  <a:srgbClr val="438086"/>
                </a:solidFill>
              </a:rPr>
              <a:pPr/>
              <a:t>11/24/2021 8:11 PM</a:t>
            </a:fld>
            <a:endParaRPr lang="en-US">
              <a:solidFill>
                <a:srgbClr val="438086"/>
              </a:solidFill>
            </a:endParaRPr>
          </a:p>
        </p:txBody>
      </p:sp>
      <p:sp>
        <p:nvSpPr>
          <p:cNvPr id="3" name="Footer Placeholder 2"/>
          <p:cNvSpPr>
            <a:spLocks noGrp="1"/>
          </p:cNvSpPr>
          <p:nvPr>
            <p:ph type="ftr" sz="quarter" idx="11"/>
          </p:nvPr>
        </p:nvSpPr>
        <p:spPr/>
        <p:txBody>
          <a:bodyPr/>
          <a:lstStyle/>
          <a:p>
            <a:endParaRPr lang="en-US" dirty="0">
              <a:solidFill>
                <a:srgbClr val="438086"/>
              </a:solidFill>
            </a:endParaRPr>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solidFill>
                <a:srgbClr val="424456"/>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1270EF-0C65-4136-9CEC-E44F79D58641}" type="datetime8">
              <a:rPr lang="en-US" smtClean="0">
                <a:solidFill>
                  <a:srgbClr val="438086"/>
                </a:solidFill>
              </a:rPr>
              <a:pPr/>
              <a:t>11/24/2021 8:11 PM</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C5988D-1A60-4B8F-A6A6-6F0E355F49C0}" type="datetime8">
              <a:rPr lang="en-US" smtClean="0"/>
              <a:pPr/>
              <a:t>11/24/2021 8:11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174483E-E457-4A2C-8B26-FA99CBAE1E8C}" type="datetime8">
              <a:rPr lang="en-US" smtClean="0">
                <a:solidFill>
                  <a:srgbClr val="438086"/>
                </a:solidFill>
              </a:rPr>
              <a:pPr/>
              <a:t>11/24/2021 8:11 PM</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dirty="0">
              <a:solidFill>
                <a:srgbClr val="438086"/>
              </a:solidFill>
            </a:endParaRPr>
          </a:p>
        </p:txBody>
      </p:sp>
      <p:sp>
        <p:nvSpPr>
          <p:cNvPr id="7" name="Slide Number Placeholder 6"/>
          <p:cNvSpPr>
            <a:spLocks noGrp="1"/>
          </p:cNvSpPr>
          <p:nvPr>
            <p:ph type="sldNum" sz="quarter" idx="12"/>
          </p:nvPr>
        </p:nvSpPr>
        <p:spPr/>
        <p:txBody>
          <a:bodyPr/>
          <a:lstStyle/>
          <a:p>
            <a:pPr algn="ctr"/>
            <a:fld id="{1AD93096-5B34-4342-9326-69289CEAE4C2}" type="slidenum">
              <a:rPr lang="en-US" smtClean="0"/>
              <a:pPr algn="ctr"/>
              <a:t>‹#›</a:t>
            </a:fld>
            <a:endParaRPr lang="en-US" sz="280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C2E13E-2A87-4D4A-983C-2F6A2A89D72E}" type="datetime8">
              <a:rPr lang="en-US" smtClean="0">
                <a:solidFill>
                  <a:srgbClr val="424456"/>
                </a:solidFill>
              </a:rPr>
              <a:pPr/>
              <a:t>11/24/2021 8:11 PM</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rgbClr val="424456"/>
                </a:solidFill>
              </a: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58D73C-6E8A-4121-8174-EEF9F5F60FCA}" type="datetime8">
              <a:rPr lang="en-US" smtClean="0">
                <a:solidFill>
                  <a:srgbClr val="424456"/>
                </a:solidFill>
              </a:rPr>
              <a:pPr/>
              <a:t>11/24/2021 8:11 PM</a:t>
            </a:fld>
            <a:endParaRPr lang="en-US" dirty="0">
              <a:solidFill>
                <a:srgbClr val="438086"/>
              </a:solidFill>
            </a:endParaRPr>
          </a:p>
        </p:txBody>
      </p:sp>
      <p:sp>
        <p:nvSpPr>
          <p:cNvPr id="5" name="Footer Placeholder 4"/>
          <p:cNvSpPr>
            <a:spLocks noGrp="1"/>
          </p:cNvSpPr>
          <p:nvPr>
            <p:ph type="ftr" sz="quarter" idx="11"/>
          </p:nvPr>
        </p:nvSpPr>
        <p:spPr/>
        <p:txBody>
          <a:bodyPr/>
          <a:lstStyle/>
          <a:p>
            <a:endParaRPr lang="en-US" dirty="0">
              <a:solidFill>
                <a:srgbClr val="438086"/>
              </a:solidFill>
            </a:endParaRP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rgbClr val="424456"/>
                </a:solidFill>
              </a: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9FB3085-4452-415B-B903-1D6B022495A0}" type="datetime8">
              <a:rPr lang="en-US" smtClean="0"/>
              <a:pPr/>
              <a:t>11/24/2021 8:11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1AD93096-5B34-4342-9326-69289CEAE4C2}" type="slidenum">
              <a:rPr lang="en-US" smtClean="0"/>
              <a:pPr algn="ct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B1F3DD-8194-408A-8524-230DE42FB0EA}" type="datetime8">
              <a:rPr lang="en-US" smtClean="0"/>
              <a:pPr/>
              <a:t>11/24/2021 8:11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1AD93096-5B34-4342-9326-69289CEAE4C2}" type="slidenum">
              <a:rPr lang="en-US" smtClean="0"/>
              <a:pPr algn="ct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72FBFDED-30EC-4B99-B57D-E58EF2C2BA9E}" type="datetime8">
              <a:rPr lang="en-US" smtClean="0"/>
              <a:pPr/>
              <a:t>11/24/2021 8:11 PM</a:t>
            </a:fld>
            <a:endParaRPr lang="en-US"/>
          </a:p>
        </p:txBody>
      </p:sp>
      <p:sp>
        <p:nvSpPr>
          <p:cNvPr id="27" name="Slide Number Placeholder 26"/>
          <p:cNvSpPr>
            <a:spLocks noGrp="1"/>
          </p:cNvSpPr>
          <p:nvPr>
            <p:ph type="sldNum" sz="quarter" idx="11"/>
          </p:nvPr>
        </p:nvSpPr>
        <p:spPr/>
        <p:txBody>
          <a:bodyPr rtlCol="0"/>
          <a:lstStyle/>
          <a:p>
            <a:pPr algn="ctr"/>
            <a:fld id="{1AD93096-5B34-4342-9326-69289CEAE4C2}" type="slidenum">
              <a:rPr lang="en-US" smtClean="0"/>
              <a:pPr algn="ct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39ADB85D-E4E8-4AA8-9459-046982C77938}" type="datetime8">
              <a:rPr lang="en-US" smtClean="0"/>
              <a:pPr/>
              <a:t>11/24/2021 8:11 PM</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67003-9442-4FC3-945A-49A9F60CEC1A}" type="datetime8">
              <a:rPr lang="en-US" smtClean="0"/>
              <a:pPr/>
              <a:t>11/24/2021 8:11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A938D5-9C9E-4446-90E3-0463151A3D00}" type="datetime8">
              <a:rPr lang="en-US" smtClean="0"/>
              <a:pPr/>
              <a:t>11/24/2021 8:11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4233683-177C-4F36-8859-5D0FFE15288C}" type="datetime8">
              <a:rPr lang="en-US" smtClean="0"/>
              <a:pPr/>
              <a:t>11/24/2021 8:11 PM</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1AD93096-5B34-4342-9326-69289CEAE4C2}" type="slidenum">
              <a:rPr lang="en-US" smtClean="0"/>
              <a:pPr algn="ct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113BABA-F821-43B9-AEBD-12202D80A47F}" type="datetime8">
              <a:rPr lang="en-US" smtClean="0">
                <a:solidFill>
                  <a:schemeClr val="tx2"/>
                </a:solidFill>
              </a:rPr>
              <a:pPr/>
              <a:t>11/24/2021 8:11 PM</a:t>
            </a:fld>
            <a:endParaRPr lang="en-US" sz="1400" dirty="0">
              <a:solidFill>
                <a:schemeClr val="tx2"/>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r"/>
            <a:endParaRPr lang="en-US" sz="1400" dirty="0">
              <a:solidFill>
                <a:schemeClr val="tx2"/>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A6A50D6-030F-4F5D-85F4-C152CB2C1B8E}" type="datetime8">
              <a:rPr lang="en-US" smtClean="0">
                <a:solidFill>
                  <a:srgbClr val="424456"/>
                </a:solidFill>
              </a:rPr>
              <a:pPr/>
              <a:t>11/24/2021 8:11 PM</a:t>
            </a:fld>
            <a:endParaRPr lang="en-US" sz="1400" dirty="0">
              <a:solidFill>
                <a:srgbClr val="424456"/>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sz="1400" dirty="0">
              <a:solidFill>
                <a:srgbClr val="424456"/>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ctr"/>
            <a:fld id="{72AC53DF-4216-466D-99A7-94400E6C2A25}" type="slidenum">
              <a:rPr lang="en-US" sz="1200" smtClean="0">
                <a:solidFill>
                  <a:srgbClr val="424456"/>
                </a:solidFill>
              </a:rPr>
              <a:pPr algn="ctr"/>
              <a:t>‹#›</a:t>
            </a:fld>
            <a:endParaRPr lang="en-US" sz="1400" b="1" dirty="0"/>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Pareto_chart" TargetMode="External"/><Relationship Id="rId2" Type="http://schemas.openxmlformats.org/officeDocument/2006/relationships/hyperlink" Target="http://www.processimpact.com/articles/be_analyst.pdf" TargetMode="External"/><Relationship Id="rId1" Type="http://schemas.openxmlformats.org/officeDocument/2006/relationships/slideLayout" Target="../slideLayouts/slideLayout13.xml"/><Relationship Id="rId4" Type="http://schemas.openxmlformats.org/officeDocument/2006/relationships/hyperlink" Target="http://en.wikipedia.org/wiki/Histogra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5775" y="1219200"/>
            <a:ext cx="8458200" cy="1470025"/>
          </a:xfrm>
        </p:spPr>
        <p:txBody>
          <a:bodyPr/>
          <a:lstStyle/>
          <a:p>
            <a:r>
              <a:rPr lang="en-GB" sz="4000" dirty="0" smtClean="0"/>
              <a:t>Software Requirement Engineering</a:t>
            </a:r>
            <a:r>
              <a:rPr lang="en-GB" dirty="0" smtClean="0"/>
              <a:t/>
            </a:r>
            <a:br>
              <a:rPr lang="en-GB" dirty="0" smtClean="0"/>
            </a:br>
            <a:endParaRPr lang="en-US" sz="4000" dirty="0"/>
          </a:p>
        </p:txBody>
      </p:sp>
      <p:sp>
        <p:nvSpPr>
          <p:cNvPr id="3" name="Subtitle 2"/>
          <p:cNvSpPr>
            <a:spLocks noGrp="1"/>
          </p:cNvSpPr>
          <p:nvPr>
            <p:ph type="subTitle" idx="1"/>
          </p:nvPr>
        </p:nvSpPr>
        <p:spPr>
          <a:xfrm>
            <a:off x="2514600" y="4800600"/>
            <a:ext cx="4953000" cy="838200"/>
          </a:xfrm>
        </p:spPr>
        <p:txBody>
          <a:bodyPr/>
          <a:lstStyle/>
          <a:p>
            <a:pPr algn="ctr"/>
            <a:r>
              <a:rPr lang="en-US" b="1" dirty="0" smtClean="0"/>
              <a:t>By: Farah Jabeen</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normAutofit fontScale="90000"/>
          </a:bodyPr>
          <a:lstStyle/>
          <a:p>
            <a:r>
              <a:rPr lang="en-US" dirty="0" smtClean="0"/>
              <a:t>Step 2: Understand the Root Causes</a:t>
            </a:r>
            <a:br>
              <a:rPr lang="en-US" dirty="0" smtClean="0"/>
            </a:br>
            <a:endParaRPr lang="en-US" dirty="0"/>
          </a:p>
        </p:txBody>
      </p:sp>
      <p:sp>
        <p:nvSpPr>
          <p:cNvPr id="3" name="Content Placeholder 2"/>
          <p:cNvSpPr>
            <a:spLocks noGrp="1"/>
          </p:cNvSpPr>
          <p:nvPr>
            <p:ph idx="1"/>
          </p:nvPr>
        </p:nvSpPr>
        <p:spPr>
          <a:xfrm>
            <a:off x="228600" y="1295400"/>
            <a:ext cx="8686800" cy="2743200"/>
          </a:xfrm>
        </p:spPr>
        <p:txBody>
          <a:bodyPr>
            <a:normAutofit lnSpcReduction="10000"/>
          </a:bodyPr>
          <a:lstStyle/>
          <a:p>
            <a:r>
              <a:rPr lang="en-US" sz="1800" dirty="0" smtClean="0"/>
              <a:t>OK,  so  how  do  you  determine  the  root  causes?  In  many  cases,  it's  a  simple  matter of  asking  the  people  directly  involved  what  they  think  the  root cause is.</a:t>
            </a:r>
          </a:p>
          <a:p>
            <a:endParaRPr lang="en-US" sz="1800" dirty="0" smtClean="0"/>
          </a:p>
          <a:p>
            <a:r>
              <a:rPr lang="en-US" sz="1800" dirty="0" smtClean="0"/>
              <a:t>If   the  problem  is  more  serious  then  it  may  be  necessary  to  perform  a  detailed investigation  of  each contributing  problem and to quantify  its individual  impact.</a:t>
            </a:r>
          </a:p>
          <a:p>
            <a:endParaRPr lang="en-US" sz="1800" dirty="0" smtClean="0"/>
          </a:p>
          <a:p>
            <a:r>
              <a:rPr lang="en-US" sz="1800" dirty="0" smtClean="0"/>
              <a:t>This  could  vary  from  perhaps  simple  brainstorming  by  participants  to  a  small  data  collection project  or,  potentially,  to a more detailed experiment. </a:t>
            </a:r>
            <a:endParaRPr lang="en-US" sz="1800" dirty="0"/>
          </a:p>
        </p:txBody>
      </p:sp>
      <p:sp>
        <p:nvSpPr>
          <p:cNvPr id="5" name="Slide Number Placeholder 4"/>
          <p:cNvSpPr>
            <a:spLocks noGrp="1"/>
          </p:cNvSpPr>
          <p:nvPr>
            <p:ph type="sldNum" sz="quarter" idx="12"/>
          </p:nvPr>
        </p:nvSpPr>
        <p:spPr/>
        <p:txBody>
          <a:bodyPr/>
          <a:lstStyle/>
          <a:p>
            <a:fld id="{1AD93096-5B34-4342-9326-69289CEAE4C2}" type="slidenum">
              <a:rPr lang="en-US" smtClean="0"/>
              <a:pPr/>
              <a:t>10</a:t>
            </a:fld>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676400" y="4495800"/>
            <a:ext cx="6351434" cy="19240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r>
              <a:rPr lang="en-US" dirty="0" smtClean="0"/>
              <a:t>Addressing the Root Cause</a:t>
            </a:r>
            <a:endParaRPr lang="en-US" dirty="0"/>
          </a:p>
        </p:txBody>
      </p:sp>
      <p:sp>
        <p:nvSpPr>
          <p:cNvPr id="3" name="Content Placeholder 2"/>
          <p:cNvSpPr>
            <a:spLocks noGrp="1"/>
          </p:cNvSpPr>
          <p:nvPr>
            <p:ph idx="1"/>
          </p:nvPr>
        </p:nvSpPr>
        <p:spPr>
          <a:xfrm>
            <a:off x="304800" y="1447800"/>
            <a:ext cx="8382000" cy="2438400"/>
          </a:xfrm>
        </p:spPr>
        <p:txBody>
          <a:bodyPr>
            <a:normAutofit lnSpcReduction="10000"/>
          </a:bodyPr>
          <a:lstStyle/>
          <a:p>
            <a:r>
              <a:rPr lang="en-US" sz="2000" dirty="0" smtClean="0"/>
              <a:t>We might like to fix all of the root causes on the "bones" of the diagram.</a:t>
            </a:r>
          </a:p>
          <a:p>
            <a:r>
              <a:rPr lang="en-US" sz="2000" dirty="0" smtClean="0"/>
              <a:t>But  data  shows  that  a  number  of  root  causes  are  simply  not  worth  fixing,  as  the  cost  of  the  fix exceeds the cost of the problem.</a:t>
            </a:r>
          </a:p>
          <a:p>
            <a:r>
              <a:rPr lang="en-US" sz="2000" dirty="0" smtClean="0"/>
              <a:t>How do you know which ones to fix? You must determine the contribution, of each root cause. The results  of  this  investigation  can  be  plotted  as  a  Pareto  chart  [3]  or  a  simple  histogram  [4]  that visually exposes the real culprits.</a:t>
            </a:r>
            <a:endParaRPr lang="en-US" sz="2000" dirty="0"/>
          </a:p>
        </p:txBody>
      </p:sp>
      <p:sp>
        <p:nvSpPr>
          <p:cNvPr id="5" name="Slide Number Placeholder 4"/>
          <p:cNvSpPr>
            <a:spLocks noGrp="1"/>
          </p:cNvSpPr>
          <p:nvPr>
            <p:ph type="sldNum" sz="quarter" idx="12"/>
          </p:nvPr>
        </p:nvSpPr>
        <p:spPr/>
        <p:txBody>
          <a:bodyPr/>
          <a:lstStyle/>
          <a:p>
            <a:fld id="{1AD93096-5B34-4342-9326-69289CEAE4C2}" type="slidenum">
              <a:rPr lang="en-US" smtClean="0"/>
              <a:pPr/>
              <a:t>11</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752600" y="3733800"/>
            <a:ext cx="5781675" cy="2576229"/>
          </a:xfrm>
          <a:prstGeom prst="rect">
            <a:avLst/>
          </a:prstGeom>
          <a:noFill/>
          <a:ln w="9525">
            <a:noFill/>
            <a:miter lim="800000"/>
            <a:headEnd/>
            <a:tailEnd/>
          </a:ln>
          <a:effectLst/>
        </p:spPr>
      </p:pic>
      <p:sp>
        <p:nvSpPr>
          <p:cNvPr id="7" name="Rectangle 6"/>
          <p:cNvSpPr/>
          <p:nvPr/>
        </p:nvSpPr>
        <p:spPr>
          <a:xfrm>
            <a:off x="2743200" y="6248400"/>
            <a:ext cx="4030270" cy="369332"/>
          </a:xfrm>
          <a:prstGeom prst="rect">
            <a:avLst/>
          </a:prstGeom>
        </p:spPr>
        <p:txBody>
          <a:bodyPr wrap="none">
            <a:spAutoFit/>
          </a:bodyPr>
          <a:lstStyle/>
          <a:p>
            <a:r>
              <a:rPr lang="en-US" dirty="0" smtClean="0">
                <a:solidFill>
                  <a:prstClr val="black"/>
                </a:solidFill>
              </a:rPr>
              <a:t>Figure 4: Pareto Chart of Root Causes</a:t>
            </a:r>
            <a:endParaRPr lang="en-US" dirty="0">
              <a:solidFill>
                <a:prstClr val="black"/>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066800"/>
          </a:xfrm>
        </p:spPr>
        <p:txBody>
          <a:bodyPr/>
          <a:lstStyle/>
          <a:p>
            <a:r>
              <a:rPr lang="en-US" dirty="0" smtClean="0"/>
              <a:t>Addressing the Root Cause</a:t>
            </a:r>
            <a:endParaRPr lang="en-US" dirty="0"/>
          </a:p>
        </p:txBody>
      </p:sp>
      <p:sp>
        <p:nvSpPr>
          <p:cNvPr id="3" name="Content Placeholder 2"/>
          <p:cNvSpPr>
            <a:spLocks noGrp="1"/>
          </p:cNvSpPr>
          <p:nvPr>
            <p:ph idx="1"/>
          </p:nvPr>
        </p:nvSpPr>
        <p:spPr>
          <a:xfrm>
            <a:off x="0" y="1447800"/>
            <a:ext cx="9144000" cy="1981200"/>
          </a:xfrm>
        </p:spPr>
        <p:txBody>
          <a:bodyPr>
            <a:normAutofit/>
          </a:bodyPr>
          <a:lstStyle/>
          <a:p>
            <a:r>
              <a:rPr lang="en-US" sz="2000" dirty="0" smtClean="0"/>
              <a:t>Once  we  have  identified  inaccurate  sales  orders  as  a  root  cause  of  a problem  worth  solving, we  can  create  a  problem  statement  for  the  sales order  entry problem, as seen in Table 2</a:t>
            </a:r>
            <a:endParaRPr lang="en-US" sz="2000"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12</a:t>
            </a:fld>
            <a:endParaRPr lang="en-US" dirty="0"/>
          </a:p>
        </p:txBody>
      </p:sp>
      <p:sp>
        <p:nvSpPr>
          <p:cNvPr id="6" name="Rectangle 5"/>
          <p:cNvSpPr/>
          <p:nvPr/>
        </p:nvSpPr>
        <p:spPr>
          <a:xfrm>
            <a:off x="0" y="6273225"/>
            <a:ext cx="9144000" cy="584775"/>
          </a:xfrm>
          <a:prstGeom prst="rect">
            <a:avLst/>
          </a:prstGeom>
        </p:spPr>
        <p:txBody>
          <a:bodyPr wrap="square">
            <a:spAutoFit/>
          </a:bodyPr>
          <a:lstStyle/>
          <a:p>
            <a:pPr>
              <a:buFont typeface="Arial" pitchFamily="34" charset="0"/>
              <a:buChar char="•"/>
            </a:pPr>
            <a:r>
              <a:rPr lang="en-US" sz="1600" dirty="0" smtClean="0">
                <a:solidFill>
                  <a:prstClr val="black"/>
                </a:solidFill>
              </a:rPr>
              <a:t> Once written, the problem  statement  can be circulated to the stakeholders for  comment and feedback.</a:t>
            </a:r>
            <a:endParaRPr lang="en-US" sz="1600" dirty="0">
              <a:solidFill>
                <a:prstClr val="black"/>
              </a:solidFill>
            </a:endParaRPr>
          </a:p>
        </p:txBody>
      </p:sp>
      <p:sp>
        <p:nvSpPr>
          <p:cNvPr id="7" name="Rectangle 6"/>
          <p:cNvSpPr/>
          <p:nvPr/>
        </p:nvSpPr>
        <p:spPr>
          <a:xfrm>
            <a:off x="2438400" y="2590800"/>
            <a:ext cx="4998484" cy="369332"/>
          </a:xfrm>
          <a:prstGeom prst="rect">
            <a:avLst/>
          </a:prstGeom>
        </p:spPr>
        <p:txBody>
          <a:bodyPr wrap="none">
            <a:spAutoFit/>
          </a:bodyPr>
          <a:lstStyle/>
          <a:p>
            <a:r>
              <a:rPr lang="en-US" b="1" dirty="0" smtClean="0">
                <a:solidFill>
                  <a:prstClr val="black"/>
                </a:solidFill>
              </a:rPr>
              <a:t>Table 2: Sales Order Problem Statement </a:t>
            </a:r>
            <a:endParaRPr lang="en-US" b="1" dirty="0">
              <a:solidFill>
                <a:prstClr val="black"/>
              </a:solidFill>
            </a:endParaRPr>
          </a:p>
        </p:txBody>
      </p:sp>
      <p:pic>
        <p:nvPicPr>
          <p:cNvPr id="3075" name="Picture 3"/>
          <p:cNvPicPr>
            <a:picLocks noChangeAspect="1" noChangeArrowheads="1"/>
          </p:cNvPicPr>
          <p:nvPr/>
        </p:nvPicPr>
        <p:blipFill>
          <a:blip r:embed="rId2" cstate="print"/>
          <a:srcRect/>
          <a:stretch>
            <a:fillRect/>
          </a:stretch>
        </p:blipFill>
        <p:spPr bwMode="auto">
          <a:xfrm>
            <a:off x="152400" y="2438400"/>
            <a:ext cx="8763000" cy="387032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smtClean="0"/>
              <a:t>Addressing the Root Cause</a:t>
            </a:r>
            <a:endParaRPr lang="en-US" dirty="0"/>
          </a:p>
        </p:txBody>
      </p:sp>
      <p:sp>
        <p:nvSpPr>
          <p:cNvPr id="3" name="Content Placeholder 2"/>
          <p:cNvSpPr>
            <a:spLocks noGrp="1"/>
          </p:cNvSpPr>
          <p:nvPr>
            <p:ph idx="1"/>
          </p:nvPr>
        </p:nvSpPr>
        <p:spPr>
          <a:xfrm>
            <a:off x="304800" y="1524000"/>
            <a:ext cx="8229600" cy="4325112"/>
          </a:xfrm>
        </p:spPr>
        <p:txBody>
          <a:bodyPr>
            <a:normAutofit/>
          </a:bodyPr>
          <a:lstStyle/>
          <a:p>
            <a:r>
              <a:rPr lang="en-US" sz="2400" dirty="0" smtClean="0"/>
              <a:t>Example 2</a:t>
            </a:r>
            <a:endParaRPr lang="en-US" sz="2400"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13</a:t>
            </a:fld>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68395" y="2514600"/>
            <a:ext cx="8899405" cy="4114800"/>
          </a:xfrm>
          <a:prstGeom prst="rect">
            <a:avLst/>
          </a:prstGeom>
          <a:noFill/>
          <a:ln w="9525">
            <a:noFill/>
            <a:miter lim="800000"/>
            <a:headEnd/>
            <a:tailEnd/>
          </a:ln>
          <a:effectLst/>
        </p:spPr>
      </p:pic>
      <p:sp>
        <p:nvSpPr>
          <p:cNvPr id="6" name="Rectangle 5"/>
          <p:cNvSpPr/>
          <p:nvPr/>
        </p:nvSpPr>
        <p:spPr>
          <a:xfrm>
            <a:off x="1639614" y="2057400"/>
            <a:ext cx="5904186" cy="369332"/>
          </a:xfrm>
          <a:prstGeom prst="rect">
            <a:avLst/>
          </a:prstGeom>
        </p:spPr>
        <p:txBody>
          <a:bodyPr wrap="square">
            <a:spAutoFit/>
          </a:bodyPr>
          <a:lstStyle/>
          <a:p>
            <a:r>
              <a:rPr lang="en-US" b="1" dirty="0" smtClean="0">
                <a:solidFill>
                  <a:prstClr val="black"/>
                </a:solidFill>
              </a:rPr>
              <a:t>Table 3: Attendance System Problem  Statement</a:t>
            </a:r>
            <a:endParaRPr lang="en-US" b="1" dirty="0">
              <a:solidFill>
                <a:prstClr val="black"/>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839200" cy="1066800"/>
          </a:xfrm>
        </p:spPr>
        <p:txBody>
          <a:bodyPr>
            <a:normAutofit/>
          </a:bodyPr>
          <a:lstStyle/>
          <a:p>
            <a:r>
              <a:rPr lang="en-US" sz="3200" dirty="0" smtClean="0"/>
              <a:t>Step 3: Identify the Stakeholders and the Users</a:t>
            </a:r>
            <a:endParaRPr lang="en-US" sz="3200" dirty="0"/>
          </a:p>
        </p:txBody>
      </p:sp>
      <p:sp>
        <p:nvSpPr>
          <p:cNvPr id="3" name="Content Placeholder 2"/>
          <p:cNvSpPr>
            <a:spLocks noGrp="1"/>
          </p:cNvSpPr>
          <p:nvPr>
            <p:ph idx="1"/>
          </p:nvPr>
        </p:nvSpPr>
        <p:spPr>
          <a:xfrm>
            <a:off x="0" y="1295400"/>
            <a:ext cx="9144000" cy="5334000"/>
          </a:xfrm>
        </p:spPr>
        <p:txBody>
          <a:bodyPr>
            <a:normAutofit lnSpcReduction="10000"/>
          </a:bodyPr>
          <a:lstStyle/>
          <a:p>
            <a:r>
              <a:rPr lang="en-US" sz="2000" dirty="0" smtClean="0"/>
              <a:t>Understanding  the  needs  of  the  users  and  other stakeholders  is  a  key  factor  in developing  an effective solution.</a:t>
            </a:r>
          </a:p>
          <a:p>
            <a:endParaRPr lang="en-US" sz="2000" dirty="0" smtClean="0"/>
          </a:p>
          <a:p>
            <a:r>
              <a:rPr lang="en-US" sz="2000" dirty="0" smtClean="0"/>
              <a:t>Effectively  solving  any  complex  problem  typically  involves  satisfying  the  needs  of  a diverse group  of stakeholders.</a:t>
            </a:r>
          </a:p>
          <a:p>
            <a:endParaRPr lang="en-US" sz="2000" dirty="0" smtClean="0"/>
          </a:p>
          <a:p>
            <a:r>
              <a:rPr lang="en-US" sz="2000" dirty="0" smtClean="0"/>
              <a:t>Many  stakeholders  are  </a:t>
            </a:r>
            <a:r>
              <a:rPr lang="en-US" sz="2000" b="1" dirty="0" smtClean="0"/>
              <a:t>users </a:t>
            </a:r>
            <a:r>
              <a:rPr lang="en-US" sz="2000" dirty="0" smtClean="0"/>
              <a:t> of  the  system,  and  their  needs  are  easy  to  focus  on because they will be directly involved with system use.</a:t>
            </a:r>
          </a:p>
          <a:p>
            <a:endParaRPr lang="en-US" sz="2000" dirty="0" smtClean="0"/>
          </a:p>
          <a:p>
            <a:r>
              <a:rPr lang="en-US" sz="2000" dirty="0" smtClean="0"/>
              <a:t>However ,  some  stakeholders  are  only  </a:t>
            </a:r>
            <a:r>
              <a:rPr lang="en-US" sz="2000" b="1" dirty="0" smtClean="0"/>
              <a:t>indirect  users  </a:t>
            </a:r>
            <a:r>
              <a:rPr lang="en-US" sz="2000" dirty="0" smtClean="0"/>
              <a:t>of  the  system  or  are  affected  only  by  the business  outcomes  that  the  system  influences.</a:t>
            </a:r>
          </a:p>
          <a:p>
            <a:endParaRPr lang="en-US" sz="2000" dirty="0" smtClean="0"/>
          </a:p>
          <a:p>
            <a:r>
              <a:rPr lang="en-US" sz="2000" dirty="0" smtClean="0"/>
              <a:t>For  example,  they  include  the  people  and  organizations  involved  in  the  development  of the system, the subcontractors,  the customer's customer, </a:t>
            </a:r>
            <a:r>
              <a:rPr lang="en-US" sz="2000" dirty="0" err="1" smtClean="0"/>
              <a:t>e.t.c</a:t>
            </a:r>
            <a:endParaRPr lang="en-US" sz="2000" dirty="0" smtClean="0"/>
          </a:p>
          <a:p>
            <a:endParaRPr lang="en-US" sz="2000" dirty="0" smtClean="0"/>
          </a:p>
          <a:p>
            <a:r>
              <a:rPr lang="en-US" sz="2000" dirty="0" smtClean="0"/>
              <a:t>Non user stakeholder  needs must also be identified and addressed.</a:t>
            </a:r>
            <a:endParaRPr lang="en-US" sz="2000"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915400" cy="990600"/>
          </a:xfrm>
        </p:spPr>
        <p:txBody>
          <a:bodyPr>
            <a:normAutofit/>
          </a:bodyPr>
          <a:lstStyle/>
          <a:p>
            <a:r>
              <a:rPr lang="en-US" sz="3200" dirty="0" smtClean="0"/>
              <a:t>Step 3: Identify the Stakeholders and the Users</a:t>
            </a:r>
            <a:endParaRPr lang="en-US" sz="3200" dirty="0"/>
          </a:p>
        </p:txBody>
      </p:sp>
      <p:sp>
        <p:nvSpPr>
          <p:cNvPr id="3" name="Content Placeholder 2"/>
          <p:cNvSpPr>
            <a:spLocks noGrp="1"/>
          </p:cNvSpPr>
          <p:nvPr>
            <p:ph idx="1"/>
          </p:nvPr>
        </p:nvSpPr>
        <p:spPr>
          <a:xfrm>
            <a:off x="304800" y="1143000"/>
            <a:ext cx="8382000" cy="5431536"/>
          </a:xfrm>
        </p:spPr>
        <p:txBody>
          <a:bodyPr>
            <a:normAutofit/>
          </a:bodyPr>
          <a:lstStyle/>
          <a:p>
            <a:r>
              <a:rPr lang="en-US" sz="2400" dirty="0" smtClean="0"/>
              <a:t>The following questions can be helpful in this process.</a:t>
            </a:r>
          </a:p>
          <a:p>
            <a:pPr lvl="2"/>
            <a:r>
              <a:rPr lang="en-US" sz="1800" dirty="0" smtClean="0"/>
              <a:t>Who are the users of the system?</a:t>
            </a:r>
          </a:p>
          <a:p>
            <a:pPr lvl="2"/>
            <a:r>
              <a:rPr lang="en-US" sz="1800" dirty="0" smtClean="0"/>
              <a:t>Who is the customer (economic buyer) for the system?</a:t>
            </a:r>
          </a:p>
          <a:p>
            <a:pPr lvl="2"/>
            <a:r>
              <a:rPr lang="en-US" sz="1800" dirty="0" smtClean="0"/>
              <a:t>Who else will be affected by the outputs the system produces?</a:t>
            </a:r>
          </a:p>
          <a:p>
            <a:pPr lvl="2"/>
            <a:r>
              <a:rPr lang="en-US" sz="1800" dirty="0" smtClean="0"/>
              <a:t>Who will evaluate and approve the system when it is delivered and deployed?</a:t>
            </a:r>
          </a:p>
          <a:p>
            <a:pPr lvl="2"/>
            <a:r>
              <a:rPr lang="en-US" sz="1800" dirty="0" smtClean="0"/>
              <a:t>Are  there  any  other  internal  or  external  users  of  the  system  whose  needs  must  be addressed?</a:t>
            </a:r>
          </a:p>
          <a:p>
            <a:pPr lvl="2"/>
            <a:r>
              <a:rPr lang="en-US" sz="1800" dirty="0" smtClean="0"/>
              <a:t>Who will maintain the new system?</a:t>
            </a:r>
          </a:p>
          <a:p>
            <a:pPr lvl="2"/>
            <a:r>
              <a:rPr lang="en-US" sz="1800" dirty="0" smtClean="0"/>
              <a:t>Is there anyone else who cares</a:t>
            </a:r>
            <a:r>
              <a:rPr lang="en-US" dirty="0" smtClean="0"/>
              <a:t>?</a:t>
            </a:r>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15</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667000" y="4495800"/>
            <a:ext cx="4482317" cy="21621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3400" cy="762000"/>
          </a:xfrm>
        </p:spPr>
        <p:txBody>
          <a:bodyPr>
            <a:normAutofit/>
          </a:bodyPr>
          <a:lstStyle/>
          <a:p>
            <a:r>
              <a:rPr lang="en-US" sz="2800" dirty="0" smtClean="0"/>
              <a:t>Step 4: Define the Solution System Boundary</a:t>
            </a:r>
            <a:endParaRPr lang="en-US" sz="2800" dirty="0"/>
          </a:p>
        </p:txBody>
      </p:sp>
      <p:sp>
        <p:nvSpPr>
          <p:cNvPr id="3" name="Content Placeholder 2"/>
          <p:cNvSpPr>
            <a:spLocks noGrp="1"/>
          </p:cNvSpPr>
          <p:nvPr>
            <p:ph idx="1"/>
          </p:nvPr>
        </p:nvSpPr>
        <p:spPr>
          <a:xfrm>
            <a:off x="152400" y="1371600"/>
            <a:ext cx="8991600" cy="5202936"/>
          </a:xfrm>
        </p:spPr>
        <p:txBody>
          <a:bodyPr>
            <a:normAutofit/>
          </a:bodyPr>
          <a:lstStyle/>
          <a:p>
            <a:r>
              <a:rPr lang="en-US" sz="1600" dirty="0" smtClean="0"/>
              <a:t>Once  the  problem  statement  is  agreed  to  and  the  users  and  stakeholders are identified,  we  can  turn  our  attention  to  defining  a  system  that  can  be deployed  to  address  the  problem.</a:t>
            </a:r>
          </a:p>
          <a:p>
            <a:endParaRPr lang="en-US" sz="1600" dirty="0" smtClean="0"/>
          </a:p>
          <a:p>
            <a:r>
              <a:rPr lang="en-US" sz="1600" dirty="0" smtClean="0"/>
              <a:t>In  so  doing,  we  enter  an  important  transition  state  wherein  we  have  to  keep two things in mind:</a:t>
            </a:r>
          </a:p>
          <a:p>
            <a:pPr lvl="2"/>
            <a:r>
              <a:rPr lang="en-US" sz="1400" dirty="0" smtClean="0">
                <a:solidFill>
                  <a:schemeClr val="tx1"/>
                </a:solidFill>
              </a:rPr>
              <a:t>an understanding  of the problem and</a:t>
            </a:r>
          </a:p>
          <a:p>
            <a:pPr lvl="2"/>
            <a:r>
              <a:rPr lang="en-US" sz="1400" dirty="0" smtClean="0">
                <a:solidFill>
                  <a:schemeClr val="tx1"/>
                </a:solidFill>
              </a:rPr>
              <a:t>the considerations  of a potential solution.</a:t>
            </a:r>
          </a:p>
          <a:p>
            <a:pPr lvl="2"/>
            <a:endParaRPr lang="en-US" sz="1400" dirty="0" smtClean="0">
              <a:solidFill>
                <a:schemeClr val="tx1"/>
              </a:solidFill>
            </a:endParaRPr>
          </a:p>
          <a:p>
            <a:r>
              <a:rPr lang="en-US" sz="1600" dirty="0" smtClean="0"/>
              <a:t>The  next  important  step  is  to  determine  the  boundaries  of  the  solution system.</a:t>
            </a:r>
          </a:p>
          <a:p>
            <a:endParaRPr lang="en-US" sz="1600" dirty="0" smtClean="0"/>
          </a:p>
          <a:p>
            <a:r>
              <a:rPr lang="en-US" sz="1600" dirty="0" smtClean="0"/>
              <a:t>The system boundary defines the border between the solution and the real world that surrounds the solution (Figure 4).</a:t>
            </a:r>
          </a:p>
          <a:p>
            <a:endParaRPr lang="en-US" sz="1600" dirty="0" smtClean="0"/>
          </a:p>
          <a:p>
            <a:r>
              <a:rPr lang="en-US" sz="1600" dirty="0" smtClean="0"/>
              <a:t>Information,  in  the  form  of  inputs  and  outputs,  is  passed  back  and  forth from the system to users. </a:t>
            </a:r>
            <a:endParaRPr lang="en-US" sz="1600"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16</a:t>
            </a:fld>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2819400" y="5715000"/>
            <a:ext cx="3724275" cy="628650"/>
          </a:xfrm>
          <a:prstGeom prst="rect">
            <a:avLst/>
          </a:prstGeom>
          <a:noFill/>
          <a:ln w="9525">
            <a:noFill/>
            <a:miter lim="800000"/>
            <a:headEnd/>
            <a:tailEnd/>
          </a:ln>
          <a:effectLst/>
        </p:spPr>
      </p:pic>
      <p:sp>
        <p:nvSpPr>
          <p:cNvPr id="6" name="Rectangle 5"/>
          <p:cNvSpPr/>
          <p:nvPr/>
        </p:nvSpPr>
        <p:spPr>
          <a:xfrm>
            <a:off x="2286000" y="6474023"/>
            <a:ext cx="5562600" cy="307777"/>
          </a:xfrm>
          <a:prstGeom prst="rect">
            <a:avLst/>
          </a:prstGeom>
        </p:spPr>
        <p:txBody>
          <a:bodyPr wrap="square">
            <a:spAutoFit/>
          </a:bodyPr>
          <a:lstStyle/>
          <a:p>
            <a:r>
              <a:rPr lang="en-US" sz="1400" b="1" dirty="0" smtClean="0">
                <a:solidFill>
                  <a:prstClr val="black"/>
                </a:solidFill>
              </a:rPr>
              <a:t>Figure 4: The inputs/system/outputs relationship </a:t>
            </a:r>
            <a:endParaRPr lang="en-US" sz="1400" b="1" dirty="0">
              <a:solidFill>
                <a:prstClr val="black"/>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990600"/>
          </a:xfrm>
        </p:spPr>
        <p:txBody>
          <a:bodyPr>
            <a:normAutofit/>
          </a:bodyPr>
          <a:lstStyle/>
          <a:p>
            <a:r>
              <a:rPr lang="en-US" sz="2800" dirty="0" smtClean="0"/>
              <a:t>Step 4: Define the Solution System Boundary</a:t>
            </a:r>
            <a:endParaRPr lang="en-US" sz="2800" dirty="0"/>
          </a:p>
        </p:txBody>
      </p:sp>
      <p:sp>
        <p:nvSpPr>
          <p:cNvPr id="3" name="Content Placeholder 2"/>
          <p:cNvSpPr>
            <a:spLocks noGrp="1"/>
          </p:cNvSpPr>
          <p:nvPr>
            <p:ph idx="1"/>
          </p:nvPr>
        </p:nvSpPr>
        <p:spPr>
          <a:xfrm>
            <a:off x="228600" y="1219200"/>
            <a:ext cx="8229600" cy="4325112"/>
          </a:xfrm>
        </p:spPr>
        <p:txBody>
          <a:bodyPr>
            <a:normAutofit/>
          </a:bodyPr>
          <a:lstStyle/>
          <a:p>
            <a:r>
              <a:rPr lang="en-US" sz="2400" dirty="0" smtClean="0"/>
              <a:t>We divide the world in two:</a:t>
            </a:r>
          </a:p>
          <a:p>
            <a:pPr lvl="2"/>
            <a:r>
              <a:rPr lang="en-US" sz="2000" dirty="0" smtClean="0">
                <a:solidFill>
                  <a:schemeClr val="tx1"/>
                </a:solidFill>
              </a:rPr>
              <a:t>Our System</a:t>
            </a:r>
          </a:p>
          <a:p>
            <a:pPr lvl="2"/>
            <a:r>
              <a:rPr lang="en-US" sz="2000" dirty="0" smtClean="0">
                <a:solidFill>
                  <a:schemeClr val="tx1"/>
                </a:solidFill>
              </a:rPr>
              <a:t>Things that interact with our system</a:t>
            </a:r>
          </a:p>
          <a:p>
            <a:r>
              <a:rPr lang="en-US" sz="2400" dirty="0" smtClean="0"/>
              <a:t>Let's  identify  the  "things  that  interact  with  our  system"    generically  as "actors on our system."</a:t>
            </a:r>
          </a:p>
          <a:p>
            <a:r>
              <a:rPr lang="en-US" sz="2400" dirty="0" smtClean="0"/>
              <a:t>Once  we  understand  the  concept  of  an  actor,  we  can  illustrate  a  system boundary as shown in Figure 5</a:t>
            </a:r>
            <a:endParaRPr lang="en-US" sz="2400"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17</a:t>
            </a:fld>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905000" y="4114800"/>
            <a:ext cx="5305425" cy="2003447"/>
          </a:xfrm>
          <a:prstGeom prst="rect">
            <a:avLst/>
          </a:prstGeom>
          <a:noFill/>
          <a:ln w="9525">
            <a:noFill/>
            <a:miter lim="800000"/>
            <a:headEnd/>
            <a:tailEnd/>
          </a:ln>
          <a:effectLst/>
        </p:spPr>
      </p:pic>
      <p:sp>
        <p:nvSpPr>
          <p:cNvPr id="6" name="Rectangle 5"/>
          <p:cNvSpPr/>
          <p:nvPr/>
        </p:nvSpPr>
        <p:spPr>
          <a:xfrm>
            <a:off x="1981200" y="6172200"/>
            <a:ext cx="6324600" cy="338554"/>
          </a:xfrm>
          <a:prstGeom prst="rect">
            <a:avLst/>
          </a:prstGeom>
        </p:spPr>
        <p:txBody>
          <a:bodyPr wrap="square">
            <a:spAutoFit/>
          </a:bodyPr>
          <a:lstStyle/>
          <a:p>
            <a:r>
              <a:rPr lang="en-US" sz="1600" b="1" dirty="0" smtClean="0">
                <a:solidFill>
                  <a:prstClr val="black"/>
                </a:solidFill>
              </a:rPr>
              <a:t>Figure 5: The inputs/system/outputs relationship </a:t>
            </a:r>
            <a:endParaRPr lang="en-US" sz="1600" b="1" dirty="0">
              <a:solidFill>
                <a:prstClr val="black"/>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229600" cy="1066800"/>
          </a:xfrm>
        </p:spPr>
        <p:txBody>
          <a:bodyPr>
            <a:normAutofit/>
          </a:bodyPr>
          <a:lstStyle/>
          <a:p>
            <a:r>
              <a:rPr lang="en-US" sz="2800" dirty="0" smtClean="0"/>
              <a:t>Step 4: Define the Solution System Boundary</a:t>
            </a:r>
            <a:endParaRPr lang="en-US" sz="2800" dirty="0"/>
          </a:p>
        </p:txBody>
      </p:sp>
      <p:sp>
        <p:nvSpPr>
          <p:cNvPr id="3" name="Content Placeholder 2"/>
          <p:cNvSpPr>
            <a:spLocks noGrp="1"/>
          </p:cNvSpPr>
          <p:nvPr>
            <p:ph idx="1"/>
          </p:nvPr>
        </p:nvSpPr>
        <p:spPr>
          <a:xfrm>
            <a:off x="457200" y="1676400"/>
            <a:ext cx="8229600" cy="4325112"/>
          </a:xfrm>
        </p:spPr>
        <p:txBody>
          <a:bodyPr>
            <a:normAutofit/>
          </a:bodyPr>
          <a:lstStyle/>
          <a:p>
            <a:r>
              <a:rPr lang="en-US" sz="2400" dirty="0" smtClean="0"/>
              <a:t>How do we find these actors? Here are some helpful questions to ask.</a:t>
            </a:r>
          </a:p>
          <a:p>
            <a:pPr lvl="1"/>
            <a:r>
              <a:rPr lang="en-US" sz="1800" dirty="0" smtClean="0">
                <a:solidFill>
                  <a:schemeClr val="tx1"/>
                </a:solidFill>
              </a:rPr>
              <a:t>Who will supply, use, or remove information from the system?</a:t>
            </a:r>
          </a:p>
          <a:p>
            <a:pPr lvl="1"/>
            <a:r>
              <a:rPr lang="en-US" sz="1800" dirty="0" smtClean="0">
                <a:solidFill>
                  <a:schemeClr val="tx1"/>
                </a:solidFill>
              </a:rPr>
              <a:t>Who will operate the system?</a:t>
            </a:r>
          </a:p>
          <a:p>
            <a:pPr lvl="1"/>
            <a:r>
              <a:rPr lang="en-US" sz="1800" dirty="0" smtClean="0">
                <a:solidFill>
                  <a:schemeClr val="tx1"/>
                </a:solidFill>
              </a:rPr>
              <a:t>Who will perform  any system maintenance?</a:t>
            </a:r>
          </a:p>
          <a:p>
            <a:pPr lvl="1"/>
            <a:r>
              <a:rPr lang="en-US" sz="1800" dirty="0" smtClean="0">
                <a:solidFill>
                  <a:schemeClr val="tx1"/>
                </a:solidFill>
              </a:rPr>
              <a:t>Where will the system be used?</a:t>
            </a:r>
          </a:p>
          <a:p>
            <a:pPr lvl="1"/>
            <a:r>
              <a:rPr lang="en-US" sz="1800" dirty="0" smtClean="0">
                <a:solidFill>
                  <a:schemeClr val="tx1"/>
                </a:solidFill>
              </a:rPr>
              <a:t>Where does the system get its information?</a:t>
            </a:r>
          </a:p>
          <a:p>
            <a:pPr lvl="1"/>
            <a:r>
              <a:rPr lang="en-US" sz="1800" dirty="0" smtClean="0">
                <a:solidFill>
                  <a:schemeClr val="tx1"/>
                </a:solidFill>
              </a:rPr>
              <a:t>What other external systems will interact with the system?</a:t>
            </a:r>
            <a:endParaRPr lang="en-US" sz="1800" dirty="0">
              <a:solidFill>
                <a:schemeClr val="tx1"/>
              </a:solidFill>
            </a:endParaRPr>
          </a:p>
        </p:txBody>
      </p:sp>
      <p:sp>
        <p:nvSpPr>
          <p:cNvPr id="4" name="Slide Number Placeholder 3"/>
          <p:cNvSpPr>
            <a:spLocks noGrp="1"/>
          </p:cNvSpPr>
          <p:nvPr>
            <p:ph type="sldNum" sz="quarter" idx="12"/>
          </p:nvPr>
        </p:nvSpPr>
        <p:spPr/>
        <p:txBody>
          <a:bodyPr/>
          <a:lstStyle/>
          <a:p>
            <a:fld id="{1AD93096-5B34-4342-9326-69289CEAE4C2}" type="slidenum">
              <a:rPr lang="en-US" smtClean="0"/>
              <a:pPr/>
              <a:t>18</a:t>
            </a:fld>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3124200" y="4419600"/>
            <a:ext cx="2819400" cy="22002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066800"/>
          </a:xfrm>
        </p:spPr>
        <p:txBody>
          <a:bodyPr/>
          <a:lstStyle/>
          <a:p>
            <a:endParaRPr lang="en-US"/>
          </a:p>
        </p:txBody>
      </p:sp>
      <p:sp>
        <p:nvSpPr>
          <p:cNvPr id="3" name="Content Placeholder 2"/>
          <p:cNvSpPr>
            <a:spLocks noGrp="1"/>
          </p:cNvSpPr>
          <p:nvPr>
            <p:ph idx="1"/>
          </p:nvPr>
        </p:nvSpPr>
        <p:spPr>
          <a:xfrm>
            <a:off x="0" y="1371600"/>
            <a:ext cx="8915400" cy="4325112"/>
          </a:xfrm>
        </p:spPr>
        <p:txBody>
          <a:bodyPr>
            <a:normAutofit/>
          </a:bodyPr>
          <a:lstStyle/>
          <a:p>
            <a:r>
              <a:rPr lang="en-US" sz="2000" dirty="0" smtClean="0"/>
              <a:t>After  identifying  the  actors,  the  analyst  can  now  create  a  "system  perspective,"  a  block diagram  that  describes  the  boundaries  of  the  system,  the  users,  and  other interfaces. Figure 5 provides a system perspective  for the new sales order system.</a:t>
            </a:r>
          </a:p>
          <a:p>
            <a:r>
              <a:rPr lang="en-US" sz="2000" dirty="0" smtClean="0"/>
              <a:t>The  dotted  line  illustrates  the  system  boundary  for  the  proposed  solution.  The diagram  shows  that  in  order  to  solve  our  problem  we  will  have  to  both  develop  a  new  system and  modify  some  elements  of  the  existing system (legacy system).</a:t>
            </a:r>
            <a:endParaRPr lang="en-US" sz="2000"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19</a:t>
            </a:fld>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676400" y="3962400"/>
            <a:ext cx="6000750" cy="2171700"/>
          </a:xfrm>
          <a:prstGeom prst="rect">
            <a:avLst/>
          </a:prstGeom>
          <a:noFill/>
          <a:ln w="9525">
            <a:noFill/>
            <a:miter lim="800000"/>
            <a:headEnd/>
            <a:tailEnd/>
          </a:ln>
          <a:effectLst/>
        </p:spPr>
      </p:pic>
      <p:sp>
        <p:nvSpPr>
          <p:cNvPr id="6" name="Rectangle 5"/>
          <p:cNvSpPr/>
          <p:nvPr/>
        </p:nvSpPr>
        <p:spPr>
          <a:xfrm>
            <a:off x="3048000" y="6172200"/>
            <a:ext cx="3219151" cy="338554"/>
          </a:xfrm>
          <a:prstGeom prst="rect">
            <a:avLst/>
          </a:prstGeom>
        </p:spPr>
        <p:txBody>
          <a:bodyPr wrap="none">
            <a:spAutoFit/>
          </a:bodyPr>
          <a:lstStyle/>
          <a:p>
            <a:r>
              <a:rPr lang="en-US" sz="1600" b="1" dirty="0" smtClean="0">
                <a:solidFill>
                  <a:prstClr val="black"/>
                </a:solidFill>
              </a:rPr>
              <a:t>Figure 5: System Perspective</a:t>
            </a:r>
            <a:endParaRPr lang="en-US" sz="1600" b="1" dirty="0">
              <a:solidFill>
                <a:prstClr val="black"/>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305800" cy="1066800"/>
          </a:xfrm>
        </p:spPr>
        <p:txBody>
          <a:bodyPr>
            <a:normAutofit fontScale="90000"/>
          </a:bodyPr>
          <a:lstStyle/>
          <a:p>
            <a:r>
              <a:rPr lang="en-US" dirty="0" smtClean="0"/>
              <a:t>Requisite Team Skills for Effective</a:t>
            </a:r>
            <a:br>
              <a:rPr lang="en-US" dirty="0" smtClean="0"/>
            </a:br>
            <a:r>
              <a:rPr lang="en-US" dirty="0" smtClean="0"/>
              <a:t>Requirements Management</a:t>
            </a:r>
            <a:endParaRPr lang="en-US" dirty="0"/>
          </a:p>
        </p:txBody>
      </p:sp>
      <p:sp>
        <p:nvSpPr>
          <p:cNvPr id="3" name="Content Placeholder 2"/>
          <p:cNvSpPr>
            <a:spLocks noGrp="1"/>
          </p:cNvSpPr>
          <p:nvPr>
            <p:ph idx="1"/>
          </p:nvPr>
        </p:nvSpPr>
        <p:spPr>
          <a:xfrm>
            <a:off x="381000" y="1905000"/>
            <a:ext cx="8305800" cy="4669536"/>
          </a:xfrm>
        </p:spPr>
        <p:txBody>
          <a:bodyPr>
            <a:normAutofit/>
          </a:bodyPr>
          <a:lstStyle/>
          <a:p>
            <a:r>
              <a:rPr lang="en-US" sz="2400" dirty="0" smtClean="0"/>
              <a:t>Six  team  skills  that  are  necessary  for  a  modern  software  team  to successfully  address  the  requirements  challenge  are  mentioned here</a:t>
            </a:r>
          </a:p>
          <a:p>
            <a:pPr lvl="2"/>
            <a:r>
              <a:rPr lang="en-US" sz="2000" b="1" dirty="0" smtClean="0">
                <a:solidFill>
                  <a:srgbClr val="00B050"/>
                </a:solidFill>
              </a:rPr>
              <a:t>Team Skill 1, Analyzing the Problem</a:t>
            </a:r>
          </a:p>
          <a:p>
            <a:pPr lvl="2"/>
            <a:r>
              <a:rPr lang="en-US" sz="2000" dirty="0" smtClean="0">
                <a:solidFill>
                  <a:schemeClr val="tx1"/>
                </a:solidFill>
              </a:rPr>
              <a:t>Team Skill 2, Understanding User and Stakeholder Needs</a:t>
            </a:r>
          </a:p>
          <a:p>
            <a:pPr lvl="2"/>
            <a:r>
              <a:rPr lang="en-US" sz="2000" dirty="0" smtClean="0">
                <a:solidFill>
                  <a:schemeClr val="tx1"/>
                </a:solidFill>
              </a:rPr>
              <a:t>Team Skill 3, Defining the System</a:t>
            </a:r>
          </a:p>
          <a:p>
            <a:pPr lvl="2"/>
            <a:r>
              <a:rPr lang="en-US" sz="2000" dirty="0" smtClean="0">
                <a:solidFill>
                  <a:schemeClr val="tx1"/>
                </a:solidFill>
              </a:rPr>
              <a:t>Team Skill 4, Managing Scope</a:t>
            </a:r>
          </a:p>
          <a:p>
            <a:pPr lvl="2"/>
            <a:r>
              <a:rPr lang="en-US" sz="2000" dirty="0" smtClean="0">
                <a:solidFill>
                  <a:schemeClr val="tx1"/>
                </a:solidFill>
              </a:rPr>
              <a:t>Team Skill 5, Refining the System Definition</a:t>
            </a:r>
          </a:p>
          <a:p>
            <a:pPr lvl="2"/>
            <a:r>
              <a:rPr lang="en-US" sz="2000" dirty="0" smtClean="0">
                <a:solidFill>
                  <a:schemeClr val="tx1"/>
                </a:solidFill>
              </a:rPr>
              <a:t>Team Skill 6, Building the Right System</a:t>
            </a:r>
            <a:endParaRPr lang="en-US" sz="2000" dirty="0">
              <a:solidFill>
                <a:schemeClr val="tx1"/>
              </a:solidFill>
            </a:endParaRPr>
          </a:p>
        </p:txBody>
      </p:sp>
      <p:sp>
        <p:nvSpPr>
          <p:cNvPr id="5" name="Slide Number Placeholder 4"/>
          <p:cNvSpPr>
            <a:spLocks noGrp="1"/>
          </p:cNvSpPr>
          <p:nvPr>
            <p:ph type="sldNum" sz="quarter" idx="12"/>
          </p:nvPr>
        </p:nvSpPr>
        <p:spPr/>
        <p:txBody>
          <a:bodyPr/>
          <a:lstStyle/>
          <a:p>
            <a:fld id="{1AD93096-5B34-4342-9326-69289CEAE4C2}" type="slidenum">
              <a:rPr lang="en-US" smtClean="0"/>
              <a:pPr/>
              <a:t>2</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048000" y="5180584"/>
            <a:ext cx="3009900" cy="1525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1371600"/>
          </a:xfrm>
        </p:spPr>
        <p:txBody>
          <a:bodyPr>
            <a:normAutofit/>
          </a:bodyPr>
          <a:lstStyle/>
          <a:p>
            <a:r>
              <a:rPr lang="en-US" sz="2800" dirty="0" smtClean="0"/>
              <a:t>Step 5: Identify the Constraints to Be Imposed on the Solution</a:t>
            </a:r>
            <a:endParaRPr lang="en-US" sz="2800" dirty="0"/>
          </a:p>
        </p:txBody>
      </p:sp>
      <p:sp>
        <p:nvSpPr>
          <p:cNvPr id="3" name="Content Placeholder 2"/>
          <p:cNvSpPr>
            <a:spLocks noGrp="1"/>
          </p:cNvSpPr>
          <p:nvPr>
            <p:ph idx="1"/>
          </p:nvPr>
        </p:nvSpPr>
        <p:spPr>
          <a:xfrm>
            <a:off x="0" y="1447800"/>
            <a:ext cx="9144000" cy="2819400"/>
          </a:xfrm>
        </p:spPr>
        <p:txBody>
          <a:bodyPr>
            <a:normAutofit/>
          </a:bodyPr>
          <a:lstStyle/>
          <a:p>
            <a:r>
              <a:rPr lang="en-US" sz="2000" dirty="0" smtClean="0"/>
              <a:t>Constraints  are  restrictions  on  the  degrees  of  freedom  we  have  in providing  a solution.</a:t>
            </a:r>
          </a:p>
          <a:p>
            <a:r>
              <a:rPr lang="en-US" sz="2000" dirty="0" smtClean="0"/>
              <a:t>Each  constraint  has  the  potential to severely  restrict  our ability to  deliver a  solution  as we  visualize  it.  Therefore,  each  constraint  must  be  carefully  considered  as  part of  the planning process.</a:t>
            </a:r>
          </a:p>
          <a:p>
            <a:r>
              <a:rPr lang="en-US" sz="2000" dirty="0" smtClean="0"/>
              <a:t>A variety of sources of constraints  must be considered.</a:t>
            </a:r>
          </a:p>
          <a:p>
            <a:r>
              <a:rPr lang="en-US" sz="2000" dirty="0" smtClean="0"/>
              <a:t>These  constraints  may  be  given  to  us  before  we  even  begin  or  we  may  have  to actively elicit them.</a:t>
            </a:r>
            <a:endParaRPr lang="en-US" sz="2000"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20</a:t>
            </a:fld>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504701" y="4191000"/>
            <a:ext cx="1857499" cy="2072861"/>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cstate="print"/>
          <a:srcRect/>
          <a:stretch>
            <a:fillRect/>
          </a:stretch>
        </p:blipFill>
        <p:spPr bwMode="auto">
          <a:xfrm>
            <a:off x="2590800" y="4191000"/>
            <a:ext cx="2863850" cy="209550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cstate="print"/>
          <a:srcRect/>
          <a:stretch>
            <a:fillRect/>
          </a:stretch>
        </p:blipFill>
        <p:spPr bwMode="auto">
          <a:xfrm>
            <a:off x="5562600" y="4052225"/>
            <a:ext cx="3409950" cy="23485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305800" cy="1066800"/>
          </a:xfrm>
        </p:spPr>
        <p:txBody>
          <a:bodyPr>
            <a:normAutofit/>
          </a:bodyPr>
          <a:lstStyle/>
          <a:p>
            <a:r>
              <a:rPr lang="en-US" sz="2800" dirty="0" smtClean="0"/>
              <a:t>Step 5: Identify the Constraints to Be Imposed on the Solution</a:t>
            </a:r>
            <a:endParaRPr lang="en-US" sz="2800" dirty="0"/>
          </a:p>
        </p:txBody>
      </p:sp>
      <p:sp>
        <p:nvSpPr>
          <p:cNvPr id="3" name="Content Placeholder 2"/>
          <p:cNvSpPr>
            <a:spLocks noGrp="1"/>
          </p:cNvSpPr>
          <p:nvPr>
            <p:ph idx="1"/>
          </p:nvPr>
        </p:nvSpPr>
        <p:spPr>
          <a:xfrm>
            <a:off x="457200" y="1828800"/>
            <a:ext cx="8229600" cy="4325112"/>
          </a:xfrm>
        </p:spPr>
        <p:txBody>
          <a:bodyPr>
            <a:normAutofit/>
          </a:bodyPr>
          <a:lstStyle/>
          <a:p>
            <a:r>
              <a:rPr lang="en-US" dirty="0" smtClean="0"/>
              <a:t>Some potential sources of constraints are listed below</a:t>
            </a:r>
          </a:p>
          <a:p>
            <a:pPr lvl="2"/>
            <a:r>
              <a:rPr lang="en-US" dirty="0" smtClean="0">
                <a:solidFill>
                  <a:schemeClr val="tx1"/>
                </a:solidFill>
              </a:rPr>
              <a:t>Economics</a:t>
            </a:r>
          </a:p>
          <a:p>
            <a:pPr lvl="2"/>
            <a:r>
              <a:rPr lang="en-US" dirty="0" smtClean="0">
                <a:solidFill>
                  <a:schemeClr val="tx1"/>
                </a:solidFill>
              </a:rPr>
              <a:t>Politics</a:t>
            </a:r>
          </a:p>
          <a:p>
            <a:pPr lvl="2"/>
            <a:r>
              <a:rPr lang="en-US" dirty="0" smtClean="0">
                <a:solidFill>
                  <a:schemeClr val="tx1"/>
                </a:solidFill>
              </a:rPr>
              <a:t>Technology</a:t>
            </a:r>
          </a:p>
          <a:p>
            <a:pPr lvl="2"/>
            <a:r>
              <a:rPr lang="en-US" dirty="0" smtClean="0">
                <a:solidFill>
                  <a:schemeClr val="tx1"/>
                </a:solidFill>
              </a:rPr>
              <a:t>Systems</a:t>
            </a:r>
          </a:p>
          <a:p>
            <a:pPr lvl="2"/>
            <a:r>
              <a:rPr lang="en-US" dirty="0" smtClean="0">
                <a:solidFill>
                  <a:schemeClr val="tx1"/>
                </a:solidFill>
              </a:rPr>
              <a:t>Environment</a:t>
            </a:r>
          </a:p>
          <a:p>
            <a:pPr lvl="2"/>
            <a:r>
              <a:rPr lang="en-US" dirty="0" smtClean="0">
                <a:solidFill>
                  <a:schemeClr val="tx1"/>
                </a:solidFill>
              </a:rPr>
              <a:t>Schedule &amp; Resources</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1AD93096-5B34-4342-9326-69289CEAE4C2}"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r>
              <a:rPr lang="en-US" dirty="0" smtClean="0">
                <a:solidFill>
                  <a:schemeClr val="tx1"/>
                </a:solidFill>
              </a:rPr>
              <a:t>References</a:t>
            </a:r>
            <a:endParaRPr lang="en-US" dirty="0">
              <a:solidFill>
                <a:schemeClr val="tx1"/>
              </a:solidFill>
            </a:endParaRPr>
          </a:p>
        </p:txBody>
      </p:sp>
      <p:sp>
        <p:nvSpPr>
          <p:cNvPr id="5" name="Content Placeholder 4"/>
          <p:cNvSpPr>
            <a:spLocks noGrp="1"/>
          </p:cNvSpPr>
          <p:nvPr>
            <p:ph idx="1"/>
          </p:nvPr>
        </p:nvSpPr>
        <p:spPr>
          <a:xfrm>
            <a:off x="381000" y="1600200"/>
            <a:ext cx="8458200" cy="4974336"/>
          </a:xfrm>
        </p:spPr>
        <p:txBody>
          <a:bodyPr>
            <a:normAutofit/>
          </a:bodyPr>
          <a:lstStyle/>
          <a:p>
            <a:pPr marL="514350" indent="-514350">
              <a:buFont typeface="+mj-lt"/>
              <a:buAutoNum type="arabicPeriod"/>
            </a:pPr>
            <a:r>
              <a:rPr lang="en-US" sz="1800" dirty="0" smtClean="0"/>
              <a:t>Managing  Software Requirements: A Use Case Approach, Second Edition By Dean </a:t>
            </a:r>
            <a:r>
              <a:rPr lang="en-US" sz="1800" dirty="0" err="1" smtClean="0"/>
              <a:t>Leffingwell</a:t>
            </a:r>
            <a:r>
              <a:rPr lang="en-US" sz="1800" dirty="0" smtClean="0"/>
              <a:t>, Don </a:t>
            </a:r>
            <a:r>
              <a:rPr lang="en-US" sz="1800" dirty="0" err="1" smtClean="0"/>
              <a:t>Widrig</a:t>
            </a:r>
            <a:r>
              <a:rPr lang="en-US" sz="1800" dirty="0" smtClean="0"/>
              <a:t>, Addison- Wesley</a:t>
            </a:r>
          </a:p>
          <a:p>
            <a:pPr marL="514350" indent="-514350">
              <a:buFont typeface="+mj-lt"/>
              <a:buAutoNum type="arabicPeriod"/>
            </a:pPr>
            <a:r>
              <a:rPr lang="en-US" sz="1800" dirty="0" err="1" smtClean="0">
                <a:hlinkClick r:id="rId2"/>
              </a:rPr>
              <a:t>http://www.processimpact.com/articles/be_analyst.pdf</a:t>
            </a:r>
            <a:endParaRPr lang="en-US" sz="1800" dirty="0" smtClean="0"/>
          </a:p>
          <a:p>
            <a:pPr marL="514350" indent="-514350">
              <a:buFont typeface="+mj-lt"/>
              <a:buAutoNum type="arabicPeriod"/>
            </a:pPr>
            <a:r>
              <a:rPr lang="en-US" sz="1800" dirty="0" err="1" smtClean="0">
                <a:hlinkClick r:id="rId3"/>
              </a:rPr>
              <a:t>http://en.wikipedia.org/wiki/Pareto_chart</a:t>
            </a:r>
            <a:endParaRPr lang="en-US" sz="1800" dirty="0" smtClean="0"/>
          </a:p>
          <a:p>
            <a:pPr marL="514350" indent="-514350">
              <a:buFont typeface="+mj-lt"/>
              <a:buAutoNum type="arabicPeriod"/>
            </a:pPr>
            <a:r>
              <a:rPr lang="en-US" sz="1800" dirty="0" err="1" smtClean="0">
                <a:hlinkClick r:id="rId4"/>
              </a:rPr>
              <a:t>http://en.wikipedia.org/wiki/Histogram</a:t>
            </a:r>
            <a:endParaRPr lang="en-US" sz="1800" dirty="0" smtClean="0"/>
          </a:p>
          <a:p>
            <a:pPr marL="514350" indent="-514350">
              <a:buFont typeface="+mj-lt"/>
              <a:buAutoNum type="arabicPeriod"/>
            </a:pPr>
            <a:endParaRPr lang="en-US" sz="1800" dirty="0" smtClean="0"/>
          </a:p>
          <a:p>
            <a:pPr marL="514350" indent="-514350">
              <a:buFont typeface="+mj-lt"/>
              <a:buAutoNum type="arabicPeriod"/>
            </a:pPr>
            <a:endParaRPr lang="en-US" sz="1800"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066800"/>
          </a:xfrm>
        </p:spPr>
        <p:txBody>
          <a:bodyPr/>
          <a:lstStyle/>
          <a:p>
            <a:r>
              <a:rPr lang="en-US" dirty="0" smtClean="0"/>
              <a:t>For any query Feel Free to ask</a:t>
            </a:r>
            <a:endParaRPr lang="en-US" dirty="0"/>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2450" y="5854065"/>
            <a:ext cx="971550" cy="100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ums.newschool.edu/Fall2014/wp-content/uploads/2014/09/Questions1.jpg"/>
          <p:cNvPicPr>
            <a:picLocks noChangeAspect="1" noChangeArrowheads="1"/>
          </p:cNvPicPr>
          <p:nvPr/>
        </p:nvPicPr>
        <p:blipFill>
          <a:blip r:embed="rId3" cstate="print"/>
          <a:srcRect/>
          <a:stretch>
            <a:fillRect/>
          </a:stretch>
        </p:blipFill>
        <p:spPr bwMode="auto">
          <a:xfrm>
            <a:off x="1905000" y="2209800"/>
            <a:ext cx="5334000" cy="3519715"/>
          </a:xfrm>
          <a:prstGeom prst="rect">
            <a:avLst/>
          </a:prstGeom>
          <a:noFill/>
        </p:spPr>
      </p:pic>
      <p:sp>
        <p:nvSpPr>
          <p:cNvPr id="7" name="Slide Number Placeholder 6"/>
          <p:cNvSpPr>
            <a:spLocks noGrp="1"/>
          </p:cNvSpPr>
          <p:nvPr>
            <p:ph type="sldNum" sz="quarter" idx="12"/>
          </p:nvPr>
        </p:nvSpPr>
        <p:spPr/>
        <p:txBody>
          <a:bodyPr/>
          <a:lstStyle/>
          <a:p>
            <a:fld id="{1AD93096-5B34-4342-9326-69289CEAE4C2}" type="slidenum">
              <a:rPr lang="en-US" smtClean="0"/>
              <a:pPr/>
              <a:t>23</a:t>
            </a:fld>
            <a:endParaRPr lang="en-US" dirty="0">
              <a:solidFill>
                <a:srgbClr val="FFFFFF"/>
              </a:solidFill>
            </a:endParaRPr>
          </a:p>
        </p:txBody>
      </p:sp>
    </p:spTree>
    <p:extLst>
      <p:ext uri="{BB962C8B-B14F-4D97-AF65-F5344CB8AC3E}">
        <p14:creationId xmlns:p14="http://schemas.microsoft.com/office/powerpoint/2010/main" val="1517633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066800"/>
          </a:xfrm>
        </p:spPr>
        <p:txBody>
          <a:bodyPr>
            <a:normAutofit fontScale="90000"/>
          </a:bodyPr>
          <a:lstStyle/>
          <a:p>
            <a:r>
              <a:rPr lang="en-US" dirty="0" smtClean="0"/>
              <a:t>Problem Analysis [1]</a:t>
            </a:r>
            <a:br>
              <a:rPr lang="en-US" dirty="0" smtClean="0"/>
            </a:br>
            <a:endParaRPr lang="en-US" dirty="0"/>
          </a:p>
        </p:txBody>
      </p:sp>
      <p:sp>
        <p:nvSpPr>
          <p:cNvPr id="3" name="Content Placeholder 2"/>
          <p:cNvSpPr>
            <a:spLocks noGrp="1"/>
          </p:cNvSpPr>
          <p:nvPr>
            <p:ph idx="1"/>
          </p:nvPr>
        </p:nvSpPr>
        <p:spPr>
          <a:xfrm>
            <a:off x="0" y="1295400"/>
            <a:ext cx="6172200" cy="5562600"/>
          </a:xfrm>
        </p:spPr>
        <p:txBody>
          <a:bodyPr>
            <a:normAutofit/>
          </a:bodyPr>
          <a:lstStyle/>
          <a:p>
            <a:r>
              <a:rPr lang="en-US" sz="1800" dirty="0" smtClean="0"/>
              <a:t>Sometimes,  the  simplest  solution  is  a  workaround,  or revised  business  process,  rather than a new system.</a:t>
            </a:r>
          </a:p>
          <a:p>
            <a:r>
              <a:rPr lang="en-US" sz="1800" dirty="0" smtClean="0"/>
              <a:t>Changing  the  user's  desire  or  perception  may  be  the  most cost-effective  approach to  address  a  problem.</a:t>
            </a:r>
          </a:p>
          <a:p>
            <a:r>
              <a:rPr lang="en-US" sz="1800" dirty="0" smtClean="0"/>
              <a:t>Practical  experience  shows  many  examples  where  changing the  perception  led  to  the  highest-quality ,  fastest,  and  cheapest solutions  available</a:t>
            </a:r>
          </a:p>
          <a:p>
            <a:r>
              <a:rPr lang="en-US" sz="1800" dirty="0" smtClean="0"/>
              <a:t>As problem solvers, it is recommended to explore these alternative solutions  before  leaping into a new system  solution.</a:t>
            </a:r>
          </a:p>
          <a:p>
            <a:r>
              <a:rPr lang="en-US" sz="1800" dirty="0" smtClean="0"/>
              <a:t>However,  when  these  alternative  activities  fail  to  reduce  this gap,  then  we  have  to  actively  change  the  distance  between perception  and  desire  by  defining  and  implementing  new systems</a:t>
            </a:r>
            <a:endParaRPr lang="en-US" sz="1800" dirty="0"/>
          </a:p>
        </p:txBody>
      </p:sp>
      <p:sp>
        <p:nvSpPr>
          <p:cNvPr id="5" name="Slide Number Placeholder 4"/>
          <p:cNvSpPr>
            <a:spLocks noGrp="1"/>
          </p:cNvSpPr>
          <p:nvPr>
            <p:ph type="sldNum" sz="quarter" idx="12"/>
          </p:nvPr>
        </p:nvSpPr>
        <p:spPr/>
        <p:txBody>
          <a:bodyPr/>
          <a:lstStyle/>
          <a:p>
            <a:fld id="{1AD93096-5B34-4342-9326-69289CEAE4C2}" type="slidenum">
              <a:rPr lang="en-US" smtClean="0"/>
              <a:pPr/>
              <a:t>3</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165273" y="1676400"/>
            <a:ext cx="2826327" cy="4876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066800"/>
          </a:xfrm>
        </p:spPr>
        <p:txBody>
          <a:bodyPr>
            <a:normAutofit/>
          </a:bodyPr>
          <a:lstStyle/>
          <a:p>
            <a:r>
              <a:rPr lang="en-US" sz="3600" dirty="0" smtClean="0"/>
              <a:t>Steps of Problem Analysis [1]</a:t>
            </a:r>
            <a:endParaRPr lang="en-US" sz="3600" dirty="0"/>
          </a:p>
        </p:txBody>
      </p:sp>
      <p:sp>
        <p:nvSpPr>
          <p:cNvPr id="3" name="Content Placeholder 2"/>
          <p:cNvSpPr>
            <a:spLocks noGrp="1"/>
          </p:cNvSpPr>
          <p:nvPr>
            <p:ph idx="1"/>
          </p:nvPr>
        </p:nvSpPr>
        <p:spPr>
          <a:xfrm>
            <a:off x="0" y="1143000"/>
            <a:ext cx="8229600" cy="5355336"/>
          </a:xfrm>
        </p:spPr>
        <p:txBody>
          <a:bodyPr>
            <a:normAutofit/>
          </a:bodyPr>
          <a:lstStyle/>
          <a:p>
            <a:r>
              <a:rPr lang="en-US" sz="2000" dirty="0" smtClean="0"/>
              <a:t>The  goal  of  problem  analysis  is  to  gain  a  better  understanding,  before  development begins,  of the problem being solved.</a:t>
            </a:r>
          </a:p>
          <a:p>
            <a:endParaRPr lang="en-US" sz="2000" dirty="0" smtClean="0"/>
          </a:p>
          <a:p>
            <a:pPr marL="1181862" lvl="2" indent="-514350">
              <a:buFont typeface="+mj-lt"/>
              <a:buAutoNum type="arabicPeriod"/>
            </a:pPr>
            <a:r>
              <a:rPr lang="en-US" sz="2000" dirty="0" smtClean="0">
                <a:solidFill>
                  <a:schemeClr val="tx1"/>
                </a:solidFill>
              </a:rPr>
              <a:t>Gain agreement on the problem definition.</a:t>
            </a:r>
          </a:p>
          <a:p>
            <a:pPr marL="1181862" lvl="2" indent="-514350">
              <a:buFont typeface="+mj-lt"/>
              <a:buAutoNum type="arabicPeriod"/>
            </a:pPr>
            <a:endParaRPr lang="en-US" sz="2000" dirty="0" smtClean="0">
              <a:solidFill>
                <a:schemeClr val="tx1"/>
              </a:solidFill>
            </a:endParaRPr>
          </a:p>
          <a:p>
            <a:pPr marL="1181862" lvl="2" indent="-514350">
              <a:buFont typeface="+mj-lt"/>
              <a:buAutoNum type="arabicPeriod"/>
            </a:pPr>
            <a:r>
              <a:rPr lang="en-US" sz="2000" dirty="0" smtClean="0">
                <a:solidFill>
                  <a:schemeClr val="tx1"/>
                </a:solidFill>
              </a:rPr>
              <a:t>Understand  the root causes—the problem behind the problem.</a:t>
            </a:r>
          </a:p>
          <a:p>
            <a:pPr marL="1181862" lvl="2" indent="-514350">
              <a:buFont typeface="+mj-lt"/>
              <a:buAutoNum type="arabicPeriod"/>
            </a:pPr>
            <a:endParaRPr lang="en-US" sz="2000" dirty="0" smtClean="0">
              <a:solidFill>
                <a:schemeClr val="tx1"/>
              </a:solidFill>
            </a:endParaRPr>
          </a:p>
          <a:p>
            <a:pPr marL="1181862" lvl="2" indent="-514350">
              <a:buFont typeface="+mj-lt"/>
              <a:buAutoNum type="arabicPeriod"/>
            </a:pPr>
            <a:r>
              <a:rPr lang="en-US" sz="2000" dirty="0" smtClean="0">
                <a:solidFill>
                  <a:schemeClr val="tx1"/>
                </a:solidFill>
              </a:rPr>
              <a:t>Identify the stakeholders and the users.</a:t>
            </a:r>
          </a:p>
          <a:p>
            <a:pPr marL="1181862" lvl="2" indent="-514350">
              <a:buFont typeface="+mj-lt"/>
              <a:buAutoNum type="arabicPeriod"/>
            </a:pPr>
            <a:endParaRPr lang="en-US" sz="2000" dirty="0" smtClean="0">
              <a:solidFill>
                <a:schemeClr val="tx1"/>
              </a:solidFill>
            </a:endParaRPr>
          </a:p>
          <a:p>
            <a:pPr marL="1181862" lvl="2" indent="-514350">
              <a:buFont typeface="+mj-lt"/>
              <a:buAutoNum type="arabicPeriod"/>
            </a:pPr>
            <a:r>
              <a:rPr lang="en-US" sz="2000" dirty="0" smtClean="0">
                <a:solidFill>
                  <a:schemeClr val="tx1"/>
                </a:solidFill>
              </a:rPr>
              <a:t>Define the solution system boundary .</a:t>
            </a:r>
          </a:p>
          <a:p>
            <a:pPr marL="1181862" lvl="2" indent="-514350">
              <a:buFont typeface="+mj-lt"/>
              <a:buAutoNum type="arabicPeriod"/>
            </a:pPr>
            <a:endParaRPr lang="en-US" sz="2000" dirty="0" smtClean="0">
              <a:solidFill>
                <a:schemeClr val="tx1"/>
              </a:solidFill>
            </a:endParaRPr>
          </a:p>
          <a:p>
            <a:pPr marL="1181862" lvl="2" indent="-514350">
              <a:buFont typeface="+mj-lt"/>
              <a:buAutoNum type="arabicPeriod"/>
            </a:pPr>
            <a:r>
              <a:rPr lang="en-US" sz="2000" dirty="0" smtClean="0">
                <a:solidFill>
                  <a:schemeClr val="tx1"/>
                </a:solidFill>
              </a:rPr>
              <a:t>Identify the constraints to be imposed on the solution.</a:t>
            </a:r>
            <a:endParaRPr lang="en-US" sz="2000" dirty="0">
              <a:solidFill>
                <a:schemeClr val="tx1"/>
              </a:solidFill>
            </a:endParaRPr>
          </a:p>
        </p:txBody>
      </p:sp>
      <p:sp>
        <p:nvSpPr>
          <p:cNvPr id="5" name="Slide Number Placeholder 4"/>
          <p:cNvSpPr>
            <a:spLocks noGrp="1"/>
          </p:cNvSpPr>
          <p:nvPr>
            <p:ph type="sldNum" sz="quarter" idx="12"/>
          </p:nvPr>
        </p:nvSpPr>
        <p:spPr/>
        <p:txBody>
          <a:bodyPr/>
          <a:lstStyle/>
          <a:p>
            <a:fld id="{1AD93096-5B34-4342-9326-69289CEAE4C2}" type="slidenum">
              <a:rPr lang="en-US" smtClean="0"/>
              <a:pPr/>
              <a:t>4</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324600" y="1828800"/>
            <a:ext cx="1266825" cy="838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7391400" y="2590800"/>
            <a:ext cx="1485900" cy="19335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cstate="print"/>
          <a:srcRect/>
          <a:stretch>
            <a:fillRect/>
          </a:stretch>
        </p:blipFill>
        <p:spPr bwMode="auto">
          <a:xfrm>
            <a:off x="5562600" y="4191000"/>
            <a:ext cx="1390650" cy="7524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066800"/>
          </a:xfrm>
        </p:spPr>
        <p:txBody>
          <a:bodyPr>
            <a:normAutofit/>
          </a:bodyPr>
          <a:lstStyle/>
          <a:p>
            <a:r>
              <a:rPr lang="en-US" sz="3200" dirty="0" smtClean="0"/>
              <a:t>Gain Agreement on the problem definition</a:t>
            </a:r>
            <a:endParaRPr lang="en-US" sz="3200" dirty="0"/>
          </a:p>
        </p:txBody>
      </p:sp>
      <p:sp>
        <p:nvSpPr>
          <p:cNvPr id="3" name="Content Placeholder 2"/>
          <p:cNvSpPr>
            <a:spLocks noGrp="1"/>
          </p:cNvSpPr>
          <p:nvPr>
            <p:ph idx="1"/>
          </p:nvPr>
        </p:nvSpPr>
        <p:spPr>
          <a:xfrm>
            <a:off x="0" y="1371600"/>
            <a:ext cx="9144000" cy="3810000"/>
          </a:xfrm>
        </p:spPr>
        <p:txBody>
          <a:bodyPr>
            <a:normAutofit/>
          </a:bodyPr>
          <a:lstStyle/>
          <a:p>
            <a:r>
              <a:rPr lang="en-US" sz="1900" dirty="0" smtClean="0"/>
              <a:t>The  first  step  is  to  gain  agreement  on  the  definition  of  the  problem  to  be solved.</a:t>
            </a:r>
          </a:p>
          <a:p>
            <a:endParaRPr lang="en-US" sz="1900" dirty="0" smtClean="0"/>
          </a:p>
          <a:p>
            <a:r>
              <a:rPr lang="en-US" sz="1900" dirty="0" smtClean="0"/>
              <a:t>One  of  the  simplest  ways  to  gain  this  agreement  is  to  simply  write  the  problem  down and see whether everyone agrees.</a:t>
            </a:r>
          </a:p>
          <a:p>
            <a:endParaRPr lang="en-US" sz="1900" dirty="0" smtClean="0"/>
          </a:p>
          <a:p>
            <a:r>
              <a:rPr lang="en-US" sz="1900" dirty="0" smtClean="0"/>
              <a:t>It is often helpful to understand  some of the benefits  of a proposed  solution.</a:t>
            </a:r>
          </a:p>
          <a:p>
            <a:endParaRPr lang="en-US" sz="1900" dirty="0" smtClean="0"/>
          </a:p>
          <a:p>
            <a:r>
              <a:rPr lang="en-US" sz="1900" dirty="0" smtClean="0"/>
              <a:t>Having  the  user  describe  the  benefits  provides  additional  contextual  background  on  the  real problem.</a:t>
            </a:r>
            <a:endParaRPr lang="en-US" sz="1900" dirty="0"/>
          </a:p>
        </p:txBody>
      </p:sp>
      <p:sp>
        <p:nvSpPr>
          <p:cNvPr id="5" name="Slide Number Placeholder 4"/>
          <p:cNvSpPr>
            <a:spLocks noGrp="1"/>
          </p:cNvSpPr>
          <p:nvPr>
            <p:ph type="sldNum" sz="quarter" idx="12"/>
          </p:nvPr>
        </p:nvSpPr>
        <p:spPr/>
        <p:txBody>
          <a:bodyPr/>
          <a:lstStyle/>
          <a:p>
            <a:fld id="{1AD93096-5B34-4342-9326-69289CEAE4C2}" type="slidenum">
              <a:rPr lang="en-US" smtClean="0"/>
              <a:pPr/>
              <a:t>5</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657600" y="4648200"/>
            <a:ext cx="3276600" cy="200121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58200" cy="1066800"/>
          </a:xfrm>
        </p:spPr>
        <p:txBody>
          <a:bodyPr>
            <a:normAutofit/>
          </a:bodyPr>
          <a:lstStyle/>
          <a:p>
            <a:r>
              <a:rPr lang="en-US" sz="3600" dirty="0" smtClean="0"/>
              <a:t>The problem Statement</a:t>
            </a:r>
            <a:endParaRPr lang="en-US" sz="3600" dirty="0"/>
          </a:p>
        </p:txBody>
      </p:sp>
      <p:sp>
        <p:nvSpPr>
          <p:cNvPr id="3" name="Content Placeholder 2"/>
          <p:cNvSpPr>
            <a:spLocks noGrp="1"/>
          </p:cNvSpPr>
          <p:nvPr>
            <p:ph idx="1"/>
          </p:nvPr>
        </p:nvSpPr>
        <p:spPr>
          <a:xfrm>
            <a:off x="228600" y="1524000"/>
            <a:ext cx="8458200" cy="5050536"/>
          </a:xfrm>
        </p:spPr>
        <p:txBody>
          <a:bodyPr>
            <a:normAutofit/>
          </a:bodyPr>
          <a:lstStyle/>
          <a:p>
            <a:r>
              <a:rPr lang="en-US" sz="2400" dirty="0" smtClean="0"/>
              <a:t>You  may   find   it   helpful  to  write   your   problem  down   in  a standardized  format  (Table  1). </a:t>
            </a:r>
            <a:endParaRPr lang="en-US" sz="2400" dirty="0"/>
          </a:p>
        </p:txBody>
      </p:sp>
      <p:sp>
        <p:nvSpPr>
          <p:cNvPr id="5" name="Slide Number Placeholder 4"/>
          <p:cNvSpPr>
            <a:spLocks noGrp="1"/>
          </p:cNvSpPr>
          <p:nvPr>
            <p:ph type="sldNum" sz="quarter" idx="12"/>
          </p:nvPr>
        </p:nvSpPr>
        <p:spPr/>
        <p:txBody>
          <a:bodyPr/>
          <a:lstStyle/>
          <a:p>
            <a:fld id="{1AD93096-5B34-4342-9326-69289CEAE4C2}" type="slidenum">
              <a:rPr lang="en-US" smtClean="0"/>
              <a:pPr/>
              <a:t>6</a:t>
            </a:fld>
            <a:endParaRPr lang="en-US" dirty="0"/>
          </a:p>
        </p:txBody>
      </p:sp>
      <p:sp>
        <p:nvSpPr>
          <p:cNvPr id="6" name="Rectangle 5"/>
          <p:cNvSpPr/>
          <p:nvPr/>
        </p:nvSpPr>
        <p:spPr>
          <a:xfrm>
            <a:off x="2286000" y="2743200"/>
            <a:ext cx="4464684" cy="369332"/>
          </a:xfrm>
          <a:prstGeom prst="rect">
            <a:avLst/>
          </a:prstGeom>
        </p:spPr>
        <p:txBody>
          <a:bodyPr wrap="none">
            <a:spAutoFit/>
          </a:bodyPr>
          <a:lstStyle/>
          <a:p>
            <a:r>
              <a:rPr lang="en-US" b="1" dirty="0" smtClean="0">
                <a:solidFill>
                  <a:prstClr val="black"/>
                </a:solidFill>
              </a:rPr>
              <a:t>Table 1: Problem  Statement Format</a:t>
            </a:r>
            <a:endParaRPr lang="en-US" b="1" dirty="0">
              <a:solidFill>
                <a:prstClr val="black"/>
              </a:solidFill>
            </a:endParaRPr>
          </a:p>
        </p:txBody>
      </p:sp>
      <p:pic>
        <p:nvPicPr>
          <p:cNvPr id="4098" name="Picture 2"/>
          <p:cNvPicPr>
            <a:picLocks noChangeAspect="1" noChangeArrowheads="1"/>
          </p:cNvPicPr>
          <p:nvPr/>
        </p:nvPicPr>
        <p:blipFill>
          <a:blip r:embed="rId2" cstate="print"/>
          <a:srcRect/>
          <a:stretch>
            <a:fillRect/>
          </a:stretch>
        </p:blipFill>
        <p:spPr bwMode="auto">
          <a:xfrm>
            <a:off x="914400" y="3276600"/>
            <a:ext cx="7584633" cy="21812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066800"/>
          </a:xfrm>
        </p:spPr>
        <p:txBody>
          <a:bodyPr>
            <a:normAutofit fontScale="90000"/>
          </a:bodyPr>
          <a:lstStyle/>
          <a:p>
            <a:r>
              <a:rPr lang="en-US" dirty="0" smtClean="0"/>
              <a:t>Step 2: Understand the Root Causes</a:t>
            </a:r>
            <a:endParaRPr lang="en-US" dirty="0"/>
          </a:p>
        </p:txBody>
      </p:sp>
      <p:sp>
        <p:nvSpPr>
          <p:cNvPr id="3" name="Content Placeholder 2"/>
          <p:cNvSpPr>
            <a:spLocks noGrp="1"/>
          </p:cNvSpPr>
          <p:nvPr>
            <p:ph idx="1"/>
          </p:nvPr>
        </p:nvSpPr>
        <p:spPr>
          <a:xfrm>
            <a:off x="381000" y="1219200"/>
            <a:ext cx="8229600" cy="4898136"/>
          </a:xfrm>
        </p:spPr>
        <p:txBody>
          <a:bodyPr>
            <a:noAutofit/>
          </a:bodyPr>
          <a:lstStyle/>
          <a:p>
            <a:r>
              <a:rPr lang="en-US" sz="2000" dirty="0" smtClean="0"/>
              <a:t>Once  you  have  an  understanding  of  the  larger  problem,  your  team  can  use  a  variety  of techniques to gain an understanding  of its causes.</a:t>
            </a:r>
          </a:p>
          <a:p>
            <a:endParaRPr lang="en-US" sz="2000" dirty="0" smtClean="0"/>
          </a:p>
          <a:p>
            <a:r>
              <a:rPr lang="en-US" sz="2000" dirty="0" smtClean="0"/>
              <a:t>One  such  technique  is  root  cause  analysis,  which  is  a  systematic  way  of uncovering the  root,  or  underlying,  cause  of  an  identified  problem.</a:t>
            </a:r>
          </a:p>
          <a:p>
            <a:endParaRPr lang="en-US" sz="1800" dirty="0" smtClean="0"/>
          </a:p>
          <a:p>
            <a:r>
              <a:rPr lang="en-US" sz="1800" dirty="0" smtClean="0"/>
              <a:t> For  example, </a:t>
            </a:r>
          </a:p>
          <a:p>
            <a:pPr lvl="1">
              <a:buFont typeface="Arial" pitchFamily="34" charset="0"/>
              <a:buChar char="•"/>
            </a:pPr>
            <a:r>
              <a:rPr lang="en-US" sz="1800" dirty="0" smtClean="0">
                <a:solidFill>
                  <a:schemeClr val="tx1"/>
                </a:solidFill>
              </a:rPr>
              <a:t>Consider a real-world example: a company ,  </a:t>
            </a:r>
            <a:r>
              <a:rPr lang="en-US" sz="1800" b="1" dirty="0" err="1" smtClean="0">
                <a:solidFill>
                  <a:schemeClr val="tx1"/>
                </a:solidFill>
              </a:rPr>
              <a:t>GoodsAreUs</a:t>
            </a:r>
            <a:r>
              <a:rPr lang="en-US" sz="1800" dirty="0" smtClean="0">
                <a:solidFill>
                  <a:schemeClr val="tx1"/>
                </a:solidFill>
              </a:rPr>
              <a:t>,  manufactures  and  sells  a  variety  of inexpensive , miscellaneous items  for home and personal use.</a:t>
            </a:r>
          </a:p>
          <a:p>
            <a:pPr lvl="1">
              <a:buFont typeface="Arial" pitchFamily="34" charset="0"/>
              <a:buChar char="•"/>
            </a:pPr>
            <a:r>
              <a:rPr lang="en-US" sz="1800" dirty="0" smtClean="0">
                <a:solidFill>
                  <a:schemeClr val="tx1"/>
                </a:solidFill>
              </a:rPr>
              <a:t>As  the  company  addresses  the  problem  of  insufficient  profitability,  it  uses  total  quality management  (TQM)  techniques  for  problem  solving</a:t>
            </a:r>
          </a:p>
          <a:p>
            <a:pPr lvl="1">
              <a:buFont typeface="Arial" pitchFamily="34" charset="0"/>
              <a:buChar char="•"/>
            </a:pPr>
            <a:r>
              <a:rPr lang="en-US" sz="1800" dirty="0" smtClean="0">
                <a:solidFill>
                  <a:schemeClr val="tx1"/>
                </a:solidFill>
              </a:rPr>
              <a:t>Based  on  this  experience,  the  company  quickly  focused  on  its  cost  of  nonconformance,  which  is  the cost of all the things that go wrong and produce  waste, scrap, and other excess  costs.</a:t>
            </a:r>
            <a:endParaRPr lang="en-US" sz="1800" dirty="0">
              <a:solidFill>
                <a:schemeClr val="tx1"/>
              </a:solidFill>
            </a:endParaRPr>
          </a:p>
        </p:txBody>
      </p:sp>
      <p:sp>
        <p:nvSpPr>
          <p:cNvPr id="5" name="Slide Number Placeholder 4"/>
          <p:cNvSpPr>
            <a:spLocks noGrp="1"/>
          </p:cNvSpPr>
          <p:nvPr>
            <p:ph type="sldNum" sz="quarter" idx="12"/>
          </p:nvPr>
        </p:nvSpPr>
        <p:spPr/>
        <p:txBody>
          <a:bodyPr/>
          <a:lstStyle/>
          <a:p>
            <a:fld id="{1AD93096-5B34-4342-9326-69289CEAE4C2}"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066800"/>
          </a:xfrm>
        </p:spPr>
        <p:txBody>
          <a:bodyPr>
            <a:normAutofit/>
          </a:bodyPr>
          <a:lstStyle/>
          <a:p>
            <a:r>
              <a:rPr lang="en-US" sz="3200" dirty="0" smtClean="0"/>
              <a:t>Step 2: Understand the Root Causes</a:t>
            </a:r>
            <a:endParaRPr lang="en-US" sz="3200" dirty="0"/>
          </a:p>
        </p:txBody>
      </p:sp>
      <p:sp>
        <p:nvSpPr>
          <p:cNvPr id="3" name="Content Placeholder 2"/>
          <p:cNvSpPr>
            <a:spLocks noGrp="1"/>
          </p:cNvSpPr>
          <p:nvPr>
            <p:ph idx="1"/>
          </p:nvPr>
        </p:nvSpPr>
        <p:spPr>
          <a:xfrm>
            <a:off x="228600" y="1143000"/>
            <a:ext cx="8610600" cy="3429000"/>
          </a:xfrm>
        </p:spPr>
        <p:txBody>
          <a:bodyPr>
            <a:noAutofit/>
          </a:bodyPr>
          <a:lstStyle/>
          <a:p>
            <a:r>
              <a:rPr lang="en-US" sz="2000" dirty="0" smtClean="0"/>
              <a:t>This  cost  includes  rework,  scrap ,  customer  dissatisfaction,  employee  turnover,  and  other  factors  that  are negative-value  activities.</a:t>
            </a:r>
          </a:p>
          <a:p>
            <a:endParaRPr lang="en-US" sz="2000" dirty="0" smtClean="0"/>
          </a:p>
          <a:p>
            <a:r>
              <a:rPr lang="en-US" sz="2000" dirty="0" smtClean="0"/>
              <a:t>Production  waste,  or  "scrap," was found to be one of the largest contributors after quantification of its cost of non quality</a:t>
            </a:r>
          </a:p>
          <a:p>
            <a:endParaRPr lang="en-US" sz="2000" dirty="0" smtClean="0"/>
          </a:p>
          <a:p>
            <a:r>
              <a:rPr lang="en-US" sz="2000" dirty="0" smtClean="0"/>
              <a:t>This  problem  of  excess  scrap ,  then,  is  the  next  problem  the  company  is  trying  to  solve  since  it  directly  affects the larger problem of the cost of nonconformance,  which in turn affects profitability</a:t>
            </a:r>
          </a:p>
          <a:p>
            <a:endParaRPr lang="en-US" sz="2000" dirty="0" smtClean="0"/>
          </a:p>
          <a:p>
            <a:r>
              <a:rPr lang="en-US" sz="2000" dirty="0" err="1" smtClean="0"/>
              <a:t>TQM</a:t>
            </a:r>
            <a:r>
              <a:rPr lang="en-US" sz="2000" dirty="0" smtClean="0"/>
              <a:t>  teaches  us  the  use  of  the  fishbone  diagram  (see  Figure  1)  to  identify  the  problems  behind the  problem.  Each  source  that  contributes  towards failure are listed as one of the "bones" on the diagram.</a:t>
            </a:r>
            <a:endParaRPr lang="en-US" sz="2000" dirty="0"/>
          </a:p>
        </p:txBody>
      </p:sp>
      <p:sp>
        <p:nvSpPr>
          <p:cNvPr id="5" name="Slide Number Placeholder 4"/>
          <p:cNvSpPr>
            <a:spLocks noGrp="1"/>
          </p:cNvSpPr>
          <p:nvPr>
            <p:ph type="sldNum" sz="quarter" idx="12"/>
          </p:nvPr>
        </p:nvSpPr>
        <p:spPr/>
        <p:txBody>
          <a:bodyPr/>
          <a:lstStyle/>
          <a:p>
            <a:fld id="{1AD93096-5B34-4342-9326-69289CEAE4C2}"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AD93096-5B34-4342-9326-69289CEAE4C2}" type="slidenum">
              <a:rPr lang="en-US" smtClean="0"/>
              <a:pPr/>
              <a:t>9</a:t>
            </a:fld>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333375" y="990600"/>
            <a:ext cx="8582025" cy="4786313"/>
          </a:xfrm>
          <a:prstGeom prst="rect">
            <a:avLst/>
          </a:prstGeom>
          <a:noFill/>
        </p:spPr>
      </p:pic>
      <p:sp>
        <p:nvSpPr>
          <p:cNvPr id="6" name="Rectangle 5"/>
          <p:cNvSpPr/>
          <p:nvPr/>
        </p:nvSpPr>
        <p:spPr>
          <a:xfrm>
            <a:off x="1905000" y="5943600"/>
            <a:ext cx="5257800" cy="369332"/>
          </a:xfrm>
          <a:prstGeom prst="rect">
            <a:avLst/>
          </a:prstGeom>
        </p:spPr>
        <p:txBody>
          <a:bodyPr wrap="square">
            <a:spAutoFit/>
          </a:bodyPr>
          <a:lstStyle/>
          <a:p>
            <a:r>
              <a:rPr lang="en-US" b="1" dirty="0" smtClean="0">
                <a:solidFill>
                  <a:prstClr val="black"/>
                </a:solidFill>
              </a:rPr>
              <a:t>Figure 1: Fishbone diagram of Root Causes</a:t>
            </a:r>
            <a:endParaRPr lang="en-US" b="1" dirty="0">
              <a:solidFill>
                <a:prstClr val="black"/>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1_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4" ma:contentTypeDescription="Create a new document." ma:contentTypeScope="" ma:versionID="e4b7918f6d70a6bbd3ae09fdaae93119"/>
</file>

<file path=customXml/itemProps1.xml><?xml version="1.0" encoding="utf-8"?>
<ds:datastoreItem xmlns:ds="http://schemas.openxmlformats.org/officeDocument/2006/customXml" ds:itemID="{B58E645B-416C-46C0-8199-EBD1F0DEEE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9000B0E-F247-42DE-B4C8-953FA55828ED}">
  <ds:schemaRefs>
    <ds:schemaRef ds:uri="http://schemas.microsoft.com/sharepoint/v3/contenttype/forms"/>
  </ds:schemaRefs>
</ds:datastoreItem>
</file>

<file path=customXml/itemProps3.xml><?xml version="1.0" encoding="utf-8"?>
<ds:datastoreItem xmlns:ds="http://schemas.openxmlformats.org/officeDocument/2006/customXml" ds:itemID="{E0914435-E756-48BB-A166-ECAB58D992C2}">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Urban</Template>
  <TotalTime>0</TotalTime>
  <Words>1743</Words>
  <Application>Microsoft Office PowerPoint</Application>
  <PresentationFormat>On-screen Show (4:3)</PresentationFormat>
  <Paragraphs>170</Paragraphs>
  <Slides>23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vt:lpstr>
      <vt:lpstr>Georgia</vt:lpstr>
      <vt:lpstr>Trebuchet MS</vt:lpstr>
      <vt:lpstr>Wingdings 2</vt:lpstr>
      <vt:lpstr>Urban</vt:lpstr>
      <vt:lpstr>1_Urban</vt:lpstr>
      <vt:lpstr>Software Requirement Engineering </vt:lpstr>
      <vt:lpstr>Requisite Team Skills for Effective Requirements Management</vt:lpstr>
      <vt:lpstr>Problem Analysis [1] </vt:lpstr>
      <vt:lpstr>Steps of Problem Analysis [1]</vt:lpstr>
      <vt:lpstr>Gain Agreement on the problem definition</vt:lpstr>
      <vt:lpstr>The problem Statement</vt:lpstr>
      <vt:lpstr>Step 2: Understand the Root Causes</vt:lpstr>
      <vt:lpstr>Step 2: Understand the Root Causes</vt:lpstr>
      <vt:lpstr>PowerPoint Presentation</vt:lpstr>
      <vt:lpstr>Step 2: Understand the Root Causes </vt:lpstr>
      <vt:lpstr>Addressing the Root Cause</vt:lpstr>
      <vt:lpstr>Addressing the Root Cause</vt:lpstr>
      <vt:lpstr>Addressing the Root Cause</vt:lpstr>
      <vt:lpstr>Step 3: Identify the Stakeholders and the Users</vt:lpstr>
      <vt:lpstr>Step 3: Identify the Stakeholders and the Users</vt:lpstr>
      <vt:lpstr>Step 4: Define the Solution System Boundary</vt:lpstr>
      <vt:lpstr>Step 4: Define the Solution System Boundary</vt:lpstr>
      <vt:lpstr>Step 4: Define the Solution System Boundary</vt:lpstr>
      <vt:lpstr>PowerPoint Presentation</vt:lpstr>
      <vt:lpstr>Step 5: Identify the Constraints to Be Imposed on the Solution</vt:lpstr>
      <vt:lpstr>Step 5: Identify the Constraints to Be Imposed on the Solution</vt:lpstr>
      <vt:lpstr>References</vt:lpstr>
      <vt:lpstr>For any query Feel Free to ask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2010-09-14T05:48:20Z</dcterms:created>
  <dcterms:modified xsi:type="dcterms:W3CDTF">2021-11-24T15:11:50Z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