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6" r:id="rId4"/>
    <p:sldMasterId id="2147483778" r:id="rId5"/>
    <p:sldMasterId id="2147483790" r:id="rId6"/>
  </p:sldMasterIdLst>
  <p:notesMasterIdLst>
    <p:notesMasterId r:id="rId28"/>
  </p:notesMasterIdLst>
  <p:handoutMasterIdLst>
    <p:handoutMasterId r:id="rId29"/>
  </p:handoutMasterIdLst>
  <p:sldIdLst>
    <p:sldId id="398" r:id="rId7"/>
    <p:sldId id="426" r:id="rId8"/>
    <p:sldId id="400" r:id="rId9"/>
    <p:sldId id="401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25" r:id="rId26"/>
    <p:sldId id="399" r:id="rId27"/>
  </p:sldIdLst>
  <p:sldSz cx="9144000" cy="6858000" type="screen4x3"/>
  <p:notesSz cx="9942513" cy="676116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DB"/>
    <a:srgbClr val="99CCFF"/>
    <a:srgbClr val="CC99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58" autoAdjust="0"/>
  </p:normalViewPr>
  <p:slideViewPr>
    <p:cSldViewPr>
      <p:cViewPr varScale="1">
        <p:scale>
          <a:sx n="64" d="100"/>
          <a:sy n="64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854" cy="3376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502" y="0"/>
            <a:ext cx="4308854" cy="3376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B1C3-2DA7-4055-92AC-621C7710AEA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22435"/>
            <a:ext cx="4308854" cy="3376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502" y="6422435"/>
            <a:ext cx="4308854" cy="3376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A072-3608-41CB-B4AC-B8671B81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5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1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algn="ctr"/>
            <a:fld id="{DD136FE3-0219-469C-9A9C-8C9E089E5611}" type="datetime8">
              <a:rPr lang="en-US" smtClean="0"/>
              <a:pPr algn="ctr"/>
              <a:t>12/2/2021 12:53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F3F5-B9DD-404C-9D3E-4B3DC82074C7}" type="datetime8">
              <a:rPr lang="en-US" smtClean="0">
                <a:solidFill>
                  <a:schemeClr val="tx2"/>
                </a:solidFill>
              </a:rPr>
              <a:pPr/>
              <a:t>12/2/2021 12:53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4C7A-4942-4AE0-9114-73D2650DCE28}" type="datetime8">
              <a:rPr lang="en-US" smtClean="0">
                <a:solidFill>
                  <a:schemeClr val="tx2"/>
                </a:solidFill>
              </a:rPr>
              <a:pPr/>
              <a:t>12/2/2021 12:53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algn="ctr"/>
            <a:fld id="{BAB0C883-FB35-4FCD-82A9-B3418E06454D}" type="datetime8">
              <a:rPr lang="en-US" smtClean="0">
                <a:solidFill>
                  <a:srgbClr val="438086"/>
                </a:solidFill>
              </a:rPr>
              <a:pPr algn="ctr"/>
              <a:t>12/2/2021 12:53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>
              <a:solidFill>
                <a:srgbClr val="42445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AC53DF-4216-466D-99A7-94400E6C2A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srgbClr val="424456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C99-8800-4D67-813E-F495894E5E42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BAC3-0FDB-40D1-964D-AF6E3E2933EE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9EE7-7BEC-47C0-9701-297F6C15702D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DEFE2C-3FCF-444B-961E-7A9DAF3B17C9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E9EFD0-8143-497F-8893-ED60C23BC312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AA47-967E-4F0B-98C1-7765EA778D36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424456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0EF-0C65-4136-9CEC-E44F79D58641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988D-1A60-4B8F-A6A6-6F0E355F49C0}" type="datetime8">
              <a:rPr lang="en-US" smtClean="0"/>
              <a:pPr/>
              <a:t>12/2/2021 12:53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83E-E457-4A2C-8B26-FA99CBAE1E8C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E13E-2A87-4D4A-983C-2F6A2A89D72E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D73C-6E8A-4121-8174-EEF9F5F60FCA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algn="ctr"/>
            <a:fld id="{73710283-3C8C-4F0B-9865-4719164A661A}" type="datetime8">
              <a:rPr lang="en-US" smtClean="0">
                <a:solidFill>
                  <a:srgbClr val="438086"/>
                </a:solidFill>
              </a:rPr>
              <a:pPr algn="ctr"/>
              <a:t>12/2/2021 12:53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>
              <a:solidFill>
                <a:srgbClr val="42445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AC53DF-4216-466D-99A7-94400E6C2A2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srgbClr val="424456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7E66-5D16-41F1-9D2A-5E72C9787E21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729B-E5D2-4F72-8934-C4ACE49496D8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73DF-1338-4E81-B267-30102406A25B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97A39C-4A0D-4BCD-A3C6-63A4AE22DC2A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2FEC17-2102-4897-9AB2-111EC1017BB5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8978-13A2-4056-9BB0-8280CC3F456D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42445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3085-4452-415B-B903-1D6B022495A0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F22-D778-403C-875B-72A693FEAD8A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E5F0-4F64-4971-B48C-EB921BC52B5B}" type="datetime8">
              <a:rPr lang="en-US" smtClean="0">
                <a:solidFill>
                  <a:srgbClr val="43808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2BB0-1D04-4C74-80FD-7749E0A13C72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90CC-D991-4245-9F3D-CFCE3480C33D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3DD-8194-408A-8524-230DE42FB0EA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FBFDED-30EC-4B99-B57D-E58EF2C2BA9E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9ADB85D-E4E8-4AA8-9459-046982C77938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7003-9442-4FC3-945A-49A9F60CEC1A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38D5-9C9E-4446-90E3-0463151A3D00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3683-177C-4F36-8859-5D0FFE15288C}" type="datetime8">
              <a:rPr lang="en-US" smtClean="0"/>
              <a:pPr/>
              <a:t>12/2/2021 12:53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113BABA-F821-43B9-AEBD-12202D80A47F}" type="datetime8">
              <a:rPr lang="en-US" smtClean="0">
                <a:solidFill>
                  <a:schemeClr val="tx2"/>
                </a:solidFill>
              </a:rPr>
              <a:pPr/>
              <a:t>12/2/2021 12:53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6A50D6-030F-4F5D-85F4-C152CB2C1B8E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 sz="1400" dirty="0">
              <a:solidFill>
                <a:srgbClr val="42445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sz="1400" dirty="0">
              <a:solidFill>
                <a:srgbClr val="42445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 algn="ctr"/>
              <a:t>‹#›</a:t>
            </a:fld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320852-672C-4EF4-BD37-DEA2FE04BA13}" type="datetime8">
              <a:rPr lang="en-US" smtClean="0">
                <a:solidFill>
                  <a:srgbClr val="424456"/>
                </a:solidFill>
              </a:rPr>
              <a:pPr/>
              <a:t>12/2/2021 12:53 PM</a:t>
            </a:fld>
            <a:endParaRPr lang="en-US" sz="1400" dirty="0">
              <a:solidFill>
                <a:srgbClr val="42445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sz="1400" dirty="0">
              <a:solidFill>
                <a:srgbClr val="42445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rgbClr val="424456"/>
                </a:solidFill>
              </a:rPr>
              <a:pPr algn="ctr"/>
              <a:t>‹#›</a:t>
            </a:fld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starresume.com/content/cms/OpenEnded+and+ClosedEnded+Job+Interview+Questions/352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blog.simplyhired.co.uk/2011/07/open-vs-closed-tips-for%20-answering-theseinterview-question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Software Requirement Engineering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/>
              <a:t>Lecture </a:t>
            </a:r>
            <a:r>
              <a:rPr lang="en-GB" sz="4000" dirty="0"/>
              <a:t>9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dirty="0" smtClean="0"/>
              <a:t>Interviews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Generally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start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wit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predefined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questions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However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process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lot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different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considerable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things may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arise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leads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discussion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effective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understanding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problem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existing system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find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requirements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stakeholders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make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session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effective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requirements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engineer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 stakeholders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perform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ways: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patient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enough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listen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stakeholder’s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views 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requirements,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minded</a:t>
            </a: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Stakeholders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expressive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interview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session,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they should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express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their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views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definite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0" y="685800"/>
            <a:ext cx="2228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Interview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Context [1]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32511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Establishing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profile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Assessing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Problem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Understanding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environment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Recap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understanding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Analyst’s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inputs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user’s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problem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Assessing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your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Solution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Assessing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Opportunity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Assessing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Reliability,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Performance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Support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needs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other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requirements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Wrap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up</a:t>
            </a:r>
            <a:endParaRPr lang="en-US" altLang="zh-CN" sz="1800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Analyst’s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Summary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286000"/>
            <a:ext cx="1771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85800"/>
            <a:ext cx="2228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09" y="1378928"/>
            <a:ext cx="8633691" cy="5250472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33400" y="2819400"/>
            <a:ext cx="3429000" cy="226215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Rich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collection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of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information</a:t>
            </a:r>
          </a:p>
          <a:p>
            <a:pPr algn="just">
              <a:buFont typeface="Wingdings" pitchFamily="2" charset="2"/>
              <a:buChar char="§"/>
            </a:pPr>
            <a:endParaRPr lang="en-US" altLang="zh-CN" sz="1600" b="1" dirty="0" smtClean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Uncovers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opinions,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feelings,</a:t>
            </a:r>
          </a:p>
          <a:p>
            <a:pPr algn="just"/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goals,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as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well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as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hard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facts</a:t>
            </a:r>
          </a:p>
          <a:p>
            <a:pPr algn="just"/>
            <a:endParaRPr lang="en-US" altLang="zh-CN" sz="1600" b="1" dirty="0" smtClean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Can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probe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in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depth,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and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adapt follow-up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questions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what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the</a:t>
            </a:r>
          </a:p>
          <a:p>
            <a:pPr algn="just"/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person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tells</a:t>
            </a:r>
            <a:r>
              <a:rPr lang="en-US" altLang="zh-CN" sz="1600" b="1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you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95800" y="2743200"/>
            <a:ext cx="3962400" cy="24468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prstClr val="white"/>
                </a:solidFill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Large  amount  of  qualitative  data  can</a:t>
            </a:r>
          </a:p>
          <a:p>
            <a:pPr algn="just"/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be hard to analyze</a:t>
            </a:r>
          </a:p>
          <a:p>
            <a:pPr algn="just"/>
            <a:endParaRPr lang="en-US" altLang="zh-CN" sz="14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 Not    as    many    people    from    various parts  of  the  company  are  interviewed, because   of   cost   so   there   exists   high possibility for bias</a:t>
            </a:r>
          </a:p>
          <a:p>
            <a:pPr algn="just">
              <a:buFont typeface="Wingdings" pitchFamily="2" charset="2"/>
              <a:buChar char="§"/>
            </a:pPr>
            <a:endParaRPr lang="en-US" altLang="zh-CN" sz="14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Usually  many  follow  ups  are  required</a:t>
            </a:r>
          </a:p>
          <a:p>
            <a:pPr algn="just"/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for clarification</a:t>
            </a:r>
          </a:p>
          <a:p>
            <a:pPr algn="just"/>
            <a:endParaRPr lang="en-US" altLang="zh-CN" sz="14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400" b="1" dirty="0" smtClean="0">
                <a:solidFill>
                  <a:prstClr val="white"/>
                </a:solidFill>
                <a:cs typeface="Times New Roman" pitchFamily="18" charset="0"/>
              </a:rPr>
              <a:t>Interviewing is a difficult skill to master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9848"/>
          </a:xfrm>
        </p:spPr>
        <p:txBody>
          <a:bodyPr/>
          <a:lstStyle/>
          <a:p>
            <a:r>
              <a:rPr lang="en-US" dirty="0" smtClean="0"/>
              <a:t>Interviews [1]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7675"/>
            <a:ext cx="2000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Questionnaires[1]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5202936"/>
          </a:xfrm>
        </p:spPr>
        <p:txBody>
          <a:bodyPr>
            <a:normAutofit/>
          </a:bodyPr>
          <a:lstStyle/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one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methods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gathering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requirements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less cost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reach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large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people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lesser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time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manual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(paper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form)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electronic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(soft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form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distributed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through e-mail)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results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extracted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clearly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analyzed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results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mainly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depends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factors::</a:t>
            </a: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endParaRPr lang="en-US" altLang="zh-CN" sz="14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Effectiveness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design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Honesty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respondents</a:t>
            </a: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endParaRPr lang="en-US" altLang="zh-CN" sz="14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lvl="1" algn="just">
              <a:lnSpc>
                <a:spcPts val="1700"/>
              </a:lnSpc>
              <a:buFont typeface="Wingdings" pitchFamily="2" charset="2"/>
              <a:buChar char="ü"/>
            </a:pPr>
            <a:endParaRPr lang="en-US" altLang="zh-CN" sz="14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well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designed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effective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decide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 actual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requirements,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objectives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constraints</a:t>
            </a: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latin typeface="Tw Cen MT" pitchFamily="34" charset="0"/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good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structured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influences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people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answer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honestly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thus making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possible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gather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reliable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results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large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group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people</a:t>
            </a:r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581400"/>
            <a:ext cx="2018836" cy="135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81000"/>
            <a:ext cx="1143000" cy="1040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Designing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Questionnaires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>
            <a:normAutofit/>
          </a:bodyPr>
          <a:lstStyle/>
          <a:p>
            <a:pPr algn="just">
              <a:lnSpc>
                <a:spcPts val="1900"/>
              </a:lnSpc>
              <a:buNone/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steps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involved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designing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conducting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Questionnaires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are::</a:t>
            </a:r>
          </a:p>
          <a:p>
            <a:pPr algn="just">
              <a:lnSpc>
                <a:spcPts val="1900"/>
              </a:lnSpc>
              <a:buNone/>
              <a:tabLst/>
            </a:pPr>
            <a:endParaRPr lang="en-US" altLang="zh-CN" sz="2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purpose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survey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should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clearly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defined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Sampling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group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(respondents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survey)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should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decided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Clearly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state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Why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respondent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was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selected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Provide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clear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instructions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on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how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complete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Avoid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asking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two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one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Do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ask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that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give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clues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answers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Keep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brief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user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friendly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Preparing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developing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Conducting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process</a:t>
            </a: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Gathering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analyzing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results</a:t>
            </a:r>
          </a:p>
          <a:p>
            <a:pPr algn="just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09600"/>
            <a:ext cx="1394033" cy="1269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Designing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Questionnaires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81200"/>
            <a:ext cx="8458200" cy="4593336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Designing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multi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stage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process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should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be viewed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accordingly</a:t>
            </a: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Assume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30-50%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return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rate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paper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email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questionnaires</a:t>
            </a: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/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Assume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5-30%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return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rate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web-based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questionnaires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28214"/>
            <a:ext cx="2232714" cy="2388485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09600"/>
            <a:ext cx="1394033" cy="1269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Arrangement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Questionnaires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5715000" cy="4876800"/>
          </a:xfrm>
        </p:spPr>
        <p:txBody>
          <a:bodyPr>
            <a:normAutofit/>
          </a:bodyPr>
          <a:lstStyle/>
          <a:p>
            <a:pPr algn="just">
              <a:lnSpc>
                <a:spcPts val="1900"/>
              </a:lnSpc>
              <a:buNone/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steps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arranging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Questionnaire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are::</a:t>
            </a:r>
          </a:p>
          <a:p>
            <a:pPr algn="just">
              <a:lnSpc>
                <a:spcPts val="1900"/>
              </a:lnSpc>
              <a:buNone/>
              <a:tabLst/>
            </a:pPr>
            <a:endParaRPr lang="en-US" altLang="zh-CN" sz="2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should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arranged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well,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so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that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general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are followed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particular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 </a:t>
            </a: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Arrange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such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that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easy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come</a:t>
            </a:r>
            <a:r>
              <a:rPr lang="en-US" altLang="zh-CN" sz="2000" dirty="0" smtClean="0"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first</a:t>
            </a: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questions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relevant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main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subject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should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given</a:t>
            </a:r>
            <a:r>
              <a:rPr lang="en-US" altLang="zh-CN" sz="2000" dirty="0" smtClean="0"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cs typeface="Times New Roman" pitchFamily="18" charset="0"/>
              </a:rPr>
              <a:t>high priority</a:t>
            </a:r>
          </a:p>
          <a:p>
            <a:pPr algn="just"/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09800"/>
            <a:ext cx="3066866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35541"/>
            <a:ext cx="1394033" cy="1269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1941"/>
            <a:ext cx="8416636" cy="5446059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85800" y="3048000"/>
            <a:ext cx="3309817" cy="22390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A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cheaper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way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get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feedback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from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users,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because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can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reach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large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number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of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users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in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short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period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of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time</a:t>
            </a:r>
          </a:p>
          <a:p>
            <a:pPr>
              <a:lnSpc>
                <a:spcPts val="1000"/>
              </a:lnSpc>
              <a:buFont typeface="Wingdings" pitchFamily="2" charset="2"/>
              <a:buChar char="§"/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They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are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easier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analyze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than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interviews,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because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they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consist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of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multiple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choice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or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True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&amp;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False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questions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00600" y="2971800"/>
            <a:ext cx="3757760" cy="24827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It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hard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create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questionnaires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that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will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give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all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possible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answer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options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customer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wants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give</a:t>
            </a:r>
          </a:p>
          <a:p>
            <a:pPr>
              <a:lnSpc>
                <a:spcPts val="1000"/>
              </a:lnSpc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 There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is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always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high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risk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of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question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ambiguity</a:t>
            </a:r>
          </a:p>
          <a:p>
            <a:pPr>
              <a:lnSpc>
                <a:spcPts val="1000"/>
              </a:lnSpc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Usually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many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follow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ups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are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required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 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for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regular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feedback,</a:t>
            </a:r>
          </a:p>
          <a:p>
            <a:pPr>
              <a:lnSpc>
                <a:spcPts val="19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subsequently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adding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to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the</a:t>
            </a:r>
            <a:r>
              <a:rPr lang="en-US" altLang="zh-CN" sz="16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cs typeface="Times New Roman" pitchFamily="18" charset="0"/>
              </a:rPr>
              <a:t>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  <a:br>
              <a:rPr lang="en-US" altLang="zh-CN" dirty="0" smtClean="0">
                <a:solidFill>
                  <a:srgbClr val="000000"/>
                </a:solidFill>
                <a:latin typeface="Tw Cen MT" pitchFamily="34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609600"/>
            <a:ext cx="975645" cy="8884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Background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Reading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8766048" cy="4953000"/>
          </a:xfrm>
        </p:spPr>
        <p:txBody>
          <a:bodyPr>
            <a:noAutofit/>
          </a:bodyPr>
          <a:lstStyle/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Background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Reading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technique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used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gather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information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about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 organization,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which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helpful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gain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understanding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organization’s structure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their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working,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existing</a:t>
            </a:r>
            <a:r>
              <a:rPr lang="en-US" altLang="zh-CN" sz="1800" dirty="0" smtClean="0"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system</a:t>
            </a:r>
          </a:p>
          <a:p>
            <a:pPr algn="just">
              <a:lnSpc>
                <a:spcPts val="1000"/>
              </a:lnSpc>
              <a:buFont typeface="Wingdings" pitchFamily="2" charset="2"/>
              <a:buChar char="q"/>
            </a:pPr>
            <a:endParaRPr lang="en-US" altLang="zh-CN" sz="1800" dirty="0" smtClean="0"/>
          </a:p>
          <a:p>
            <a:pPr algn="just">
              <a:buFont typeface="Wingdings" pitchFamily="2" charset="2"/>
              <a:buChar char="q"/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Background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Reading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technique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solely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used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  <a:r>
              <a:rPr lang="en-US" altLang="zh-CN" sz="1800" dirty="0" smtClean="0"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eliciting requirements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because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you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can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get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real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needs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by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just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studying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 existing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documents</a:t>
            </a:r>
          </a:p>
          <a:p>
            <a:pPr algn="just"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q"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complementary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approach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other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techniques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q"/>
            </a:pPr>
            <a:endParaRPr lang="en-US" altLang="zh-CN" sz="1800" dirty="0" smtClean="0"/>
          </a:p>
          <a:p>
            <a:pPr algn="just">
              <a:lnSpc>
                <a:spcPts val="28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Sources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information:</a:t>
            </a:r>
          </a:p>
          <a:p>
            <a:pPr lvl="1" algn="just">
              <a:lnSpc>
                <a:spcPts val="19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company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reports,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organization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charts,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policy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manuals,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</a:p>
          <a:p>
            <a:pPr lvl="1" algn="just">
              <a:lnSpc>
                <a:spcPts val="1900"/>
              </a:lnSpc>
              <a:buNone/>
            </a:pP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job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descriptions, reports,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documentation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existing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systems,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etc.</a:t>
            </a:r>
          </a:p>
          <a:p>
            <a:pPr lvl="1" algn="just">
              <a:lnSpc>
                <a:spcPts val="1900"/>
              </a:lnSpc>
              <a:buFont typeface="Wingdings" pitchFamily="2" charset="2"/>
              <a:buChar char="ü"/>
            </a:pPr>
            <a:endParaRPr lang="en-US" altLang="zh-CN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Appropriate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for</a:t>
            </a:r>
          </a:p>
          <a:p>
            <a:pPr lvl="1" algn="just">
              <a:lnSpc>
                <a:spcPts val="1900"/>
              </a:lnSpc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when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you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are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not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familiar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organization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being</a:t>
            </a:r>
            <a:r>
              <a:rPr lang="en-US" altLang="zh-CN" sz="1600" dirty="0" smtClean="0"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itchFamily="18" charset="0"/>
              </a:rPr>
              <a:t>investigated.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030578"/>
            <a:ext cx="2667000" cy="168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19484"/>
            <a:ext cx="1019175" cy="83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98495"/>
            <a:ext cx="8437418" cy="5459505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381000" y="3048000"/>
            <a:ext cx="3886200" cy="28418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9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Analyst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gets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an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understanding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organization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before meeting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people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who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work  there.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prstClr val="black"/>
              </a:solidFill>
              <a:latin typeface="Tw Cen MT" pitchFamily="34" charset="0"/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Helps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analysts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prepare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for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other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types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fact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finding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e.g.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Helps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prepare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questions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for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interviews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and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questionnaires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prstClr val="black"/>
              </a:solidFill>
              <a:latin typeface="Tw Cen MT" pitchFamily="34" charset="0"/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May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provide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detailed requirements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for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the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current  system.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95800" y="3048000"/>
            <a:ext cx="4140557" cy="24827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Written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documents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often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do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not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match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up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to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reality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prstClr val="black"/>
              </a:solidFill>
              <a:latin typeface="Tw Cen MT" pitchFamily="34" charset="0"/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Can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be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long-winded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with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much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irrelevant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detail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prstClr val="black"/>
              </a:solidFill>
              <a:latin typeface="Tw Cen MT" pitchFamily="34" charset="0"/>
            </a:endParaRPr>
          </a:p>
          <a:p>
            <a:pPr>
              <a:lnSpc>
                <a:spcPts val="2800"/>
              </a:lnSpc>
              <a:buFont typeface="Wingdings" pitchFamily="2" charset="2"/>
              <a:buChar char="§"/>
            </a:pPr>
            <a:r>
              <a:rPr lang="en-US" altLang="zh-CN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This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technique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can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not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solely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be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used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for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gathering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requirements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because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absence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of</a:t>
            </a:r>
            <a:r>
              <a:rPr lang="en-US" altLang="zh-CN" dirty="0" smtClean="0">
                <a:solidFill>
                  <a:prstClr val="black"/>
                </a:solidFill>
                <a:latin typeface="Tw Cen MT" pitchFamily="34" charset="0"/>
                <a:cs typeface="Times New Roman" pitchFamily="18" charset="0"/>
              </a:rPr>
              <a:t>       </a:t>
            </a: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user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Tw Cen MT" pitchFamily="34" charset="0"/>
                <a:cs typeface="Times New Roman" pitchFamily="18" charset="0"/>
              </a:rPr>
              <a:t>involvement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600" y="381000"/>
            <a:ext cx="8153400" cy="9906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Background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cs typeface="Times New Roman" pitchFamily="18" charset="0"/>
              </a:rPr>
              <a:t>Reading</a:t>
            </a:r>
            <a:endParaRPr lang="en-US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19484"/>
            <a:ext cx="1019175" cy="83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304800" y="2438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cs typeface="Times New Roman" pitchFamily="18" charset="0"/>
              </a:rPr>
              <a:t>Team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Skill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2: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Understanding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User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and Stakeholder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Needs</a:t>
            </a:r>
            <a:br>
              <a:rPr lang="en-US" altLang="zh-CN" b="1" dirty="0" smtClean="0">
                <a:cs typeface="Times New Roman" pitchFamily="18" charset="0"/>
              </a:rPr>
            </a:br>
            <a:r>
              <a:rPr lang="en-US" altLang="zh-CN" sz="3600" b="1" dirty="0" smtClean="0">
                <a:cs typeface="Times New Roman" pitchFamily="18" charset="0"/>
              </a:rPr>
              <a:t>Requirements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b="1" dirty="0" smtClean="0">
                <a:cs typeface="Times New Roman" pitchFamily="18" charset="0"/>
              </a:rPr>
              <a:t>Elicitation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b="1" dirty="0" smtClean="0">
                <a:cs typeface="Times New Roman" pitchFamily="18" charset="0"/>
              </a:rPr>
              <a:t>Techniques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b="1" dirty="0" smtClean="0">
                <a:cs typeface="Times New Roman" pitchFamily="18" charset="0"/>
              </a:rPr>
              <a:t>-</a:t>
            </a:r>
            <a:r>
              <a:rPr lang="en-US" altLang="zh-CN" sz="3600" dirty="0" smtClean="0">
                <a:cs typeface="Times New Roman" pitchFamily="18" charset="0"/>
              </a:rPr>
              <a:t> </a:t>
            </a:r>
            <a:r>
              <a:rPr lang="en-US" altLang="zh-CN" sz="3600" b="1" dirty="0" smtClean="0">
                <a:cs typeface="Times New Roman" pitchFamily="18" charset="0"/>
              </a:rPr>
              <a:t>I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883664"/>
            <a:ext cx="8534400" cy="36027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Managing  Software Requirements: A Use Case Approach, Second Edition By Dean </a:t>
            </a:r>
            <a:r>
              <a:rPr lang="en-US" sz="1800" dirty="0" err="1" smtClean="0"/>
              <a:t>Leffingwell</a:t>
            </a:r>
            <a:r>
              <a:rPr lang="en-US" sz="1800" dirty="0" smtClean="0"/>
              <a:t>, Don </a:t>
            </a:r>
            <a:r>
              <a:rPr lang="en-US" sz="1800" dirty="0" err="1" smtClean="0"/>
              <a:t>Widrig</a:t>
            </a:r>
            <a:r>
              <a:rPr lang="en-US" sz="1800" dirty="0" smtClean="0"/>
              <a:t>, Addison- Wesley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hlinkClick r:id="rId3"/>
              </a:rPr>
              <a:t>http://www.redstarresume.com/content/cms/OpenEnded+and+ClosedEnded+Job+Interview+Questions/3525/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hlinkClick r:id="rId4"/>
              </a:rPr>
              <a:t>http://</a:t>
            </a:r>
            <a:r>
              <a:rPr lang="en-US" sz="1800" dirty="0" err="1" smtClean="0">
                <a:hlinkClick r:id="rId4"/>
              </a:rPr>
              <a:t>blog.simplyhired.co.uk</a:t>
            </a:r>
            <a:r>
              <a:rPr lang="en-US" sz="1800" dirty="0" smtClean="0">
                <a:hlinkClick r:id="rId4"/>
              </a:rPr>
              <a:t>/2011/07/open-</a:t>
            </a:r>
            <a:r>
              <a:rPr lang="en-US" sz="1800" dirty="0" err="1" smtClean="0">
                <a:hlinkClick r:id="rId4"/>
              </a:rPr>
              <a:t>vs</a:t>
            </a:r>
            <a:r>
              <a:rPr lang="en-US" sz="1800" dirty="0" smtClean="0">
                <a:hlinkClick r:id="rId4"/>
              </a:rPr>
              <a:t>-closed-tips-for -answering-</a:t>
            </a:r>
            <a:r>
              <a:rPr lang="en-US" sz="1800" dirty="0" err="1" smtClean="0">
                <a:hlinkClick r:id="rId4"/>
              </a:rPr>
              <a:t>theseinterview</a:t>
            </a:r>
            <a:r>
              <a:rPr lang="en-US" sz="1800" dirty="0" smtClean="0">
                <a:hlinkClick r:id="rId4"/>
              </a:rPr>
              <a:t>-</a:t>
            </a:r>
            <a:r>
              <a:rPr lang="en-US" sz="1800" dirty="0" err="1" smtClean="0">
                <a:hlinkClick r:id="rId4"/>
              </a:rPr>
              <a:t>questions.html</a:t>
            </a:r>
            <a:endParaRPr lang="en-US" sz="1800" dirty="0" smtClean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hlinkClick r:id="rId4"/>
              </a:rPr>
              <a:t>http://examples.yourdictionary</a:t>
            </a:r>
            <a:r>
              <a:rPr lang="en-US" sz="1800" dirty="0" smtClean="0">
                <a:hlinkClick r:id="rId4"/>
              </a:rPr>
              <a:t> .com/examples/examples-of-open-ended-and-</a:t>
            </a:r>
            <a:r>
              <a:rPr lang="en-US" sz="1800" dirty="0" err="1" smtClean="0">
                <a:hlinkClick r:id="rId4"/>
              </a:rPr>
              <a:t>closedended</a:t>
            </a:r>
            <a:r>
              <a:rPr lang="en-US" sz="1800" dirty="0" smtClean="0">
                <a:hlinkClick r:id="rId4"/>
              </a:rPr>
              <a:t>-</a:t>
            </a:r>
            <a:r>
              <a:rPr lang="en-US" sz="1800" dirty="0" err="1" smtClean="0">
                <a:hlinkClick r:id="rId4"/>
              </a:rPr>
              <a:t>questions.html</a:t>
            </a:r>
            <a:endParaRPr lang="en-US" sz="1800" dirty="0" smtClean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For any query Feel Free to ask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854065"/>
            <a:ext cx="971550" cy="100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ms.newschool.edu/Fall2014/wp-content/uploads/2014/09/Question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09800"/>
            <a:ext cx="5334000" cy="351971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2133600"/>
            <a:ext cx="8305800" cy="4440936"/>
          </a:xfrm>
        </p:spPr>
        <p:txBody>
          <a:bodyPr>
            <a:noAutofit/>
          </a:bodyPr>
          <a:lstStyle/>
          <a:p>
            <a:pPr>
              <a:buNone/>
              <a:tabLst/>
            </a:pPr>
            <a:endParaRPr lang="en-US" altLang="zh-CN" sz="1600" b="1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The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Challenge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of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Requirement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Elicitation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Yes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But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Syndrome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Undiscovered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Ruins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User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and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Developer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Syndrome</a:t>
            </a:r>
          </a:p>
          <a:p>
            <a:pPr>
              <a:buFont typeface="Wingdings" pitchFamily="2" charset="2"/>
              <a:buChar char="q"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Requirement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Elicitation</a:t>
            </a:r>
          </a:p>
          <a:p>
            <a:pPr>
              <a:buFont typeface="Wingdings" pitchFamily="2" charset="2"/>
              <a:buChar char="q"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The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Requirement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Elicitation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Process</a:t>
            </a:r>
          </a:p>
          <a:p>
            <a:pPr>
              <a:buFont typeface="Wingdings" pitchFamily="2" charset="2"/>
              <a:buChar char="q"/>
              <a:tabLst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Requirement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Elicitation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Techniques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Interviews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Questionnaires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Background</a:t>
            </a:r>
            <a:r>
              <a:rPr lang="en-US" altLang="zh-CN" sz="16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cs typeface="Times New Roman" pitchFamily="18" charset="0"/>
              </a:rPr>
              <a:t>Reading</a:t>
            </a:r>
          </a:p>
          <a:p>
            <a:pPr>
              <a:buFont typeface="Wingdings" pitchFamily="2" charset="2"/>
              <a:buChar char="ü"/>
              <a:tabLst/>
            </a:pPr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  <a:tabLst/>
            </a:pPr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tabLst/>
            </a:pPr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buFont typeface="Wingdings" pitchFamily="2" charset="2"/>
              <a:buChar char="q"/>
            </a:pPr>
            <a:endParaRPr lang="en-US" altLang="zh-CN" sz="1400" b="1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Challenge of 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60960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Requirements  elicitation  is  complicated  by  three  endemic syndromes.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The  "Yes,  But"  syndrome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It  has  been  observed  that the users' reactions  after checking software for the  first  time  are:  "Wow,  this  is  so  cool;  we  can  really  use  this,  and  so on  …..  "Yes,  but,  </a:t>
            </a:r>
            <a:r>
              <a:rPr lang="en-US" dirty="0" err="1" smtClean="0">
                <a:solidFill>
                  <a:schemeClr val="tx1"/>
                </a:solidFill>
              </a:rPr>
              <a:t>hmmmm</a:t>
            </a:r>
            <a:r>
              <a:rPr lang="en-US" dirty="0" smtClean="0">
                <a:solidFill>
                  <a:schemeClr val="tx1"/>
                </a:solidFill>
              </a:rPr>
              <a:t>,  now  that  I  see  it,  what  about  this  .  .  . ? Wouldn't it be nice if  . . . ?  And so on . . . ”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/>
              <a:t>The "Undiscovered Ruins” Syndrome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In  many  ways,  the  search  for  requirements  is  like  a  search  for  undiscovered ruins: the more you find, the more you know remain.</a:t>
            </a:r>
          </a:p>
          <a:p>
            <a:pPr lvl="1"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/>
              <a:t>The  "User and the Developer" syndrome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The  third  syndrome  arises  from  the  communication  gap  between  the  user and the developer 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8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752600"/>
            <a:ext cx="2311400" cy="48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856989"/>
            <a:ext cx="3276600" cy="264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Methods of 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2664"/>
            <a:ext cx="8915400" cy="51267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Qualitative Data and Quantitative  Data</a:t>
            </a:r>
          </a:p>
          <a:p>
            <a:endParaRPr lang="en-US" sz="2000" dirty="0" smtClean="0"/>
          </a:p>
          <a:p>
            <a:r>
              <a:rPr lang="en-US" sz="2000" dirty="0" smtClean="0"/>
              <a:t>Qualitative  data is data  that is mainly words, sounds or images.</a:t>
            </a:r>
          </a:p>
          <a:p>
            <a:r>
              <a:rPr lang="en-US" sz="2000" dirty="0" smtClean="0"/>
              <a:t>Quantitative  data  is data  that is mainly numbers.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741707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Methods of 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2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Structured and Unstructured Data</a:t>
            </a:r>
          </a:p>
          <a:p>
            <a:pPr>
              <a:buNone/>
            </a:pPr>
            <a:r>
              <a:rPr lang="en-US" sz="2000" b="1" dirty="0" smtClean="0"/>
              <a:t> </a:t>
            </a:r>
          </a:p>
          <a:p>
            <a:r>
              <a:rPr lang="en-US" sz="2000" dirty="0" smtClean="0"/>
              <a:t>Structured data is organized,  unstructured  data  is relatively disorganized.</a:t>
            </a:r>
          </a:p>
          <a:p>
            <a:endParaRPr lang="en-US" sz="2000" dirty="0" smtClean="0"/>
          </a:p>
          <a:p>
            <a:r>
              <a:rPr lang="en-US" sz="2000" dirty="0" smtClean="0"/>
              <a:t>Structured  data  can  be  produced  by  closed  questions,  unstructured  data  can  be  produced  by open questions.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267200"/>
            <a:ext cx="595784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32713" cy="4343400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Interviews</a:t>
            </a: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Questionnaires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Background Reading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Introspection</a:t>
            </a:r>
          </a:p>
          <a:p>
            <a:pPr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Social Analysis</a:t>
            </a: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Requirements Workshops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Brainstorming and Idea Reduction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Story Boarding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Role Playing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Prototyping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 lvl="0">
              <a:buClr>
                <a:srgbClr val="CC8E60"/>
              </a:buClr>
              <a:buFont typeface="Wingdings" pitchFamily="2" charset="2"/>
              <a:buChar char="ü"/>
              <a:tabLst>
                <a:tab pos="330200" algn="l"/>
              </a:tabLst>
            </a:pPr>
            <a:r>
              <a:rPr lang="en-US" altLang="zh-CN" sz="3000" dirty="0" smtClean="0">
                <a:solidFill>
                  <a:schemeClr val="bg1"/>
                </a:solidFill>
                <a:cs typeface="Times New Roman" pitchFamily="18" charset="0"/>
              </a:rPr>
              <a:t> Requirements Reuse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09600"/>
            <a:ext cx="8001000" cy="105727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w Cen MT" pitchFamily="34" charset="0"/>
                <a:cs typeface="Times New Roman" pitchFamily="18" charset="0"/>
              </a:rPr>
              <a:t>Requirements Elicitation Techniques</a:t>
            </a:r>
            <a:endParaRPr lang="en-US" sz="4000" b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38086"/>
                </a:solidFill>
              </a:rPr>
              <a:pPr/>
              <a:t>7</a:t>
            </a:fld>
            <a:endParaRPr lang="en-US">
              <a:solidFill>
                <a:srgbClr val="4380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w Cen MT" pitchFamily="34" charset="0"/>
              </a:rPr>
              <a:t>Interviews [1]</a:t>
            </a:r>
            <a:endParaRPr lang="en-US" sz="3600" dirty="0">
              <a:latin typeface="Tw Cen M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ts val="1900"/>
              </a:lnSpc>
              <a:buFont typeface="Wingdings" pitchFamily="2" charset="2"/>
              <a:buChar char="q"/>
              <a:tabLst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One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most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important,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popular,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most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commonly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used requirements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gathering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techniques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user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interview</a:t>
            </a:r>
          </a:p>
          <a:p>
            <a:pPr>
              <a:lnSpc>
                <a:spcPts val="1900"/>
              </a:lnSpc>
              <a:buFont typeface="Wingdings" pitchFamily="2" charset="2"/>
              <a:buChar char="q"/>
              <a:tabLst/>
            </a:pPr>
            <a:endParaRPr lang="en-US" altLang="zh-CN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1900"/>
              </a:lnSpc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simple,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direct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technique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that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can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used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virtually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every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situation.</a:t>
            </a:r>
          </a:p>
          <a:p>
            <a:pPr>
              <a:lnSpc>
                <a:spcPts val="1000"/>
              </a:lnSpc>
              <a:buFont typeface="Wingdings" pitchFamily="2" charset="2"/>
              <a:buChar char="q"/>
            </a:pPr>
            <a:endParaRPr lang="en-US" altLang="zh-CN" sz="1800" dirty="0" smtClean="0"/>
          </a:p>
          <a:p>
            <a:pPr>
              <a:lnSpc>
                <a:spcPts val="2800"/>
              </a:lnSpc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this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method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requirement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engineering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analyst’s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discuss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with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different types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stakeholders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to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understand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requirements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  <a:buFont typeface="Wingdings" pitchFamily="2" charset="2"/>
              <a:buChar char="q"/>
            </a:pPr>
            <a:endParaRPr lang="en-US" altLang="zh-CN" sz="1800" dirty="0" smtClean="0"/>
          </a:p>
          <a:p>
            <a:pPr>
              <a:lnSpc>
                <a:spcPts val="2800"/>
              </a:lnSpc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There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are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two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main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types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itchFamily="18" charset="0"/>
              </a:rPr>
              <a:t>interviews:</a:t>
            </a:r>
          </a:p>
          <a:p>
            <a:pPr>
              <a:lnSpc>
                <a:spcPts val="1000"/>
              </a:lnSpc>
              <a:buFont typeface="Wingdings" pitchFamily="2" charset="2"/>
              <a:buChar char="q"/>
            </a:pPr>
            <a:endParaRPr lang="en-US" altLang="zh-CN" sz="1800" dirty="0" smtClean="0"/>
          </a:p>
          <a:p>
            <a:pPr lvl="1">
              <a:lnSpc>
                <a:spcPts val="1800"/>
              </a:lnSpc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Closed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Interviews</a:t>
            </a:r>
          </a:p>
          <a:p>
            <a:pPr lvl="1">
              <a:lnSpc>
                <a:spcPts val="1700"/>
              </a:lnSpc>
              <a:buFont typeface="Wingdings" pitchFamily="2" charset="2"/>
              <a:buChar char="ü"/>
            </a:pP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Open</a:t>
            </a:r>
            <a:r>
              <a:rPr lang="en-US" altLang="zh-CN" sz="1800" dirty="0" smtClean="0"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cs typeface="Times New Roman" pitchFamily="18" charset="0"/>
              </a:rPr>
              <a:t>Interviews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267200"/>
            <a:ext cx="35682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0" y="685800"/>
            <a:ext cx="2228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Tw Cen MT" pitchFamily="34" charset="0"/>
              </a:rPr>
              <a:t>Interviews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Closed Interviews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  closed  interviews  the  requirements  engineer  prepares  some  predefined  questions  and  he tries to get the answers for these questions from the stakeholder’s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/>
              <a:t>Open Interviews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  open  interviews  the  requirements  engineer  does  not  prepares  any  predefined  questions and he tries to get the information from the stakeholder’s  in open discussions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/>
              <a:t>Closed ended Question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 close-ended question is one that demands mostly a brief yes or no response. [3,4]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/>
              <a:t>Open ended Question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An open-ended question is one that demands far more than a brief yes or no response. [3,4]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0" y="685800"/>
            <a:ext cx="2228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1334</Words>
  <Application>Microsoft Office PowerPoint</Application>
  <PresentationFormat>On-screen Show (4:3)</PresentationFormat>
  <Paragraphs>242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宋体</vt:lpstr>
      <vt:lpstr>Calibri</vt:lpstr>
      <vt:lpstr>方正姚体</vt:lpstr>
      <vt:lpstr>Georgia</vt:lpstr>
      <vt:lpstr>Times New Roman</vt:lpstr>
      <vt:lpstr>Trebuchet MS</vt:lpstr>
      <vt:lpstr>Tw Cen MT</vt:lpstr>
      <vt:lpstr>Wingdings</vt:lpstr>
      <vt:lpstr>Wingdings 2</vt:lpstr>
      <vt:lpstr>Urban</vt:lpstr>
      <vt:lpstr>1_Urban</vt:lpstr>
      <vt:lpstr>2_Urban</vt:lpstr>
      <vt:lpstr>Software Requirement Engineering Lecture 9</vt:lpstr>
      <vt:lpstr>Team Skill 2: Understanding User and Stakeholder Needs Requirements Elicitation Techniques - I</vt:lpstr>
      <vt:lpstr>Presentation Outline</vt:lpstr>
      <vt:lpstr>The Challenge of Requirements Elicitation</vt:lpstr>
      <vt:lpstr>Methods of Collecting Data</vt:lpstr>
      <vt:lpstr>Methods of Collecting Data</vt:lpstr>
      <vt:lpstr>Requirements Elicitation Techniques</vt:lpstr>
      <vt:lpstr>Interviews [1]</vt:lpstr>
      <vt:lpstr>Interviews </vt:lpstr>
      <vt:lpstr>Interviews [1]</vt:lpstr>
      <vt:lpstr>The Interview Context [1]</vt:lpstr>
      <vt:lpstr>Interviews [1]</vt:lpstr>
      <vt:lpstr>Questionnaires[1]</vt:lpstr>
      <vt:lpstr>The Designing of Questionnaires </vt:lpstr>
      <vt:lpstr>The Designing of Questionnaires</vt:lpstr>
      <vt:lpstr>The Arrangement of Questionnaires</vt:lpstr>
      <vt:lpstr>Questionnaires </vt:lpstr>
      <vt:lpstr>Background Reading</vt:lpstr>
      <vt:lpstr>Background Reading</vt:lpstr>
      <vt:lpstr>References</vt:lpstr>
      <vt:lpstr>For any query Feel Free to 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2010-09-14T05:48:20Z</dcterms:created>
  <dcterms:modified xsi:type="dcterms:W3CDTF">2021-12-02T08:20:24Z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