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5" r:id="rId8"/>
    <p:sldId id="266" r:id="rId9"/>
    <p:sldId id="261" r:id="rId10"/>
    <p:sldId id="263" r:id="rId11"/>
    <p:sldId id="264" r:id="rId12"/>
    <p:sldId id="270" r:id="rId13"/>
    <p:sldId id="271" r:id="rId14"/>
    <p:sldId id="272" r:id="rId15"/>
    <p:sldId id="273" r:id="rId16"/>
    <p:sldId id="274"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184016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21485-66F7-4ECB-AB56-5FC989518795}"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79348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2664887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461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4235523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232138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117752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3709831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384113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13693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239689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521485-66F7-4ECB-AB56-5FC989518795}"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376981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521485-66F7-4ECB-AB56-5FC989518795}"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253514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226294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421287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C521485-66F7-4ECB-AB56-5FC989518795}" type="datetimeFigureOut">
              <a:rPr lang="en-US" smtClean="0"/>
              <a:t>3/15/2022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2166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21485-66F7-4ECB-AB56-5FC989518795}"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17F93-AEE5-41C6-8DBD-ED15AB6964CA}" type="slidenum">
              <a:rPr lang="en-US" smtClean="0"/>
              <a:t>‹#›</a:t>
            </a:fld>
            <a:endParaRPr lang="en-US"/>
          </a:p>
        </p:txBody>
      </p:sp>
    </p:spTree>
    <p:extLst>
      <p:ext uri="{BB962C8B-B14F-4D97-AF65-F5344CB8AC3E}">
        <p14:creationId xmlns:p14="http://schemas.microsoft.com/office/powerpoint/2010/main" val="174305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521485-66F7-4ECB-AB56-5FC989518795}" type="datetimeFigureOut">
              <a:rPr lang="en-US" smtClean="0"/>
              <a:t>3/15/2022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D17F93-AEE5-41C6-8DBD-ED15AB6964CA}" type="slidenum">
              <a:rPr lang="en-US" smtClean="0"/>
              <a:t>‹#›</a:t>
            </a:fld>
            <a:endParaRPr lang="en-US"/>
          </a:p>
        </p:txBody>
      </p:sp>
    </p:spTree>
    <p:extLst>
      <p:ext uri="{BB962C8B-B14F-4D97-AF65-F5344CB8AC3E}">
        <p14:creationId xmlns:p14="http://schemas.microsoft.com/office/powerpoint/2010/main" val="3594173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 Lab</a:t>
            </a:r>
            <a:endParaRPr lang="en-US" dirty="0"/>
          </a:p>
        </p:txBody>
      </p:sp>
      <p:sp>
        <p:nvSpPr>
          <p:cNvPr id="3" name="Subtitle 2"/>
          <p:cNvSpPr>
            <a:spLocks noGrp="1"/>
          </p:cNvSpPr>
          <p:nvPr>
            <p:ph type="subTitle" idx="1"/>
          </p:nvPr>
        </p:nvSpPr>
        <p:spPr/>
        <p:txBody>
          <a:bodyPr/>
          <a:lstStyle/>
          <a:p>
            <a:r>
              <a:rPr lang="en-US" dirty="0" smtClean="0"/>
              <a:t>Operating System</a:t>
            </a:r>
            <a:endParaRPr lang="en-US" dirty="0"/>
          </a:p>
        </p:txBody>
      </p:sp>
    </p:spTree>
    <p:extLst>
      <p:ext uri="{BB962C8B-B14F-4D97-AF65-F5344CB8AC3E}">
        <p14:creationId xmlns:p14="http://schemas.microsoft.com/office/powerpoint/2010/main" val="377259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Clear Screen</a:t>
            </a:r>
          </a:p>
          <a:p>
            <a:pPr lvl="1"/>
            <a:r>
              <a:rPr lang="en-US" dirty="0"/>
              <a:t>c</a:t>
            </a:r>
            <a:r>
              <a:rPr lang="en-US" dirty="0" smtClean="0"/>
              <a:t>lear</a:t>
            </a:r>
          </a:p>
          <a:p>
            <a:r>
              <a:rPr lang="en-US" dirty="0" smtClean="0"/>
              <a:t>List Directories</a:t>
            </a:r>
          </a:p>
          <a:p>
            <a:pPr lvl="1"/>
            <a:r>
              <a:rPr lang="en-US" dirty="0" err="1" smtClean="0"/>
              <a:t>ls</a:t>
            </a:r>
            <a:r>
              <a:rPr lang="en-US" dirty="0" smtClean="0"/>
              <a:t>		Display list of directories </a:t>
            </a:r>
          </a:p>
          <a:p>
            <a:pPr lvl="1"/>
            <a:r>
              <a:rPr lang="en-US" dirty="0" err="1" smtClean="0"/>
              <a:t>ls</a:t>
            </a:r>
            <a:r>
              <a:rPr lang="en-US" dirty="0" smtClean="0"/>
              <a:t> – a 	Display all files and directories</a:t>
            </a:r>
          </a:p>
          <a:p>
            <a:pPr lvl="1"/>
            <a:r>
              <a:rPr lang="en-US" dirty="0" err="1"/>
              <a:t>l</a:t>
            </a:r>
            <a:r>
              <a:rPr lang="en-US" dirty="0" err="1" smtClean="0"/>
              <a:t>s</a:t>
            </a:r>
            <a:r>
              <a:rPr lang="en-US" dirty="0" smtClean="0"/>
              <a:t> – r 	Display list of directories in reverse order</a:t>
            </a:r>
          </a:p>
          <a:p>
            <a:pPr lvl="1"/>
            <a:r>
              <a:rPr lang="en-US" dirty="0" err="1"/>
              <a:t>l</a:t>
            </a:r>
            <a:r>
              <a:rPr lang="en-US" dirty="0" err="1" smtClean="0"/>
              <a:t>s</a:t>
            </a:r>
            <a:r>
              <a:rPr lang="en-US" dirty="0" smtClean="0"/>
              <a:t> – l	Display list of directories details</a:t>
            </a:r>
          </a:p>
          <a:p>
            <a:r>
              <a:rPr lang="en-US" dirty="0" smtClean="0"/>
              <a:t>Make directory</a:t>
            </a:r>
          </a:p>
          <a:p>
            <a:pPr lvl="1"/>
            <a:r>
              <a:rPr lang="en-US" dirty="0" err="1"/>
              <a:t>m</a:t>
            </a:r>
            <a:r>
              <a:rPr lang="en-US" dirty="0" err="1" smtClean="0"/>
              <a:t>kdir</a:t>
            </a:r>
            <a:r>
              <a:rPr lang="en-US" dirty="0" smtClean="0"/>
              <a:t> </a:t>
            </a:r>
            <a:r>
              <a:rPr lang="en-US" dirty="0" err="1" smtClean="0"/>
              <a:t>Directory_Name</a:t>
            </a:r>
            <a:endParaRPr lang="en-US" dirty="0" smtClean="0"/>
          </a:p>
          <a:p>
            <a:r>
              <a:rPr lang="en-US" dirty="0" smtClean="0"/>
              <a:t>Remove Directory</a:t>
            </a:r>
          </a:p>
          <a:p>
            <a:pPr lvl="1"/>
            <a:r>
              <a:rPr lang="en-US" dirty="0" err="1" smtClean="0"/>
              <a:t>rmdir</a:t>
            </a:r>
            <a:r>
              <a:rPr lang="en-US" dirty="0" smtClean="0"/>
              <a:t> </a:t>
            </a:r>
            <a:r>
              <a:rPr lang="en-US" dirty="0" err="1" smtClean="0"/>
              <a:t>Directory_Name</a:t>
            </a:r>
            <a:endParaRPr lang="en-US" dirty="0" smtClean="0"/>
          </a:p>
          <a:p>
            <a:r>
              <a:rPr lang="en-US" dirty="0"/>
              <a:t>Rename Directory</a:t>
            </a:r>
          </a:p>
          <a:p>
            <a:pPr lvl="1"/>
            <a:r>
              <a:rPr lang="en-US" dirty="0"/>
              <a:t>mv </a:t>
            </a:r>
            <a:r>
              <a:rPr lang="en-US" dirty="0" err="1"/>
              <a:t>directory_name</a:t>
            </a:r>
            <a:r>
              <a:rPr lang="en-US" dirty="0"/>
              <a:t> </a:t>
            </a:r>
            <a:r>
              <a:rPr lang="en-US" dirty="0" err="1"/>
              <a:t>new_directory_name</a:t>
            </a:r>
            <a:endParaRPr lang="en-US" dirty="0"/>
          </a:p>
        </p:txBody>
      </p:sp>
    </p:spTree>
    <p:extLst>
      <p:ext uri="{BB962C8B-B14F-4D97-AF65-F5344CB8AC3E}">
        <p14:creationId xmlns:p14="http://schemas.microsoft.com/office/powerpoint/2010/main" val="2014396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endParaRPr lang="en-US" dirty="0"/>
          </a:p>
        </p:txBody>
      </p:sp>
      <p:sp>
        <p:nvSpPr>
          <p:cNvPr id="3" name="Content Placeholder 2"/>
          <p:cNvSpPr>
            <a:spLocks noGrp="1"/>
          </p:cNvSpPr>
          <p:nvPr>
            <p:ph idx="1"/>
          </p:nvPr>
        </p:nvSpPr>
        <p:spPr/>
        <p:txBody>
          <a:bodyPr>
            <a:normAutofit/>
          </a:bodyPr>
          <a:lstStyle/>
          <a:p>
            <a:r>
              <a:rPr lang="en-US" dirty="0" smtClean="0"/>
              <a:t>Create text file</a:t>
            </a:r>
          </a:p>
          <a:p>
            <a:pPr lvl="1"/>
            <a:r>
              <a:rPr lang="en-US" dirty="0"/>
              <a:t>c</a:t>
            </a:r>
            <a:r>
              <a:rPr lang="en-US" dirty="0" smtClean="0"/>
              <a:t>at &gt; </a:t>
            </a:r>
            <a:r>
              <a:rPr lang="en-US" dirty="0" err="1" smtClean="0"/>
              <a:t>File_name</a:t>
            </a:r>
            <a:endParaRPr lang="en-US" dirty="0" smtClean="0"/>
          </a:p>
          <a:p>
            <a:r>
              <a:rPr lang="en-US" dirty="0" smtClean="0"/>
              <a:t>Delete text file</a:t>
            </a:r>
          </a:p>
          <a:p>
            <a:pPr lvl="1"/>
            <a:r>
              <a:rPr lang="en-US" dirty="0" err="1" smtClean="0"/>
              <a:t>rm</a:t>
            </a:r>
            <a:r>
              <a:rPr lang="en-US" dirty="0" smtClean="0"/>
              <a:t> </a:t>
            </a:r>
            <a:r>
              <a:rPr lang="en-US" dirty="0" err="1" smtClean="0"/>
              <a:t>file_name</a:t>
            </a:r>
            <a:endParaRPr lang="en-US" dirty="0" smtClean="0"/>
          </a:p>
          <a:p>
            <a:r>
              <a:rPr lang="en-US" dirty="0" smtClean="0"/>
              <a:t>Read File</a:t>
            </a:r>
          </a:p>
          <a:p>
            <a:pPr lvl="1"/>
            <a:r>
              <a:rPr lang="en-US" dirty="0"/>
              <a:t>c</a:t>
            </a:r>
            <a:r>
              <a:rPr lang="en-US" dirty="0" smtClean="0"/>
              <a:t>at </a:t>
            </a:r>
            <a:r>
              <a:rPr lang="en-US" dirty="0" err="1" smtClean="0"/>
              <a:t>File_name</a:t>
            </a:r>
            <a:endParaRPr lang="en-US" dirty="0" smtClean="0"/>
          </a:p>
          <a:p>
            <a:r>
              <a:rPr lang="en-US" dirty="0" smtClean="0"/>
              <a:t>Write File </a:t>
            </a:r>
          </a:p>
          <a:p>
            <a:pPr lvl="1"/>
            <a:r>
              <a:rPr lang="en-US" dirty="0" err="1" smtClean="0"/>
              <a:t>nano</a:t>
            </a:r>
            <a:r>
              <a:rPr lang="en-US" dirty="0" smtClean="0"/>
              <a:t> </a:t>
            </a:r>
            <a:r>
              <a:rPr lang="en-US" dirty="0" err="1" smtClean="0"/>
              <a:t>File_name</a:t>
            </a:r>
            <a:endParaRPr lang="en-US" dirty="0" smtClean="0"/>
          </a:p>
          <a:p>
            <a:r>
              <a:rPr lang="en-US" dirty="0" smtClean="0"/>
              <a:t> Rename File </a:t>
            </a:r>
          </a:p>
          <a:p>
            <a:pPr lvl="1"/>
            <a:r>
              <a:rPr lang="en-US" dirty="0"/>
              <a:t>m</a:t>
            </a:r>
            <a:r>
              <a:rPr lang="en-US" dirty="0" smtClean="0"/>
              <a:t>v </a:t>
            </a:r>
            <a:r>
              <a:rPr lang="en-US" dirty="0" err="1" smtClean="0"/>
              <a:t>File_name</a:t>
            </a:r>
            <a:r>
              <a:rPr lang="en-US" dirty="0" smtClean="0"/>
              <a:t> </a:t>
            </a:r>
            <a:r>
              <a:rPr lang="en-US" dirty="0" err="1" smtClean="0"/>
              <a:t>New_name</a:t>
            </a:r>
            <a:endParaRPr lang="en-US" dirty="0" smtClean="0"/>
          </a:p>
          <a:p>
            <a:endParaRPr lang="en-US" dirty="0" smtClean="0"/>
          </a:p>
          <a:p>
            <a:pPr lvl="1"/>
            <a:endParaRPr lang="en-US" dirty="0"/>
          </a:p>
        </p:txBody>
      </p:sp>
    </p:spTree>
    <p:extLst>
      <p:ext uri="{BB962C8B-B14F-4D97-AF65-F5344CB8AC3E}">
        <p14:creationId xmlns:p14="http://schemas.microsoft.com/office/powerpoint/2010/main" val="220605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endParaRPr lang="en-US" dirty="0"/>
          </a:p>
        </p:txBody>
      </p:sp>
      <p:sp>
        <p:nvSpPr>
          <p:cNvPr id="3" name="Content Placeholder 2"/>
          <p:cNvSpPr>
            <a:spLocks noGrp="1"/>
          </p:cNvSpPr>
          <p:nvPr>
            <p:ph idx="1"/>
          </p:nvPr>
        </p:nvSpPr>
        <p:spPr/>
        <p:txBody>
          <a:bodyPr/>
          <a:lstStyle/>
          <a:p>
            <a:r>
              <a:rPr lang="en-US" dirty="0" smtClean="0"/>
              <a:t>Append Files</a:t>
            </a:r>
          </a:p>
          <a:p>
            <a:pPr lvl="1"/>
            <a:r>
              <a:rPr lang="en-US" dirty="0" smtClean="0"/>
              <a:t>cat File_name1 &gt;&gt; File_name2</a:t>
            </a:r>
          </a:p>
          <a:p>
            <a:r>
              <a:rPr lang="en-US" dirty="0" smtClean="0"/>
              <a:t>Delete Directory Containing Files</a:t>
            </a:r>
          </a:p>
          <a:p>
            <a:pPr lvl="1"/>
            <a:r>
              <a:rPr lang="en-US" dirty="0" err="1"/>
              <a:t>r</a:t>
            </a:r>
            <a:r>
              <a:rPr lang="en-US" dirty="0" err="1" smtClean="0"/>
              <a:t>m</a:t>
            </a:r>
            <a:r>
              <a:rPr lang="en-US" dirty="0" smtClean="0"/>
              <a:t> </a:t>
            </a:r>
            <a:r>
              <a:rPr lang="en-US" dirty="0" err="1" smtClean="0"/>
              <a:t>Directory_Name</a:t>
            </a:r>
            <a:r>
              <a:rPr lang="en-US" dirty="0" smtClean="0"/>
              <a:t> – r</a:t>
            </a:r>
          </a:p>
          <a:p>
            <a:r>
              <a:rPr lang="en-US" dirty="0" smtClean="0"/>
              <a:t>Move Files to Directory</a:t>
            </a:r>
          </a:p>
          <a:p>
            <a:pPr lvl="1"/>
            <a:r>
              <a:rPr lang="en-US" dirty="0" smtClean="0"/>
              <a:t>mv </a:t>
            </a:r>
            <a:r>
              <a:rPr lang="en-US" dirty="0" err="1" smtClean="0"/>
              <a:t>File_name</a:t>
            </a:r>
            <a:r>
              <a:rPr lang="en-US" dirty="0" smtClean="0"/>
              <a:t> </a:t>
            </a:r>
            <a:r>
              <a:rPr lang="en-US" dirty="0" err="1" smtClean="0"/>
              <a:t>Directory_name</a:t>
            </a:r>
            <a:r>
              <a:rPr lang="en-US" dirty="0" smtClean="0"/>
              <a:t> </a:t>
            </a:r>
          </a:p>
          <a:p>
            <a:r>
              <a:rPr lang="en-US" dirty="0" smtClean="0"/>
              <a:t>Copy Files</a:t>
            </a:r>
          </a:p>
          <a:p>
            <a:pPr lvl="1"/>
            <a:r>
              <a:rPr lang="en-US" dirty="0" err="1"/>
              <a:t>c</a:t>
            </a:r>
            <a:r>
              <a:rPr lang="en-US" dirty="0" err="1" smtClean="0"/>
              <a:t>p</a:t>
            </a:r>
            <a:r>
              <a:rPr lang="en-US" dirty="0" smtClean="0"/>
              <a:t> </a:t>
            </a:r>
            <a:r>
              <a:rPr lang="en-US" dirty="0" err="1" smtClean="0"/>
              <a:t>Old_File</a:t>
            </a:r>
            <a:r>
              <a:rPr lang="en-US" dirty="0" smtClean="0"/>
              <a:t> </a:t>
            </a:r>
            <a:r>
              <a:rPr lang="en-US" dirty="0" err="1" smtClean="0"/>
              <a:t>New_File</a:t>
            </a:r>
            <a:endParaRPr lang="en-US" dirty="0" smtClean="0"/>
          </a:p>
          <a:p>
            <a:endParaRPr lang="en-US" dirty="0"/>
          </a:p>
        </p:txBody>
      </p:sp>
    </p:spTree>
    <p:extLst>
      <p:ext uri="{BB962C8B-B14F-4D97-AF65-F5344CB8AC3E}">
        <p14:creationId xmlns:p14="http://schemas.microsoft.com/office/powerpoint/2010/main" val="2913122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Current Working Directory</a:t>
            </a:r>
          </a:p>
          <a:p>
            <a:pPr lvl="1"/>
            <a:r>
              <a:rPr lang="en-US" dirty="0" err="1" smtClean="0"/>
              <a:t>pwd</a:t>
            </a:r>
            <a:endParaRPr lang="en-US" dirty="0" smtClean="0"/>
          </a:p>
          <a:p>
            <a:r>
              <a:rPr lang="en-US" dirty="0" smtClean="0"/>
              <a:t>Install </a:t>
            </a:r>
            <a:r>
              <a:rPr lang="en-US" dirty="0" err="1" smtClean="0"/>
              <a:t>Cpp</a:t>
            </a:r>
            <a:r>
              <a:rPr lang="en-US" dirty="0" smtClean="0"/>
              <a:t> Packages</a:t>
            </a:r>
          </a:p>
          <a:p>
            <a:pPr lvl="1"/>
            <a:r>
              <a:rPr lang="en-US" dirty="0" err="1"/>
              <a:t>s</a:t>
            </a:r>
            <a:r>
              <a:rPr lang="en-US" dirty="0" err="1" smtClean="0"/>
              <a:t>udo</a:t>
            </a:r>
            <a:r>
              <a:rPr lang="en-US" dirty="0" smtClean="0"/>
              <a:t> apt install build-essential</a:t>
            </a:r>
          </a:p>
          <a:p>
            <a:pPr lvl="1"/>
            <a:r>
              <a:rPr lang="en-US" dirty="0" smtClean="0"/>
              <a:t>If not working </a:t>
            </a:r>
          </a:p>
          <a:p>
            <a:pPr lvl="2"/>
            <a:r>
              <a:rPr lang="en-US" dirty="0" err="1" smtClean="0"/>
              <a:t>Sudo</a:t>
            </a:r>
            <a:r>
              <a:rPr lang="en-US" dirty="0" smtClean="0"/>
              <a:t> apt install g++</a:t>
            </a:r>
          </a:p>
        </p:txBody>
      </p:sp>
    </p:spTree>
    <p:extLst>
      <p:ext uri="{BB962C8B-B14F-4D97-AF65-F5344CB8AC3E}">
        <p14:creationId xmlns:p14="http://schemas.microsoft.com/office/powerpoint/2010/main" val="2591560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endParaRPr lang="en-US" dirty="0"/>
          </a:p>
        </p:txBody>
      </p:sp>
      <p:sp>
        <p:nvSpPr>
          <p:cNvPr id="3" name="Content Placeholder 2"/>
          <p:cNvSpPr>
            <a:spLocks noGrp="1"/>
          </p:cNvSpPr>
          <p:nvPr>
            <p:ph idx="1"/>
          </p:nvPr>
        </p:nvSpPr>
        <p:spPr/>
        <p:txBody>
          <a:bodyPr/>
          <a:lstStyle/>
          <a:p>
            <a:r>
              <a:rPr lang="en-US" dirty="0"/>
              <a:t>Create </a:t>
            </a:r>
            <a:r>
              <a:rPr lang="en-US" dirty="0" err="1"/>
              <a:t>cpp</a:t>
            </a:r>
            <a:r>
              <a:rPr lang="en-US" dirty="0"/>
              <a:t> file</a:t>
            </a:r>
          </a:p>
          <a:p>
            <a:pPr lvl="1"/>
            <a:r>
              <a:rPr lang="en-US" dirty="0"/>
              <a:t>Touch File_name.cpp</a:t>
            </a:r>
          </a:p>
          <a:p>
            <a:pPr lvl="1"/>
            <a:r>
              <a:rPr lang="en-US" dirty="0"/>
              <a:t>g++ File_name.cpp</a:t>
            </a:r>
          </a:p>
          <a:p>
            <a:pPr lvl="1"/>
            <a:r>
              <a:rPr lang="en-US" dirty="0"/>
              <a:t>./</a:t>
            </a:r>
            <a:r>
              <a:rPr lang="en-US" dirty="0" err="1"/>
              <a:t>a.out</a:t>
            </a:r>
            <a:endParaRPr lang="en-US" dirty="0"/>
          </a:p>
          <a:p>
            <a:pPr lvl="1"/>
            <a:r>
              <a:rPr lang="en-US" dirty="0"/>
              <a:t>To save Output in File</a:t>
            </a:r>
          </a:p>
          <a:p>
            <a:pPr lvl="2"/>
            <a:r>
              <a:rPr lang="en-US" dirty="0"/>
              <a:t>g++ File_name.cpp –o </a:t>
            </a:r>
            <a:r>
              <a:rPr lang="en-US" dirty="0" err="1"/>
              <a:t>File_Name</a:t>
            </a:r>
            <a:endParaRPr lang="en-US" dirty="0"/>
          </a:p>
          <a:p>
            <a:pPr lvl="1"/>
            <a:r>
              <a:rPr lang="en-US" dirty="0"/>
              <a:t>To display output from file</a:t>
            </a:r>
          </a:p>
          <a:p>
            <a:pPr lvl="2"/>
            <a:r>
              <a:rPr lang="en-US" dirty="0"/>
              <a:t>./ </a:t>
            </a:r>
            <a:r>
              <a:rPr lang="en-US" dirty="0" err="1"/>
              <a:t>File_name</a:t>
            </a:r>
            <a:r>
              <a:rPr lang="en-US" dirty="0"/>
              <a:t> </a:t>
            </a:r>
          </a:p>
          <a:p>
            <a:endParaRPr lang="en-US" dirty="0"/>
          </a:p>
        </p:txBody>
      </p:sp>
    </p:spTree>
    <p:extLst>
      <p:ext uri="{BB962C8B-B14F-4D97-AF65-F5344CB8AC3E}">
        <p14:creationId xmlns:p14="http://schemas.microsoft.com/office/powerpoint/2010/main" val="1009475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5" y="1155924"/>
            <a:ext cx="10515600" cy="4351338"/>
          </a:xfrm>
        </p:spPr>
        <p:txBody>
          <a:bodyPr/>
          <a:lstStyle/>
          <a:p>
            <a:pPr marL="0" indent="0">
              <a:buNone/>
            </a:pPr>
            <a:r>
              <a:rPr lang="en-US" b="1" dirty="0" smtClean="0"/>
              <a:t>Task </a:t>
            </a:r>
            <a:r>
              <a:rPr lang="en-US" b="1" dirty="0"/>
              <a:t>1:</a:t>
            </a:r>
            <a:endParaRPr lang="en-US" dirty="0"/>
          </a:p>
          <a:p>
            <a:r>
              <a:rPr lang="en-US" dirty="0"/>
              <a:t>Write a C++ program that asks the user to enter their age (which is assumed to be a positive integer). If the user is a teenager </a:t>
            </a:r>
            <a:r>
              <a:rPr lang="en-US" dirty="0" err="1"/>
              <a:t>i</a:t>
            </a:r>
            <a:r>
              <a:rPr lang="en-US" dirty="0"/>
              <a:t>-e age is between 13 and 19, the program should print </a:t>
            </a:r>
            <a:r>
              <a:rPr lang="en-US" i="1" dirty="0"/>
              <a:t>Hello Teenager,</a:t>
            </a:r>
            <a:r>
              <a:rPr lang="en-US" dirty="0"/>
              <a:t> If the user is an adult </a:t>
            </a:r>
            <a:r>
              <a:rPr lang="en-US" dirty="0" err="1"/>
              <a:t>i</a:t>
            </a:r>
            <a:r>
              <a:rPr lang="en-US" dirty="0"/>
              <a:t>-e age is between 20 and 30, the program should print </a:t>
            </a:r>
            <a:r>
              <a:rPr lang="en-US" i="1" dirty="0"/>
              <a:t>Hello Adult, </a:t>
            </a:r>
            <a:r>
              <a:rPr lang="en-US" dirty="0"/>
              <a:t>otherwise it should just print </a:t>
            </a:r>
            <a:r>
              <a:rPr lang="en-US" i="1" dirty="0"/>
              <a:t>Hello</a:t>
            </a:r>
            <a:r>
              <a:rPr lang="en-US" dirty="0"/>
              <a:t>.</a:t>
            </a:r>
          </a:p>
        </p:txBody>
      </p:sp>
      <p:pic>
        <p:nvPicPr>
          <p:cNvPr id="10" name="Picture 9"/>
          <p:cNvPicPr/>
          <p:nvPr/>
        </p:nvPicPr>
        <p:blipFill rotWithShape="1">
          <a:blip r:embed="rId2">
            <a:extLst>
              <a:ext uri="{28A0092B-C50C-407E-A947-70E740481C1C}">
                <a14:useLocalDpi xmlns:a14="http://schemas.microsoft.com/office/drawing/2010/main" val="0"/>
              </a:ext>
            </a:extLst>
          </a:blip>
          <a:srcRect b="56564"/>
          <a:stretch/>
        </p:blipFill>
        <p:spPr>
          <a:xfrm>
            <a:off x="2391875" y="3928056"/>
            <a:ext cx="6945308" cy="1043189"/>
          </a:xfrm>
          <a:prstGeom prst="rect">
            <a:avLst/>
          </a:prstGeom>
        </p:spPr>
      </p:pic>
    </p:spTree>
    <p:extLst>
      <p:ext uri="{BB962C8B-B14F-4D97-AF65-F5344CB8AC3E}">
        <p14:creationId xmlns:p14="http://schemas.microsoft.com/office/powerpoint/2010/main" val="3326885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1065772"/>
            <a:ext cx="10515600" cy="4351338"/>
          </a:xfrm>
        </p:spPr>
        <p:txBody>
          <a:bodyPr/>
          <a:lstStyle/>
          <a:p>
            <a:pPr marL="0" indent="0">
              <a:buNone/>
            </a:pPr>
            <a:r>
              <a:rPr lang="en-US" b="1" dirty="0"/>
              <a:t>Task 2:</a:t>
            </a:r>
            <a:endParaRPr lang="en-US" dirty="0"/>
          </a:p>
          <a:p>
            <a:r>
              <a:rPr lang="en-US" dirty="0"/>
              <a:t>Write a C++ program that takes two input values from user, print weather the two values are equal or not and if the values are not equal then check first value is greater than the second value or the second value is greater than the first value and print likewise and if the values are equal it should only print “</a:t>
            </a:r>
            <a:r>
              <a:rPr lang="en-US" i="1" dirty="0"/>
              <a:t>First Value is equal to second value</a:t>
            </a:r>
            <a:r>
              <a:rPr lang="en-US" dirty="0"/>
              <a:t>”.</a:t>
            </a:r>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b="38293"/>
          <a:stretch/>
        </p:blipFill>
        <p:spPr bwMode="auto">
          <a:xfrm>
            <a:off x="2768657" y="3985273"/>
            <a:ext cx="6375343" cy="1694309"/>
          </a:xfrm>
          <a:prstGeom prst="rect">
            <a:avLst/>
          </a:prstGeom>
          <a:noFill/>
          <a:ln>
            <a:noFill/>
          </a:ln>
        </p:spPr>
      </p:pic>
    </p:spTree>
    <p:extLst>
      <p:ext uri="{BB962C8B-B14F-4D97-AF65-F5344CB8AC3E}">
        <p14:creationId xmlns:p14="http://schemas.microsoft.com/office/powerpoint/2010/main" val="3269535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44230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System</a:t>
            </a:r>
            <a:endParaRPr lang="en-US" dirty="0"/>
          </a:p>
        </p:txBody>
      </p:sp>
      <p:sp>
        <p:nvSpPr>
          <p:cNvPr id="3" name="Content Placeholder 2"/>
          <p:cNvSpPr>
            <a:spLocks noGrp="1"/>
          </p:cNvSpPr>
          <p:nvPr>
            <p:ph idx="1"/>
          </p:nvPr>
        </p:nvSpPr>
        <p:spPr/>
        <p:txBody>
          <a:bodyPr>
            <a:normAutofit/>
          </a:bodyPr>
          <a:lstStyle/>
          <a:p>
            <a:r>
              <a:rPr lang="en-US" dirty="0"/>
              <a:t>Linux System can be split into two parts.</a:t>
            </a:r>
            <a:br>
              <a:rPr lang="en-US" dirty="0"/>
            </a:br>
            <a:r>
              <a:rPr lang="en-US" dirty="0" smtClean="0"/>
              <a:t>	</a:t>
            </a:r>
            <a:r>
              <a:rPr lang="en-US" dirty="0" err="1" smtClean="0"/>
              <a:t>i</a:t>
            </a:r>
            <a:r>
              <a:rPr lang="en-US" dirty="0"/>
              <a:t>) Shell</a:t>
            </a:r>
            <a:br>
              <a:rPr lang="en-US" dirty="0"/>
            </a:br>
            <a:r>
              <a:rPr lang="en-US" dirty="0" smtClean="0"/>
              <a:t>	ii</a:t>
            </a:r>
            <a:r>
              <a:rPr lang="en-US" dirty="0"/>
              <a:t>) Kernel</a:t>
            </a:r>
            <a:br>
              <a:rPr lang="en-US" dirty="0"/>
            </a:br>
            <a:r>
              <a:rPr lang="en-US" dirty="0"/>
              <a:t>Formally, a </a:t>
            </a:r>
            <a:r>
              <a:rPr lang="en-US" b="1" dirty="0"/>
              <a:t>Shell </a:t>
            </a:r>
            <a:r>
              <a:rPr lang="en-US" dirty="0"/>
              <a:t>is interface between a user and a Linux operating system, i.e. user interacts </a:t>
            </a:r>
            <a:r>
              <a:rPr lang="en-US" dirty="0" smtClean="0"/>
              <a:t>with the </a:t>
            </a:r>
            <a:r>
              <a:rPr lang="en-US" dirty="0"/>
              <a:t>Linux operating system through the shell. </a:t>
            </a:r>
            <a:endParaRPr lang="en-US" dirty="0" smtClean="0"/>
          </a:p>
          <a:p>
            <a:r>
              <a:rPr lang="en-US" dirty="0" smtClean="0"/>
              <a:t>The </a:t>
            </a:r>
            <a:r>
              <a:rPr lang="en-US" dirty="0"/>
              <a:t>shell performs two tasks; it accepts </a:t>
            </a:r>
            <a:r>
              <a:rPr lang="en-US" dirty="0" smtClean="0"/>
              <a:t>commands from </a:t>
            </a:r>
            <a:r>
              <a:rPr lang="en-US" dirty="0"/>
              <a:t>a user and then interprets those </a:t>
            </a:r>
            <a:r>
              <a:rPr lang="en-US" dirty="0" smtClean="0"/>
              <a:t>commands.</a:t>
            </a:r>
          </a:p>
          <a:p>
            <a:r>
              <a:rPr lang="en-US" dirty="0" smtClean="0"/>
              <a:t>Two </a:t>
            </a:r>
            <a:r>
              <a:rPr lang="en-US" dirty="0"/>
              <a:t>shells, which are commonly used, are </a:t>
            </a:r>
            <a:r>
              <a:rPr lang="en-US" b="1" dirty="0"/>
              <a:t>Bourne shell </a:t>
            </a:r>
            <a:r>
              <a:rPr lang="en-US" dirty="0"/>
              <a:t>and </a:t>
            </a:r>
            <a:r>
              <a:rPr lang="en-US" b="1" dirty="0"/>
              <a:t>C shell</a:t>
            </a:r>
            <a:r>
              <a:rPr lang="en-US" dirty="0"/>
              <a:t>. One other shell, which </a:t>
            </a:r>
            <a:r>
              <a:rPr lang="en-US" dirty="0" smtClean="0"/>
              <a:t>is rather </a:t>
            </a:r>
            <a:r>
              <a:rPr lang="en-US" dirty="0"/>
              <a:t>complex, is </a:t>
            </a:r>
            <a:r>
              <a:rPr lang="en-US" b="1" dirty="0" err="1"/>
              <a:t>Korn</a:t>
            </a:r>
            <a:r>
              <a:rPr lang="en-US" b="1" dirty="0"/>
              <a:t> shell</a:t>
            </a:r>
            <a:r>
              <a:rPr lang="en-US" dirty="0"/>
              <a:t>.</a:t>
            </a:r>
            <a:r>
              <a:rPr lang="en-US" dirty="0" smtClean="0"/>
              <a:t> </a:t>
            </a:r>
            <a:endParaRPr lang="en-US" dirty="0"/>
          </a:p>
        </p:txBody>
      </p:sp>
    </p:spTree>
    <p:extLst>
      <p:ext uri="{BB962C8B-B14F-4D97-AF65-F5344CB8AC3E}">
        <p14:creationId xmlns:p14="http://schemas.microsoft.com/office/powerpoint/2010/main" val="4243442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System</a:t>
            </a:r>
            <a:endParaRPr lang="en-US" dirty="0"/>
          </a:p>
        </p:txBody>
      </p:sp>
      <p:sp>
        <p:nvSpPr>
          <p:cNvPr id="3" name="Content Placeholder 2"/>
          <p:cNvSpPr>
            <a:spLocks noGrp="1"/>
          </p:cNvSpPr>
          <p:nvPr>
            <p:ph idx="1"/>
          </p:nvPr>
        </p:nvSpPr>
        <p:spPr/>
        <p:txBody>
          <a:bodyPr>
            <a:normAutofit lnSpcReduction="10000"/>
          </a:bodyPr>
          <a:lstStyle/>
          <a:p>
            <a:r>
              <a:rPr lang="en-US" b="1" dirty="0"/>
              <a:t>Kernel </a:t>
            </a:r>
            <a:r>
              <a:rPr lang="en-US" dirty="0"/>
              <a:t>is the core of Linux Operating System, which is operational </a:t>
            </a:r>
            <a:r>
              <a:rPr lang="en-US" dirty="0" smtClean="0"/>
              <a:t>as long </a:t>
            </a:r>
            <a:r>
              <a:rPr lang="en-US" dirty="0"/>
              <a:t>as the computer </a:t>
            </a:r>
            <a:r>
              <a:rPr lang="en-US" dirty="0" smtClean="0"/>
              <a:t>system is </a:t>
            </a:r>
            <a:r>
              <a:rPr lang="en-US" dirty="0"/>
              <a:t>running. </a:t>
            </a:r>
            <a:endParaRPr lang="en-US" dirty="0" smtClean="0"/>
          </a:p>
          <a:p>
            <a:r>
              <a:rPr lang="en-US" dirty="0" smtClean="0"/>
              <a:t>The </a:t>
            </a:r>
            <a:r>
              <a:rPr lang="en-US" dirty="0"/>
              <a:t>kernel is part of the Linux Operating system which consists </a:t>
            </a:r>
            <a:r>
              <a:rPr lang="en-US" dirty="0" smtClean="0"/>
              <a:t>of routines </a:t>
            </a:r>
            <a:r>
              <a:rPr lang="en-US" dirty="0"/>
              <a:t>which</a:t>
            </a:r>
            <a:r>
              <a:rPr lang="en-US" dirty="0" smtClean="0"/>
              <a:t>  interact </a:t>
            </a:r>
            <a:r>
              <a:rPr lang="en-US" dirty="0"/>
              <a:t>with underlying </a:t>
            </a:r>
            <a:endParaRPr lang="en-US" dirty="0" smtClean="0"/>
          </a:p>
          <a:p>
            <a:pPr lvl="1"/>
            <a:r>
              <a:rPr lang="en-US" dirty="0" smtClean="0"/>
              <a:t>hardware</a:t>
            </a:r>
            <a:r>
              <a:rPr lang="en-US" dirty="0"/>
              <a:t>, and routines which include system calls handling, </a:t>
            </a:r>
            <a:endParaRPr lang="en-US" dirty="0" smtClean="0"/>
          </a:p>
          <a:p>
            <a:pPr lvl="1"/>
            <a:r>
              <a:rPr lang="en-US" dirty="0" smtClean="0"/>
              <a:t>Process management</a:t>
            </a:r>
            <a:r>
              <a:rPr lang="en-US" dirty="0"/>
              <a:t>, </a:t>
            </a:r>
            <a:endParaRPr lang="en-US" dirty="0" smtClean="0"/>
          </a:p>
          <a:p>
            <a:pPr lvl="1"/>
            <a:r>
              <a:rPr lang="en-US" dirty="0" smtClean="0"/>
              <a:t>scheduling</a:t>
            </a:r>
            <a:r>
              <a:rPr lang="en-US" dirty="0"/>
              <a:t>, </a:t>
            </a:r>
            <a:endParaRPr lang="en-US" dirty="0" smtClean="0"/>
          </a:p>
          <a:p>
            <a:pPr lvl="1"/>
            <a:r>
              <a:rPr lang="en-US" dirty="0" smtClean="0"/>
              <a:t>signals</a:t>
            </a:r>
            <a:r>
              <a:rPr lang="en-US" dirty="0"/>
              <a:t>, </a:t>
            </a:r>
            <a:endParaRPr lang="en-US" dirty="0" smtClean="0"/>
          </a:p>
          <a:p>
            <a:pPr lvl="1"/>
            <a:r>
              <a:rPr lang="en-US" dirty="0" smtClean="0"/>
              <a:t>paging</a:t>
            </a:r>
            <a:r>
              <a:rPr lang="en-US" dirty="0"/>
              <a:t>, </a:t>
            </a:r>
            <a:endParaRPr lang="en-US" dirty="0" smtClean="0"/>
          </a:p>
          <a:p>
            <a:pPr lvl="1"/>
            <a:r>
              <a:rPr lang="en-US" dirty="0" smtClean="0"/>
              <a:t>swapping</a:t>
            </a:r>
            <a:r>
              <a:rPr lang="en-US" dirty="0"/>
              <a:t>, </a:t>
            </a:r>
            <a:endParaRPr lang="en-US" dirty="0" smtClean="0"/>
          </a:p>
          <a:p>
            <a:pPr lvl="1"/>
            <a:r>
              <a:rPr lang="en-US" dirty="0" smtClean="0"/>
              <a:t>the </a:t>
            </a:r>
            <a:r>
              <a:rPr lang="en-US" dirty="0"/>
              <a:t>file system, and I/O to storage devices</a:t>
            </a:r>
            <a:r>
              <a:rPr lang="en-US" dirty="0" smtClean="0"/>
              <a:t> </a:t>
            </a:r>
            <a:endParaRPr lang="en-US" dirty="0"/>
          </a:p>
        </p:txBody>
      </p:sp>
    </p:spTree>
    <p:extLst>
      <p:ext uri="{BB962C8B-B14F-4D97-AF65-F5344CB8AC3E}">
        <p14:creationId xmlns:p14="http://schemas.microsoft.com/office/powerpoint/2010/main" val="3792036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System</a:t>
            </a:r>
            <a:endParaRPr lang="en-US" dirty="0"/>
          </a:p>
        </p:txBody>
      </p:sp>
      <p:sp>
        <p:nvSpPr>
          <p:cNvPr id="3" name="Content Placeholder 2"/>
          <p:cNvSpPr>
            <a:spLocks noGrp="1"/>
          </p:cNvSpPr>
          <p:nvPr>
            <p:ph idx="1"/>
          </p:nvPr>
        </p:nvSpPr>
        <p:spPr/>
        <p:txBody>
          <a:bodyPr/>
          <a:lstStyle/>
          <a:p>
            <a:r>
              <a:rPr lang="en-US" dirty="0"/>
              <a:t>So, shell accepts commands from the user, interprets them and delivers these </a:t>
            </a:r>
            <a:r>
              <a:rPr lang="en-US" dirty="0" smtClean="0"/>
              <a:t>interpreted commands </a:t>
            </a:r>
            <a:r>
              <a:rPr lang="en-US" dirty="0"/>
              <a:t>to the kernel for execution. </a:t>
            </a:r>
            <a:endParaRPr lang="en-US" dirty="0" smtClean="0"/>
          </a:p>
          <a:p>
            <a:r>
              <a:rPr lang="en-US" dirty="0" smtClean="0"/>
              <a:t>After </a:t>
            </a:r>
            <a:r>
              <a:rPr lang="en-US" dirty="0"/>
              <a:t>execution, the shell displays results of the </a:t>
            </a:r>
            <a:r>
              <a:rPr lang="en-US" dirty="0" smtClean="0"/>
              <a:t>executed commands </a:t>
            </a:r>
            <a:br>
              <a:rPr lang="en-US" dirty="0" smtClean="0"/>
            </a:br>
            <a:endParaRPr lang="en-US" dirty="0"/>
          </a:p>
        </p:txBody>
      </p:sp>
    </p:spTree>
    <p:extLst>
      <p:ext uri="{BB962C8B-B14F-4D97-AF65-F5344CB8AC3E}">
        <p14:creationId xmlns:p14="http://schemas.microsoft.com/office/powerpoint/2010/main" val="909378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Terminal</a:t>
            </a:r>
            <a:endParaRPr lang="en-US" dirty="0"/>
          </a:p>
        </p:txBody>
      </p:sp>
      <p:sp>
        <p:nvSpPr>
          <p:cNvPr id="3" name="Content Placeholder 2"/>
          <p:cNvSpPr>
            <a:spLocks noGrp="1"/>
          </p:cNvSpPr>
          <p:nvPr>
            <p:ph idx="1"/>
          </p:nvPr>
        </p:nvSpPr>
        <p:spPr/>
        <p:txBody>
          <a:bodyPr/>
          <a:lstStyle/>
          <a:p>
            <a:r>
              <a:rPr lang="en-US" dirty="0"/>
              <a:t>a Terminal is </a:t>
            </a:r>
            <a:r>
              <a:rPr lang="en-US" b="1" dirty="0"/>
              <a:t>a CLI (Command Line Interface) to interact with programs in the </a:t>
            </a:r>
            <a:r>
              <a:rPr lang="en-US" b="1" dirty="0" smtClean="0"/>
              <a:t>computer</a:t>
            </a:r>
          </a:p>
          <a:p>
            <a:r>
              <a:rPr lang="en-US" dirty="0" smtClean="0"/>
              <a:t>easiest </a:t>
            </a:r>
            <a:r>
              <a:rPr lang="en-US" dirty="0"/>
              <a:t>way to open a terminal is to use the </a:t>
            </a:r>
            <a:r>
              <a:rPr lang="en-US" b="1" dirty="0" err="1"/>
              <a:t>Ctrl+Alt+T</a:t>
            </a:r>
            <a:r>
              <a:rPr lang="en-US" b="1" dirty="0"/>
              <a:t> </a:t>
            </a:r>
            <a:r>
              <a:rPr lang="en-US" b="1" dirty="0" smtClean="0"/>
              <a:t>key combination</a:t>
            </a:r>
            <a:r>
              <a:rPr lang="en-US" dirty="0"/>
              <a:t>. </a:t>
            </a:r>
            <a:endParaRPr lang="en-US" dirty="0" smtClean="0"/>
          </a:p>
          <a:p>
            <a:endParaRPr lang="en-US" dirty="0"/>
          </a:p>
        </p:txBody>
      </p:sp>
    </p:spTree>
    <p:extLst>
      <p:ext uri="{BB962C8B-B14F-4D97-AF65-F5344CB8AC3E}">
        <p14:creationId xmlns:p14="http://schemas.microsoft.com/office/powerpoint/2010/main" val="243211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Files &amp; Directories</a:t>
            </a:r>
            <a:endParaRPr lang="en-US" dirty="0"/>
          </a:p>
        </p:txBody>
      </p:sp>
      <p:sp>
        <p:nvSpPr>
          <p:cNvPr id="3" name="Content Placeholder 2"/>
          <p:cNvSpPr>
            <a:spLocks noGrp="1"/>
          </p:cNvSpPr>
          <p:nvPr>
            <p:ph idx="1"/>
          </p:nvPr>
        </p:nvSpPr>
        <p:spPr/>
        <p:txBody>
          <a:bodyPr>
            <a:normAutofit/>
          </a:bodyPr>
          <a:lstStyle/>
          <a:p>
            <a:r>
              <a:rPr lang="en-US" dirty="0" smtClean="0"/>
              <a:t>File </a:t>
            </a:r>
            <a:r>
              <a:rPr lang="en-US" dirty="0"/>
              <a:t>is a mechanism through which we store information. Normally, there are two modes of </a:t>
            </a:r>
            <a:r>
              <a:rPr lang="en-US" dirty="0" smtClean="0"/>
              <a:t>storing information</a:t>
            </a:r>
            <a:r>
              <a:rPr lang="en-US" dirty="0"/>
              <a:t>.</a:t>
            </a:r>
            <a:br>
              <a:rPr lang="en-US" dirty="0"/>
            </a:br>
            <a:r>
              <a:rPr lang="en-US" dirty="0" smtClean="0"/>
              <a:t>	</a:t>
            </a:r>
            <a:r>
              <a:rPr lang="en-US" dirty="0" err="1" smtClean="0"/>
              <a:t>i</a:t>
            </a:r>
            <a:r>
              <a:rPr lang="en-US" dirty="0"/>
              <a:t>) </a:t>
            </a:r>
            <a:r>
              <a:rPr lang="en-US" dirty="0" smtClean="0"/>
              <a:t> File</a:t>
            </a:r>
            <a:r>
              <a:rPr lang="en-US" dirty="0"/>
              <a:t/>
            </a:r>
            <a:br>
              <a:rPr lang="en-US" dirty="0"/>
            </a:br>
            <a:r>
              <a:rPr lang="en-US" dirty="0" smtClean="0"/>
              <a:t>	ii) </a:t>
            </a:r>
            <a:r>
              <a:rPr lang="en-US" dirty="0"/>
              <a:t>Directories</a:t>
            </a:r>
            <a:r>
              <a:rPr lang="en-US" dirty="0" smtClean="0"/>
              <a:t> </a:t>
            </a:r>
          </a:p>
          <a:p>
            <a:r>
              <a:rPr lang="en-US" b="1" dirty="0" smtClean="0"/>
              <a:t>File</a:t>
            </a:r>
            <a:r>
              <a:rPr lang="en-US" b="1" dirty="0"/>
              <a:t/>
            </a:r>
            <a:br>
              <a:rPr lang="en-US" b="1" dirty="0"/>
            </a:br>
            <a:r>
              <a:rPr lang="en-US" dirty="0"/>
              <a:t>A simple file stores some type of information. The information it has may be in text format, or </a:t>
            </a:r>
            <a:r>
              <a:rPr lang="en-US" dirty="0" smtClean="0"/>
              <a:t>in binary </a:t>
            </a:r>
            <a:r>
              <a:rPr lang="en-US" dirty="0"/>
              <a:t>format.</a:t>
            </a:r>
            <a:r>
              <a:rPr lang="en-US" dirty="0" smtClean="0"/>
              <a:t> </a:t>
            </a:r>
          </a:p>
          <a:p>
            <a:r>
              <a:rPr lang="en-US" b="1" dirty="0" smtClean="0"/>
              <a:t>Directories</a:t>
            </a:r>
            <a:r>
              <a:rPr lang="en-US" b="1" dirty="0"/>
              <a:t/>
            </a:r>
            <a:br>
              <a:rPr lang="en-US" b="1" dirty="0"/>
            </a:br>
            <a:r>
              <a:rPr lang="en-US" b="1" dirty="0" err="1"/>
              <a:t>Directories</a:t>
            </a:r>
            <a:r>
              <a:rPr lang="en-US" b="1" dirty="0"/>
              <a:t> </a:t>
            </a:r>
            <a:r>
              <a:rPr lang="en-US" dirty="0"/>
              <a:t>are special types of files which contain information about the files stored inside </a:t>
            </a:r>
            <a:r>
              <a:rPr lang="en-US" dirty="0" smtClean="0"/>
              <a:t>that directory</a:t>
            </a:r>
            <a:r>
              <a:rPr lang="en-US" dirty="0"/>
              <a:t>, and may contain other directories (called Subdirectories). </a:t>
            </a:r>
          </a:p>
        </p:txBody>
      </p:sp>
    </p:spTree>
    <p:extLst>
      <p:ext uri="{BB962C8B-B14F-4D97-AF65-F5344CB8AC3E}">
        <p14:creationId xmlns:p14="http://schemas.microsoft.com/office/powerpoint/2010/main" val="1236443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File System Hierarchy</a:t>
            </a:r>
            <a:endParaRPr lang="en-US" dirty="0"/>
          </a:p>
        </p:txBody>
      </p:sp>
      <p:sp>
        <p:nvSpPr>
          <p:cNvPr id="3" name="Content Placeholder 2"/>
          <p:cNvSpPr>
            <a:spLocks noGrp="1"/>
          </p:cNvSpPr>
          <p:nvPr>
            <p:ph idx="1"/>
          </p:nvPr>
        </p:nvSpPr>
        <p:spPr/>
        <p:txBody>
          <a:bodyPr>
            <a:normAutofit fontScale="92500"/>
          </a:bodyPr>
          <a:lstStyle/>
          <a:p>
            <a:r>
              <a:rPr lang="en-US" dirty="0"/>
              <a:t>T</a:t>
            </a:r>
            <a:r>
              <a:rPr lang="en-US" dirty="0" smtClean="0"/>
              <a:t>he </a:t>
            </a:r>
            <a:r>
              <a:rPr lang="en-US" dirty="0"/>
              <a:t>Linux file system is organized into a standard directory structure. </a:t>
            </a:r>
            <a:endParaRPr lang="en-US" dirty="0" smtClean="0"/>
          </a:p>
          <a:p>
            <a:r>
              <a:rPr lang="en-US" dirty="0" smtClean="0"/>
              <a:t>Root Directory</a:t>
            </a:r>
          </a:p>
          <a:p>
            <a:pPr lvl="1"/>
            <a:r>
              <a:rPr lang="en-US" dirty="0"/>
              <a:t>The top most directory is called root directory. The Linux File </a:t>
            </a:r>
            <a:r>
              <a:rPr lang="en-US" dirty="0" smtClean="0"/>
              <a:t>system hierarchical </a:t>
            </a:r>
            <a:r>
              <a:rPr lang="en-US" dirty="0"/>
              <a:t>structure </a:t>
            </a:r>
            <a:r>
              <a:rPr lang="en-US" dirty="0" smtClean="0"/>
              <a:t>begins with </a:t>
            </a:r>
            <a:r>
              <a:rPr lang="en-US" dirty="0"/>
              <a:t>a root directory. The name of root directory is /. </a:t>
            </a:r>
            <a:endParaRPr lang="en-US" dirty="0" smtClean="0"/>
          </a:p>
          <a:p>
            <a:r>
              <a:rPr lang="en-US" dirty="0" smtClean="0"/>
              <a:t>Home Directory</a:t>
            </a:r>
          </a:p>
          <a:p>
            <a:pPr lvl="1"/>
            <a:r>
              <a:rPr lang="en-US" dirty="0"/>
              <a:t>The directory selected by Linux as the working directory when a user logs on. </a:t>
            </a:r>
            <a:endParaRPr lang="en-US" dirty="0" smtClean="0"/>
          </a:p>
          <a:p>
            <a:pPr lvl="1"/>
            <a:r>
              <a:rPr lang="en-US" dirty="0" smtClean="0"/>
              <a:t>When </a:t>
            </a:r>
            <a:r>
              <a:rPr lang="en-US" dirty="0"/>
              <a:t>a user </a:t>
            </a:r>
            <a:r>
              <a:rPr lang="en-US" dirty="0" smtClean="0"/>
              <a:t>logs on</a:t>
            </a:r>
            <a:r>
              <a:rPr lang="en-US" dirty="0"/>
              <a:t>, Linux selects </a:t>
            </a:r>
            <a:r>
              <a:rPr lang="en-US" b="1" dirty="0"/>
              <a:t>home directory </a:t>
            </a:r>
            <a:r>
              <a:rPr lang="en-US" dirty="0"/>
              <a:t>(its name usually matches your login name) as his/her </a:t>
            </a:r>
            <a:r>
              <a:rPr lang="en-US" b="1" dirty="0" smtClean="0"/>
              <a:t>working directory</a:t>
            </a:r>
            <a:r>
              <a:rPr lang="en-US" dirty="0"/>
              <a:t>. </a:t>
            </a:r>
            <a:endParaRPr lang="en-US" dirty="0" smtClean="0"/>
          </a:p>
          <a:p>
            <a:pPr lvl="1"/>
            <a:r>
              <a:rPr lang="en-US" dirty="0" smtClean="0"/>
              <a:t>This </a:t>
            </a:r>
            <a:r>
              <a:rPr lang="en-US" dirty="0"/>
              <a:t>is where a user normally performs his routine tasks, stores files and data. </a:t>
            </a:r>
            <a:endParaRPr lang="en-US" dirty="0" smtClean="0"/>
          </a:p>
          <a:p>
            <a:pPr lvl="1"/>
            <a:r>
              <a:rPr lang="en-US" dirty="0" smtClean="0"/>
              <a:t>This is where </a:t>
            </a:r>
            <a:r>
              <a:rPr lang="en-US" dirty="0"/>
              <a:t>various configuration settings about the user are stored </a:t>
            </a:r>
          </a:p>
        </p:txBody>
      </p:sp>
    </p:spTree>
    <p:extLst>
      <p:ext uri="{BB962C8B-B14F-4D97-AF65-F5344CB8AC3E}">
        <p14:creationId xmlns:p14="http://schemas.microsoft.com/office/powerpoint/2010/main" val="309951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Linux File System Hierarchy</a:t>
            </a:r>
            <a:endParaRPr lang="en-US" dirty="0"/>
          </a:p>
        </p:txBody>
      </p:sp>
      <p:sp>
        <p:nvSpPr>
          <p:cNvPr id="3" name="Content Placeholder 2"/>
          <p:cNvSpPr>
            <a:spLocks noGrp="1"/>
          </p:cNvSpPr>
          <p:nvPr>
            <p:ph idx="1"/>
          </p:nvPr>
        </p:nvSpPr>
        <p:spPr/>
        <p:txBody>
          <a:bodyPr/>
          <a:lstStyle/>
          <a:p>
            <a:r>
              <a:rPr lang="en-US" dirty="0" smtClean="0"/>
              <a:t>Current Working Directory</a:t>
            </a:r>
          </a:p>
          <a:p>
            <a:pPr lvl="1"/>
            <a:r>
              <a:rPr lang="en-US" dirty="0"/>
              <a:t>The directory which the user is currently working in </a:t>
            </a:r>
            <a:br>
              <a:rPr lang="en-US" dirty="0"/>
            </a:br>
            <a:r>
              <a:rPr lang="en-US" b="1" dirty="0"/>
              <a:t>Pathname</a:t>
            </a:r>
            <a:r>
              <a:rPr lang="en-US" dirty="0"/>
              <a:t> </a:t>
            </a:r>
            <a:endParaRPr lang="en-US" dirty="0" smtClean="0"/>
          </a:p>
          <a:p>
            <a:pPr lvl="1"/>
            <a:r>
              <a:rPr lang="en-US" dirty="0"/>
              <a:t>Pathname is a reference to identify a file within the directory structure </a:t>
            </a:r>
            <a:br>
              <a:rPr lang="en-US" dirty="0"/>
            </a:br>
            <a:r>
              <a:rPr lang="en-US" dirty="0" smtClean="0"/>
              <a:t> </a:t>
            </a:r>
            <a:endParaRPr lang="en-US" dirty="0"/>
          </a:p>
        </p:txBody>
      </p:sp>
    </p:spTree>
    <p:extLst>
      <p:ext uri="{BB962C8B-B14F-4D97-AF65-F5344CB8AC3E}">
        <p14:creationId xmlns:p14="http://schemas.microsoft.com/office/powerpoint/2010/main" val="3449030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File System Hierarchy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There’s a file (management) system in an operating system, which manipulates file </a:t>
            </a:r>
            <a:r>
              <a:rPr lang="en-US" dirty="0" smtClean="0"/>
              <a:t>and directories</a:t>
            </a:r>
            <a:r>
              <a:rPr lang="en-US" dirty="0"/>
              <a:t>. </a:t>
            </a:r>
            <a:endParaRPr lang="en-US" dirty="0" smtClean="0"/>
          </a:p>
          <a:p>
            <a:r>
              <a:rPr lang="en-US" dirty="0" smtClean="0"/>
              <a:t>The </a:t>
            </a:r>
            <a:r>
              <a:rPr lang="en-US" dirty="0"/>
              <a:t>major operations which can be performed on files and directories are </a:t>
            </a:r>
            <a:r>
              <a:rPr lang="en-US" dirty="0" smtClean="0"/>
              <a:t>given below</a:t>
            </a:r>
            <a:r>
              <a:rPr lang="en-US" dirty="0"/>
              <a:t>:</a:t>
            </a:r>
            <a:r>
              <a:rPr lang="en-US" dirty="0" smtClean="0"/>
              <a:t> </a:t>
            </a:r>
            <a:br>
              <a:rPr lang="en-US" dirty="0" smtClean="0"/>
            </a:br>
            <a:r>
              <a:rPr lang="en-US" dirty="0"/>
              <a:t>· Create</a:t>
            </a:r>
            <a:br>
              <a:rPr lang="en-US" dirty="0"/>
            </a:br>
            <a:r>
              <a:rPr lang="en-US" dirty="0"/>
              <a:t>· Delete</a:t>
            </a:r>
            <a:br>
              <a:rPr lang="en-US" dirty="0"/>
            </a:br>
            <a:r>
              <a:rPr lang="en-US" dirty="0"/>
              <a:t>· Open</a:t>
            </a:r>
            <a:br>
              <a:rPr lang="en-US" dirty="0"/>
            </a:br>
            <a:r>
              <a:rPr lang="en-US" dirty="0"/>
              <a:t>· Close</a:t>
            </a:r>
            <a:br>
              <a:rPr lang="en-US" dirty="0"/>
            </a:br>
            <a:r>
              <a:rPr lang="en-US" dirty="0"/>
              <a:t>· Read</a:t>
            </a:r>
            <a:br>
              <a:rPr lang="en-US" dirty="0"/>
            </a:br>
            <a:r>
              <a:rPr lang="en-US" dirty="0"/>
              <a:t>· Write</a:t>
            </a:r>
            <a:br>
              <a:rPr lang="en-US" dirty="0"/>
            </a:br>
            <a:r>
              <a:rPr lang="en-US" dirty="0"/>
              <a:t>· Append</a:t>
            </a:r>
            <a:br>
              <a:rPr lang="en-US" dirty="0"/>
            </a:br>
            <a:r>
              <a:rPr lang="en-US" dirty="0"/>
              <a:t>· Seek</a:t>
            </a:r>
            <a:br>
              <a:rPr lang="en-US" dirty="0"/>
            </a:br>
            <a:r>
              <a:rPr lang="en-US" dirty="0"/>
              <a:t>· Rename</a:t>
            </a:r>
            <a:br>
              <a:rPr lang="en-US" dirty="0"/>
            </a:br>
            <a:r>
              <a:rPr lang="en-US" dirty="0"/>
              <a:t>· Get Attributes</a:t>
            </a:r>
            <a:br>
              <a:rPr lang="en-US" dirty="0"/>
            </a:br>
            <a:r>
              <a:rPr lang="en-US" dirty="0"/>
              <a:t>· Set Attributes</a:t>
            </a:r>
            <a:r>
              <a:rPr lang="en-US" dirty="0" smtClean="0"/>
              <a:t> </a:t>
            </a:r>
            <a:endParaRPr lang="en-US" dirty="0"/>
          </a:p>
        </p:txBody>
      </p:sp>
    </p:spTree>
    <p:extLst>
      <p:ext uri="{BB962C8B-B14F-4D97-AF65-F5344CB8AC3E}">
        <p14:creationId xmlns:p14="http://schemas.microsoft.com/office/powerpoint/2010/main" val="24087958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500</TotalTime>
  <Words>600</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OS Lab</vt:lpstr>
      <vt:lpstr>Linux System</vt:lpstr>
      <vt:lpstr>Linux System</vt:lpstr>
      <vt:lpstr>Linux System</vt:lpstr>
      <vt:lpstr>Terminal</vt:lpstr>
      <vt:lpstr>Files &amp; Directories</vt:lpstr>
      <vt:lpstr>Linux File System Hierarchy</vt:lpstr>
      <vt:lpstr>Linux File System Hierarchy</vt:lpstr>
      <vt:lpstr>Linux File System Hierarchy</vt:lpstr>
      <vt:lpstr>Commands</vt:lpstr>
      <vt:lpstr>Commands</vt:lpstr>
      <vt:lpstr>Commands</vt:lpstr>
      <vt:lpstr>Commands </vt:lpstr>
      <vt:lpstr>Commands</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Zaib Un Nisa</dc:creator>
  <cp:lastModifiedBy>Microsoft account</cp:lastModifiedBy>
  <cp:revision>21</cp:revision>
  <dcterms:created xsi:type="dcterms:W3CDTF">2021-11-01T20:00:22Z</dcterms:created>
  <dcterms:modified xsi:type="dcterms:W3CDTF">2022-03-15T04:50:24Z</dcterms:modified>
</cp:coreProperties>
</file>