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4CAA-0AB7-4F26-B53B-6A0BEBD7E49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70BE-813E-4FC1-A2DE-962EA1EB3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6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4CAA-0AB7-4F26-B53B-6A0BEBD7E49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70BE-813E-4FC1-A2DE-962EA1EB3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4CAA-0AB7-4F26-B53B-6A0BEBD7E49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70BE-813E-4FC1-A2DE-962EA1EB3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1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4CAA-0AB7-4F26-B53B-6A0BEBD7E49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70BE-813E-4FC1-A2DE-962EA1EB3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4CAA-0AB7-4F26-B53B-6A0BEBD7E49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70BE-813E-4FC1-A2DE-962EA1EB3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8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4CAA-0AB7-4F26-B53B-6A0BEBD7E49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70BE-813E-4FC1-A2DE-962EA1EB3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4CAA-0AB7-4F26-B53B-6A0BEBD7E49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70BE-813E-4FC1-A2DE-962EA1EB3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9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4CAA-0AB7-4F26-B53B-6A0BEBD7E49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70BE-813E-4FC1-A2DE-962EA1EB3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4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4CAA-0AB7-4F26-B53B-6A0BEBD7E49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70BE-813E-4FC1-A2DE-962EA1EB3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3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4CAA-0AB7-4F26-B53B-6A0BEBD7E49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70BE-813E-4FC1-A2DE-962EA1EB3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3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4CAA-0AB7-4F26-B53B-6A0BEBD7E49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70BE-813E-4FC1-A2DE-962EA1EB3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4CAA-0AB7-4F26-B53B-6A0BEBD7E49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670BE-813E-4FC1-A2DE-962EA1EB3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9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Background/Foreground Execution, Wild Cards and</a:t>
            </a:r>
            <a:br>
              <a:rPr lang="en-US" b="1" dirty="0"/>
            </a:br>
            <a:r>
              <a:rPr lang="en-US" b="1" dirty="0"/>
              <a:t>Arithmetic in Linux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#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45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Wildcard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$</a:t>
            </a:r>
            <a:r>
              <a:rPr lang="en-US" b="1" dirty="0" err="1"/>
              <a:t>ls</a:t>
            </a:r>
            <a:r>
              <a:rPr lang="en-US" b="1" dirty="0"/>
              <a:t> t? </a:t>
            </a:r>
          </a:p>
          <a:p>
            <a:pPr lvl="1"/>
            <a:r>
              <a:rPr lang="en-US" dirty="0" smtClean="0"/>
              <a:t>returns </a:t>
            </a:r>
            <a:r>
              <a:rPr lang="en-US" b="1" dirty="0"/>
              <a:t>t1 </a:t>
            </a:r>
            <a:r>
              <a:rPr lang="en-US" dirty="0"/>
              <a:t>(first character should be ‘t’ with </a:t>
            </a:r>
            <a:r>
              <a:rPr lang="en-US" b="1" dirty="0"/>
              <a:t>only one </a:t>
            </a:r>
            <a:r>
              <a:rPr lang="en-US" dirty="0"/>
              <a:t>character following it)</a:t>
            </a:r>
            <a:r>
              <a:rPr lang="en-US" dirty="0" smtClean="0"/>
              <a:t> </a:t>
            </a:r>
          </a:p>
          <a:p>
            <a:r>
              <a:rPr lang="en-US" b="1" i="0" dirty="0" smtClean="0">
                <a:solidFill>
                  <a:srgbClr val="000000"/>
                </a:solidFill>
                <a:effectLst/>
                <a:latin typeface="TimesNewRomanPS-BoldMT"/>
              </a:rPr>
              <a:t>$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TimesNewRomanPS-BoldMT"/>
              </a:rPr>
              <a:t>ls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TimesNewRomanPS-BoldMT"/>
              </a:rPr>
              <a:t>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TimesNewRomanPS-BoldMT"/>
              </a:rPr>
              <a:t>t?t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TimesNewRomanPS-BoldMT"/>
              </a:rPr>
              <a:t> </a:t>
            </a:r>
          </a:p>
          <a:p>
            <a:pPr lvl="1"/>
            <a:r>
              <a:rPr lang="en-US" b="0" i="0" dirty="0" smtClean="0">
                <a:solidFill>
                  <a:srgbClr val="000000"/>
                </a:solidFill>
                <a:effectLst/>
                <a:latin typeface="TimesNewRomanPSMT"/>
              </a:rPr>
              <a:t>returns 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TimesNewRomanPS-BoldMT"/>
              </a:rPr>
              <a:t>tat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NewRomanPSMT"/>
              </a:rPr>
              <a:t>(first and last character should be ‘t’ with 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TimesNewRomanPS-BoldMT"/>
              </a:rPr>
              <a:t>only one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NewRomanPSMT"/>
              </a:rPr>
              <a:t>character between</a:t>
            </a:r>
          </a:p>
          <a:p>
            <a:endParaRPr lang="en-US" dirty="0" smtClean="0">
              <a:effectLst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89820" y="38322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31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Wildcard []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625087"/>
              </p:ext>
            </p:extLst>
          </p:nvPr>
        </p:nvGraphicFramePr>
        <p:xfrm>
          <a:off x="515154" y="1828800"/>
          <a:ext cx="10762446" cy="2776048"/>
        </p:xfrm>
        <a:graphic>
          <a:graphicData uri="http://schemas.openxmlformats.org/drawingml/2006/table">
            <a:tbl>
              <a:tblPr/>
              <a:tblGrid>
                <a:gridCol w="1918953"/>
                <a:gridCol w="8843493"/>
              </a:tblGrid>
              <a:tr h="1587328"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TimesNewRomanPS-BoldMT"/>
                        </a:rPr>
                        <a:t>$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effectLst/>
                          <a:latin typeface="TimesNewRomanPS-BoldMT"/>
                        </a:rPr>
                        <a:t>ls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TimesNewRomanPS-BoldMT"/>
                        </a:rPr>
                        <a:t> p[12]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returns </a:t>
                      </a:r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TimesNewRomanPS-BoldMT"/>
                        </a:rPr>
                        <a:t>p1 p2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(starting character should be ‘p’ and ending character should be ‘1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’ or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 ‘2’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3806"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TimesNewRomanPS-BoldMT"/>
                        </a:rPr>
                        <a:t>$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effectLst/>
                          <a:latin typeface="TimesNewRomanPS-BoldMT"/>
                        </a:rPr>
                        <a:t>ls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TimesNewRomanPS-BoldMT"/>
                        </a:rPr>
                        <a:t> p[1-9]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dirty="0" smtClean="0">
                        <a:solidFill>
                          <a:srgbClr val="000000"/>
                        </a:solidFill>
                        <a:effectLst/>
                        <a:latin typeface="TimesNewRomanPSM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returns 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TimesNewRomanPS-BoldMT"/>
                        </a:rPr>
                        <a:t>p1 p2 p7 p9 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(starting character should be ‘p’ and ending character could be anything between 1-9</a:t>
                      </a:r>
                      <a:endParaRPr lang="en-US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94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Doing Arithmetic in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To install </a:t>
            </a:r>
            <a:r>
              <a:rPr lang="en-US" dirty="0" err="1" smtClean="0"/>
              <a:t>arithematic</a:t>
            </a:r>
            <a:r>
              <a:rPr lang="en-US" dirty="0" smtClean="0"/>
              <a:t> packages</a:t>
            </a:r>
          </a:p>
          <a:p>
            <a:pPr marL="685800" lvl="2">
              <a:spcBef>
                <a:spcPts val="1000"/>
              </a:spcBef>
            </a:pPr>
            <a:r>
              <a:rPr lang="en-US" dirty="0" err="1" smtClean="0"/>
              <a:t>Sudo</a:t>
            </a:r>
            <a:r>
              <a:rPr lang="en-US" dirty="0" smtClean="0"/>
              <a:t> apt install </a:t>
            </a:r>
            <a:r>
              <a:rPr lang="en-US" dirty="0" err="1" smtClean="0"/>
              <a:t>quickcal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variables used in a bash are string variables.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in Linux one has to use numeric variables, </a:t>
            </a:r>
            <a:r>
              <a:rPr lang="en-US" dirty="0" smtClean="0"/>
              <a:t>and has </a:t>
            </a:r>
            <a:r>
              <a:rPr lang="en-US" dirty="0"/>
              <a:t>to perform numeric computations, then they are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Performed </a:t>
            </a:r>
            <a:r>
              <a:rPr lang="en-US" dirty="0"/>
              <a:t>using </a:t>
            </a:r>
            <a:r>
              <a:rPr lang="en-US" b="1" dirty="0" err="1"/>
              <a:t>expr</a:t>
            </a:r>
            <a:r>
              <a:rPr lang="en-US" b="1" dirty="0"/>
              <a:t> </a:t>
            </a:r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basic syntax for </a:t>
            </a:r>
            <a:r>
              <a:rPr lang="en-US" b="1" dirty="0" err="1"/>
              <a:t>expr</a:t>
            </a:r>
            <a:r>
              <a:rPr lang="en-US" b="1" dirty="0"/>
              <a:t> </a:t>
            </a:r>
            <a:r>
              <a:rPr lang="en-US" dirty="0"/>
              <a:t>command </a:t>
            </a:r>
            <a:r>
              <a:rPr lang="en-US" dirty="0" smtClean="0"/>
              <a:t>is</a:t>
            </a:r>
          </a:p>
          <a:p>
            <a:pPr lvl="1"/>
            <a:r>
              <a:rPr lang="en-US" b="1" dirty="0" err="1" smtClean="0"/>
              <a:t>expr</a:t>
            </a:r>
            <a:r>
              <a:rPr lang="en-US" b="1" dirty="0" smtClean="0"/>
              <a:t> </a:t>
            </a:r>
            <a:r>
              <a:rPr lang="en-US" dirty="0"/>
              <a:t>arithmetic expression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131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Foreground </a:t>
            </a:r>
            <a:r>
              <a:rPr lang="en-US" b="1" dirty="0"/>
              <a:t>Processing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Since Linux is a multi-tasking system, therefore, there are number of processes </a:t>
            </a:r>
            <a:r>
              <a:rPr lang="en-US" dirty="0" smtClean="0"/>
              <a:t>running alternatively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command is entered through the command prompt, the operating </a:t>
            </a:r>
            <a:r>
              <a:rPr lang="en-US" dirty="0" smtClean="0"/>
              <a:t>system starts </a:t>
            </a:r>
            <a:r>
              <a:rPr lang="en-US" dirty="0"/>
              <a:t>the process and the command is executed.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command prompt does not appear until </a:t>
            </a:r>
            <a:r>
              <a:rPr lang="en-US" dirty="0" smtClean="0"/>
              <a:t>the command </a:t>
            </a:r>
            <a:r>
              <a:rPr lang="en-US" dirty="0"/>
              <a:t>is finished.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executing the command, it will re-display the prompt to indicate your</a:t>
            </a:r>
            <a:br>
              <a:rPr lang="en-US" dirty="0"/>
            </a:br>
            <a:r>
              <a:rPr lang="en-US" dirty="0"/>
              <a:t>process is finished. </a:t>
            </a:r>
            <a:endParaRPr lang="en-US" dirty="0" smtClean="0"/>
          </a:p>
          <a:p>
            <a:r>
              <a:rPr lang="en-US" dirty="0" smtClean="0"/>
              <a:t>Such </a:t>
            </a:r>
            <a:r>
              <a:rPr lang="en-US" dirty="0"/>
              <a:t>a processing is called </a:t>
            </a:r>
            <a:r>
              <a:rPr lang="en-US" b="1" i="1" dirty="0"/>
              <a:t>foreground processing</a:t>
            </a:r>
            <a:r>
              <a:rPr lang="en-US" dirty="0"/>
              <a:t>. There can only be one</a:t>
            </a:r>
            <a:br>
              <a:rPr lang="en-US" dirty="0"/>
            </a:br>
            <a:r>
              <a:rPr lang="en-US" dirty="0"/>
              <a:t>foreground process.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3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38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As there are number of processes running at the same time, all the processes except </a:t>
            </a:r>
            <a:r>
              <a:rPr lang="en-US" dirty="0" smtClean="0"/>
              <a:t>foreground process </a:t>
            </a:r>
            <a:r>
              <a:rPr lang="en-US" dirty="0"/>
              <a:t>are known as </a:t>
            </a:r>
            <a:r>
              <a:rPr lang="en-US" b="1" dirty="0"/>
              <a:t>background processes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/>
              <a:t>If a process will take a bit longer time in its execution, and </a:t>
            </a:r>
            <a:r>
              <a:rPr lang="en-US" dirty="0" smtClean="0"/>
              <a:t>does not </a:t>
            </a:r>
            <a:r>
              <a:rPr lang="en-US" dirty="0"/>
              <a:t>require any user/interactive input,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it would be desirable to run the process in </a:t>
            </a:r>
            <a:r>
              <a:rPr lang="en-US" dirty="0" smtClean="0"/>
              <a:t>the background </a:t>
            </a:r>
            <a:r>
              <a:rPr lang="en-US" dirty="0"/>
              <a:t>for example, sorting a long data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</a:t>
            </a:r>
            <a:r>
              <a:rPr lang="en-US" dirty="0"/>
              <a:t>if a time consuming process is running in </a:t>
            </a:r>
            <a:r>
              <a:rPr lang="en-US" dirty="0" smtClean="0"/>
              <a:t>the background</a:t>
            </a:r>
            <a:r>
              <a:rPr lang="en-US" dirty="0"/>
              <a:t>, one can continue working at the terminal on other tasks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5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to execute a command/process in background: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possible to move some of the programs to the background so that you can work on something</a:t>
            </a:r>
            <a:br>
              <a:rPr lang="en-US" dirty="0"/>
            </a:br>
            <a:r>
              <a:rPr lang="en-US" dirty="0"/>
              <a:t>else. The following example shows you how to move a process to the background.</a:t>
            </a:r>
            <a:br>
              <a:rPr lang="en-US" dirty="0"/>
            </a:br>
            <a:r>
              <a:rPr lang="en-US" b="1" dirty="0"/>
              <a:t>cat &gt; colors</a:t>
            </a:r>
            <a:br>
              <a:rPr lang="en-US" b="1" dirty="0"/>
            </a:br>
            <a:r>
              <a:rPr lang="en-US" b="1" dirty="0"/>
              <a:t>red</a:t>
            </a:r>
            <a:br>
              <a:rPr lang="en-US" b="1" dirty="0"/>
            </a:br>
            <a:r>
              <a:rPr lang="en-US" b="1" dirty="0"/>
              <a:t>green</a:t>
            </a:r>
            <a:br>
              <a:rPr lang="en-US" b="1" dirty="0"/>
            </a:br>
            <a:r>
              <a:rPr lang="en-US" b="1" dirty="0"/>
              <a:t>blue</a:t>
            </a:r>
            <a:br>
              <a:rPr lang="en-US" b="1" dirty="0"/>
            </a:br>
            <a:r>
              <a:rPr lang="en-US" b="1" dirty="0"/>
              <a:t>&lt;Press CTRL-Z&gt;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When </a:t>
            </a:r>
            <a:r>
              <a:rPr lang="en-US" dirty="0"/>
              <a:t>we press control-z, we get the prompt again. What happened? The cat command moved </a:t>
            </a:r>
            <a:r>
              <a:rPr lang="en-US" dirty="0" smtClean="0"/>
              <a:t>into the </a:t>
            </a:r>
            <a:r>
              <a:rPr lang="en-US" dirty="0"/>
              <a:t>background.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see that it still exists (check out the output of </a:t>
            </a:r>
            <a:r>
              <a:rPr lang="en-US" b="1" dirty="0" err="1"/>
              <a:t>ps</a:t>
            </a:r>
            <a:r>
              <a:rPr lang="en-US" b="1" dirty="0"/>
              <a:t> </a:t>
            </a:r>
            <a:r>
              <a:rPr lang="en-US" dirty="0"/>
              <a:t>command) command.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2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i="1" dirty="0" err="1" smtClean="0"/>
              <a:t>ps</a:t>
            </a:r>
            <a:r>
              <a:rPr lang="en-US" b="1" i="1" dirty="0" smtClean="0"/>
              <a:t> </a:t>
            </a:r>
            <a:r>
              <a:rPr lang="en-US" b="1" dirty="0" smtClean="0"/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is used to display the currently running processes on Unix/Linux systems.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know the </a:t>
            </a:r>
            <a:r>
              <a:rPr lang="en-US" dirty="0" smtClean="0"/>
              <a:t>'Task Manager</a:t>
            </a:r>
            <a:r>
              <a:rPr lang="en-US" dirty="0"/>
              <a:t>" which pops up under Windows NT/2000/XP when you press CTRL+ALT+DEL </a:t>
            </a:r>
            <a:r>
              <a:rPr lang="en-US" dirty="0" smtClean="0"/>
              <a:t>then you </a:t>
            </a:r>
            <a:r>
              <a:rPr lang="en-US" dirty="0"/>
              <a:t>will quickly grasp what </a:t>
            </a:r>
            <a:r>
              <a:rPr lang="en-US" b="1" i="1" dirty="0" err="1"/>
              <a:t>ps</a:t>
            </a:r>
            <a:r>
              <a:rPr lang="en-US" b="1" i="1" dirty="0"/>
              <a:t> </a:t>
            </a:r>
            <a:r>
              <a:rPr lang="en-US" dirty="0"/>
              <a:t>does on Linux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Terminating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 </a:t>
            </a:r>
            <a:r>
              <a:rPr lang="en-US" dirty="0"/>
              <a:t>all programs behave normally all the time.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program might be in an infinite loop or </a:t>
            </a:r>
            <a:r>
              <a:rPr lang="en-US" dirty="0" smtClean="0"/>
              <a:t>waiting for </a:t>
            </a:r>
            <a:r>
              <a:rPr lang="en-US" dirty="0"/>
              <a:t>resources that are not available. </a:t>
            </a:r>
            <a:endParaRPr lang="en-US" dirty="0" smtClean="0"/>
          </a:p>
          <a:p>
            <a:r>
              <a:rPr lang="en-US" dirty="0" smtClean="0"/>
              <a:t>Linux </a:t>
            </a:r>
            <a:r>
              <a:rPr lang="en-US" dirty="0"/>
              <a:t>provides </a:t>
            </a:r>
            <a:r>
              <a:rPr lang="en-US" b="1" dirty="0"/>
              <a:t>kill </a:t>
            </a:r>
            <a:r>
              <a:rPr lang="en-US" dirty="0"/>
              <a:t>command to terminate the </a:t>
            </a:r>
            <a:r>
              <a:rPr lang="en-US" dirty="0" smtClean="0"/>
              <a:t>unwanted process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kill </a:t>
            </a:r>
            <a:r>
              <a:rPr lang="en-US" dirty="0"/>
              <a:t>command sends a signal to the specified process.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signal is an integer </a:t>
            </a:r>
            <a:r>
              <a:rPr lang="en-US" dirty="0" smtClean="0"/>
              <a:t>number, and </a:t>
            </a:r>
            <a:r>
              <a:rPr lang="en-US" dirty="0"/>
              <a:t>the process is identified by the process ID number (PID).</a:t>
            </a:r>
            <a:r>
              <a:rPr lang="en-US" dirty="0" smtClean="0"/>
              <a:t> </a:t>
            </a:r>
          </a:p>
          <a:p>
            <a:r>
              <a:rPr lang="en-US" b="1" dirty="0"/>
              <a:t>$ kill -9 </a:t>
            </a:r>
            <a:r>
              <a:rPr lang="en-US" b="1" dirty="0" smtClean="0"/>
              <a:t>5432</a:t>
            </a:r>
          </a:p>
          <a:p>
            <a:r>
              <a:rPr lang="en-US" dirty="0"/>
              <a:t>Here –9 is kill signal and 5432 is process ID, which is going to be killed. Try to kill a process. </a:t>
            </a:r>
            <a:endParaRPr lang="en-US" dirty="0" smtClean="0"/>
          </a:p>
          <a:p>
            <a:r>
              <a:rPr lang="en-US" dirty="0" smtClean="0"/>
              <a:t>First use </a:t>
            </a:r>
            <a:r>
              <a:rPr lang="en-US" b="1" dirty="0" err="1"/>
              <a:t>ps</a:t>
            </a:r>
            <a:r>
              <a:rPr lang="en-US" b="1" dirty="0"/>
              <a:t> </a:t>
            </a:r>
            <a:r>
              <a:rPr lang="en-US" dirty="0"/>
              <a:t>command to list the processes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0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Wildcards are special characters (</a:t>
            </a:r>
            <a:r>
              <a:rPr lang="en-US" dirty="0" smtClean="0"/>
              <a:t>meta characters</a:t>
            </a:r>
            <a:r>
              <a:rPr lang="en-US" dirty="0"/>
              <a:t>), which are applied with a command. </a:t>
            </a:r>
            <a:endParaRPr lang="en-US" dirty="0" smtClean="0"/>
          </a:p>
          <a:p>
            <a:r>
              <a:rPr lang="en-US" dirty="0" smtClean="0"/>
              <a:t>These characters </a:t>
            </a:r>
            <a:r>
              <a:rPr lang="en-US" dirty="0"/>
              <a:t>operate on group of files/directories. 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of </a:t>
            </a:r>
            <a:r>
              <a:rPr lang="en-US" dirty="0" smtClean="0"/>
              <a:t>the times </a:t>
            </a:r>
            <a:r>
              <a:rPr lang="en-US" dirty="0"/>
              <a:t>these commands </a:t>
            </a:r>
            <a:r>
              <a:rPr lang="en-US" dirty="0" smtClean="0"/>
              <a:t>having wildcards</a:t>
            </a:r>
            <a:r>
              <a:rPr lang="en-US" dirty="0"/>
              <a:t>, operate on group of files/directories.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have some common features in their </a:t>
            </a:r>
            <a:r>
              <a:rPr lang="en-US" dirty="0" smtClean="0"/>
              <a:t>names.</a:t>
            </a:r>
          </a:p>
          <a:p>
            <a:r>
              <a:rPr lang="en-US" dirty="0" smtClean="0"/>
              <a:t>When </a:t>
            </a:r>
            <a:r>
              <a:rPr lang="en-US" dirty="0"/>
              <a:t>wild card(s) and other characters are grouped together they form a “</a:t>
            </a:r>
            <a:r>
              <a:rPr lang="en-US" b="1" dirty="0"/>
              <a:t>pattern</a:t>
            </a:r>
            <a:r>
              <a:rPr lang="en-US" b="1" dirty="0" smtClean="0"/>
              <a:t>”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</a:t>
            </a:r>
            <a:r>
              <a:rPr lang="en-US" dirty="0"/>
              <a:t>example, in case there is a group of files in the current directory, in this group following </a:t>
            </a:r>
            <a:r>
              <a:rPr lang="en-US" dirty="0" smtClean="0"/>
              <a:t>files have </a:t>
            </a:r>
            <a:r>
              <a:rPr lang="en-US" dirty="0"/>
              <a:t>common feature in their names that start with the character “t”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4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select these files from the group of files, a command like ‘</a:t>
            </a:r>
            <a:r>
              <a:rPr lang="en-US" b="1" dirty="0" err="1"/>
              <a:t>ls</a:t>
            </a:r>
            <a:r>
              <a:rPr lang="en-US" dirty="0"/>
              <a:t>’ must be operated with </a:t>
            </a:r>
            <a:r>
              <a:rPr lang="en-US" dirty="0" smtClean="0"/>
              <a:t>a suitable </a:t>
            </a:r>
            <a:r>
              <a:rPr lang="en-US" dirty="0"/>
              <a:t>wildcard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symbols used for wild cards are following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700063"/>
              </p:ext>
            </p:extLst>
          </p:nvPr>
        </p:nvGraphicFramePr>
        <p:xfrm>
          <a:off x="1622737" y="3709115"/>
          <a:ext cx="9028090" cy="1918951"/>
        </p:xfrm>
        <a:graphic>
          <a:graphicData uri="http://schemas.openxmlformats.org/drawingml/2006/table">
            <a:tbl>
              <a:tblPr/>
              <a:tblGrid>
                <a:gridCol w="2362948"/>
                <a:gridCol w="6665142"/>
              </a:tblGrid>
              <a:tr h="1918951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TimesNewRomanPS-BoldMT"/>
                        </a:rPr>
                        <a:t>Symbol </a:t>
                      </a:r>
                      <a:b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TimesNewRomanPS-BoldMT"/>
                        </a:rPr>
                      </a:br>
                      <a: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TimesNewRomanPS-BoldMT"/>
                        </a:rPr>
                        <a:t>* </a:t>
                      </a:r>
                      <a:b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TimesNewRomanPS-BoldMT"/>
                        </a:rPr>
                      </a:br>
                      <a: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TimesNewRomanPS-BoldMT"/>
                        </a:rPr>
                        <a:t>? </a:t>
                      </a:r>
                      <a:b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TimesNewRomanPS-BoldMT"/>
                        </a:rPr>
                      </a:br>
                      <a: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TimesNewRomanPS-BoldMT"/>
                        </a:rPr>
                        <a:t>[ ]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TimesNewRomanPS-BoldMT"/>
                        </a:rPr>
                        <a:t>Meaning</a:t>
                      </a:r>
                      <a:b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TimesNewRomanPS-BoldMT"/>
                        </a:rPr>
                      </a:b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It matches </a:t>
                      </a:r>
                      <a: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TimesNewRomanPS-BoldMT"/>
                        </a:rPr>
                        <a:t>zero or any 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number of characters</a:t>
                      </a:r>
                      <a:b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It matches </a:t>
                      </a:r>
                      <a: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TimesNewRomanPS-BoldMT"/>
                        </a:rPr>
                        <a:t>any single 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character in a file/directory</a:t>
                      </a:r>
                      <a:b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It matches any one character in the bracket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39947" y="3564857"/>
            <a:ext cx="105986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$ </a:t>
            </a:r>
            <a:r>
              <a:rPr lang="en-US" b="1" dirty="0" err="1" smtClean="0"/>
              <a:t>ls</a:t>
            </a:r>
            <a:r>
              <a:rPr lang="en-US" b="1" dirty="0" smtClean="0"/>
              <a:t> *</a:t>
            </a:r>
            <a:r>
              <a:rPr lang="en-US" b="1" dirty="0"/>
              <a:t>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Displays list of directories/file whose name ends with ‘s’</a:t>
            </a:r>
          </a:p>
          <a:p>
            <a:r>
              <a:rPr lang="en-US" b="1" dirty="0" smtClean="0"/>
              <a:t>$ </a:t>
            </a:r>
            <a:r>
              <a:rPr lang="en-US" b="1" dirty="0" err="1" smtClean="0"/>
              <a:t>ls</a:t>
            </a:r>
            <a:r>
              <a:rPr lang="en-US" b="1" dirty="0" smtClean="0"/>
              <a:t> *D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Displays list of directories/file whose name starts with ‘D’</a:t>
            </a:r>
          </a:p>
          <a:p>
            <a:r>
              <a:rPr lang="en-US" b="1" dirty="0" smtClean="0"/>
              <a:t>$ </a:t>
            </a:r>
            <a:r>
              <a:rPr lang="en-US" b="1" dirty="0" err="1" smtClean="0"/>
              <a:t>ls</a:t>
            </a:r>
            <a:r>
              <a:rPr lang="en-US" b="1" dirty="0" smtClean="0"/>
              <a:t> D*s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Displays list of directories/file whose name starts with ‘D’ and ends with ‘s’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6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637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TimesNewRomanPS-BoldMT</vt:lpstr>
      <vt:lpstr>TimesNewRomanPSMT</vt:lpstr>
      <vt:lpstr>Office Theme</vt:lpstr>
      <vt:lpstr>Background/Foreground Execution, Wild Cards and Arithmetic in Linux </vt:lpstr>
      <vt:lpstr>Foreground Processing </vt:lpstr>
      <vt:lpstr>Background Processing</vt:lpstr>
      <vt:lpstr>How to execute a command/process in background: </vt:lpstr>
      <vt:lpstr>The ps Command</vt:lpstr>
      <vt:lpstr>Terminating a Process</vt:lpstr>
      <vt:lpstr>Wild Cards</vt:lpstr>
      <vt:lpstr>PowerPoint Presentation</vt:lpstr>
      <vt:lpstr>PowerPoint Presentation</vt:lpstr>
      <vt:lpstr>Wildcard ?</vt:lpstr>
      <vt:lpstr>Wildcard [] </vt:lpstr>
      <vt:lpstr>Doing Arithmetic in Linux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Background/Foreground Execution, Wild Cards and Arithmetic in Linux</dc:title>
  <dc:creator>Zaib Un Nisa</dc:creator>
  <cp:lastModifiedBy>Microsoft account</cp:lastModifiedBy>
  <cp:revision>7</cp:revision>
  <dcterms:created xsi:type="dcterms:W3CDTF">2022-04-20T05:47:48Z</dcterms:created>
  <dcterms:modified xsi:type="dcterms:W3CDTF">2022-06-07T02:31:08Z</dcterms:modified>
</cp:coreProperties>
</file>