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0" r:id="rId27"/>
    <p:sldId id="28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88D5-837C-4315-BD11-452325429FF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89E4-3758-419B-8F9C-568CCA4F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-fact-70/" TargetMode="External" /><Relationship Id="rId2" Type="http://schemas.openxmlformats.org/officeDocument/2006/relationships/hyperlink" Target="https://practice.geeksforgeeks.org/problems/what-is-mutual-exclusion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ractice.geeksforgeeks.org/problems/what-is-race-condition" TargetMode="Externa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# 5</a:t>
            </a:r>
          </a:p>
        </p:txBody>
      </p:sp>
    </p:spTree>
    <p:extLst>
      <p:ext uri="{BB962C8B-B14F-4D97-AF65-F5344CB8AC3E}">
        <p14:creationId xmlns:p14="http://schemas.microsoft.com/office/powerpoint/2010/main" val="316654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Counting</a:t>
            </a:r>
            <a:r>
              <a:rPr lang="en-US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semaphore – integer value can range over an unrestricted domain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Binary </a:t>
            </a:r>
            <a:r>
              <a:rPr lang="en-US" dirty="0">
                <a:ea typeface="ＭＳ Ｐゴシック" panose="020B0600070205080204" pitchFamily="34" charset="-128"/>
              </a:rPr>
              <a:t>semaphore – integer value can range only between 0 and 1; can be 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sz="28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Also known as </a:t>
            </a:r>
            <a:r>
              <a:rPr lang="en-US" sz="2800" b="1" dirty="0" err="1">
                <a:solidFill>
                  <a:srgbClr val="3366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mutex</a:t>
            </a:r>
            <a:r>
              <a:rPr lang="en-US" sz="2800" b="1" dirty="0">
                <a:solidFill>
                  <a:srgbClr val="3366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locks</a:t>
            </a:r>
            <a:endParaRPr lang="en-US" sz="2800" b="1" dirty="0">
              <a:solidFill>
                <a:srgbClr val="3366FF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dirty="0">
                <a:ea typeface="ＭＳ Ｐゴシック" panose="020B0600070205080204" pitchFamily="34" charset="-128"/>
              </a:rPr>
              <a:t>Can implement a counting semaphore </a:t>
            </a:r>
            <a:r>
              <a:rPr 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</a:t>
            </a:r>
            <a:r>
              <a:rPr lang="en-US" dirty="0">
                <a:ea typeface="ＭＳ Ｐゴシック" panose="020B0600070205080204" pitchFamily="34" charset="-128"/>
              </a:rPr>
              <a:t> as a binary semaphore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dirty="0">
                <a:ea typeface="ＭＳ Ｐゴシック" panose="020B0600070205080204" pitchFamily="34" charset="-128"/>
                <a:sym typeface="MT Extra" panose="05050102010205020202" pitchFamily="18" charset="2"/>
              </a:rPr>
              <a:t>Provides mutual exclusion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852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sz="2400" dirty="0">
                <a:ea typeface="ＭＳ Ｐゴシック" panose="020B0600070205080204" pitchFamily="34" charset="-128"/>
              </a:rPr>
              <a:t>Give a semaphore based solution for the following problem: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Monotype Sorts" charset="2"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Execute statement B in </a:t>
            </a:r>
            <a:r>
              <a:rPr lang="en-US" sz="2400" dirty="0" err="1">
                <a:ea typeface="ＭＳ Ｐゴシック" panose="020B0600070205080204" pitchFamily="34" charset="-128"/>
              </a:rPr>
              <a:t>Pj</a:t>
            </a:r>
            <a:r>
              <a:rPr lang="en-US" sz="2400" dirty="0">
                <a:ea typeface="ＭＳ Ｐゴシック" panose="020B0600070205080204" pitchFamily="34" charset="-128"/>
              </a:rPr>
              <a:t> only after statement A has been executed in Pi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sz="2400" dirty="0">
                <a:ea typeface="ＭＳ Ｐゴシック" panose="020B0600070205080204" pitchFamily="34" charset="-128"/>
              </a:rPr>
              <a:t>Use semaphore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</a:t>
            </a:r>
            <a:r>
              <a:rPr lang="en-US" sz="2400" dirty="0">
                <a:ea typeface="ＭＳ Ｐゴシック" panose="020B0600070205080204" pitchFamily="34" charset="-128"/>
              </a:rPr>
              <a:t> initialized to 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Monotype Sorts" charset="2"/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  <a:buFont typeface="Monotype Sorts" charset="2"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  	  </a:t>
            </a:r>
            <a:r>
              <a:rPr lang="en-US" sz="2400" b="1" dirty="0">
                <a:ea typeface="ＭＳ Ｐゴシック" panose="020B0600070205080204" pitchFamily="34" charset="-128"/>
              </a:rPr>
              <a:t>Pi					</a:t>
            </a:r>
            <a:r>
              <a:rPr lang="en-US" sz="2400" b="1" dirty="0" err="1">
                <a:ea typeface="ＭＳ Ｐゴシック" panose="020B0600070205080204" pitchFamily="34" charset="-128"/>
              </a:rPr>
              <a:t>Pj</a:t>
            </a:r>
            <a:endParaRPr 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400" dirty="0">
                <a:ea typeface="ＭＳ Ｐゴシック" panose="020B0600070205080204" pitchFamily="34" charset="-128"/>
              </a:rPr>
              <a:t>	             </a:t>
            </a: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</a:t>
            </a: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	 				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		 </a:t>
            </a:r>
            <a:r>
              <a:rPr 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A				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wait(S)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	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signal(S)</a:t>
            </a:r>
            <a:r>
              <a:rPr 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sym typeface="MT Extra" panose="05050102010205020202" pitchFamily="18" charset="2"/>
              </a:rPr>
              <a:t>		        	B</a:t>
            </a:r>
            <a:endParaRPr lang="en-US" sz="2400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2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sz="2000" dirty="0">
                <a:ea typeface="ＭＳ Ｐゴシック" panose="020B0600070205080204" pitchFamily="34" charset="-128"/>
              </a:rPr>
              <a:t>Give a semaphore based solution for the following problem: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Font typeface="Monotype Sorts" charset="2"/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>	Statement </a:t>
            </a:r>
            <a:r>
              <a:rPr 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S1</a:t>
            </a:r>
            <a:r>
              <a:rPr lang="en-US" sz="2000" dirty="0">
                <a:ea typeface="ＭＳ Ｐゴシック" panose="020B0600070205080204" pitchFamily="34" charset="-128"/>
              </a:rPr>
              <a:t> in P1 executes only after statement </a:t>
            </a:r>
            <a:r>
              <a:rPr 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S2</a:t>
            </a:r>
            <a:r>
              <a:rPr lang="en-US" sz="2000" dirty="0">
                <a:ea typeface="ＭＳ Ｐゴシック" panose="020B0600070205080204" pitchFamily="34" charset="-128"/>
              </a:rPr>
              <a:t> in P2 has executed, and statement S2 in P2 should execute only after statement </a:t>
            </a:r>
            <a:r>
              <a:rPr 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S3</a:t>
            </a:r>
            <a:r>
              <a:rPr lang="en-US" sz="2000" dirty="0">
                <a:ea typeface="ＭＳ Ｐゴシック" panose="020B0600070205080204" pitchFamily="34" charset="-128"/>
              </a:rPr>
              <a:t> in P3 has executed.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rgbClr val="FFFF66"/>
              </a:buClr>
              <a:buFont typeface="Monotype Sorts" charset="2"/>
              <a:buNone/>
            </a:pPr>
            <a:r>
              <a:rPr lang="en-US" sz="2000" b="1" dirty="0">
                <a:ea typeface="ＭＳ Ｐゴシック" panose="020B0600070205080204" pitchFamily="34" charset="-128"/>
              </a:rPr>
              <a:t>      P1		               P2		               P3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>		</a:t>
            </a: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</a:t>
            </a:r>
            <a:r>
              <a:rPr lang="en-US" sz="2000" dirty="0"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 					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          </a:t>
            </a:r>
            <a:r>
              <a:rPr lang="en-US" sz="2000" b="1" dirty="0">
                <a:ea typeface="ＭＳ Ｐゴシック" panose="020B0600070205080204" pitchFamily="34" charset="-128"/>
                <a:sym typeface="MT Extra" panose="05050102010205020202" pitchFamily="18" charset="2"/>
              </a:rPr>
              <a:t>S1		                S2		               S3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							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rgbClr val="FFFF66"/>
              </a:buClr>
              <a:buFont typeface="Monotype Sorts" charset="2"/>
              <a:buNone/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Semaphore A=0, B=0;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Clr>
                <a:srgbClr val="FFFF66"/>
              </a:buClr>
              <a:buFont typeface="Monotype Sorts" charset="2"/>
              <a:buNone/>
            </a:pPr>
            <a:r>
              <a:rPr lang="en-US" sz="2000" b="1" dirty="0">
                <a:ea typeface="ＭＳ Ｐゴシック" panose="020B0600070205080204" pitchFamily="34" charset="-128"/>
              </a:rPr>
              <a:t>P1		 P2		  P3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dirty="0">
                <a:ea typeface="ＭＳ Ｐゴシック" panose="020B0600070205080204" pitchFamily="34" charset="-128"/>
              </a:rPr>
              <a:t>	     </a:t>
            </a: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</a:t>
            </a:r>
            <a:r>
              <a:rPr lang="en-US" sz="2000" dirty="0"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 	   		    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b="1" dirty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    wait(A)              wait(B)</a:t>
            </a:r>
            <a:r>
              <a:rPr lang="en-US" sz="2000" b="1" dirty="0">
                <a:ea typeface="ＭＳ Ｐゴシック" panose="020B0600070205080204" pitchFamily="34" charset="-128"/>
                <a:sym typeface="MT Extra" panose="05050102010205020202" pitchFamily="18" charset="2"/>
              </a:rPr>
              <a:t>                        </a:t>
            </a:r>
            <a:r>
              <a:rPr lang="en-US" sz="2000" b="1" dirty="0">
                <a:solidFill>
                  <a:srgbClr val="0033CC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S3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b="1" dirty="0">
                <a:solidFill>
                  <a:srgbClr val="0033CC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	 S1		  S2</a:t>
            </a:r>
            <a:r>
              <a:rPr lang="en-US" sz="2000" b="1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              </a:t>
            </a:r>
            <a:r>
              <a:rPr lang="en-US" sz="2000" b="1" dirty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signal(B)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b="1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	              </a:t>
            </a:r>
            <a:r>
              <a:rPr lang="en-US" sz="2000" b="1" dirty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signal(A)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Monotype Sorts" charset="2"/>
              <a:buNone/>
            </a:pPr>
            <a:r>
              <a:rPr lang="en-US" sz="2000" dirty="0">
                <a:ea typeface="ＭＳ Ｐゴシック" panose="020B0600070205080204" pitchFamily="34" charset="-128"/>
                <a:sym typeface="MT Extra" panose="05050102010205020202" pitchFamily="18" charset="2"/>
              </a:rPr>
              <a:t>	    		   		    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  <a:buFont typeface="Monotype Sorts" charset="2"/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5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C00000"/>
              </a:buClr>
            </a:pPr>
            <a:r>
              <a:rPr lang="en-US" dirty="0">
                <a:ea typeface="ＭＳ Ｐゴシック" panose="020B0600070205080204" pitchFamily="34" charset="-128"/>
              </a:rPr>
              <a:t>Semaphores provide a powerful tool for enforcing mutual exclusion and coordinating processes.</a:t>
            </a:r>
          </a:p>
          <a:p>
            <a:pPr>
              <a:spcBef>
                <a:spcPct val="20000"/>
              </a:spcBef>
              <a:buClr>
                <a:srgbClr val="C00000"/>
              </a:buClr>
            </a:pPr>
            <a:r>
              <a:rPr lang="en-US" dirty="0">
                <a:ea typeface="ＭＳ Ｐゴシック" panose="020B0600070205080204" pitchFamily="34" charset="-128"/>
              </a:rPr>
              <a:t>But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wait(S)</a:t>
            </a:r>
            <a:r>
              <a:rPr lang="en-US" dirty="0">
                <a:ea typeface="ＭＳ Ｐゴシック" panose="020B0600070205080204" pitchFamily="34" charset="-128"/>
              </a:rPr>
              <a:t> and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signal(S)</a:t>
            </a:r>
            <a:r>
              <a:rPr lang="en-US" dirty="0">
                <a:ea typeface="ＭＳ Ｐゴシック" panose="020B0600070205080204" pitchFamily="34" charset="-128"/>
              </a:rPr>
              <a:t> are scattered among several processes. Hence, difficult to understand their effects.</a:t>
            </a:r>
          </a:p>
          <a:p>
            <a:pPr>
              <a:spcBef>
                <a:spcPct val="20000"/>
              </a:spcBef>
              <a:buClr>
                <a:srgbClr val="C00000"/>
              </a:buClr>
            </a:pPr>
            <a:r>
              <a:rPr lang="en-US" dirty="0">
                <a:ea typeface="ＭＳ Ｐゴシック" panose="020B0600070205080204" pitchFamily="34" charset="-128"/>
              </a:rPr>
              <a:t>Usage must be correct in all the processes.</a:t>
            </a:r>
          </a:p>
          <a:p>
            <a:pPr>
              <a:spcBef>
                <a:spcPct val="20000"/>
              </a:spcBef>
              <a:buClr>
                <a:srgbClr val="C00000"/>
              </a:buClr>
            </a:pPr>
            <a:r>
              <a:rPr lang="en-US" dirty="0">
                <a:ea typeface="ＭＳ Ｐゴシック" panose="020B0600070205080204" pitchFamily="34" charset="-128"/>
              </a:rPr>
              <a:t>One bad (or malicious) process can fail the entire collection of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7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Deadlock </a:t>
            </a:r>
            <a:r>
              <a:rPr lang="en-US" dirty="0">
                <a:ea typeface="ＭＳ Ｐゴシック" panose="020B0600070205080204" pitchFamily="34" charset="-128"/>
              </a:rPr>
              <a:t>– two or more processes are waiting indefinitely for an event that can be caused by only one of the waiting processes (Traffic Deadlocks, One-way Bridge Crossing )</a:t>
            </a:r>
          </a:p>
          <a:p>
            <a:r>
              <a:rPr lang="en-US" dirty="0"/>
              <a:t>Deadlock is a situation that occurs in </a:t>
            </a:r>
            <a:r>
              <a:rPr lang="en-US" b="1" dirty="0"/>
              <a:t>OS when any process enters a waiting state</a:t>
            </a:r>
            <a:r>
              <a:rPr lang="en-US" dirty="0"/>
              <a:t> because another waiting process is holding the demanded resource. 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b="1" dirty="0">
                <a:solidFill>
                  <a:srgbClr val="3366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Starvation</a:t>
            </a:r>
            <a:r>
              <a:rPr lang="en-US" dirty="0">
                <a:solidFill>
                  <a:srgbClr val="3366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– </a:t>
            </a:r>
            <a:r>
              <a:rPr 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indefinite blocking</a:t>
            </a:r>
            <a:r>
              <a:rPr lang="en-US" dirty="0">
                <a:ea typeface="ＭＳ Ｐゴシック" panose="020B0600070205080204" pitchFamily="34" charset="-128"/>
              </a:rPr>
              <a:t>.  A process may never be removed from the semaphore queue in which it is suspended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3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of Deadlock</a:t>
            </a:r>
          </a:p>
          <a:p>
            <a:r>
              <a:rPr lang="en-US" dirty="0"/>
              <a:t>A real-world example would be traffic, which is going only in one direction.</a:t>
            </a:r>
          </a:p>
          <a:p>
            <a:r>
              <a:rPr lang="en-US" dirty="0"/>
              <a:t>Here, a bridge is considered a resource.</a:t>
            </a:r>
          </a:p>
          <a:p>
            <a:r>
              <a:rPr lang="en-US" dirty="0"/>
              <a:t>So, when Deadlock happens, it can be easily resolved if one car backs up (Preempt resources and rollback).</a:t>
            </a:r>
          </a:p>
          <a:p>
            <a:r>
              <a:rPr lang="en-US" dirty="0"/>
              <a:t>Several cars may have to be backed up if a deadlock situation occurs.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6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07" y="2204481"/>
            <a:ext cx="9462736" cy="3178888"/>
          </a:xfrm>
        </p:spPr>
      </p:pic>
    </p:spTree>
    <p:extLst>
      <p:ext uri="{BB962C8B-B14F-4D97-AF65-F5344CB8AC3E}">
        <p14:creationId xmlns:p14="http://schemas.microsoft.com/office/powerpoint/2010/main" val="43794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Circular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568049"/>
            <a:ext cx="10515600" cy="4351338"/>
          </a:xfrm>
        </p:spPr>
        <p:txBody>
          <a:bodyPr/>
          <a:lstStyle/>
          <a:p>
            <a:r>
              <a:rPr lang="en-US" dirty="0"/>
              <a:t>One process is waiting for the resource, which is held by the second process, which is also waiting for the resource held by the third process etc. </a:t>
            </a:r>
          </a:p>
          <a:p>
            <a:r>
              <a:rPr lang="en-US" dirty="0"/>
              <a:t>This will continue until the last process is waiting for a resource held by the first process. </a:t>
            </a:r>
          </a:p>
          <a:p>
            <a:r>
              <a:rPr lang="en-US" dirty="0"/>
              <a:t>This creates a circular chain.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929" y="3267519"/>
            <a:ext cx="4092451" cy="35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Wait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9295878" cy="2727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example, a computer has three USB drives and three processes. </a:t>
            </a:r>
          </a:p>
          <a:p>
            <a:r>
              <a:rPr lang="en-US" sz="2400" dirty="0"/>
              <a:t>Each of the three processes able to holds one of the USB drives. </a:t>
            </a:r>
          </a:p>
          <a:p>
            <a:r>
              <a:rPr lang="en-US" sz="2400" dirty="0"/>
              <a:t>So, when each process requests another drive, the three processes </a:t>
            </a:r>
          </a:p>
          <a:p>
            <a:r>
              <a:rPr lang="en-US" sz="2400" dirty="0"/>
              <a:t>will have the deadlock situation as each process will be waiting for the  </a:t>
            </a:r>
          </a:p>
          <a:p>
            <a:pPr marL="0" indent="0">
              <a:buNone/>
            </a:pPr>
            <a:r>
              <a:rPr lang="en-US" sz="2400" dirty="0"/>
              <a:t>   USB drive to release, which is currently in use. </a:t>
            </a:r>
          </a:p>
          <a:p>
            <a:r>
              <a:rPr lang="en-US" sz="2400" dirty="0"/>
              <a:t>This will result in a circular chain.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00" y="3762979"/>
            <a:ext cx="3336891" cy="29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Deadlock Detection in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deadlock occurrence can be detected by the resource scheduler. </a:t>
            </a:r>
          </a:p>
          <a:p>
            <a:r>
              <a:rPr lang="en-US" dirty="0"/>
              <a:t>A resource scheduler helps OS to keep track of all the resources which are allocated to different processes. </a:t>
            </a:r>
          </a:p>
          <a:p>
            <a:r>
              <a:rPr lang="en-US" dirty="0"/>
              <a:t>So, when a deadlock is detected, it can be resolved using the below-given methods:</a:t>
            </a:r>
          </a:p>
          <a:p>
            <a:pPr lvl="1"/>
            <a:r>
              <a:rPr lang="en-US" dirty="0"/>
              <a:t>No-preemptive action</a:t>
            </a:r>
          </a:p>
          <a:p>
            <a:pPr lvl="1"/>
            <a:r>
              <a:rPr lang="en-US" dirty="0"/>
              <a:t>Mutual Exclusion</a:t>
            </a:r>
          </a:p>
          <a:p>
            <a:pPr lvl="1"/>
            <a:r>
              <a:rPr lang="en-US" dirty="0"/>
              <a:t>Hold and wait </a:t>
            </a:r>
          </a:p>
          <a:p>
            <a:pPr lvl="1"/>
            <a:r>
              <a:rPr lang="en-US" dirty="0"/>
              <a:t>Circular wait</a:t>
            </a:r>
          </a:p>
        </p:txBody>
      </p:sp>
    </p:spTree>
    <p:extLst>
      <p:ext uri="{BB962C8B-B14F-4D97-AF65-F5344CB8AC3E}">
        <p14:creationId xmlns:p14="http://schemas.microsoft.com/office/powerpoint/2010/main" val="42851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Cooperating Processes</a:t>
            </a:r>
          </a:p>
          <a:p>
            <a:pPr lvl="1"/>
            <a:r>
              <a:rPr lang="en-US" sz="3200" dirty="0"/>
              <a:t>can affect or be affected by other processes executing in the system</a:t>
            </a:r>
          </a:p>
          <a:p>
            <a:pPr lvl="1"/>
            <a:r>
              <a:rPr lang="en-US" sz="3200" dirty="0"/>
              <a:t>Can either </a:t>
            </a:r>
          </a:p>
          <a:p>
            <a:pPr lvl="2"/>
            <a:r>
              <a:rPr lang="en-US" sz="2800" dirty="0"/>
              <a:t>directly share a logical address space (Threads)</a:t>
            </a:r>
          </a:p>
          <a:p>
            <a:pPr lvl="2"/>
            <a:r>
              <a:rPr lang="en-US" sz="2800" dirty="0"/>
              <a:t>be allowed to share data only through files or messages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5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to prevent a deadlock before it can occur. </a:t>
            </a:r>
          </a:p>
          <a:p>
            <a:r>
              <a:rPr lang="en-US" dirty="0"/>
              <a:t>The system checks every transaction before it is executed to make sure it doesn’t lead the deadlock situations. </a:t>
            </a:r>
          </a:p>
          <a:p>
            <a:r>
              <a:rPr lang="en-US" dirty="0"/>
              <a:t>Such that even a small change to occur dead that an operation which can lead to Deadlock in the future it also never allowed process to execute.</a:t>
            </a:r>
          </a:p>
          <a:p>
            <a:r>
              <a:rPr lang="en-US" dirty="0"/>
              <a:t>It is a set of methods for ensuring that at least one of the conditions cannot hold.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preemptive 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539025"/>
            <a:ext cx="10851524" cy="5318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resource can be released only voluntarily by the process holding it after that process has finished its task</a:t>
            </a:r>
          </a:p>
          <a:p>
            <a:r>
              <a:rPr lang="en-US" dirty="0"/>
              <a:t>If a process which is holding some resources request another resource that can’t be immediately allocated to it, in that situation, all resources will be released.</a:t>
            </a:r>
          </a:p>
          <a:p>
            <a:r>
              <a:rPr lang="en-US" dirty="0"/>
              <a:t>Preempted resources require the list of resources for a process that is waiting.</a:t>
            </a:r>
          </a:p>
          <a:p>
            <a:r>
              <a:rPr lang="en-US" dirty="0"/>
              <a:t>The process will be restarted only if it can regain its old resource and a new one that it is requesting.</a:t>
            </a:r>
          </a:p>
          <a:p>
            <a:r>
              <a:rPr lang="en-US" dirty="0"/>
              <a:t>If the process is requesting some other resource, when it is available, then it was given to the requesting process.</a:t>
            </a:r>
          </a:p>
          <a:p>
            <a:r>
              <a:rPr lang="en-US" dirty="0"/>
              <a:t>If it is held by another process that is waiting for another resource, we release it and give it to the requesting process.</a:t>
            </a:r>
          </a:p>
        </p:txBody>
      </p:sp>
    </p:spTree>
    <p:extLst>
      <p:ext uri="{BB962C8B-B14F-4D97-AF65-F5344CB8AC3E}">
        <p14:creationId xmlns:p14="http://schemas.microsoft.com/office/powerpoint/2010/main" val="116556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hlinkClick r:id="rId2"/>
              </a:rPr>
              <a:t>Mutual Exclusion</a:t>
            </a:r>
            <a:r>
              <a:rPr lang="en-US" b="1" dirty="0">
                <a:ln w="0"/>
              </a:rPr>
              <a:t>.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During concurrent execution of processes, processes need to enter the </a:t>
            </a:r>
            <a:r>
              <a:rPr lang="en-US" dirty="0">
                <a:hlinkClick r:id="rId3"/>
              </a:rPr>
              <a:t>critical section</a:t>
            </a:r>
            <a:r>
              <a:rPr lang="en-US" dirty="0"/>
              <a:t> (or the section of the program shared across processes) at times for execution. </a:t>
            </a:r>
          </a:p>
          <a:p>
            <a:r>
              <a:rPr lang="en-US" dirty="0"/>
              <a:t>It might so happen that because of the execution of multiple processes at once, the values stored in the critical section become inconsistent. </a:t>
            </a:r>
          </a:p>
          <a:p>
            <a:r>
              <a:rPr lang="en-US" dirty="0"/>
              <a:t>In other words, the values depend on the sequence of execution of instructions – also known as a </a:t>
            </a:r>
            <a:r>
              <a:rPr lang="en-US" dirty="0">
                <a:hlinkClick r:id="rId4"/>
              </a:rPr>
              <a:t>race condition</a:t>
            </a:r>
            <a:r>
              <a:rPr lang="en-US" dirty="0"/>
              <a:t>. </a:t>
            </a:r>
          </a:p>
          <a:p>
            <a:r>
              <a:rPr lang="en-US" dirty="0"/>
              <a:t>The primary task of process synchronization is to get rid of race conditions while executing the critical section. </a:t>
            </a:r>
          </a:p>
          <a:p>
            <a:r>
              <a:rPr lang="en-US" dirty="0"/>
              <a:t>This is primarily achieved through </a:t>
            </a:r>
            <a:r>
              <a:rPr lang="en-US" dirty="0">
                <a:hlinkClick r:id="rId2"/>
              </a:rPr>
              <a:t>mutual exclusion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6579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Exclusion: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mutual exclusion condition must hold. </a:t>
            </a:r>
          </a:p>
          <a:p>
            <a:pPr lvl="1"/>
            <a:r>
              <a:rPr lang="en-US" dirty="0"/>
              <a:t>That is, at least one resource must be non-sharable </a:t>
            </a:r>
          </a:p>
          <a:p>
            <a:r>
              <a:rPr lang="en-US" dirty="0"/>
              <a:t>A </a:t>
            </a:r>
            <a:r>
              <a:rPr lang="en-US" dirty="0" err="1"/>
              <a:t>mutex</a:t>
            </a:r>
            <a:r>
              <a:rPr lang="en-US" dirty="0"/>
              <a:t> lock cannot be simultaneously shared by several processes. </a:t>
            </a:r>
          </a:p>
          <a:p>
            <a:pPr lvl="1"/>
            <a:r>
              <a:rPr lang="en-US" dirty="0"/>
              <a:t>It is a special type of binary semaphore which used for controlling access to the shared resource. </a:t>
            </a:r>
          </a:p>
          <a:p>
            <a:r>
              <a:rPr lang="en-US" dirty="0"/>
              <a:t>Mutual exclusion allows current higher priority tasks to be kept in the blocked state for the shortest time possible.</a:t>
            </a:r>
          </a:p>
        </p:txBody>
      </p:sp>
    </p:spTree>
    <p:extLst>
      <p:ext uri="{BB962C8B-B14F-4D97-AF65-F5344CB8AC3E}">
        <p14:creationId xmlns:p14="http://schemas.microsoft.com/office/powerpoint/2010/main" val="428922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Hold and Wait: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condition, processes must be stopped from holding single or multiple resources while simultaneously waiting for one or more others.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/>
              <a:t>Circular Wait:</a:t>
            </a:r>
          </a:p>
          <a:p>
            <a:r>
              <a:rPr lang="en-US" dirty="0"/>
              <a:t>It imposes a total ordering of all resource types. </a:t>
            </a:r>
          </a:p>
          <a:p>
            <a:r>
              <a:rPr lang="en-US" dirty="0"/>
              <a:t>Circular wait also requires that every process request resources in increasing order of enumeration.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6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Form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A. Process Termination: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To eliminate the deadlock, we can simply kill one or more processes. For this, we use two methods:</a:t>
            </a:r>
          </a:p>
          <a:p>
            <a:pPr lvl="1"/>
            <a:r>
              <a:rPr lang="en-US" b="1" dirty="0"/>
              <a:t>Abort all the Deadlocked Processes: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Aborting all the processes will certainly break the deadlock, but with a great expense.</a:t>
            </a:r>
          </a:p>
          <a:p>
            <a:pPr lvl="2"/>
            <a:r>
              <a:rPr lang="en-US" dirty="0"/>
              <a:t>The deadlocked processes may have computed for a long time and the result of those partial computations must be discarded and there is a probability to recalculate them later.</a:t>
            </a:r>
          </a:p>
          <a:p>
            <a:pPr lvl="1"/>
            <a:r>
              <a:rPr lang="en-US" b="1" dirty="0"/>
              <a:t>Abort one process at a time until deadlock is eliminated: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Abort one deadlocked process at a time, until deadlock cycle is eliminated from the system. </a:t>
            </a:r>
          </a:p>
          <a:p>
            <a:pPr lvl="2"/>
            <a:r>
              <a:rPr lang="en-US" dirty="0"/>
              <a:t>Due to this method, there may be considerable overhead, because after aborting each process, we have to run deadlock detection algorithm to check whether any processes are still deadlocked.</a:t>
            </a:r>
          </a:p>
        </p:txBody>
      </p:sp>
    </p:spTree>
    <p:extLst>
      <p:ext uri="{BB962C8B-B14F-4D97-AF65-F5344CB8AC3E}">
        <p14:creationId xmlns:p14="http://schemas.microsoft.com/office/powerpoint/2010/main" val="148773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1" y="566670"/>
            <a:ext cx="10684099" cy="592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B. Resource Preemption: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	To eliminate deadlocks using resource preemption, we preempt some resources from processes and give those resources to other processes. This method will raise three issues – </a:t>
            </a:r>
          </a:p>
          <a:p>
            <a:pPr lvl="1"/>
            <a:r>
              <a:rPr lang="en-US" b="1" dirty="0"/>
              <a:t>Selecting a victim: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We must determine which resources and which processes are to be preempted and also the order to minimize the cost.</a:t>
            </a:r>
          </a:p>
          <a:p>
            <a:pPr lvl="1"/>
            <a:r>
              <a:rPr lang="en-US" b="1" dirty="0"/>
              <a:t>Rollback: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We must determine what should be done with the process from which resources are preempted. One simple idea is total rollback. That means abort the process and restart it.</a:t>
            </a:r>
          </a:p>
          <a:p>
            <a:pPr lvl="1"/>
            <a:r>
              <a:rPr lang="en-US" b="1" dirty="0"/>
              <a:t>Starvation: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In a system, it may happen that same process is always picked as a victim. As a result, that process will never complete its designated task. </a:t>
            </a:r>
          </a:p>
          <a:p>
            <a:pPr lvl="2"/>
            <a:r>
              <a:rPr lang="en-US" dirty="0"/>
              <a:t>This situation is called </a:t>
            </a:r>
            <a:r>
              <a:rPr lang="en-US" b="1" dirty="0"/>
              <a:t>Starvation</a:t>
            </a:r>
            <a:r>
              <a:rPr lang="en-US" dirty="0"/>
              <a:t> and must be avoided. One solution is that a process must be picked as a victim only a finite number of times. 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banker’s algorithm is a resource allocation </a:t>
            </a:r>
          </a:p>
          <a:p>
            <a:r>
              <a:rPr lang="en-US" dirty="0"/>
              <a:t>and deadlock avoidance algorithm that tests for safety by simulating the allocation for predetermined maximum possible amounts of all resources, </a:t>
            </a:r>
          </a:p>
          <a:p>
            <a:r>
              <a:rPr lang="en-US" dirty="0"/>
              <a:t>then makes an “s-state” check to test for possible activities, before deciding whether allocation should be allowed to continue</a:t>
            </a:r>
          </a:p>
        </p:txBody>
      </p:sp>
    </p:spTree>
    <p:extLst>
      <p:ext uri="{BB962C8B-B14F-4D97-AF65-F5344CB8AC3E}">
        <p14:creationId xmlns:p14="http://schemas.microsoft.com/office/powerpoint/2010/main" val="4098063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detail report 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Producer Consumer Problem In Operating System</a:t>
            </a:r>
          </a:p>
          <a:p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64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panose="020B0600070205080204" pitchFamily="34" charset="-128"/>
              </a:rPr>
              <a:t>Critical Section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52941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panose="020B0600070205080204" pitchFamily="34" charset="-128"/>
              </a:rPr>
              <a:t>Critical Section:</a:t>
            </a:r>
          </a:p>
          <a:p>
            <a:pPr>
              <a:buNone/>
            </a:pPr>
            <a:r>
              <a:rPr lang="en-US" sz="2600" dirty="0">
                <a:ea typeface="ＭＳ Ｐゴシック" panose="020B0600070205080204" pitchFamily="34" charset="-128"/>
              </a:rPr>
              <a:t>		Each process has a section of code in which process can</a:t>
            </a:r>
          </a:p>
          <a:p>
            <a:pPr lvl="2"/>
            <a:r>
              <a:rPr lang="en-US" sz="2600" dirty="0">
                <a:ea typeface="ＭＳ Ｐゴシック" panose="020B0600070205080204" pitchFamily="34" charset="-128"/>
              </a:rPr>
              <a:t>Update Variables</a:t>
            </a:r>
          </a:p>
          <a:p>
            <a:pPr lvl="2"/>
            <a:r>
              <a:rPr lang="en-US" sz="2600" dirty="0">
                <a:ea typeface="ＭＳ Ｐゴシック" panose="020B0600070205080204" pitchFamily="34" charset="-128"/>
              </a:rPr>
              <a:t>Update a table</a:t>
            </a:r>
          </a:p>
          <a:p>
            <a:pPr lvl="2"/>
            <a:r>
              <a:rPr lang="en-US" sz="2600" dirty="0">
                <a:ea typeface="ＭＳ Ｐゴシック" panose="020B0600070205080204" pitchFamily="34" charset="-128"/>
              </a:rPr>
              <a:t>Write a file </a:t>
            </a:r>
            <a:r>
              <a:rPr lang="en-US" sz="2600" dirty="0" err="1">
                <a:ea typeface="ＭＳ Ｐゴシック" panose="020B0600070205080204" pitchFamily="34" charset="-128"/>
              </a:rPr>
              <a:t>etc</a:t>
            </a:r>
            <a:endParaRPr lang="en-US" sz="2600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When one process is executing in its critical section , no other process is to be allowed to execute in its critical section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No two process are executing in their critical sections at the same time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Critical Section Problem: To design a protocol which processes can use to cooperate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Each process should request to enter its critical section </a:t>
            </a:r>
            <a:r>
              <a:rPr lang="en-US" b="1" dirty="0">
                <a:ea typeface="ＭＳ Ｐゴシック" panose="020B0600070205080204" pitchFamily="34" charset="-128"/>
              </a:rPr>
              <a:t>(entry section)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2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2"/>
          <a:stretch/>
        </p:blipFill>
        <p:spPr>
          <a:xfrm>
            <a:off x="4115805" y="2469781"/>
            <a:ext cx="3419475" cy="3196923"/>
          </a:xfrm>
        </p:spPr>
      </p:pic>
    </p:spTree>
    <p:extLst>
      <p:ext uri="{BB962C8B-B14F-4D97-AF65-F5344CB8AC3E}">
        <p14:creationId xmlns:p14="http://schemas.microsoft.com/office/powerpoint/2010/main" val="343842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panose="020B0600070205080204" pitchFamily="34" charset="-128"/>
              </a:rPr>
              <a:t>Solution to Critical-Section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0000FF"/>
              </a:buClr>
              <a:buFont typeface="Arial" panose="020B0604020202020204" pitchFamily="34" charset="0"/>
              <a:buAutoNum type="arabicPeriod"/>
            </a:pPr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Mutual Exclusion </a:t>
            </a:r>
            <a:r>
              <a:rPr lang="en-US" dirty="0">
                <a:ea typeface="ＭＳ Ｐゴシック" panose="020B0600070205080204" pitchFamily="34" charset="-128"/>
              </a:rPr>
              <a:t>- If process </a:t>
            </a:r>
            <a:r>
              <a:rPr 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P</a:t>
            </a:r>
            <a:r>
              <a:rPr lang="en-US" b="1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dirty="0">
                <a:ea typeface="ＭＳ Ｐゴシック" panose="020B0600070205080204" pitchFamily="34" charset="-128"/>
              </a:rPr>
              <a:t> is executing in its critical section, then no other processes can be executing in their critical sections.</a:t>
            </a:r>
          </a:p>
          <a:p>
            <a:pPr>
              <a:buClr>
                <a:srgbClr val="0000FF"/>
              </a:buClr>
              <a:buFont typeface="Monotype Sorts" charset="2"/>
              <a:buAutoNum type="arabicPeriod"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buClr>
                <a:srgbClr val="0000FF"/>
              </a:buClr>
              <a:buFont typeface="Arial" panose="020B0604020202020204" pitchFamily="34" charset="0"/>
              <a:buAutoNum type="arabicPeriod"/>
            </a:pPr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Progress</a:t>
            </a:r>
            <a:r>
              <a:rPr lang="en-US" dirty="0">
                <a:ea typeface="ＭＳ Ｐゴシック" panose="020B0600070205080204" pitchFamily="34" charset="-128"/>
              </a:rPr>
              <a:t> - If no process is executing in its critical section and some processes wish to enter their critical section, then the </a:t>
            </a:r>
            <a:r>
              <a:rPr lang="en-US" b="1" dirty="0">
                <a:ea typeface="ＭＳ Ｐゴシック" panose="020B0600070205080204" pitchFamily="34" charset="-128"/>
              </a:rPr>
              <a:t>selection</a:t>
            </a:r>
            <a:r>
              <a:rPr lang="en-US" dirty="0">
                <a:ea typeface="ＭＳ Ｐゴシック" panose="020B0600070205080204" pitchFamily="34" charset="-128"/>
              </a:rPr>
              <a:t> of the processes that will enter the critical section next cannot be postponed indefinitely.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>
                <a:ea typeface="ＭＳ Ｐゴシック" panose="020B0600070205080204" pitchFamily="34" charset="-128"/>
              </a:rPr>
              <a:t>To decide which process (among many competing) can enter its critical section, only those processes can participate which are not in their remainder section. 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AutoNum type="arabicPeriod"/>
            </a:pPr>
            <a:endParaRPr lang="en-US" dirty="0">
              <a:ea typeface="ＭＳ Ｐゴシック" panose="020B0600070205080204" pitchFamily="34" charset="-128"/>
            </a:endParaRPr>
          </a:p>
          <a:p>
            <a:pPr>
              <a:buClr>
                <a:srgbClr val="0000FF"/>
              </a:buClr>
              <a:buFont typeface="Arial" panose="020B0604020202020204" pitchFamily="34" charset="0"/>
              <a:buAutoNum type="arabicPeriod"/>
            </a:pPr>
            <a:r>
              <a:rPr 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Bounded Waiting </a:t>
            </a:r>
            <a:r>
              <a:rPr lang="en-US" dirty="0">
                <a:ea typeface="ＭＳ Ｐゴシック" panose="020B0600070205080204" pitchFamily="34" charset="-128"/>
              </a:rPr>
              <a:t>-  A bound must exist on the number of times that other processes are allowed to enter their critical sections after a process has made a request to enter its critical section and before that request is granted.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Process Synchronization refers to </a:t>
            </a:r>
            <a:r>
              <a:rPr lang="en-US" b="1" dirty="0"/>
              <a:t>coordinating the execution of processes so that no two processes can have access to the same shared data and resources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problem occurs when two processes running simultaneously share the same data or variable</a:t>
            </a:r>
          </a:p>
          <a:p>
            <a:pPr algn="just"/>
            <a:r>
              <a:rPr lang="en-US" dirty="0"/>
              <a:t>In Synchronization hardware, we explore several more solutions to the critical-section problem using techniques ranging from </a:t>
            </a:r>
            <a:r>
              <a:rPr lang="en-US" b="1" dirty="0"/>
              <a:t>hardware to software based APIs available to application programmers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Synchronization is </a:t>
            </a:r>
            <a:r>
              <a:rPr lang="en-US" b="1" dirty="0"/>
              <a:t>the way by which processes that share the same memory space are managed in an operating system</a:t>
            </a:r>
            <a:r>
              <a:rPr lang="en-US" dirty="0"/>
              <a:t>. It helps maintain the consistency of data by using variables or hardware so that only one process can make changes to the shared memory at a time</a:t>
            </a:r>
          </a:p>
        </p:txBody>
      </p:sp>
    </p:spTree>
    <p:extLst>
      <p:ext uri="{BB962C8B-B14F-4D97-AF65-F5344CB8AC3E}">
        <p14:creationId xmlns:p14="http://schemas.microsoft.com/office/powerpoint/2010/main" val="309420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panose="020B0600070205080204" pitchFamily="34" charset="-128"/>
              </a:rPr>
              <a:t>Synchronization Hardware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anose="020B0600070205080204" pitchFamily="34" charset="-128"/>
              </a:rPr>
              <a:t>Normally, access to a memory location excludes other accesses to that same location.</a:t>
            </a:r>
          </a:p>
          <a:p>
            <a:pPr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anose="020B0600070205080204" pitchFamily="34" charset="-128"/>
              </a:rPr>
              <a:t>Extension: designers have proposed machine instructions that perform two operations atomically (indivisibly) on the same memory location (e.g., reading and writing).</a:t>
            </a:r>
          </a:p>
          <a:p>
            <a:pPr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anose="020B0600070205080204" pitchFamily="34" charset="-128"/>
              </a:rPr>
              <a:t>The execution of such an instruction is also mutually exclusive (even on Multiprocessors).</a:t>
            </a:r>
          </a:p>
          <a:p>
            <a:pPr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 panose="020B0600070205080204" pitchFamily="34" charset="-128"/>
              </a:rPr>
              <a:t>They can be used to provide mutual exclusion (restricted to shared processes) but other mechanisms are needed to satisfy the other two requirements of a good solution to the CS problem.</a:t>
            </a:r>
          </a:p>
        </p:txBody>
      </p:sp>
    </p:spTree>
    <p:extLst>
      <p:ext uri="{BB962C8B-B14F-4D97-AF65-F5344CB8AC3E}">
        <p14:creationId xmlns:p14="http://schemas.microsoft.com/office/powerpoint/2010/main" val="407504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Many systems provide hardware support for critical section code</a:t>
            </a: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Uniprocessors – could disable interrupts</a:t>
            </a:r>
          </a:p>
          <a:p>
            <a:pPr lvl="1">
              <a:tabLst>
                <a:tab pos="744538" algn="l"/>
                <a:tab pos="1025525" algn="l"/>
                <a:tab pos="1260475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Currently running code would execute without preemption</a:t>
            </a:r>
          </a:p>
          <a:p>
            <a:pPr lvl="1">
              <a:tabLst>
                <a:tab pos="744538" algn="l"/>
                <a:tab pos="1025525" algn="l"/>
                <a:tab pos="1260475" algn="l"/>
              </a:tabLst>
            </a:pPr>
            <a:r>
              <a:rPr lang="en-US" dirty="0">
                <a:ea typeface="ＭＳ Ｐゴシック" panose="020B0600070205080204" pitchFamily="34" charset="-128"/>
              </a:rPr>
              <a:t>Generally too inefficient on multiprocessor systems</a:t>
            </a:r>
          </a:p>
          <a:p>
            <a:pPr marL="914400" lvl="2" indent="0"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744538" algn="l"/>
                <a:tab pos="1025525" algn="l"/>
                <a:tab pos="1260475" algn="l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Modern machines provide special atomic hardware instructions</a:t>
            </a:r>
          </a:p>
          <a:p>
            <a:pPr lvl="2">
              <a:tabLst>
                <a:tab pos="744538" algn="l"/>
                <a:tab pos="1025525" algn="l"/>
                <a:tab pos="1260475" algn="l"/>
              </a:tabLst>
            </a:pPr>
            <a:r>
              <a:rPr lang="en-US" sz="24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Atomic = non-</a:t>
            </a:r>
            <a:r>
              <a:rPr lang="en-US" sz="24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interruptable</a:t>
            </a:r>
            <a:endParaRPr lang="en-US" sz="24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88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Semaphore</a:t>
            </a:r>
            <a:r>
              <a:rPr lang="en-US" dirty="0"/>
              <a:t> is simply a variable that is non-negative and shared between threads. </a:t>
            </a:r>
          </a:p>
          <a:p>
            <a:r>
              <a:rPr lang="en-US" dirty="0"/>
              <a:t>A semaphore is a signaling mechanism, and a thread that is waiting on a semaphore can be signaled by another thread.</a:t>
            </a:r>
          </a:p>
          <a:p>
            <a:r>
              <a:rPr lang="en-US" dirty="0"/>
              <a:t>It uses two atomic operations, </a:t>
            </a:r>
          </a:p>
          <a:p>
            <a:pPr marL="457200" lvl="1" indent="0">
              <a:buNone/>
            </a:pPr>
            <a:r>
              <a:rPr lang="en-US" dirty="0"/>
              <a:t>1) Wait</a:t>
            </a:r>
          </a:p>
          <a:p>
            <a:pPr marL="457200" lvl="1" indent="0">
              <a:buNone/>
            </a:pPr>
            <a:r>
              <a:rPr lang="en-US" dirty="0"/>
              <a:t>2) Signal for the process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23717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9962</TotalTime>
  <Words>1384</Words>
  <Application>Microsoft Office PowerPoint</Application>
  <PresentationFormat>Widescreen</PresentationFormat>
  <Paragraphs>160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Operating System </vt:lpstr>
      <vt:lpstr>Process Synchronization</vt:lpstr>
      <vt:lpstr>Critical Section</vt:lpstr>
      <vt:lpstr>PowerPoint Presentation</vt:lpstr>
      <vt:lpstr>Solution to Critical-Section Problem</vt:lpstr>
      <vt:lpstr>Hardware Synchronization</vt:lpstr>
      <vt:lpstr>Synchronization Hardware</vt:lpstr>
      <vt:lpstr>PowerPoint Presentation</vt:lpstr>
      <vt:lpstr>Semaphore</vt:lpstr>
      <vt:lpstr>PowerPoint Presentation</vt:lpstr>
      <vt:lpstr>PowerPoint Presentation</vt:lpstr>
      <vt:lpstr>PowerPoint Presentation</vt:lpstr>
      <vt:lpstr>PowerPoint Presentation</vt:lpstr>
      <vt:lpstr>Deadlock</vt:lpstr>
      <vt:lpstr>PowerPoint Presentation</vt:lpstr>
      <vt:lpstr>PowerPoint Presentation</vt:lpstr>
      <vt:lpstr>What is Circular wait?</vt:lpstr>
      <vt:lpstr>Circular Wait</vt:lpstr>
      <vt:lpstr>Deadlock Detection in OS</vt:lpstr>
      <vt:lpstr>Deadlock Prevention</vt:lpstr>
      <vt:lpstr>No preemptive action:</vt:lpstr>
      <vt:lpstr>Mutual Exclusion. </vt:lpstr>
      <vt:lpstr>Mutual Exclusion:</vt:lpstr>
      <vt:lpstr>Hold and Wait:</vt:lpstr>
      <vt:lpstr>Recovery Form Deadlock</vt:lpstr>
      <vt:lpstr>PowerPoint Presentation</vt:lpstr>
      <vt:lpstr>Banker’s Algorithm</vt:lpstr>
      <vt:lpstr>Write a detail report on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Zaib Un Nisa</dc:creator>
  <cp:lastModifiedBy>Abdullah Ahmad</cp:lastModifiedBy>
  <cp:revision>27</cp:revision>
  <dcterms:created xsi:type="dcterms:W3CDTF">2021-12-23T04:53:05Z</dcterms:created>
  <dcterms:modified xsi:type="dcterms:W3CDTF">2022-06-02T04:40:24Z</dcterms:modified>
</cp:coreProperties>
</file>