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60" r:id="rId7"/>
    <p:sldId id="261" r:id="rId8"/>
    <p:sldId id="281" r:id="rId9"/>
    <p:sldId id="282" r:id="rId10"/>
    <p:sldId id="283" r:id="rId11"/>
    <p:sldId id="284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277" r:id="rId20"/>
    <p:sldId id="278" r:id="rId21"/>
    <p:sldId id="286" r:id="rId22"/>
    <p:sldId id="287" r:id="rId23"/>
    <p:sldId id="275" r:id="rId24"/>
    <p:sldId id="267" r:id="rId25"/>
    <p:sldId id="279" r:id="rId26"/>
    <p:sldId id="270" r:id="rId27"/>
    <p:sldId id="274" r:id="rId28"/>
    <p:sldId id="273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7770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2E0C-7830-4F5D-B97E-A49068580FF3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83B0-447C-4081-9B97-44D983DD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6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2E0C-7830-4F5D-B97E-A49068580FF3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83B0-447C-4081-9B97-44D983DD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2E0C-7830-4F5D-B97E-A49068580FF3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83B0-447C-4081-9B97-44D983DD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2E0C-7830-4F5D-B97E-A49068580FF3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83B0-447C-4081-9B97-44D983DD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1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2E0C-7830-4F5D-B97E-A49068580FF3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83B0-447C-4081-9B97-44D983DD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2E0C-7830-4F5D-B97E-A49068580FF3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83B0-447C-4081-9B97-44D983DD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7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2E0C-7830-4F5D-B97E-A49068580FF3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83B0-447C-4081-9B97-44D983DD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2E0C-7830-4F5D-B97E-A49068580FF3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83B0-447C-4081-9B97-44D983DD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2E0C-7830-4F5D-B97E-A49068580FF3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83B0-447C-4081-9B97-44D983DD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5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2E0C-7830-4F5D-B97E-A49068580FF3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83B0-447C-4081-9B97-44D983DD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2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2E0C-7830-4F5D-B97E-A49068580FF3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83B0-447C-4081-9B97-44D983DD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2E0C-7830-4F5D-B97E-A49068580FF3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83B0-447C-4081-9B97-44D983DD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18" y="334851"/>
            <a:ext cx="9589559" cy="5924282"/>
          </a:xfrm>
        </p:spPr>
      </p:pic>
    </p:spTree>
    <p:extLst>
      <p:ext uri="{BB962C8B-B14F-4D97-AF65-F5344CB8AC3E}">
        <p14:creationId xmlns:p14="http://schemas.microsoft.com/office/powerpoint/2010/main" val="24611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Initially, the whole memory space is available for the user processes as a large block, a </a:t>
            </a:r>
            <a:r>
              <a:rPr lang="en-US" b="1" dirty="0"/>
              <a:t>hole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Eventually</a:t>
            </a:r>
            <a:r>
              <a:rPr lang="en-US" dirty="0"/>
              <a:t>, when the processes arrive in the memory, executes, terminates and leaves the memory </a:t>
            </a:r>
            <a:r>
              <a:rPr lang="en-US" dirty="0" smtClean="0"/>
              <a:t>it creates </a:t>
            </a:r>
            <a:r>
              <a:rPr lang="en-US" dirty="0"/>
              <a:t>set of holes of variable </a:t>
            </a:r>
            <a:r>
              <a:rPr lang="en-US" dirty="0" smtClean="0"/>
              <a:t>sizes</a:t>
            </a:r>
          </a:p>
          <a:p>
            <a:r>
              <a:rPr lang="en-US" dirty="0"/>
              <a:t>In the </a:t>
            </a:r>
            <a:r>
              <a:rPr lang="en-US" b="1" dirty="0"/>
              <a:t>variable size partition</a:t>
            </a:r>
            <a:r>
              <a:rPr lang="en-US" dirty="0"/>
              <a:t> method, the operating system </a:t>
            </a:r>
            <a:r>
              <a:rPr lang="en-US" dirty="0" smtClean="0"/>
              <a:t>analysis </a:t>
            </a:r>
            <a:r>
              <a:rPr lang="en-US" dirty="0"/>
              <a:t>the memory requirement of the process and see whether it has a memory block of the required size.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it finds the match, then it allocates that memory block to the process.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not, then it searches the ready queue for the process that has a smaller memory requirement</a:t>
            </a:r>
          </a:p>
        </p:txBody>
      </p:sp>
    </p:spTree>
    <p:extLst>
      <p:ext uri="{BB962C8B-B14F-4D97-AF65-F5344CB8AC3E}">
        <p14:creationId xmlns:p14="http://schemas.microsoft.com/office/powerpoint/2010/main" val="19867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sz="2400" b="1" dirty="0"/>
              <a:t>Internal Fragmentation</a:t>
            </a:r>
            <a:r>
              <a:rPr lang="en-US" sz="2400" dirty="0"/>
              <a:t> – allocated memory may be slightly larger than requested memory; this size difference is the memory internal to a partition, that is not being used.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2400" b="1" dirty="0"/>
              <a:t>External Fragmentation</a:t>
            </a:r>
            <a:r>
              <a:rPr lang="en-US" sz="2400" dirty="0"/>
              <a:t> – total memory space exists to satisfy a size </a:t>
            </a:r>
            <a:r>
              <a:rPr lang="en-US" sz="2400" i="1" dirty="0"/>
              <a:t>n</a:t>
            </a:r>
            <a:r>
              <a:rPr lang="en-US" sz="2400" dirty="0"/>
              <a:t> request, but that memory is not contiguous.</a:t>
            </a:r>
          </a:p>
          <a:p>
            <a:pPr lvl="1">
              <a:defRPr/>
            </a:pPr>
            <a:endParaRPr lang="en-US" sz="2000" dirty="0"/>
          </a:p>
          <a:p>
            <a:pPr>
              <a:buFont typeface="Monotype Sorts" charset="2"/>
              <a:buNone/>
              <a:defRPr/>
            </a:pPr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0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Reduce external fragmentation by doing compaction: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Shuffle memory contents to place all free memory together in one large block (or possibly a few large ones).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Compaction is possible </a:t>
            </a:r>
            <a:r>
              <a:rPr lang="en-US" i="1" dirty="0">
                <a:ea typeface="ＭＳ Ｐゴシック" panose="020B0600070205080204" pitchFamily="34" charset="-128"/>
              </a:rPr>
              <a:t>only</a:t>
            </a:r>
            <a:r>
              <a:rPr lang="en-US" dirty="0">
                <a:ea typeface="ＭＳ Ｐゴシック" panose="020B0600070205080204" pitchFamily="34" charset="-128"/>
              </a:rPr>
              <a:t> if relocation is dynamic, and is done at execution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5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Placement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ＭＳ Ｐゴシック" panose="020B0600070205080204" pitchFamily="34" charset="-128"/>
              </a:rPr>
              <a:t>Operating system must decide which free block to allocate to a process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Best-fit algorithm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Chooses the block that is closest in size to the </a:t>
            </a:r>
            <a:r>
              <a:rPr lang="en-US" dirty="0" smtClean="0">
                <a:ea typeface="ＭＳ Ｐゴシック" panose="020B0600070205080204" pitchFamily="34" charset="-128"/>
              </a:rPr>
              <a:t>request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Since </a:t>
            </a:r>
            <a:r>
              <a:rPr lang="en-US" dirty="0">
                <a:ea typeface="ＭＳ Ｐゴシック" panose="020B0600070205080204" pitchFamily="34" charset="-128"/>
              </a:rPr>
              <a:t>smallest block is found for process, the smallest amount of fragmentation is left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Memory compaction must be done more often</a:t>
            </a:r>
          </a:p>
          <a:p>
            <a:pPr marL="457200" lvl="1" indent="0">
              <a:buNone/>
            </a:pP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89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First-fit algorithm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Scans memory form the beginning and chooses the first available block that is large enough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Fastest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May have many process loaded in the front end of memory that must be searched over when trying to find a free block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Worst-fit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Search the entire list of available memory and allocate the largest block.</a:t>
            </a:r>
          </a:p>
          <a:p>
            <a:pPr lvl="1">
              <a:buFont typeface="Monotype Sorts" charset="2"/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101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644" y="148368"/>
            <a:ext cx="6041846" cy="657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471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ea typeface="ＭＳ Ｐゴシック" panose="020B0600070205080204" pitchFamily="34" charset="-128"/>
              </a:rPr>
              <a:t>A process can be swapped temporarily out of memory to a backing store, and then brought back into memory for continued execution</a:t>
            </a:r>
            <a:br>
              <a:rPr lang="en-US" dirty="0">
                <a:ea typeface="ＭＳ Ｐゴシック" panose="020B0600070205080204" pitchFamily="34" charset="-128"/>
              </a:rPr>
            </a:br>
            <a:endParaRPr 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Backing store</a:t>
            </a:r>
            <a:r>
              <a:rPr lang="en-US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– fast disk large enough to accommodate copies of all memory images for all users; must provide direct access to these memory images</a:t>
            </a:r>
            <a:br>
              <a:rPr lang="en-US" dirty="0">
                <a:ea typeface="ＭＳ Ｐゴシック" panose="020B0600070205080204" pitchFamily="34" charset="-128"/>
              </a:rPr>
            </a:br>
            <a:endParaRPr 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dirty="0">
                <a:ea typeface="ＭＳ Ｐゴシック" panose="020B0600070205080204" pitchFamily="34" charset="-128"/>
              </a:rPr>
              <a:t>Major part of swap time is transfer time; total transfer time is directly proportional to the amount of memory swapped</a:t>
            </a:r>
            <a:br>
              <a:rPr lang="en-US" dirty="0">
                <a:ea typeface="ＭＳ Ｐゴシック" panose="020B0600070205080204" pitchFamily="34" charset="-128"/>
              </a:rPr>
            </a:br>
            <a:endParaRPr 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dirty="0">
                <a:ea typeface="ＭＳ Ｐゴシック" panose="020B0600070205080204" pitchFamily="34" charset="-128"/>
              </a:rPr>
              <a:t>Modified versions of swapping are found on many systems (i.e., UNIX, Linux, and Windows)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dirty="0">
                <a:ea typeface="ＭＳ Ｐゴシック" panose="020B0600070205080204" pitchFamily="34" charset="-128"/>
              </a:rPr>
              <a:t>System maintains a </a:t>
            </a:r>
            <a:r>
              <a:rPr lang="en-US" b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ready queue</a:t>
            </a:r>
            <a:r>
              <a:rPr lang="en-US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of ready-to-run processes which have memory images on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7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20" y="1445130"/>
            <a:ext cx="6726439" cy="503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76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Logical Address</a:t>
            </a:r>
            <a:r>
              <a:rPr lang="en-US" dirty="0"/>
              <a:t> is generated by CPU while a program is running.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logical address is virtual address as it does not exist physically, therefore, it is also known as Virtual Address.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address is used as a reference to access the physical memory location by CPU.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 Logical Address Space is used for the set of all logical addresses generated by a program’s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124467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en-US" dirty="0"/>
              <a:t>can be shared by a set of processes. </a:t>
            </a:r>
            <a:endParaRPr lang="en-US" dirty="0" smtClean="0"/>
          </a:p>
          <a:p>
            <a:r>
              <a:rPr lang="en-US" dirty="0" smtClean="0"/>
              <a:t>With CPU </a:t>
            </a:r>
            <a:r>
              <a:rPr lang="en-US" dirty="0"/>
              <a:t>scheduling, we can improve both the utilization of the CPU </a:t>
            </a:r>
            <a:r>
              <a:rPr lang="en-US" dirty="0" smtClean="0"/>
              <a:t>and the </a:t>
            </a:r>
            <a:r>
              <a:rPr lang="en-US" dirty="0"/>
              <a:t>speed of the computer’s response to its users.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realize this increase </a:t>
            </a:r>
            <a:r>
              <a:rPr lang="en-US" dirty="0" smtClean="0"/>
              <a:t>in performance</a:t>
            </a:r>
            <a:r>
              <a:rPr lang="en-US" dirty="0"/>
              <a:t>, however, we must keep several processes in memory—that </a:t>
            </a:r>
            <a:r>
              <a:rPr lang="en-US" dirty="0" smtClean="0"/>
              <a:t>is, we </a:t>
            </a:r>
            <a:r>
              <a:rPr lang="en-US" dirty="0"/>
              <a:t>must share memory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Physical Address</a:t>
            </a:r>
            <a:r>
              <a:rPr lang="en-US" dirty="0"/>
              <a:t> identifies a physical location of required data in a memory.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never directly deals with the physical address but can access by its corresponding logical address.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program generates the logical address and thinks that the program is running in this logical address but the program needs physical memory for its execution,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herefore</a:t>
            </a:r>
            <a:r>
              <a:rPr lang="en-US" dirty="0"/>
              <a:t>, the logical address must be mapped to the physical address by MMU before they are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term Physical Address Space is used for all physical addresses corresponding to the logical addresses in a Logical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16380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Contiguous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non-contiguous allocation, Operating system needs to maintain the table which is called </a:t>
            </a:r>
            <a:r>
              <a:rPr lang="en-US" b="1" dirty="0"/>
              <a:t>Page Table</a:t>
            </a:r>
            <a:r>
              <a:rPr lang="en-US" dirty="0"/>
              <a:t> for each process which contains the base address of the each block which is acquired by the process in memory space.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non-contiguous memory allocation, different parts of a process is allocated different places in Main Memory.</a:t>
            </a:r>
          </a:p>
        </p:txBody>
      </p:sp>
    </p:spTree>
    <p:extLst>
      <p:ext uri="{BB962C8B-B14F-4D97-AF65-F5344CB8AC3E}">
        <p14:creationId xmlns:p14="http://schemas.microsoft.com/office/powerpoint/2010/main" val="154472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72" y="605308"/>
            <a:ext cx="5649371" cy="5589430"/>
          </a:xfrm>
        </p:spPr>
      </p:pic>
    </p:spTree>
    <p:extLst>
      <p:ext uri="{BB962C8B-B14F-4D97-AF65-F5344CB8AC3E}">
        <p14:creationId xmlns:p14="http://schemas.microsoft.com/office/powerpoint/2010/main" val="246920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is a </a:t>
            </a:r>
            <a:r>
              <a:rPr lang="en-US" b="1" dirty="0"/>
              <a:t>function of memory management where a computer will store and retrieve data from a device's secondary storage to the primary </a:t>
            </a:r>
            <a:r>
              <a:rPr lang="en-US" b="1" dirty="0" smtClean="0"/>
              <a:t>storage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typically stored in random access memory (RAM) for fast retrieval. </a:t>
            </a:r>
            <a:endParaRPr lang="en-US" dirty="0" smtClean="0"/>
          </a:p>
          <a:p>
            <a:pPr lvl="1"/>
            <a:r>
              <a:rPr lang="en-US" dirty="0" smtClean="0"/>
              <a:t>Secondary </a:t>
            </a:r>
            <a:r>
              <a:rPr lang="en-US" dirty="0"/>
              <a:t>storage is where data in a computer is kept for longer periods of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a storage mechanism used to retrieve processes from the secondary storage into the main memory in the form of </a:t>
            </a:r>
            <a:r>
              <a:rPr lang="en-US" b="1" dirty="0"/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630920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Memory-Management Unit (</a:t>
            </a:r>
            <a:r>
              <a:rPr lang="en-US" sz="3600" dirty="0">
                <a:ea typeface="ＭＳ Ｐゴシック" panose="020B0600070205080204" pitchFamily="34" charset="-128"/>
              </a:rPr>
              <a:t>MMU</a:t>
            </a:r>
            <a:r>
              <a:rPr lang="en-US" dirty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memory management unit (MMU), sometimes called paged memory management unit (PMMU), is </a:t>
            </a:r>
            <a:r>
              <a:rPr lang="en-US" b="1" dirty="0"/>
              <a:t>a computer hardware unit having all memory references passed through itself</a:t>
            </a:r>
            <a:r>
              <a:rPr lang="en-US" dirty="0"/>
              <a:t>, primarily performing the translation of virtual memory addresses to physical addresses</a:t>
            </a:r>
            <a:r>
              <a:rPr lang="en-US" dirty="0" smtClean="0"/>
              <a:t>.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r>
              <a:rPr lang="en-US" dirty="0" smtClean="0">
                <a:ea typeface="ＭＳ Ｐゴシック" panose="020B0600070205080204" pitchFamily="34" charset="-128"/>
              </a:rPr>
              <a:t>Hardware </a:t>
            </a:r>
            <a:r>
              <a:rPr lang="en-US" dirty="0">
                <a:ea typeface="ＭＳ Ｐゴシック" panose="020B0600070205080204" pitchFamily="34" charset="-128"/>
              </a:rPr>
              <a:t>device that maps virtual to physical </a:t>
            </a:r>
            <a:r>
              <a:rPr lang="en-US" dirty="0" smtClean="0">
                <a:ea typeface="ＭＳ Ｐゴシック" panose="020B0600070205080204" pitchFamily="34" charset="-128"/>
              </a:rPr>
              <a:t>address</a:t>
            </a:r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In MMU scheme, the value in the relocation register is added to every address generated by a user process at the time it is sent to </a:t>
            </a:r>
            <a:r>
              <a:rPr lang="en-US" dirty="0" smtClean="0">
                <a:ea typeface="ＭＳ Ｐゴシック" panose="020B0600070205080204" pitchFamily="34" charset="-128"/>
              </a:rPr>
              <a:t>memory</a:t>
            </a:r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The user program deals with </a:t>
            </a:r>
            <a:r>
              <a:rPr lang="en-US" i="1" dirty="0">
                <a:ea typeface="ＭＳ Ｐゴシック" panose="020B0600070205080204" pitchFamily="34" charset="-128"/>
              </a:rPr>
              <a:t>logical</a:t>
            </a:r>
            <a:r>
              <a:rPr lang="en-US" dirty="0">
                <a:ea typeface="ＭＳ Ｐゴシック" panose="020B0600070205080204" pitchFamily="34" charset="-128"/>
              </a:rPr>
              <a:t> addresses; it never sees the </a:t>
            </a:r>
            <a:r>
              <a:rPr lang="en-US" i="1" dirty="0">
                <a:ea typeface="ＭＳ Ｐゴシック" panose="020B0600070205080204" pitchFamily="34" charset="-128"/>
              </a:rPr>
              <a:t>real</a:t>
            </a:r>
            <a:r>
              <a:rPr lang="en-US" dirty="0">
                <a:ea typeface="ＭＳ Ｐゴシック" panose="020B0600070205080204" pitchFamily="34" charset="-128"/>
              </a:rPr>
              <a:t> physical </a:t>
            </a:r>
            <a:r>
              <a:rPr lang="en-US" dirty="0" smtClean="0">
                <a:ea typeface="ＭＳ Ｐゴシック" panose="020B0600070205080204" pitchFamily="34" charset="-128"/>
              </a:rPr>
              <a:t>addresses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58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page table is </a:t>
            </a:r>
            <a:r>
              <a:rPr lang="en-US" b="1" dirty="0"/>
              <a:t>the data structure used by a virtual memory system</a:t>
            </a:r>
            <a:r>
              <a:rPr lang="en-US" dirty="0"/>
              <a:t> in a computer operating system to store the mapping between virtual addresses and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913061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lang="en-US" dirty="0">
                <a:ea typeface="ＭＳ Ｐゴシック" panose="020B0600070205080204" pitchFamily="34" charset="-128"/>
              </a:rPr>
              <a:t>Divide physical memory into fixed-sized blocks, called </a:t>
            </a:r>
            <a:r>
              <a:rPr lang="en-US" b="1" u="sng" dirty="0">
                <a:ea typeface="ＭＳ Ｐゴシック" panose="020B0600070205080204" pitchFamily="34" charset="-128"/>
              </a:rPr>
              <a:t>frames</a:t>
            </a:r>
            <a:endParaRPr lang="en-US" u="sng" dirty="0"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Clr>
                <a:srgbClr val="C00000"/>
              </a:buClr>
            </a:pPr>
            <a:r>
              <a:rPr lang="en-US" dirty="0">
                <a:ea typeface="ＭＳ Ｐゴシック" panose="020B0600070205080204" pitchFamily="34" charset="-128"/>
              </a:rPr>
              <a:t>Divide logical memory into blocks of the same size, called </a:t>
            </a:r>
            <a:r>
              <a:rPr lang="en-US" b="1" u="sng" dirty="0">
                <a:ea typeface="ＭＳ Ｐゴシック" panose="020B0600070205080204" pitchFamily="34" charset="-128"/>
              </a:rPr>
              <a:t>pages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sz="1050" b="1" dirty="0">
              <a:solidFill>
                <a:srgbClr val="3366FF"/>
              </a:solidFill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Keep track of all free frames</a:t>
            </a:r>
          </a:p>
          <a:p>
            <a:endParaRPr lang="en-US" sz="1050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To run a program of size </a:t>
            </a:r>
            <a:r>
              <a:rPr lang="en-US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</a:t>
            </a:r>
            <a:r>
              <a:rPr lang="en-US" dirty="0">
                <a:ea typeface="ＭＳ Ｐゴシック" panose="020B0600070205080204" pitchFamily="34" charset="-128"/>
              </a:rPr>
              <a:t> pages, need to find </a:t>
            </a:r>
            <a:r>
              <a:rPr lang="en-US" i="1" dirty="0">
                <a:ea typeface="ＭＳ Ｐゴシック" panose="020B0600070205080204" pitchFamily="34" charset="-128"/>
              </a:rPr>
              <a:t>n</a:t>
            </a:r>
            <a:r>
              <a:rPr lang="en-US" dirty="0">
                <a:ea typeface="ＭＳ Ｐゴシック" panose="020B0600070205080204" pitchFamily="34" charset="-128"/>
              </a:rPr>
              <a:t> free frames and load program</a:t>
            </a:r>
          </a:p>
          <a:p>
            <a:endParaRPr lang="en-US" sz="1050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Set up a page table to translate logical to physical addresses</a:t>
            </a:r>
          </a:p>
          <a:p>
            <a:endParaRPr lang="en-US" sz="1050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Internal </a:t>
            </a:r>
            <a:r>
              <a:rPr lang="en-US" dirty="0" smtClean="0">
                <a:ea typeface="ＭＳ Ｐゴシック" panose="020B0600070205080204" pitchFamily="34" charset="-128"/>
              </a:rPr>
              <a:t>fragmentation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0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82" y="221226"/>
            <a:ext cx="9499733" cy="6363899"/>
          </a:xfrm>
        </p:spPr>
      </p:pic>
    </p:spTree>
    <p:extLst>
      <p:ext uri="{BB962C8B-B14F-4D97-AF65-F5344CB8AC3E}">
        <p14:creationId xmlns:p14="http://schemas.microsoft.com/office/powerpoint/2010/main" val="759890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Demand paging follows </a:t>
            </a:r>
            <a:r>
              <a:rPr lang="en-US" b="1" dirty="0"/>
              <a:t>that pages should only be brought into memory if the executing process demands them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often referred to as lazy evaluation as only those pages demanded by the process are swapped from secondary storage to main </a:t>
            </a:r>
            <a:r>
              <a:rPr lang="en-US" dirty="0" smtClean="0"/>
              <a:t>memory.</a:t>
            </a:r>
          </a:p>
          <a:p>
            <a:r>
              <a:rPr lang="en-US" dirty="0" smtClean="0"/>
              <a:t>The </a:t>
            </a:r>
            <a:r>
              <a:rPr lang="en-US" dirty="0"/>
              <a:t>page table maps logical memory to physical </a:t>
            </a:r>
            <a:r>
              <a:rPr lang="en-US" dirty="0" smtClean="0"/>
              <a:t>memory</a:t>
            </a:r>
          </a:p>
          <a:p>
            <a:r>
              <a:rPr lang="en-US" dirty="0"/>
              <a:t>Demand paging is a type of swapping done in virtual memory systems.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demand paging, </a:t>
            </a:r>
            <a:r>
              <a:rPr lang="en-US" b="1" dirty="0"/>
              <a:t>the data is not copied from the disk to the RAM until</a:t>
            </a:r>
            <a:r>
              <a:rPr lang="en-US" dirty="0"/>
              <a:t> they are needed or being demanded by some program.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will not be copied when the data is already available on the memory.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82" y="592428"/>
            <a:ext cx="5726202" cy="5726202"/>
          </a:xfrm>
        </p:spPr>
      </p:pic>
    </p:spTree>
    <p:extLst>
      <p:ext uri="{BB962C8B-B14F-4D97-AF65-F5344CB8AC3E}">
        <p14:creationId xmlns:p14="http://schemas.microsoft.com/office/powerpoint/2010/main" val="415955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Subdividing memory to accommodate multiple </a:t>
            </a:r>
            <a:r>
              <a:rPr lang="en-US" dirty="0" smtClean="0">
                <a:ea typeface="ＭＳ Ｐゴシック" panose="020B0600070205080204" pitchFamily="34" charset="-128"/>
              </a:rPr>
              <a:t>processes</a:t>
            </a:r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Memory needs to be allocated to ensure a reasonable supply of ready processes to consume available processor </a:t>
            </a:r>
            <a:r>
              <a:rPr lang="en-US" dirty="0" smtClean="0">
                <a:ea typeface="ＭＳ Ｐゴシック" panose="020B0600070205080204" pitchFamily="34" charset="-128"/>
              </a:rPr>
              <a:t>time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Relocation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Programmer does not know where the program will be placed in memory when it is executed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While the program is executing, it may be swapped to disk and returned to main memory at a different location (relocated</a:t>
            </a:r>
            <a:r>
              <a:rPr lang="en-US" dirty="0" smtClean="0">
                <a:ea typeface="ＭＳ Ｐゴシック" panose="020B0600070205080204" pitchFamily="34" charset="-128"/>
              </a:rPr>
              <a:t>)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09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panose="020B0600070205080204" pitchFamily="34" charset="-128"/>
              </a:rPr>
              <a:t>Protection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Processes should not be able to reference memory locations in another process without permission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Impossible to check absolute addresses at compile time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Must be checked at run time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Memory protection requirement must be satisfied by the processor (hardware) rather than the operating system (software)</a:t>
            </a:r>
          </a:p>
          <a:p>
            <a:pPr lvl="2"/>
            <a:r>
              <a:rPr lang="en-US" dirty="0">
                <a:ea typeface="ＭＳ Ｐゴシック" panose="020B0600070205080204" pitchFamily="34" charset="-128"/>
              </a:rPr>
              <a:t>Operating system cannot anticipate all of the memory references a program will make</a:t>
            </a:r>
            <a:endParaRPr lang="en-US" sz="1800" dirty="0">
              <a:ea typeface="ＭＳ Ｐゴシック" panose="020B0600070205080204" pitchFamily="34" charset="-128"/>
            </a:endParaRPr>
          </a:p>
          <a:p>
            <a:r>
              <a:rPr lang="en-US" sz="2400" dirty="0">
                <a:ea typeface="ＭＳ Ｐゴシック" panose="020B0600070205080204" pitchFamily="34" charset="-128"/>
              </a:rPr>
              <a:t>Sharing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Allow several processes to access the same portion of memory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Better to allow each process access to the same copy of the program rather than have their own separate </a:t>
            </a:r>
            <a:r>
              <a:rPr lang="en-US" sz="2000" dirty="0" smtClean="0">
                <a:ea typeface="ＭＳ Ｐゴシック" panose="020B0600070205080204" pitchFamily="34" charset="-128"/>
              </a:rPr>
              <a:t>copy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4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Fixed-Sized Partition: </a:t>
            </a:r>
            <a:r>
              <a:rPr lang="en-US" dirty="0"/>
              <a:t>In the fixed-sized partition, the memory is divided into fixed-sized blocks and each block contains exactly one process. But, the fixed-sized partition will limit the degree of multiprogramming as the number of the partition will decide the number of processes.</a:t>
            </a:r>
          </a:p>
          <a:p>
            <a:r>
              <a:rPr lang="en-US" b="1" dirty="0"/>
              <a:t>Variable-Size Partition: </a:t>
            </a:r>
            <a:r>
              <a:rPr lang="en-US" dirty="0"/>
              <a:t>In the variable size partition method, the operating system maintains a table that contains the information about all memory parts that are </a:t>
            </a:r>
            <a:r>
              <a:rPr lang="en-US" b="1" dirty="0"/>
              <a:t>occupied</a:t>
            </a:r>
            <a:r>
              <a:rPr lang="en-US" dirty="0"/>
              <a:t> by the processes and all memory parts that are still </a:t>
            </a:r>
            <a:r>
              <a:rPr lang="en-US" b="1" dirty="0"/>
              <a:t>available</a:t>
            </a:r>
            <a:r>
              <a:rPr lang="en-US" dirty="0"/>
              <a:t> for the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Fixed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Equal-size partitions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Any process whose size is less than or equal to the partition size can be loaded into an available partition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If all partitions are full, the operating system can swap a process out of a partition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A program may not fit in a partition.  The programmer must design the program with overlays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Main memory use is inefficient.  Any program, no matter how small, occupies an entire partition.  This is called internal fragmentation.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40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3359" y="366285"/>
            <a:ext cx="4881091" cy="6401283"/>
          </a:xfrm>
          <a:noFill/>
        </p:spPr>
      </p:pic>
    </p:spTree>
    <p:extLst>
      <p:ext uri="{BB962C8B-B14F-4D97-AF65-F5344CB8AC3E}">
        <p14:creationId xmlns:p14="http://schemas.microsoft.com/office/powerpoint/2010/main" val="36065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memory has to accommodate both the </a:t>
            </a:r>
            <a:r>
              <a:rPr lang="en-US" b="1" dirty="0"/>
              <a:t>operating system</a:t>
            </a:r>
            <a:r>
              <a:rPr lang="en-US" dirty="0"/>
              <a:t> and </a:t>
            </a:r>
            <a:r>
              <a:rPr lang="en-US" b="1" dirty="0" smtClean="0"/>
              <a:t>user space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Now</a:t>
            </a:r>
            <a:r>
              <a:rPr lang="en-US" dirty="0"/>
              <a:t>, here the </a:t>
            </a:r>
            <a:r>
              <a:rPr lang="en-US" dirty="0" smtClean="0"/>
              <a:t>user space </a:t>
            </a:r>
            <a:r>
              <a:rPr lang="en-US" dirty="0"/>
              <a:t>has to accommodate various user processes.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also want these several user processes must reside in the main memory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4453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</a:t>
            </a:r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Contiguous memory allocation,  when the process arrives from the ready queue to the main memory for execution, the contiguous memory blocks are allocated to the process according to its requirement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</a:t>
            </a:r>
            <a:r>
              <a:rPr lang="en-US" dirty="0"/>
              <a:t>, to allocate the </a:t>
            </a:r>
            <a:r>
              <a:rPr lang="en-US" b="1" dirty="0"/>
              <a:t>contiguous</a:t>
            </a:r>
            <a:r>
              <a:rPr lang="en-US" dirty="0"/>
              <a:t> space to user processes, the memory can be divide either in the fixed-sized partition or in the variable-sized partition.</a:t>
            </a:r>
          </a:p>
        </p:txBody>
      </p:sp>
    </p:spTree>
    <p:extLst>
      <p:ext uri="{BB962C8B-B14F-4D97-AF65-F5344CB8AC3E}">
        <p14:creationId xmlns:p14="http://schemas.microsoft.com/office/powerpoint/2010/main" val="12161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15928</TotalTime>
  <Words>1362</Words>
  <Application>Microsoft Office PowerPoint</Application>
  <PresentationFormat>Widescreen</PresentationFormat>
  <Paragraphs>118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Monotype Sorts</vt:lpstr>
      <vt:lpstr>Office Theme</vt:lpstr>
      <vt:lpstr>Operating System 7</vt:lpstr>
      <vt:lpstr>Introduction</vt:lpstr>
      <vt:lpstr>Memory Management</vt:lpstr>
      <vt:lpstr>Cont…</vt:lpstr>
      <vt:lpstr>PowerPoint Presentation</vt:lpstr>
      <vt:lpstr>Fixed Partitioning</vt:lpstr>
      <vt:lpstr>Cont…</vt:lpstr>
      <vt:lpstr>Memory Allocation</vt:lpstr>
      <vt:lpstr>Contiguous Memory Allocation</vt:lpstr>
      <vt:lpstr>PowerPoint Presentation</vt:lpstr>
      <vt:lpstr>Cont…</vt:lpstr>
      <vt:lpstr>Fragmentation</vt:lpstr>
      <vt:lpstr>PowerPoint Presentation</vt:lpstr>
      <vt:lpstr>Placement Algorithms</vt:lpstr>
      <vt:lpstr>Cont…</vt:lpstr>
      <vt:lpstr>Cont…</vt:lpstr>
      <vt:lpstr>Swapping</vt:lpstr>
      <vt:lpstr>Cont…</vt:lpstr>
      <vt:lpstr>Logical Address</vt:lpstr>
      <vt:lpstr>Physical Address</vt:lpstr>
      <vt:lpstr>Non Contiguous Memory Allocation</vt:lpstr>
      <vt:lpstr>PowerPoint Presentation</vt:lpstr>
      <vt:lpstr>Paging</vt:lpstr>
      <vt:lpstr>Memory-Management Unit (MMU)</vt:lpstr>
      <vt:lpstr>Page Table</vt:lpstr>
      <vt:lpstr>Paging</vt:lpstr>
      <vt:lpstr>PowerPoint Presentation</vt:lpstr>
      <vt:lpstr>Demand Paging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7</dc:title>
  <dc:creator>Zaib Un Nisa</dc:creator>
  <cp:lastModifiedBy>Zaib Un Nisa</cp:lastModifiedBy>
  <cp:revision>18</cp:revision>
  <dcterms:created xsi:type="dcterms:W3CDTF">2022-01-10T08:16:01Z</dcterms:created>
  <dcterms:modified xsi:type="dcterms:W3CDTF">2022-06-07T09:35:44Z</dcterms:modified>
</cp:coreProperties>
</file>