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483" r:id="rId3"/>
    <p:sldId id="484" r:id="rId4"/>
    <p:sldId id="258" r:id="rId5"/>
    <p:sldId id="361" r:id="rId6"/>
    <p:sldId id="420" r:id="rId7"/>
    <p:sldId id="422" r:id="rId8"/>
    <p:sldId id="423" r:id="rId9"/>
    <p:sldId id="424" r:id="rId10"/>
    <p:sldId id="425" r:id="rId11"/>
    <p:sldId id="47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8" r:id="rId34"/>
    <p:sldId id="447" r:id="rId35"/>
    <p:sldId id="449" r:id="rId36"/>
    <p:sldId id="450" r:id="rId37"/>
    <p:sldId id="451" r:id="rId38"/>
    <p:sldId id="452" r:id="rId39"/>
    <p:sldId id="453" r:id="rId40"/>
    <p:sldId id="454" r:id="rId41"/>
    <p:sldId id="455" r:id="rId42"/>
    <p:sldId id="456" r:id="rId43"/>
    <p:sldId id="457" r:id="rId44"/>
    <p:sldId id="458"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6" r:id="rId61"/>
    <p:sldId id="477" r:id="rId62"/>
    <p:sldId id="478" r:id="rId63"/>
    <p:sldId id="479" r:id="rId64"/>
    <p:sldId id="480" r:id="rId65"/>
    <p:sldId id="481" r:id="rId66"/>
    <p:sldId id="482" r:id="rId67"/>
    <p:sldId id="41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46" autoAdjust="0"/>
  </p:normalViewPr>
  <p:slideViewPr>
    <p:cSldViewPr>
      <p:cViewPr varScale="1">
        <p:scale>
          <a:sx n="66" d="100"/>
          <a:sy n="66" d="100"/>
        </p:scale>
        <p:origin x="1476" y="66"/>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0B9F2-03FE-40E3-80E6-BAA1880A50AE}" type="datetimeFigureOut">
              <a:rPr lang="en-US" smtClean="0"/>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5336E-8439-4A25-85B0-6A45D66EC986}" type="slidenum">
              <a:rPr lang="en-US" smtClean="0"/>
              <a:t>‹#›</a:t>
            </a:fld>
            <a:endParaRPr lang="en-US"/>
          </a:p>
        </p:txBody>
      </p:sp>
    </p:spTree>
    <p:extLst>
      <p:ext uri="{BB962C8B-B14F-4D97-AF65-F5344CB8AC3E}">
        <p14:creationId xmlns:p14="http://schemas.microsoft.com/office/powerpoint/2010/main" val="14300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15336E-8439-4A25-85B0-6A45D66EC986}" type="slidenum">
              <a:rPr lang="en-US" smtClean="0"/>
              <a:t>1</a:t>
            </a:fld>
            <a:endParaRPr lang="en-US"/>
          </a:p>
        </p:txBody>
      </p:sp>
    </p:spTree>
    <p:extLst>
      <p:ext uri="{BB962C8B-B14F-4D97-AF65-F5344CB8AC3E}">
        <p14:creationId xmlns:p14="http://schemas.microsoft.com/office/powerpoint/2010/main" val="45567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project enactment=software project execution</a:t>
            </a:r>
          </a:p>
        </p:txBody>
      </p:sp>
      <p:sp>
        <p:nvSpPr>
          <p:cNvPr id="4" name="Slide Number Placeholder 3"/>
          <p:cNvSpPr>
            <a:spLocks noGrp="1"/>
          </p:cNvSpPr>
          <p:nvPr>
            <p:ph type="sldNum" sz="quarter" idx="5"/>
          </p:nvPr>
        </p:nvSpPr>
        <p:spPr/>
        <p:txBody>
          <a:bodyPr/>
          <a:lstStyle/>
          <a:p>
            <a:fld id="{6515336E-8439-4A25-85B0-6A45D66EC986}" type="slidenum">
              <a:rPr lang="en-US" smtClean="0"/>
              <a:t>11</a:t>
            </a:fld>
            <a:endParaRPr lang="en-US"/>
          </a:p>
        </p:txBody>
      </p:sp>
    </p:spTree>
    <p:extLst>
      <p:ext uri="{BB962C8B-B14F-4D97-AF65-F5344CB8AC3E}">
        <p14:creationId xmlns:p14="http://schemas.microsoft.com/office/powerpoint/2010/main" val="66739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Affordable in terms </a:t>
            </a:r>
            <a:r>
              <a:rPr lang="en-US"/>
              <a:t>of buyers</a:t>
            </a:r>
            <a:endParaRPr lang="en-US" dirty="0"/>
          </a:p>
        </p:txBody>
      </p:sp>
      <p:sp>
        <p:nvSpPr>
          <p:cNvPr id="4" name="Slide Number Placeholder 3"/>
          <p:cNvSpPr>
            <a:spLocks noGrp="1"/>
          </p:cNvSpPr>
          <p:nvPr>
            <p:ph type="sldNum" sz="quarter" idx="5"/>
          </p:nvPr>
        </p:nvSpPr>
        <p:spPr/>
        <p:txBody>
          <a:bodyPr/>
          <a:lstStyle/>
          <a:p>
            <a:fld id="{6515336E-8439-4A25-85B0-6A45D66EC986}" type="slidenum">
              <a:rPr lang="en-US" smtClean="0"/>
              <a:t>18</a:t>
            </a:fld>
            <a:endParaRPr lang="en-US"/>
          </a:p>
        </p:txBody>
      </p:sp>
    </p:spTree>
    <p:extLst>
      <p:ext uri="{BB962C8B-B14F-4D97-AF65-F5344CB8AC3E}">
        <p14:creationId xmlns:p14="http://schemas.microsoft.com/office/powerpoint/2010/main" val="135829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itchFamily="18" charset="0"/>
                <a:cs typeface="Times New Roman" pitchFamily="18" charset="0"/>
              </a:rPr>
              <a:t>Acceptable = client perspective</a:t>
            </a:r>
            <a:endParaRPr lang="en-US" dirty="0"/>
          </a:p>
        </p:txBody>
      </p:sp>
      <p:sp>
        <p:nvSpPr>
          <p:cNvPr id="4" name="Slide Number Placeholder 3"/>
          <p:cNvSpPr>
            <a:spLocks noGrp="1"/>
          </p:cNvSpPr>
          <p:nvPr>
            <p:ph type="sldNum" sz="quarter" idx="5"/>
          </p:nvPr>
        </p:nvSpPr>
        <p:spPr/>
        <p:txBody>
          <a:bodyPr/>
          <a:lstStyle/>
          <a:p>
            <a:fld id="{6515336E-8439-4A25-85B0-6A45D66EC986}" type="slidenum">
              <a:rPr lang="en-US" smtClean="0"/>
              <a:t>19</a:t>
            </a:fld>
            <a:endParaRPr lang="en-US"/>
          </a:p>
        </p:txBody>
      </p:sp>
    </p:spTree>
    <p:extLst>
      <p:ext uri="{BB962C8B-B14F-4D97-AF65-F5344CB8AC3E}">
        <p14:creationId xmlns:p14="http://schemas.microsoft.com/office/powerpoint/2010/main" val="1408473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feasibility</a:t>
            </a:r>
          </a:p>
        </p:txBody>
      </p:sp>
      <p:sp>
        <p:nvSpPr>
          <p:cNvPr id="4" name="Slide Number Placeholder 3"/>
          <p:cNvSpPr>
            <a:spLocks noGrp="1"/>
          </p:cNvSpPr>
          <p:nvPr>
            <p:ph type="sldNum" sz="quarter" idx="5"/>
          </p:nvPr>
        </p:nvSpPr>
        <p:spPr/>
        <p:txBody>
          <a:bodyPr/>
          <a:lstStyle/>
          <a:p>
            <a:fld id="{6515336E-8439-4A25-85B0-6A45D66EC986}" type="slidenum">
              <a:rPr lang="en-US" smtClean="0"/>
              <a:t>24</a:t>
            </a:fld>
            <a:endParaRPr lang="en-US"/>
          </a:p>
        </p:txBody>
      </p:sp>
    </p:spTree>
    <p:extLst>
      <p:ext uri="{BB962C8B-B14F-4D97-AF65-F5344CB8AC3E}">
        <p14:creationId xmlns:p14="http://schemas.microsoft.com/office/powerpoint/2010/main" val="2660712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C4CD8F2-C526-42A6-A270-D1F707C199CA}" type="datetimeFigureOut">
              <a:rPr lang="en-US" smtClean="0"/>
              <a:pPr/>
              <a:t>4/8/2022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14EF613-338F-461C-BD4A-E99DAE0F8AC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4EF613-338F-461C-BD4A-E99DAE0F8AC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4EF613-338F-461C-BD4A-E99DAE0F8AC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4EF613-338F-461C-BD4A-E99DAE0F8AC1}"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4EF613-338F-461C-BD4A-E99DAE0F8AC1}"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4EF613-338F-461C-BD4A-E99DAE0F8AC1}"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4EF613-338F-461C-BD4A-E99DAE0F8AC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4EF613-338F-461C-BD4A-E99DAE0F8AC1}"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CD8F2-C526-42A6-A270-D1F707C199CA}" type="datetimeFigureOut">
              <a:rPr lang="en-US" smtClean="0"/>
              <a:pPr/>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4EF613-338F-461C-BD4A-E99DAE0F8AC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C4CD8F2-C526-42A6-A270-D1F707C199CA}"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4EF613-338F-461C-BD4A-E99DAE0F8AC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CC4CD8F2-C526-42A6-A270-D1F707C199CA}" type="datetimeFigureOut">
              <a:rPr lang="en-US" smtClean="0"/>
              <a:pPr/>
              <a:t>4/8/2022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14EF613-338F-461C-BD4A-E99DAE0F8AC1}"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4CD8F2-C526-42A6-A270-D1F707C199CA}" type="datetimeFigureOut">
              <a:rPr lang="en-US" smtClean="0"/>
              <a:pPr/>
              <a:t>4/8/2022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14EF613-338F-461C-BD4A-E99DAE0F8AC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effectLst/>
                <a:latin typeface="Times New Roman" pitchFamily="18" charset="0"/>
                <a:cs typeface="Times New Roman" pitchFamily="18" charset="0"/>
              </a:rPr>
              <a:t>Software Engineering :</a:t>
            </a:r>
            <a:br>
              <a:rPr lang="en-US" dirty="0">
                <a:solidFill>
                  <a:schemeClr val="tx1"/>
                </a:solidFill>
                <a:effectLst/>
                <a:latin typeface="Times New Roman" pitchFamily="18" charset="0"/>
                <a:cs typeface="Times New Roman" pitchFamily="18" charset="0"/>
              </a:rPr>
            </a:br>
            <a:r>
              <a:rPr lang="en-US" dirty="0">
                <a:solidFill>
                  <a:schemeClr val="tx1"/>
                </a:solidFill>
                <a:effectLst/>
                <a:latin typeface="Times New Roman" pitchFamily="18" charset="0"/>
                <a:cs typeface="Times New Roman" pitchFamily="18" charset="0"/>
              </a:rPr>
              <a:t>Management &amp; Leadership </a:t>
            </a:r>
          </a:p>
        </p:txBody>
      </p:sp>
      <p:sp>
        <p:nvSpPr>
          <p:cNvPr id="3" name="Subtitle 2"/>
          <p:cNvSpPr>
            <a:spLocks noGrp="1"/>
          </p:cNvSpPr>
          <p:nvPr>
            <p:ph type="subTitle" idx="1"/>
          </p:nvPr>
        </p:nvSpPr>
        <p:spPr>
          <a:xfrm>
            <a:off x="1371600" y="3886200"/>
            <a:ext cx="6400800" cy="685800"/>
          </a:xfrm>
        </p:spPr>
        <p:txBody>
          <a:bodyPr/>
          <a:lstStyle/>
          <a:p>
            <a:r>
              <a:rPr lang="en-US" dirty="0">
                <a:solidFill>
                  <a:schemeClr val="tx1"/>
                </a:solidFill>
                <a:latin typeface="Times New Roman" pitchFamily="18" charset="0"/>
                <a:cs typeface="Times New Roman" pitchFamily="18" charset="0"/>
              </a:rPr>
              <a:t>Instructor: Ali Nawaz</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Autofit/>
          </a:bodyPr>
          <a:lstStyle/>
          <a:p>
            <a:pPr>
              <a:lnSpc>
                <a:spcPct val="200000"/>
              </a:lnSpc>
            </a:pPr>
            <a:r>
              <a:rPr lang="en-US" sz="2000" dirty="0">
                <a:latin typeface="Times New Roman" pitchFamily="18" charset="0"/>
                <a:cs typeface="Times New Roman" pitchFamily="18" charset="0"/>
              </a:rPr>
              <a:t>Software engineering management activities occur at three levels: </a:t>
            </a:r>
          </a:p>
          <a:p>
            <a:pPr lvl="1">
              <a:lnSpc>
                <a:spcPct val="200000"/>
              </a:lnSpc>
            </a:pPr>
            <a:r>
              <a:rPr lang="en-US" sz="2000" dirty="0">
                <a:latin typeface="Times New Roman" pitchFamily="18" charset="0"/>
                <a:cs typeface="Times New Roman" pitchFamily="18" charset="0"/>
              </a:rPr>
              <a:t>Organizational and infrastructure management</a:t>
            </a:r>
          </a:p>
          <a:p>
            <a:pPr lvl="1">
              <a:lnSpc>
                <a:spcPct val="200000"/>
              </a:lnSpc>
            </a:pPr>
            <a:r>
              <a:rPr lang="en-US" sz="2000" dirty="0">
                <a:latin typeface="Times New Roman" pitchFamily="18" charset="0"/>
                <a:cs typeface="Times New Roman" pitchFamily="18" charset="0"/>
              </a:rPr>
              <a:t>Project management </a:t>
            </a:r>
          </a:p>
          <a:p>
            <a:pPr lvl="1">
              <a:lnSpc>
                <a:spcPct val="200000"/>
              </a:lnSpc>
            </a:pPr>
            <a:r>
              <a:rPr lang="en-US" sz="2000" dirty="0">
                <a:latin typeface="Times New Roman" pitchFamily="18" charset="0"/>
                <a:cs typeface="Times New Roman" pitchFamily="18" charset="0"/>
              </a:rPr>
              <a:t>Management of the measurement program. </a:t>
            </a:r>
          </a:p>
          <a:p>
            <a:pPr>
              <a:lnSpc>
                <a:spcPct val="200000"/>
              </a:lnSpc>
            </a:pPr>
            <a:r>
              <a:rPr lang="en-US" sz="2000" dirty="0">
                <a:latin typeface="Times New Roman" pitchFamily="18" charset="0"/>
                <a:cs typeface="Times New Roman" pitchFamily="18" charset="0"/>
              </a:rPr>
              <a:t>First level is discussed in detail in “introduction to management” in 2</a:t>
            </a:r>
            <a:r>
              <a:rPr lang="en-US" sz="2000" baseline="30000" dirty="0">
                <a:latin typeface="Times New Roman" pitchFamily="18" charset="0"/>
                <a:cs typeface="Times New Roman" pitchFamily="18" charset="0"/>
              </a:rPr>
              <a:t>nd</a:t>
            </a:r>
            <a:r>
              <a:rPr lang="en-US" sz="2000" dirty="0">
                <a:latin typeface="Times New Roman" pitchFamily="18" charset="0"/>
                <a:cs typeface="Times New Roman" pitchFamily="18" charset="0"/>
              </a:rPr>
              <a:t> semester. In this course we will focus on the other two levels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Project management and management of measurement program. </a:t>
            </a:r>
          </a:p>
        </p:txBody>
      </p:sp>
      <p:sp>
        <p:nvSpPr>
          <p:cNvPr id="3" name="Title 2"/>
          <p:cNvSpPr>
            <a:spLocks noGrp="1"/>
          </p:cNvSpPr>
          <p:nvPr>
            <p:ph type="title"/>
          </p:nvPr>
        </p:nvSpPr>
        <p:spPr>
          <a:xfrm>
            <a:off x="533400" y="304800"/>
            <a:ext cx="8229600" cy="1143000"/>
          </a:xfrm>
        </p:spPr>
        <p:txBody>
          <a:bodyPr/>
          <a:lstStyle/>
          <a:p>
            <a:pPr lvl="3" algn="ctr" rtl="0">
              <a:spcBef>
                <a:spcPct val="0"/>
              </a:spcBef>
            </a:pPr>
            <a:r>
              <a:rPr lang="en-US" sz="3600" b="1" dirty="0">
                <a:latin typeface="Times New Roman" pitchFamily="18" charset="0"/>
                <a:cs typeface="Times New Roman" pitchFamily="18" charset="0"/>
              </a:rPr>
              <a:t>Introduction</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343305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122" y="381000"/>
            <a:ext cx="769775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txBox="1">
            <a:spLocks/>
          </p:cNvSpPr>
          <p:nvPr/>
        </p:nvSpPr>
        <p:spPr>
          <a:xfrm>
            <a:off x="1600200" y="5905995"/>
            <a:ext cx="5443563" cy="381000"/>
          </a:xfrm>
          <a:prstGeom prst="rect">
            <a:avLst/>
          </a:prstGeom>
        </p:spPr>
        <p:txBody>
          <a:bodyPr>
            <a:normAutofit fontScale="375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lvl="3" algn="ctr" rtl="0">
              <a:spcBef>
                <a:spcPct val="0"/>
              </a:spcBef>
            </a:pPr>
            <a:r>
              <a:rPr lang="en-US" sz="3600" b="1" u="sng" dirty="0">
                <a:latin typeface="Times New Roman" pitchFamily="18" charset="0"/>
                <a:cs typeface="Times New Roman" pitchFamily="18" charset="0"/>
              </a:rPr>
              <a:t>Breakdown of Software Engineering Management</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8300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Autofit/>
          </a:bodyPr>
          <a:lstStyle/>
          <a:p>
            <a:pPr>
              <a:lnSpc>
                <a:spcPct val="200000"/>
              </a:lnSpc>
            </a:pPr>
            <a:r>
              <a:rPr lang="en-US" sz="2000" b="1" dirty="0">
                <a:latin typeface="Times New Roman" pitchFamily="18" charset="0"/>
                <a:cs typeface="Times New Roman" pitchFamily="18" charset="0"/>
              </a:rPr>
              <a:t>Initiation and Scope Definition:</a:t>
            </a:r>
          </a:p>
          <a:p>
            <a:pPr marL="109728" indent="0">
              <a:lnSpc>
                <a:spcPct val="200000"/>
              </a:lnSpc>
              <a:buNone/>
            </a:pPr>
            <a:r>
              <a:rPr lang="en-US" sz="2000" dirty="0">
                <a:latin typeface="Times New Roman" pitchFamily="18" charset="0"/>
                <a:cs typeface="Times New Roman" pitchFamily="18" charset="0"/>
              </a:rPr>
              <a:t>	Which deal with the decision to embark on a software engineering 	project;</a:t>
            </a:r>
          </a:p>
          <a:p>
            <a:pPr>
              <a:lnSpc>
                <a:spcPct val="200000"/>
              </a:lnSpc>
            </a:pPr>
            <a:r>
              <a:rPr lang="en-US" sz="2000" b="1" dirty="0">
                <a:latin typeface="Times New Roman" pitchFamily="18" charset="0"/>
                <a:cs typeface="Times New Roman" pitchFamily="18" charset="0"/>
              </a:rPr>
              <a:t>Software Project Planning:</a:t>
            </a:r>
          </a:p>
          <a:p>
            <a:pPr marL="109728" indent="0">
              <a:lnSpc>
                <a:spcPct val="200000"/>
              </a:lnSpc>
              <a:buNone/>
            </a:pPr>
            <a:r>
              <a:rPr lang="en-US" sz="2000" dirty="0">
                <a:latin typeface="Times New Roman" pitchFamily="18" charset="0"/>
                <a:cs typeface="Times New Roman" pitchFamily="18" charset="0"/>
              </a:rPr>
              <a:t>	Which addresses the activities undertaken to prepare for a successful 	software engineering project from the management perspective;</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Breakdown of Software Engineering Management</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5132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Autofit/>
          </a:bodyPr>
          <a:lstStyle/>
          <a:p>
            <a:pPr>
              <a:lnSpc>
                <a:spcPct val="200000"/>
              </a:lnSpc>
            </a:pPr>
            <a:r>
              <a:rPr lang="en-US" sz="2000" b="1" dirty="0">
                <a:latin typeface="Times New Roman" pitchFamily="18" charset="0"/>
                <a:cs typeface="Times New Roman" pitchFamily="18" charset="0"/>
              </a:rPr>
              <a:t>Software Project Enactment:</a:t>
            </a:r>
          </a:p>
          <a:p>
            <a:pPr marL="109728" indent="0">
              <a:lnSpc>
                <a:spcPct val="200000"/>
              </a:lnSpc>
              <a:buNone/>
            </a:pPr>
            <a:r>
              <a:rPr lang="en-US" sz="2000" dirty="0">
                <a:latin typeface="Times New Roman" pitchFamily="18" charset="0"/>
                <a:cs typeface="Times New Roman" pitchFamily="18" charset="0"/>
              </a:rPr>
              <a:t>	which deals with generally accepted software engineering 	management activities that occur during the execution of a software 	engineering project</a:t>
            </a:r>
          </a:p>
          <a:p>
            <a:pPr>
              <a:lnSpc>
                <a:spcPct val="200000"/>
              </a:lnSpc>
            </a:pPr>
            <a:r>
              <a:rPr lang="en-US" sz="2000" b="1" dirty="0">
                <a:latin typeface="Times New Roman" pitchFamily="18" charset="0"/>
                <a:cs typeface="Times New Roman" pitchFamily="18" charset="0"/>
              </a:rPr>
              <a:t>Review and Evaluation:</a:t>
            </a:r>
          </a:p>
          <a:p>
            <a:pPr marL="109728" indent="0">
              <a:lnSpc>
                <a:spcPct val="200000"/>
              </a:lnSpc>
              <a:buNone/>
            </a:pPr>
            <a:r>
              <a:rPr lang="en-US" sz="2000" dirty="0">
                <a:latin typeface="Times New Roman" pitchFamily="18" charset="0"/>
                <a:cs typeface="Times New Roman" pitchFamily="18" charset="0"/>
              </a:rPr>
              <a:t>	Which deal with ensuring that technical, schedule, cost, and quality 	engineering activities are satisfactory.</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Breakdown </a:t>
            </a:r>
            <a:r>
              <a:rPr lang="en-US" sz="3600" b="1">
                <a:latin typeface="Times New Roman" pitchFamily="18" charset="0"/>
                <a:cs typeface="Times New Roman" pitchFamily="18" charset="0"/>
              </a:rPr>
              <a:t>of Software </a:t>
            </a:r>
            <a:r>
              <a:rPr lang="en-US" sz="3600" b="1" dirty="0">
                <a:latin typeface="Times New Roman" pitchFamily="18" charset="0"/>
                <a:cs typeface="Times New Roman" pitchFamily="18" charset="0"/>
              </a:rPr>
              <a:t>Engineering Management</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57513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Autofit/>
          </a:bodyPr>
          <a:lstStyle/>
          <a:p>
            <a:pPr>
              <a:lnSpc>
                <a:spcPct val="200000"/>
              </a:lnSpc>
            </a:pPr>
            <a:r>
              <a:rPr lang="en-US" sz="2000" b="1" dirty="0">
                <a:latin typeface="Times New Roman" pitchFamily="18" charset="0"/>
                <a:cs typeface="Times New Roman" pitchFamily="18" charset="0"/>
              </a:rPr>
              <a:t>Closure:</a:t>
            </a:r>
          </a:p>
          <a:p>
            <a:pPr marL="109728" indent="0">
              <a:lnSpc>
                <a:spcPct val="200000"/>
              </a:lnSpc>
              <a:buNone/>
            </a:pPr>
            <a:r>
              <a:rPr lang="en-US" sz="2000" dirty="0">
                <a:latin typeface="Times New Roman" pitchFamily="18" charset="0"/>
                <a:cs typeface="Times New Roman" pitchFamily="18" charset="0"/>
              </a:rPr>
              <a:t>	Which addresses the activities accomplished to complete a project.</a:t>
            </a:r>
          </a:p>
          <a:p>
            <a:pPr>
              <a:lnSpc>
                <a:spcPct val="200000"/>
              </a:lnSpc>
            </a:pPr>
            <a:r>
              <a:rPr lang="en-US" sz="2000" b="1" dirty="0">
                <a:latin typeface="Times New Roman" pitchFamily="18" charset="0"/>
                <a:cs typeface="Times New Roman" pitchFamily="18" charset="0"/>
              </a:rPr>
              <a:t>Software Engineering Measurement:</a:t>
            </a:r>
          </a:p>
          <a:p>
            <a:pPr marL="109728" indent="0">
              <a:lnSpc>
                <a:spcPct val="200000"/>
              </a:lnSpc>
              <a:buNone/>
            </a:pPr>
            <a:r>
              <a:rPr lang="en-US" sz="2000" dirty="0">
                <a:latin typeface="Times New Roman" pitchFamily="18" charset="0"/>
                <a:cs typeface="Times New Roman" pitchFamily="18" charset="0"/>
              </a:rPr>
              <a:t>	Which deals with the effective development and implementation of 	measurement programs in software engineering organizations.</a:t>
            </a:r>
          </a:p>
          <a:p>
            <a:pPr>
              <a:lnSpc>
                <a:spcPct val="200000"/>
              </a:lnSpc>
            </a:pPr>
            <a:r>
              <a:rPr lang="en-US" sz="2000" b="1" dirty="0">
                <a:latin typeface="Times New Roman" pitchFamily="18" charset="0"/>
                <a:cs typeface="Times New Roman" pitchFamily="18" charset="0"/>
              </a:rPr>
              <a:t>Software Engineering Management Tools:</a:t>
            </a:r>
            <a:r>
              <a:rPr lang="en-US" sz="2000" dirty="0">
                <a:latin typeface="Times New Roman" pitchFamily="18" charset="0"/>
                <a:cs typeface="Times New Roman" pitchFamily="18" charset="0"/>
              </a:rPr>
              <a:t>	</a:t>
            </a:r>
          </a:p>
          <a:p>
            <a:pPr marL="109728" indent="0">
              <a:lnSpc>
                <a:spcPct val="200000"/>
              </a:lnSpc>
              <a:buNone/>
            </a:pPr>
            <a:r>
              <a:rPr lang="en-US" sz="2000" dirty="0">
                <a:latin typeface="Times New Roman" pitchFamily="18" charset="0"/>
                <a:cs typeface="Times New Roman" pitchFamily="18" charset="0"/>
              </a:rPr>
              <a:t>	Which describes the selection and use of tools for managing a 	software engineering project.</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Breakdown </a:t>
            </a:r>
            <a:r>
              <a:rPr lang="en-US" sz="3600" b="1">
                <a:latin typeface="Times New Roman" pitchFamily="18" charset="0"/>
                <a:cs typeface="Times New Roman" pitchFamily="18" charset="0"/>
              </a:rPr>
              <a:t>of Software </a:t>
            </a:r>
            <a:r>
              <a:rPr lang="en-US" sz="3600" b="1" dirty="0">
                <a:latin typeface="Times New Roman" pitchFamily="18" charset="0"/>
                <a:cs typeface="Times New Roman" pitchFamily="18" charset="0"/>
              </a:rPr>
              <a:t>Engineering Management</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422792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a:solidFill>
                  <a:schemeClr val="tx1"/>
                </a:solidFill>
                <a:effectLst/>
                <a:latin typeface="Times New Roman" pitchFamily="18" charset="0"/>
                <a:cs typeface="Times New Roman" pitchFamily="18" charset="0"/>
              </a:rPr>
              <a:t>1. Initiation and Scope Definition</a:t>
            </a:r>
            <a:endParaRPr lang="en-US" dirty="0"/>
          </a:p>
        </p:txBody>
      </p:sp>
    </p:spTree>
    <p:extLst>
      <p:ext uri="{BB962C8B-B14F-4D97-AF65-F5344CB8AC3E}">
        <p14:creationId xmlns:p14="http://schemas.microsoft.com/office/powerpoint/2010/main" val="199791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a:lnSpc>
                <a:spcPct val="200000"/>
              </a:lnSpc>
            </a:pPr>
            <a:r>
              <a:rPr lang="en-US" sz="2000" dirty="0">
                <a:latin typeface="Times New Roman" pitchFamily="18" charset="0"/>
                <a:cs typeface="Times New Roman" pitchFamily="18" charset="0"/>
              </a:rPr>
              <a:t>The focus of these activities is on effective determination of software requirements using various elicitation methods and the assessment of project feasibility from a variety of standpoints. Once project feasibility has been established, the remaining tasks within this section are the specification of requirements and selection of the processes for revision and review of requirements.</a:t>
            </a:r>
          </a:p>
        </p:txBody>
      </p:sp>
      <p:sp>
        <p:nvSpPr>
          <p:cNvPr id="3" name="Title 2"/>
          <p:cNvSpPr>
            <a:spLocks noGrp="1"/>
          </p:cNvSpPr>
          <p:nvPr>
            <p:ph type="title"/>
          </p:nvPr>
        </p:nvSpPr>
        <p:spPr>
          <a:xfrm>
            <a:off x="533400" y="304800"/>
            <a:ext cx="8229600" cy="1143000"/>
          </a:xfrm>
        </p:spPr>
        <p:txBody>
          <a:bodyPr/>
          <a:lstStyle/>
          <a:p>
            <a:pPr lvl="3" algn="ctr" rtl="0">
              <a:spcBef>
                <a:spcPct val="0"/>
              </a:spcBef>
            </a:pPr>
            <a:r>
              <a:rPr lang="en-US" sz="3600" b="1" dirty="0">
                <a:latin typeface="Times New Roman" pitchFamily="18" charset="0"/>
                <a:cs typeface="Times New Roman" pitchFamily="18" charset="0"/>
              </a:rPr>
              <a:t>Introduction</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5270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711891"/>
          </a:xfrm>
        </p:spPr>
        <p:txBody>
          <a:bodyPr>
            <a:normAutofit/>
          </a:bodyPr>
          <a:lstStyle/>
          <a:p>
            <a:pPr>
              <a:lnSpc>
                <a:spcPct val="200000"/>
              </a:lnSpc>
            </a:pPr>
            <a:r>
              <a:rPr lang="en-US" sz="2000" dirty="0">
                <a:latin typeface="Times New Roman" pitchFamily="18" charset="0"/>
                <a:cs typeface="Times New Roman" pitchFamily="18" charset="0"/>
              </a:rPr>
              <a:t>Determining and negotiating requirements set the visible boundaries for the set of tasks being undertaken. Activities include requirements elicitation, analysis, specification, and validation. Methods and techniques should be selected and applied, taking into account the various stakeholder perspectives. This leads to the determination of project scope in order to meet objectives and satisfy constraints.</a:t>
            </a:r>
          </a:p>
        </p:txBody>
      </p:sp>
      <p:sp>
        <p:nvSpPr>
          <p:cNvPr id="3" name="Title 2"/>
          <p:cNvSpPr>
            <a:spLocks noGrp="1"/>
          </p:cNvSpPr>
          <p:nvPr>
            <p:ph type="title"/>
          </p:nvPr>
        </p:nvSpPr>
        <p:spPr>
          <a:xfrm>
            <a:off x="533400" y="304800"/>
            <a:ext cx="8229600" cy="12954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1.1 Determination and Negotiation of Requirements</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417397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rmAutofit/>
          </a:bodyPr>
          <a:lstStyle/>
          <a:p>
            <a:pPr>
              <a:lnSpc>
                <a:spcPct val="200000"/>
              </a:lnSpc>
            </a:pPr>
            <a:r>
              <a:rPr lang="en-US" sz="2000" dirty="0">
                <a:latin typeface="Times New Roman" pitchFamily="18" charset="0"/>
                <a:cs typeface="Times New Roman" pitchFamily="18" charset="0"/>
              </a:rPr>
              <a:t>A feasibility study is conducted to find out whether the proposed system is possible, affordable and acceptable for organization. The financial, political, social and time constraints must be considered during this study.</a:t>
            </a:r>
          </a:p>
          <a:p>
            <a:pPr>
              <a:lnSpc>
                <a:spcPct val="200000"/>
              </a:lnSpc>
            </a:pPr>
            <a:r>
              <a:rPr lang="en-US" sz="2000" dirty="0">
                <a:latin typeface="Times New Roman" pitchFamily="18" charset="0"/>
                <a:cs typeface="Times New Roman" pitchFamily="18" charset="0"/>
              </a:rPr>
              <a:t>It is important to be reasonably sure of the success of proposed system before initiating work on it. A feasibility study is a study to find out whether the proposed system is:</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146982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lvl="1">
              <a:lnSpc>
                <a:spcPct val="200000"/>
              </a:lnSpc>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 </a:t>
            </a:r>
            <a:r>
              <a:rPr lang="en-US" sz="2000" b="1" dirty="0">
                <a:latin typeface="Times New Roman" pitchFamily="18" charset="0"/>
                <a:cs typeface="Times New Roman" pitchFamily="18" charset="0"/>
              </a:rPr>
              <a:t>Possible</a:t>
            </a:r>
            <a:r>
              <a:rPr lang="en-US" sz="2000" dirty="0">
                <a:latin typeface="Times New Roman" pitchFamily="18" charset="0"/>
                <a:cs typeface="Times New Roman" pitchFamily="18" charset="0"/>
              </a:rPr>
              <a:t>		to build it with the given technology and 				resources     </a:t>
            </a:r>
          </a:p>
          <a:p>
            <a:pPr lvl="1">
              <a:lnSpc>
                <a:spcPct val="20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Affordable</a:t>
            </a:r>
            <a:r>
              <a:rPr lang="en-US" sz="2000" dirty="0">
                <a:latin typeface="Times New Roman" pitchFamily="18" charset="0"/>
                <a:cs typeface="Times New Roman" pitchFamily="18" charset="0"/>
              </a:rPr>
              <a:t>		given the time and cost constraints of the 				organization</a:t>
            </a:r>
          </a:p>
          <a:p>
            <a:pPr lvl="1">
              <a:lnSpc>
                <a:spcPct val="200000"/>
              </a:lnSpc>
            </a:pPr>
            <a:r>
              <a:rPr lang="en-US" sz="2000" b="1" dirty="0">
                <a:latin typeface="Times New Roman" pitchFamily="18" charset="0"/>
                <a:cs typeface="Times New Roman" pitchFamily="18" charset="0"/>
              </a:rPr>
              <a:t>·         Acceptable</a:t>
            </a:r>
            <a:r>
              <a:rPr lang="en-US" sz="2000" dirty="0">
                <a:latin typeface="Times New Roman" pitchFamily="18" charset="0"/>
                <a:cs typeface="Times New Roman" pitchFamily="18" charset="0"/>
              </a:rPr>
              <a:t>		for use by the eventual users of the system</a:t>
            </a:r>
          </a:p>
          <a:p>
            <a:pPr>
              <a:lnSpc>
                <a:spcPct val="200000"/>
              </a:lnSpc>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20835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876800"/>
          </a:xfrm>
        </p:spPr>
        <p:txBody>
          <a:bodyPr>
            <a:noAutofit/>
          </a:bodyPr>
          <a:lstStyle/>
          <a:p>
            <a:pPr marL="800100" lvl="1" indent="-342900">
              <a:lnSpc>
                <a:spcPct val="150000"/>
              </a:lnSpc>
              <a:buFont typeface="Wingdings" pitchFamily="2" charset="2"/>
              <a:buChar char="ü"/>
            </a:pPr>
            <a:r>
              <a:rPr lang="en-US" sz="2000" dirty="0">
                <a:latin typeface="Times New Roman" pitchFamily="18" charset="0"/>
                <a:cs typeface="Times New Roman" pitchFamily="18" charset="0"/>
              </a:rPr>
              <a:t>Introduction to Management and Leadership</a:t>
            </a:r>
          </a:p>
          <a:p>
            <a:pPr marL="1037844" lvl="2" indent="-342900">
              <a:lnSpc>
                <a:spcPct val="150000"/>
              </a:lnSpc>
              <a:buFont typeface="Wingdings" pitchFamily="2" charset="2"/>
              <a:buChar char="§"/>
            </a:pPr>
            <a:r>
              <a:rPr lang="en-US" sz="2000" dirty="0">
                <a:latin typeface="Times New Roman" pitchFamily="18" charset="0"/>
                <a:cs typeface="Times New Roman" pitchFamily="18" charset="0"/>
              </a:rPr>
              <a:t>Management, Leadership, Management v/s Leadership</a:t>
            </a:r>
          </a:p>
          <a:p>
            <a:pPr marL="800100" lvl="1" indent="-342900">
              <a:lnSpc>
                <a:spcPct val="150000"/>
              </a:lnSpc>
              <a:buFont typeface="Wingdings" pitchFamily="2" charset="2"/>
              <a:buChar char="ü"/>
            </a:pPr>
            <a:r>
              <a:rPr lang="en-US" sz="2000" dirty="0">
                <a:latin typeface="Times New Roman" pitchFamily="18" charset="0"/>
                <a:cs typeface="Times New Roman" pitchFamily="18" charset="0"/>
              </a:rPr>
              <a:t>Software Development Management</a:t>
            </a:r>
          </a:p>
          <a:p>
            <a:pPr marL="1037844" lvl="2" indent="-342900">
              <a:lnSpc>
                <a:spcPct val="150000"/>
              </a:lnSpc>
              <a:buFont typeface="Wingdings" pitchFamily="2" charset="2"/>
              <a:buChar char="§"/>
            </a:pPr>
            <a:r>
              <a:rPr lang="en-US" sz="2000" dirty="0">
                <a:latin typeface="Times New Roman" pitchFamily="18" charset="0"/>
                <a:cs typeface="Times New Roman" pitchFamily="18" charset="0"/>
              </a:rPr>
              <a:t>Project Management, Software PM, Management Constraint Triangle</a:t>
            </a:r>
          </a:p>
          <a:p>
            <a:pPr marL="800100" lvl="1" indent="-342900">
              <a:lnSpc>
                <a:spcPct val="150000"/>
              </a:lnSpc>
              <a:buFont typeface="Wingdings" pitchFamily="2" charset="2"/>
              <a:buChar char="ü"/>
            </a:pPr>
            <a:r>
              <a:rPr lang="en-US" sz="2000" dirty="0">
                <a:latin typeface="Times New Roman" pitchFamily="18" charset="0"/>
                <a:cs typeface="Times New Roman" pitchFamily="18" charset="0"/>
              </a:rPr>
              <a:t>Software Engineering Management</a:t>
            </a:r>
          </a:p>
          <a:p>
            <a:pPr marL="1037844" lvl="2" indent="-342900">
              <a:lnSpc>
                <a:spcPct val="150000"/>
              </a:lnSpc>
              <a:buFont typeface="Wingdings" pitchFamily="2" charset="2"/>
              <a:buChar char="§"/>
            </a:pPr>
            <a:r>
              <a:rPr lang="en-US" sz="2000" dirty="0">
                <a:latin typeface="Times New Roman" pitchFamily="18" charset="0"/>
                <a:cs typeface="Times New Roman" pitchFamily="18" charset="0"/>
              </a:rPr>
              <a:t>Initiation and Scope Definition; Determination and Negotiation of Requirements, Feasibility Analysis, Process for the Review and Revision of Requirements. Software Project Planning; Process Planning , Determine Deliverables, Resource Allocation, </a:t>
            </a:r>
          </a:p>
        </p:txBody>
      </p:sp>
      <p:sp>
        <p:nvSpPr>
          <p:cNvPr id="3" name="Title 2"/>
          <p:cNvSpPr>
            <a:spLocks noGrp="1"/>
          </p:cNvSpPr>
          <p:nvPr>
            <p:ph type="title"/>
          </p:nvPr>
        </p:nvSpPr>
        <p:spPr/>
        <p:txBody>
          <a:bodyPr>
            <a:normAutofit/>
          </a:bodyPr>
          <a:lstStyle/>
          <a:p>
            <a:r>
              <a:rPr lang="en-US" sz="3600" dirty="0">
                <a:solidFill>
                  <a:schemeClr val="tx1"/>
                </a:solidFill>
                <a:effectLst/>
                <a:latin typeface="Times New Roman" pitchFamily="18" charset="0"/>
                <a:cs typeface="Times New Roman" pitchFamily="18" charset="0"/>
              </a:rPr>
              <a:t>Course Outline</a:t>
            </a:r>
          </a:p>
        </p:txBody>
      </p:sp>
    </p:spTree>
    <p:extLst>
      <p:ext uri="{BB962C8B-B14F-4D97-AF65-F5344CB8AC3E}">
        <p14:creationId xmlns:p14="http://schemas.microsoft.com/office/powerpoint/2010/main" val="1334978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rmAutofit/>
          </a:bodyPr>
          <a:lstStyle/>
          <a:p>
            <a:pPr>
              <a:lnSpc>
                <a:spcPct val="200000"/>
              </a:lnSpc>
            </a:pPr>
            <a:r>
              <a:rPr lang="en-US" sz="2000" dirty="0">
                <a:latin typeface="Times New Roman" pitchFamily="18" charset="0"/>
                <a:cs typeface="Times New Roman" pitchFamily="18" charset="0"/>
              </a:rPr>
              <a:t>A feasibility study is initiated by an organization when a change is required in the current system. A feasibility study is needed to ascertain the advantages and disadvantages of the new system. Following are the important purposes of feasibility study:</a:t>
            </a:r>
          </a:p>
          <a:p>
            <a:pPr marL="736092" lvl="1" indent="-342900">
              <a:lnSpc>
                <a:spcPct val="200000"/>
              </a:lnSpc>
              <a:buFont typeface="+mj-lt"/>
              <a:buAutoNum type="alphaLcParenR"/>
            </a:pPr>
            <a:r>
              <a:rPr lang="en-US" sz="2000" b="1" dirty="0">
                <a:latin typeface="Times New Roman" pitchFamily="18" charset="0"/>
                <a:cs typeface="Times New Roman" pitchFamily="18" charset="0"/>
              </a:rPr>
              <a:t>Need Analysis</a:t>
            </a:r>
            <a:r>
              <a:rPr lang="en-US" sz="1600" dirty="0">
                <a:latin typeface="Times New Roman" pitchFamily="18" charset="0"/>
                <a:cs typeface="Times New Roman" pitchFamily="18" charset="0"/>
              </a:rPr>
              <a:t>		</a:t>
            </a:r>
          </a:p>
          <a:p>
            <a:pPr marL="109728" indent="0">
              <a:lnSpc>
                <a:spcPct val="200000"/>
              </a:lnSpc>
              <a:buNone/>
            </a:pPr>
            <a:r>
              <a:rPr lang="en-US" sz="2000" dirty="0">
                <a:latin typeface="Times New Roman" pitchFamily="18" charset="0"/>
                <a:cs typeface="Times New Roman" pitchFamily="18" charset="0"/>
              </a:rPr>
              <a:t>	Determine the need for change within an organization. A Need 	Analysis is conducted with the following objectives in mind.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134599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rmAutofit/>
          </a:bodyPr>
          <a:lstStyle/>
          <a:p>
            <a:pPr>
              <a:lnSpc>
                <a:spcPct val="200000"/>
              </a:lnSpc>
              <a:buFont typeface="Wingdings" pitchFamily="2" charset="2"/>
              <a:buChar char="§"/>
            </a:pPr>
            <a:r>
              <a:rPr lang="en-US" sz="2000" b="1" dirty="0">
                <a:latin typeface="Times New Roman" pitchFamily="18" charset="0"/>
                <a:cs typeface="Times New Roman" pitchFamily="18" charset="0"/>
              </a:rPr>
              <a:t>Seeking background information on the organization: </a:t>
            </a:r>
          </a:p>
          <a:p>
            <a:pPr marL="109728" indent="0">
              <a:lnSpc>
                <a:spcPct val="200000"/>
              </a:lnSpc>
              <a:buNone/>
            </a:pPr>
            <a:r>
              <a:rPr lang="en-US" sz="2000" dirty="0">
                <a:latin typeface="Times New Roman" pitchFamily="18" charset="0"/>
                <a:cs typeface="Times New Roman" pitchFamily="18" charset="0"/>
              </a:rPr>
              <a:t>	The person conducting the feasibility study should gather information 	on the industry to which the organization belongs. He should also try 	and find out similar cases of automation. He should know the 	weakness of other such systems so that the same may not be repeated.</a:t>
            </a:r>
          </a:p>
          <a:p>
            <a:pPr algn="just">
              <a:lnSpc>
                <a:spcPct val="170000"/>
              </a:lnSpc>
              <a:buFont typeface="Wingdings" pitchFamily="2" charset="2"/>
              <a:buChar char="§"/>
            </a:pPr>
            <a:r>
              <a:rPr lang="en-US" sz="2000" b="1" dirty="0">
                <a:latin typeface="Times New Roman" pitchFamily="18" charset="0"/>
                <a:cs typeface="Times New Roman" pitchFamily="18" charset="0"/>
              </a:rPr>
              <a:t>Understanding current issues to be tackled: </a:t>
            </a:r>
          </a:p>
          <a:p>
            <a:pPr marL="109728" indent="0" algn="just">
              <a:lnSpc>
                <a:spcPct val="170000"/>
              </a:lnSpc>
              <a:buNone/>
            </a:pPr>
            <a:r>
              <a:rPr lang="en-US" sz="2000" dirty="0">
                <a:latin typeface="Times New Roman" pitchFamily="18" charset="0"/>
                <a:cs typeface="Times New Roman" pitchFamily="18" charset="0"/>
              </a:rPr>
              <a:t>	It involves a preliminary study to find out problem areas and 	determine the scope of the system.</a:t>
            </a:r>
          </a:p>
          <a:p>
            <a:pPr marL="566928" indent="-457200">
              <a:lnSpc>
                <a:spcPct val="200000"/>
              </a:lnSpc>
              <a:buFont typeface="+mj-lt"/>
              <a:buAutoNum type="alphaLcParenR" startAt="3"/>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371670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rmAutofit/>
          </a:bodyPr>
          <a:lstStyle/>
          <a:p>
            <a:pPr algn="just">
              <a:lnSpc>
                <a:spcPct val="170000"/>
              </a:lnSpc>
              <a:buFont typeface="Wingdings" pitchFamily="2" charset="2"/>
              <a:buChar char="§"/>
            </a:pPr>
            <a:r>
              <a:rPr lang="en-US" sz="2000" b="1" dirty="0">
                <a:latin typeface="Times New Roman" pitchFamily="18" charset="0"/>
                <a:cs typeface="Times New Roman" pitchFamily="18" charset="0"/>
              </a:rPr>
              <a:t>Understanding the user profile: </a:t>
            </a:r>
          </a:p>
          <a:p>
            <a:pPr marL="109728" indent="0" algn="just">
              <a:lnSpc>
                <a:spcPct val="170000"/>
              </a:lnSpc>
              <a:buNone/>
            </a:pPr>
            <a:r>
              <a:rPr lang="en-US" sz="2000" dirty="0">
                <a:latin typeface="Times New Roman" pitchFamily="18" charset="0"/>
                <a:cs typeface="Times New Roman" pitchFamily="18" charset="0"/>
              </a:rPr>
              <a:t>	Feasibility study determine new system’s impacts on different users 	of both high and lower levels in organization chart. Normally, the 	users at the lower level are more aware of true problems as they re 	involved in day to day running of a system. It is important to 	understand their aspirations and the things that please or displease 	them.</a:t>
            </a:r>
          </a:p>
          <a:p>
            <a:pPr marL="566928" indent="-457200">
              <a:lnSpc>
                <a:spcPct val="200000"/>
              </a:lnSpc>
              <a:buFont typeface="+mj-lt"/>
              <a:buAutoNum type="alphaLcParenR" startAt="3"/>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2949986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rmAutofit fontScale="77500" lnSpcReduction="20000"/>
          </a:bodyPr>
          <a:lstStyle/>
          <a:p>
            <a:pPr marL="850392" lvl="1" indent="-457200">
              <a:lnSpc>
                <a:spcPct val="200000"/>
              </a:lnSpc>
              <a:buFont typeface="+mj-lt"/>
              <a:buAutoNum type="alphaLcParenR" startAt="2"/>
            </a:pPr>
            <a:r>
              <a:rPr lang="en-US" sz="2600" b="1" dirty="0">
                <a:latin typeface="Times New Roman" pitchFamily="18" charset="0"/>
                <a:cs typeface="Times New Roman" pitchFamily="18" charset="0"/>
              </a:rPr>
              <a:t>Cost Benefit Analysis	</a:t>
            </a:r>
          </a:p>
          <a:p>
            <a:pPr marL="393192" lvl="1" indent="0">
              <a:lnSpc>
                <a:spcPct val="200000"/>
              </a:lnSpc>
              <a:buNone/>
            </a:pPr>
            <a:r>
              <a:rPr lang="en-US" sz="2600" dirty="0">
                <a:latin typeface="Times New Roman" pitchFamily="18" charset="0"/>
                <a:cs typeface="Times New Roman" pitchFamily="18" charset="0"/>
              </a:rPr>
              <a:t>Study the effect of change on the economics of organization</a:t>
            </a:r>
          </a:p>
          <a:p>
            <a:pPr marL="736092" lvl="1" indent="-342900">
              <a:lnSpc>
                <a:spcPct val="200000"/>
              </a:lnSpc>
              <a:buFont typeface="+mj-lt"/>
              <a:buAutoNum type="alphaLcParenR" startAt="2"/>
            </a:pPr>
            <a:r>
              <a:rPr lang="en-US" sz="2600" b="1" dirty="0">
                <a:latin typeface="Times New Roman" pitchFamily="18" charset="0"/>
                <a:cs typeface="Times New Roman" pitchFamily="18" charset="0"/>
              </a:rPr>
              <a:t>Evaluating Alternatives	</a:t>
            </a:r>
          </a:p>
          <a:p>
            <a:pPr marL="393192" lvl="1" indent="0">
              <a:lnSpc>
                <a:spcPct val="200000"/>
              </a:lnSpc>
              <a:buNone/>
            </a:pPr>
            <a:r>
              <a:rPr lang="en-US" sz="2600" dirty="0">
                <a:latin typeface="Times New Roman" pitchFamily="18" charset="0"/>
                <a:cs typeface="Times New Roman" pitchFamily="18" charset="0"/>
              </a:rPr>
              <a:t>Evaluate various alternatives to resolve the problems of an organization and recommend the best one.</a:t>
            </a:r>
          </a:p>
          <a:p>
            <a:pPr marL="137160" indent="0">
              <a:lnSpc>
                <a:spcPct val="200000"/>
              </a:lnSpc>
              <a:buNone/>
            </a:pPr>
            <a:r>
              <a:rPr lang="en-US" sz="2600" dirty="0">
                <a:latin typeface="Times New Roman" pitchFamily="18" charset="0"/>
                <a:cs typeface="Times New Roman" pitchFamily="18" charset="0"/>
              </a:rPr>
              <a:t>A feasibility Study is conducted to understand the issues that face a project before the project is initiated. Ideally, it should be initiated at the beginning of a project. It will be the least inexpensive and most useful to do so. </a:t>
            </a:r>
            <a:endParaRPr lang="en-US" sz="2600" b="1"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301029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dirty="0">
                <a:latin typeface="Times New Roman" pitchFamily="18" charset="0"/>
                <a:cs typeface="Times New Roman" pitchFamily="18" charset="0"/>
              </a:rPr>
              <a:t>Feasibility and risk analysis are related in many ways. If project risk is great, the feasibility of producing quality software is reduced. Different aspects related to feasibility study are as follows:</a:t>
            </a:r>
          </a:p>
          <a:p>
            <a:pPr marL="480060" indent="-342900" algn="just">
              <a:lnSpc>
                <a:spcPct val="150000"/>
              </a:lnSpc>
            </a:pPr>
            <a:r>
              <a:rPr lang="en-US" sz="2000" b="1" u="sng" dirty="0">
                <a:latin typeface="Times New Roman" pitchFamily="18" charset="0"/>
                <a:cs typeface="Times New Roman" pitchFamily="18" charset="0"/>
              </a:rPr>
              <a:t>Economic Feasibility</a:t>
            </a:r>
          </a:p>
          <a:p>
            <a:pPr marL="137160" indent="0" algn="just">
              <a:lnSpc>
                <a:spcPct val="150000"/>
              </a:lnSpc>
              <a:buNone/>
            </a:pPr>
            <a:r>
              <a:rPr lang="en-US" sz="2000" dirty="0">
                <a:latin typeface="Times New Roman" pitchFamily="18" charset="0"/>
                <a:cs typeface="Times New Roman" pitchFamily="18" charset="0"/>
              </a:rPr>
              <a:t>Economic Feasibility determines the costs of developing and implementing a new system as well as the benefits of the new system. The study of costs and benefits is also known as Cost Benefit analysis.</a:t>
            </a:r>
          </a:p>
          <a:p>
            <a:pPr marL="137160" indent="0" algn="just">
              <a:lnSpc>
                <a:spcPct val="150000"/>
              </a:lnSpc>
              <a:buNone/>
            </a:pPr>
            <a:r>
              <a:rPr lang="en-US" sz="2000" dirty="0">
                <a:latin typeface="Times New Roman" pitchFamily="18" charset="0"/>
                <a:cs typeface="Times New Roman" pitchFamily="18" charset="0"/>
              </a:rPr>
              <a:t>A system is said to be economically feasible if benefits are more than costs. It includes tangible and intangible benefits.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298447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dirty="0">
                <a:latin typeface="Times New Roman" pitchFamily="18" charset="0"/>
                <a:cs typeface="Times New Roman" pitchFamily="18" charset="0"/>
              </a:rPr>
              <a:t>Tangible benefit is the benefit that can be measured in money value. It results increased revenue and decreased cost. Intangible benefit is difficult to quantify but its effect is realized as follows:</a:t>
            </a:r>
          </a:p>
          <a:p>
            <a:pPr marL="422910" indent="-285750" algn="just">
              <a:lnSpc>
                <a:spcPct val="150000"/>
              </a:lnSpc>
            </a:pPr>
            <a:r>
              <a:rPr lang="en-US" sz="2000" dirty="0">
                <a:latin typeface="Times New Roman" pitchFamily="18" charset="0"/>
                <a:cs typeface="Times New Roman" pitchFamily="18" charset="0"/>
              </a:rPr>
              <a:t> Better market position in comparison to the competition</a:t>
            </a:r>
          </a:p>
          <a:p>
            <a:pPr marL="422910" indent="-285750" algn="just">
              <a:lnSpc>
                <a:spcPct val="150000"/>
              </a:lnSpc>
            </a:pPr>
            <a:r>
              <a:rPr lang="en-US" sz="2000" dirty="0">
                <a:latin typeface="Times New Roman" pitchFamily="18" charset="0"/>
                <a:cs typeface="Times New Roman" pitchFamily="18" charset="0"/>
              </a:rPr>
              <a:t>Improved service to customers due to correct information on time</a:t>
            </a:r>
          </a:p>
          <a:p>
            <a:pPr marL="422910" indent="-285750" algn="just">
              <a:lnSpc>
                <a:spcPct val="150000"/>
              </a:lnSpc>
            </a:pPr>
            <a:r>
              <a:rPr lang="en-US" sz="2000" dirty="0">
                <a:latin typeface="Times New Roman" pitchFamily="18" charset="0"/>
                <a:cs typeface="Times New Roman" pitchFamily="18" charset="0"/>
              </a:rPr>
              <a:t>Improved service to customers results in better good will resulting in more business</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1211937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24400"/>
          </a:xfrm>
        </p:spPr>
        <p:txBody>
          <a:bodyPr>
            <a:noAutofit/>
          </a:bodyPr>
          <a:lstStyle/>
          <a:p>
            <a:pPr marL="480060" indent="-342900" algn="just">
              <a:lnSpc>
                <a:spcPct val="150000"/>
              </a:lnSpc>
            </a:pPr>
            <a:r>
              <a:rPr lang="en-US" sz="2000" b="1" u="sng" dirty="0">
                <a:latin typeface="Times New Roman" pitchFamily="18" charset="0"/>
                <a:cs typeface="Times New Roman" pitchFamily="18" charset="0"/>
              </a:rPr>
              <a:t>Technical Feasibility</a:t>
            </a:r>
          </a:p>
          <a:p>
            <a:pPr marL="137160" indent="0" algn="just">
              <a:lnSpc>
                <a:spcPct val="150000"/>
              </a:lnSpc>
              <a:buNone/>
            </a:pPr>
            <a:r>
              <a:rPr lang="en-US" sz="2000" dirty="0">
                <a:latin typeface="Times New Roman" pitchFamily="18" charset="0"/>
                <a:cs typeface="Times New Roman" pitchFamily="18" charset="0"/>
              </a:rPr>
              <a:t>Technical feasibility helps in understanding the level and kind of technology needed for a system. It includes performance issues and constraints that may affect the ability to achieve an acceptable system. </a:t>
            </a:r>
          </a:p>
          <a:p>
            <a:pPr marL="480060" indent="-342900" algn="just">
              <a:lnSpc>
                <a:spcPct val="150000"/>
              </a:lnSpc>
            </a:pPr>
            <a:r>
              <a:rPr lang="en-US" sz="2000" b="1" u="sng" dirty="0">
                <a:latin typeface="Times New Roman" pitchFamily="18" charset="0"/>
                <a:cs typeface="Times New Roman" pitchFamily="18" charset="0"/>
              </a:rPr>
              <a:t>Legal Feasibility</a:t>
            </a:r>
          </a:p>
          <a:p>
            <a:pPr marL="137160" indent="0" algn="just">
              <a:lnSpc>
                <a:spcPct val="150000"/>
              </a:lnSpc>
              <a:buNone/>
            </a:pPr>
            <a:r>
              <a:rPr lang="en-US" sz="2000" dirty="0">
                <a:latin typeface="Times New Roman" pitchFamily="18" charset="0"/>
                <a:cs typeface="Times New Roman" pitchFamily="18" charset="0"/>
              </a:rPr>
              <a:t>Legal feasibility determines the issues like copyright violations for the proposed systems for the open market. It includes frame sing of the contract for large systems and violation of terms etc.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49537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480060" indent="-342900" algn="just">
              <a:lnSpc>
                <a:spcPct val="150000"/>
              </a:lnSpc>
            </a:pPr>
            <a:r>
              <a:rPr lang="en-US" sz="2000" b="1" u="sng" dirty="0">
                <a:latin typeface="Times New Roman" pitchFamily="18" charset="0"/>
                <a:cs typeface="Times New Roman" pitchFamily="18" charset="0"/>
              </a:rPr>
              <a:t>Legal Feasibility</a:t>
            </a:r>
          </a:p>
          <a:p>
            <a:pPr marL="137160" indent="0" algn="just">
              <a:lnSpc>
                <a:spcPct val="150000"/>
              </a:lnSpc>
              <a:buNone/>
            </a:pPr>
            <a:r>
              <a:rPr lang="en-US" sz="2000" dirty="0">
                <a:latin typeface="Times New Roman" pitchFamily="18" charset="0"/>
                <a:cs typeface="Times New Roman" pitchFamily="18" charset="0"/>
              </a:rPr>
              <a:t>There are two aspects to remember about legal feasibility:</a:t>
            </a:r>
          </a:p>
          <a:p>
            <a:pPr marL="137160" indent="0" algn="just">
              <a:lnSpc>
                <a:spcPct val="150000"/>
              </a:lnSpc>
              <a:buNone/>
            </a:pPr>
            <a:r>
              <a:rPr lang="en-US" sz="2000" dirty="0">
                <a:latin typeface="Times New Roman" pitchFamily="18" charset="0"/>
                <a:cs typeface="Times New Roman" pitchFamily="18" charset="0"/>
              </a:rPr>
              <a:t>It is not required for all systems. When required, it is usually to frame a contract of service between two parties i.e. the consultants hired to develop the system and the organization for which the system is to be developed.</a:t>
            </a:r>
          </a:p>
          <a:p>
            <a:pPr marL="137160" indent="0" algn="just">
              <a:lnSpc>
                <a:spcPct val="150000"/>
              </a:lnSpc>
              <a:buNone/>
            </a:pPr>
            <a:r>
              <a:rPr lang="en-US" sz="2000" dirty="0">
                <a:latin typeface="Times New Roman" pitchFamily="18" charset="0"/>
                <a:cs typeface="Times New Roman" pitchFamily="18" charset="0"/>
              </a:rPr>
              <a:t>It requires legal experts. An analyst cannot conduct this study. </a:t>
            </a:r>
          </a:p>
          <a:p>
            <a:pPr marL="137160" indent="0" algn="just">
              <a:lnSpc>
                <a:spcPct val="150000"/>
              </a:lnSpc>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1.2 Feasibility Analysis</a:t>
            </a:r>
            <a:endParaRPr lang="en-US" dirty="0"/>
          </a:p>
        </p:txBody>
      </p:sp>
    </p:spTree>
    <p:extLst>
      <p:ext uri="{BB962C8B-B14F-4D97-AF65-F5344CB8AC3E}">
        <p14:creationId xmlns:p14="http://schemas.microsoft.com/office/powerpoint/2010/main" val="2663571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37160" indent="0" algn="just">
              <a:lnSpc>
                <a:spcPct val="150000"/>
              </a:lnSpc>
              <a:buNone/>
            </a:pPr>
            <a:r>
              <a:rPr lang="en-US" sz="2000" dirty="0">
                <a:latin typeface="Times New Roman" pitchFamily="18" charset="0"/>
                <a:cs typeface="Times New Roman" pitchFamily="18" charset="0"/>
              </a:rPr>
              <a:t>Given the inevitability of change, stakeholders should agree on the means by which requirements and scope are to be reviewed and revised (for example, change management procedures). This clearly implies that scope and requirements will not be “set in stone” but can and should be revisited at predetermined points as the project unfolds. If changes are accepted, then some form of traceability analysis and risk analysis should be used to ascertain the impact of those changes.</a:t>
            </a:r>
          </a:p>
          <a:p>
            <a:pPr marL="137160" indent="0" algn="just">
              <a:lnSpc>
                <a:spcPct val="150000"/>
              </a:lnSpc>
              <a:buNone/>
            </a:pPr>
            <a:r>
              <a:rPr lang="en-US" sz="2000" dirty="0">
                <a:latin typeface="Times New Roman" pitchFamily="18" charset="0"/>
                <a:cs typeface="Times New Roman" pitchFamily="18" charset="0"/>
              </a:rPr>
              <a:t>A managed-change approach can also form the basis for evaluation of success during closure of an incremental cycle or an entire project, based on changes that have occurred along the way.</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1.3 Process for the Review and Revision of Requirements</a:t>
            </a:r>
            <a:endParaRPr lang="en-US" dirty="0"/>
          </a:p>
        </p:txBody>
      </p:sp>
    </p:spTree>
    <p:extLst>
      <p:ext uri="{BB962C8B-B14F-4D97-AF65-F5344CB8AC3E}">
        <p14:creationId xmlns:p14="http://schemas.microsoft.com/office/powerpoint/2010/main" val="231241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a:solidFill>
                  <a:schemeClr val="tx1"/>
                </a:solidFill>
                <a:effectLst/>
                <a:latin typeface="Times New Roman" pitchFamily="18" charset="0"/>
                <a:cs typeface="Times New Roman" pitchFamily="18" charset="0"/>
              </a:rPr>
              <a:t>2. </a:t>
            </a:r>
            <a:r>
              <a:rPr lang="en-US" sz="4000">
                <a:solidFill>
                  <a:schemeClr val="tx1"/>
                </a:solidFill>
                <a:effectLst/>
                <a:latin typeface="Times New Roman" pitchFamily="18" charset="0"/>
                <a:cs typeface="Times New Roman" pitchFamily="18" charset="0"/>
              </a:rPr>
              <a:t>Software Project Planning</a:t>
            </a:r>
            <a:endParaRPr lang="en-US" dirty="0"/>
          </a:p>
        </p:txBody>
      </p:sp>
    </p:spTree>
    <p:extLst>
      <p:ext uri="{BB962C8B-B14F-4D97-AF65-F5344CB8AC3E}">
        <p14:creationId xmlns:p14="http://schemas.microsoft.com/office/powerpoint/2010/main" val="251027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257800"/>
          </a:xfrm>
        </p:spPr>
        <p:txBody>
          <a:bodyPr>
            <a:noAutofit/>
          </a:bodyPr>
          <a:lstStyle/>
          <a:p>
            <a:pPr marL="800100" lvl="1" indent="-342900">
              <a:lnSpc>
                <a:spcPct val="150000"/>
              </a:lnSpc>
              <a:buFont typeface="Wingdings" pitchFamily="2" charset="2"/>
              <a:buChar char="ü"/>
            </a:pPr>
            <a:r>
              <a:rPr lang="en-US" sz="1800" dirty="0">
                <a:latin typeface="Times New Roman" pitchFamily="18" charset="0"/>
                <a:cs typeface="Times New Roman" pitchFamily="18" charset="0"/>
              </a:rPr>
              <a:t>Software Engineering Management</a:t>
            </a:r>
          </a:p>
          <a:p>
            <a:pPr marL="1037844" lvl="2" indent="-342900">
              <a:lnSpc>
                <a:spcPct val="150000"/>
              </a:lnSpc>
              <a:buFont typeface="Wingdings" pitchFamily="2" charset="2"/>
              <a:buChar char="§"/>
            </a:pPr>
            <a:r>
              <a:rPr lang="en-US" sz="1800" dirty="0">
                <a:latin typeface="Times New Roman" pitchFamily="18" charset="0"/>
                <a:cs typeface="Times New Roman" pitchFamily="18" charset="0"/>
              </a:rPr>
              <a:t>Effort, Schedule, and Cost Estimation, Risk Management, Quality Management, Plan Management. Software Project Enactment; Implementation of Plans, Software Acquisition and Supplier Contract Management, Implementation of Measurement Process,  Monitor Process, Control Process, Reporting. Review and Evaluation; Determining Satisfaction of Requirements, Reviewing and Evaluating Performance. Closure; Determining Closure,  Closure Activities. Software Engineering Measurement; Establish and Sustain Measurement Commitment, Plan the Measurement Process, Perform the Measurement Process, Evaluate Measurement. Software Engineering Management Tools. </a:t>
            </a:r>
          </a:p>
          <a:p>
            <a:pPr marL="1037844" lvl="2" indent="-342900">
              <a:lnSpc>
                <a:spcPct val="150000"/>
              </a:lnSpc>
              <a:buFont typeface="Wingdings" pitchFamily="2" charset="2"/>
              <a:buChar char="§"/>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a:solidFill>
                  <a:schemeClr val="tx1"/>
                </a:solidFill>
                <a:effectLst/>
                <a:latin typeface="Times New Roman" pitchFamily="18" charset="0"/>
                <a:cs typeface="Times New Roman" pitchFamily="18" charset="0"/>
              </a:rPr>
              <a:t>Course Outline</a:t>
            </a:r>
          </a:p>
        </p:txBody>
      </p:sp>
    </p:spTree>
    <p:extLst>
      <p:ext uri="{BB962C8B-B14F-4D97-AF65-F5344CB8AC3E}">
        <p14:creationId xmlns:p14="http://schemas.microsoft.com/office/powerpoint/2010/main" val="288292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The first step in software project planning should be selection of an appropriate software development life cycle model and perhaps tailoring it based on project scope, software requirements, and a risk assessment. Other factors to be considered include the nature of the application domain, functional and technical complexity, and software quality requirements.</a:t>
            </a:r>
          </a:p>
          <a:p>
            <a:pPr>
              <a:lnSpc>
                <a:spcPct val="200000"/>
              </a:lnSpc>
            </a:pPr>
            <a:r>
              <a:rPr lang="en-US" sz="2000" dirty="0">
                <a:latin typeface="Times New Roman" pitchFamily="18" charset="0"/>
                <a:cs typeface="Times New Roman" pitchFamily="18" charset="0"/>
              </a:rPr>
              <a:t>In all SDLCs, risk assessment should be an element of initial project planning, and the “risk profile” of the project should be discussed and accepted by all relevant stakeholders.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Introduction</a:t>
            </a:r>
            <a:endParaRPr lang="en-US" dirty="0"/>
          </a:p>
        </p:txBody>
      </p:sp>
    </p:spTree>
    <p:extLst>
      <p:ext uri="{BB962C8B-B14F-4D97-AF65-F5344CB8AC3E}">
        <p14:creationId xmlns:p14="http://schemas.microsoft.com/office/powerpoint/2010/main" val="327786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Software quality management should be determined as part of the planning process and result in procedures and responsibilities for software quality assurance, verification and validation, reviews, and audits.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Introduction</a:t>
            </a:r>
            <a:endParaRPr lang="en-US" dirty="0"/>
          </a:p>
        </p:txBody>
      </p:sp>
    </p:spTree>
    <p:extLst>
      <p:ext uri="{BB962C8B-B14F-4D97-AF65-F5344CB8AC3E}">
        <p14:creationId xmlns:p14="http://schemas.microsoft.com/office/powerpoint/2010/main" val="2883754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Software development life cycle (SDLC) models span a continuum from predictive to adaptive. </a:t>
            </a:r>
          </a:p>
          <a:p>
            <a:pPr lvl="1">
              <a:lnSpc>
                <a:spcPct val="200000"/>
              </a:lnSpc>
            </a:pPr>
            <a:r>
              <a:rPr lang="en-US" sz="2000" b="1" dirty="0">
                <a:latin typeface="Times New Roman" pitchFamily="18" charset="0"/>
                <a:cs typeface="Times New Roman" pitchFamily="18" charset="0"/>
              </a:rPr>
              <a:t>Adaptive SDLC</a:t>
            </a:r>
            <a:r>
              <a:rPr lang="en-US" sz="2000" dirty="0">
                <a:latin typeface="Times New Roman" pitchFamily="18" charset="0"/>
                <a:cs typeface="Times New Roman" pitchFamily="18" charset="0"/>
              </a:rPr>
              <a:t>:	Adaptive SDLC is implemented mainly when the software at hand involves unknown or unspecified outcomes. The adaptive methodology involves breaking the software project into various components over an undetermined timeline to allow for flexibility in directing the path and the course of the project. Agile software development methodology is one example of adaptive SDLC.</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2.1 Process Planning</a:t>
            </a:r>
            <a:endParaRPr lang="en-US" dirty="0"/>
          </a:p>
        </p:txBody>
      </p:sp>
    </p:spTree>
    <p:extLst>
      <p:ext uri="{BB962C8B-B14F-4D97-AF65-F5344CB8AC3E}">
        <p14:creationId xmlns:p14="http://schemas.microsoft.com/office/powerpoint/2010/main" val="1170119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lvl="1">
              <a:lnSpc>
                <a:spcPct val="200000"/>
              </a:lnSpc>
            </a:pPr>
            <a:r>
              <a:rPr lang="en-US" sz="2000" b="1" dirty="0">
                <a:latin typeface="Times New Roman" pitchFamily="18" charset="0"/>
                <a:cs typeface="Times New Roman" pitchFamily="18" charset="0"/>
              </a:rPr>
              <a:t>Predictive SDLC</a:t>
            </a:r>
            <a:r>
              <a:rPr lang="en-US" sz="2000" dirty="0">
                <a:latin typeface="Times New Roman" pitchFamily="18" charset="0"/>
                <a:cs typeface="Times New Roman" pitchFamily="18" charset="0"/>
              </a:rPr>
              <a:t>:	On the other hand, predictive SDLC is implemented in software projects whose outcomes are well specified and known. Predictive SDLC lays down a linear, specific software development plan that is structured around some pre-defined results and within a specific timeline. Waterfall methodology falls in the predictive SDLC approach to software development. </a:t>
            </a:r>
          </a:p>
          <a:p>
            <a:pPr>
              <a:lnSpc>
                <a:spcPct val="200000"/>
              </a:lnSpc>
            </a:pPr>
            <a:r>
              <a:rPr lang="en-US" sz="2000" dirty="0">
                <a:latin typeface="Times New Roman" pitchFamily="18" charset="0"/>
                <a:cs typeface="Times New Roman" pitchFamily="18" charset="0"/>
              </a:rPr>
              <a:t>Well-known SDLCs include the waterfall, incremental, and spiral models plus various forms of agile software development. </a:t>
            </a:r>
          </a:p>
          <a:p>
            <a:pPr>
              <a:lnSpc>
                <a:spcPct val="200000"/>
              </a:lnSpc>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2.1 Process Planning</a:t>
            </a:r>
            <a:endParaRPr lang="en-US" dirty="0"/>
          </a:p>
        </p:txBody>
      </p:sp>
    </p:spTree>
    <p:extLst>
      <p:ext uri="{BB962C8B-B14F-4D97-AF65-F5344CB8AC3E}">
        <p14:creationId xmlns:p14="http://schemas.microsoft.com/office/powerpoint/2010/main" val="861881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Relevant methods and tools should be selected as part of planning. Automated tools that will be used throughout the project should also be planned for and acquired. Tools may include tools for project scheduling, software requirements, software design, software construction, software maintenance, software configuration management, software engineering process, software quality, and others.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2.1 Process Planning</a:t>
            </a:r>
            <a:endParaRPr lang="en-US" dirty="0"/>
          </a:p>
        </p:txBody>
      </p:sp>
    </p:spTree>
    <p:extLst>
      <p:ext uri="{BB962C8B-B14F-4D97-AF65-F5344CB8AC3E}">
        <p14:creationId xmlns:p14="http://schemas.microsoft.com/office/powerpoint/2010/main" val="235783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The work product(s) of each project activity (for example, software architecture design documents, inspection reports, tested software) should be identified and characterized. Opportunities to reuse software components from previous projects or to utilize off-the-shelf software products should be evaluated. Procurement of software and use of third parties to develop deliverables should be planned and suppliers selected.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2.2 Determine Deliverables</a:t>
            </a:r>
            <a:endParaRPr lang="en-US" dirty="0"/>
          </a:p>
        </p:txBody>
      </p:sp>
    </p:spTree>
    <p:extLst>
      <p:ext uri="{BB962C8B-B14F-4D97-AF65-F5344CB8AC3E}">
        <p14:creationId xmlns:p14="http://schemas.microsoft.com/office/powerpoint/2010/main" val="1985055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Estimation is the process of finding an estimate, or approximation, which is a value that can be used for some purpose even if input data may be incomplete, uncertain, or unstable. Estimation determines how much money, effort, resources, and time it will take to build a specific system or product. Estimation is based on: </a:t>
            </a:r>
          </a:p>
          <a:p>
            <a:pPr lvl="8">
              <a:lnSpc>
                <a:spcPct val="200000"/>
              </a:lnSpc>
            </a:pPr>
            <a:r>
              <a:rPr lang="en-US" sz="2000" dirty="0">
                <a:latin typeface="Times New Roman" pitchFamily="18" charset="0"/>
                <a:cs typeface="Times New Roman" pitchFamily="18" charset="0"/>
              </a:rPr>
              <a:t>Past Data/Past Experience</a:t>
            </a:r>
          </a:p>
          <a:p>
            <a:pPr lvl="8">
              <a:lnSpc>
                <a:spcPct val="200000"/>
              </a:lnSpc>
            </a:pPr>
            <a:r>
              <a:rPr lang="en-US" sz="2000" dirty="0">
                <a:latin typeface="Times New Roman" pitchFamily="18" charset="0"/>
                <a:cs typeface="Times New Roman" pitchFamily="18" charset="0"/>
              </a:rPr>
              <a:t>Available Documents/Knowledge</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3087762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lvl="8">
              <a:lnSpc>
                <a:spcPct val="200000"/>
              </a:lnSpc>
            </a:pPr>
            <a:r>
              <a:rPr lang="en-US" sz="2000" dirty="0">
                <a:latin typeface="Times New Roman" pitchFamily="18" charset="0"/>
                <a:cs typeface="Times New Roman" pitchFamily="18" charset="0"/>
              </a:rPr>
              <a:t>Assumptions</a:t>
            </a:r>
          </a:p>
          <a:p>
            <a:pPr lvl="8">
              <a:lnSpc>
                <a:spcPct val="200000"/>
              </a:lnSpc>
            </a:pPr>
            <a:r>
              <a:rPr lang="en-US" sz="2000" dirty="0">
                <a:latin typeface="Times New Roman" pitchFamily="18" charset="0"/>
                <a:cs typeface="Times New Roman" pitchFamily="18" charset="0"/>
              </a:rPr>
              <a:t>Identified Risks</a:t>
            </a:r>
          </a:p>
          <a:p>
            <a:pPr>
              <a:lnSpc>
                <a:spcPct val="200000"/>
              </a:lnSpc>
            </a:pPr>
            <a:r>
              <a:rPr lang="en-US" sz="2000" dirty="0">
                <a:latin typeface="Times New Roman" pitchFamily="18" charset="0"/>
                <a:cs typeface="Times New Roman" pitchFamily="18" charset="0"/>
              </a:rPr>
              <a:t>The four basic steps in Software Project Estimation are:</a:t>
            </a:r>
          </a:p>
          <a:p>
            <a:pPr lvl="8">
              <a:lnSpc>
                <a:spcPct val="200000"/>
              </a:lnSpc>
            </a:pPr>
            <a:r>
              <a:rPr lang="en-US" sz="2000" dirty="0">
                <a:latin typeface="Times New Roman" pitchFamily="18" charset="0"/>
                <a:cs typeface="Times New Roman" pitchFamily="18" charset="0"/>
              </a:rPr>
              <a:t>Estimate the size of the development product.</a:t>
            </a:r>
          </a:p>
          <a:p>
            <a:pPr lvl="8">
              <a:lnSpc>
                <a:spcPct val="200000"/>
              </a:lnSpc>
            </a:pPr>
            <a:r>
              <a:rPr lang="en-US" sz="2000" dirty="0">
                <a:latin typeface="Times New Roman" pitchFamily="18" charset="0"/>
                <a:cs typeface="Times New Roman" pitchFamily="18" charset="0"/>
              </a:rPr>
              <a:t>Estimate the effort in person-months or person-hours.</a:t>
            </a:r>
          </a:p>
          <a:p>
            <a:pPr lvl="8">
              <a:lnSpc>
                <a:spcPct val="200000"/>
              </a:lnSpc>
            </a:pPr>
            <a:r>
              <a:rPr lang="en-US" sz="2000" dirty="0">
                <a:latin typeface="Times New Roman" pitchFamily="18" charset="0"/>
                <a:cs typeface="Times New Roman" pitchFamily="18" charset="0"/>
              </a:rPr>
              <a:t>Estimate the schedule in calendar months.</a:t>
            </a:r>
          </a:p>
          <a:p>
            <a:pPr lvl="8">
              <a:lnSpc>
                <a:spcPct val="200000"/>
              </a:lnSpc>
            </a:pPr>
            <a:r>
              <a:rPr lang="en-US" sz="2000" dirty="0">
                <a:latin typeface="Times New Roman" pitchFamily="18" charset="0"/>
                <a:cs typeface="Times New Roman" pitchFamily="18" charset="0"/>
              </a:rPr>
              <a:t>Estimate the project cost in agreed currency.</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3540609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Estimation need not be a one-time task in a project. It can take place during: </a:t>
            </a:r>
          </a:p>
          <a:p>
            <a:pPr lvl="8">
              <a:lnSpc>
                <a:spcPct val="200000"/>
              </a:lnSpc>
            </a:pPr>
            <a:r>
              <a:rPr lang="en-US" sz="2000" dirty="0">
                <a:latin typeface="Times New Roman" pitchFamily="18" charset="0"/>
                <a:cs typeface="Times New Roman" pitchFamily="18" charset="0"/>
              </a:rPr>
              <a:t>Acquiring a Project.</a:t>
            </a:r>
          </a:p>
          <a:p>
            <a:pPr lvl="8">
              <a:lnSpc>
                <a:spcPct val="200000"/>
              </a:lnSpc>
            </a:pPr>
            <a:r>
              <a:rPr lang="en-US" sz="2000" dirty="0">
                <a:latin typeface="Times New Roman" pitchFamily="18" charset="0"/>
                <a:cs typeface="Times New Roman" pitchFamily="18" charset="0"/>
              </a:rPr>
              <a:t>Planning the Project.</a:t>
            </a:r>
          </a:p>
          <a:p>
            <a:pPr lvl="8">
              <a:lnSpc>
                <a:spcPct val="200000"/>
              </a:lnSpc>
            </a:pPr>
            <a:r>
              <a:rPr lang="en-US" sz="2000" dirty="0">
                <a:latin typeface="Times New Roman" pitchFamily="18" charset="0"/>
                <a:cs typeface="Times New Roman" pitchFamily="18" charset="0"/>
              </a:rPr>
              <a:t>Execution of the Project as the need arises.</a:t>
            </a:r>
          </a:p>
          <a:p>
            <a:pPr>
              <a:lnSpc>
                <a:spcPct val="200000"/>
              </a:lnSpc>
            </a:pPr>
            <a:r>
              <a:rPr lang="en-US" sz="2000" dirty="0">
                <a:latin typeface="Times New Roman" pitchFamily="18" charset="0"/>
                <a:cs typeface="Times New Roman" pitchFamily="18" charset="0"/>
              </a:rPr>
              <a:t>Project scope must be understood before the estimation process begins. It will be helpful to have historical Project Data.</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2970752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800" b="1" dirty="0">
                <a:latin typeface="Times New Roman" pitchFamily="18" charset="0"/>
                <a:cs typeface="Times New Roman" pitchFamily="18" charset="0"/>
              </a:rPr>
              <a:t>Approach: </a:t>
            </a:r>
            <a:r>
              <a:rPr lang="en-US" sz="2000" dirty="0">
                <a:latin typeface="Times New Roman" pitchFamily="18" charset="0"/>
                <a:cs typeface="Times New Roman" pitchFamily="18" charset="0"/>
              </a:rPr>
              <a:t>	The Project Estimation Approach that is widely used is Decomposition Technique. Decomposition techniques take a divide and conquer approach. Size, Effort and Cost estimation are performed in a stepwise manner by breaking down a Project into major Functions or related Software Engineering Activities.</a:t>
            </a:r>
          </a:p>
          <a:p>
            <a:pPr>
              <a:lnSpc>
                <a:spcPct val="200000"/>
              </a:lnSpc>
              <a:buFont typeface="Wingdings" pitchFamily="2" charset="2"/>
              <a:buChar char="§"/>
            </a:pPr>
            <a:r>
              <a:rPr lang="en-US" sz="2000" b="1" dirty="0">
                <a:latin typeface="Times New Roman" pitchFamily="18" charset="0"/>
                <a:cs typeface="Times New Roman" pitchFamily="18" charset="0"/>
              </a:rPr>
              <a:t>Step#1:</a:t>
            </a:r>
            <a:r>
              <a:rPr lang="en-US" sz="2000" dirty="0">
                <a:latin typeface="Times New Roman" pitchFamily="18" charset="0"/>
                <a:cs typeface="Times New Roman" pitchFamily="18" charset="0"/>
              </a:rPr>
              <a:t>	Understand the scope of the software to be built.</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93156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marL="0" lvl="0" indent="0">
              <a:spcBef>
                <a:spcPts val="0"/>
              </a:spcBef>
              <a:buClrTx/>
              <a:buSzTx/>
              <a:buNone/>
            </a:pPr>
            <a:endParaRPr lang="en-US" sz="1600" dirty="0">
              <a:solidFill>
                <a:prstClr val="black"/>
              </a:solidFill>
              <a:latin typeface="Arial" pitchFamily="34" charset="0"/>
              <a:cs typeface="Arial" pitchFamily="34" charset="0"/>
            </a:endParaRPr>
          </a:p>
          <a:p>
            <a:pPr marL="713232" lvl="1" indent="-457200">
              <a:lnSpc>
                <a:spcPct val="150000"/>
              </a:lnSpc>
              <a:spcBef>
                <a:spcPts val="0"/>
              </a:spcBef>
              <a:buClr>
                <a:schemeClr val="bg2">
                  <a:lumMod val="50000"/>
                </a:schemeClr>
              </a:buClr>
              <a:buFont typeface="+mj-lt"/>
              <a:buAutoNum type="arabicPeriod"/>
            </a:pPr>
            <a:r>
              <a:rPr lang="en-US" sz="1700" dirty="0">
                <a:solidFill>
                  <a:prstClr val="black"/>
                </a:solidFill>
                <a:latin typeface="Times New Roman" pitchFamily="18" charset="0"/>
                <a:cs typeface="Times New Roman" pitchFamily="18" charset="0"/>
              </a:rPr>
              <a:t>Software Engineering, A Practitioner’s Approach, Pressman R. S.&amp; Maxim B. R., 8th Edition, McGraw-Hill, 2015 (or Latest Edition)</a:t>
            </a:r>
          </a:p>
          <a:p>
            <a:pPr marL="713232" lvl="1" indent="-457200">
              <a:lnSpc>
                <a:spcPct val="150000"/>
              </a:lnSpc>
              <a:spcBef>
                <a:spcPts val="0"/>
              </a:spcBef>
              <a:buClr>
                <a:schemeClr val="bg2">
                  <a:lumMod val="50000"/>
                </a:schemeClr>
              </a:buClr>
              <a:buFont typeface="+mj-lt"/>
              <a:buAutoNum type="arabicPeriod"/>
            </a:pPr>
            <a:r>
              <a:rPr lang="en-US" sz="1700" dirty="0">
                <a:solidFill>
                  <a:prstClr val="black"/>
                </a:solidFill>
                <a:latin typeface="Times New Roman" pitchFamily="18" charset="0"/>
                <a:cs typeface="Times New Roman" pitchFamily="18" charset="0"/>
              </a:rPr>
              <a:t>SWEBOK, Latest Edition. </a:t>
            </a:r>
          </a:p>
          <a:p>
            <a:pPr marL="713232" lvl="1" indent="-457200">
              <a:lnSpc>
                <a:spcPct val="150000"/>
              </a:lnSpc>
              <a:spcBef>
                <a:spcPts val="0"/>
              </a:spcBef>
              <a:buClr>
                <a:schemeClr val="bg2">
                  <a:lumMod val="50000"/>
                </a:schemeClr>
              </a:buClr>
              <a:buFont typeface="+mj-lt"/>
              <a:buAutoNum type="arabicPeriod"/>
            </a:pPr>
            <a:r>
              <a:rPr lang="en-US" sz="1700" dirty="0">
                <a:solidFill>
                  <a:prstClr val="black"/>
                </a:solidFill>
                <a:latin typeface="Times New Roman" pitchFamily="18" charset="0"/>
                <a:cs typeface="Times New Roman" pitchFamily="18" charset="0"/>
              </a:rPr>
              <a:t>Google </a:t>
            </a:r>
            <a:r>
              <a:rPr lang="en-US" sz="1700" dirty="0" err="1">
                <a:solidFill>
                  <a:prstClr val="black"/>
                </a:solidFill>
                <a:latin typeface="Times New Roman" pitchFamily="18" charset="0"/>
                <a:cs typeface="Times New Roman" pitchFamily="18" charset="0"/>
              </a:rPr>
              <a:t>AdWords</a:t>
            </a:r>
            <a:r>
              <a:rPr lang="en-US" sz="1700" dirty="0">
                <a:solidFill>
                  <a:prstClr val="black"/>
                </a:solidFill>
                <a:latin typeface="Times New Roman" pitchFamily="18" charset="0"/>
                <a:cs typeface="Times New Roman" pitchFamily="18" charset="0"/>
              </a:rPr>
              <a:t> for Beginners: A Do-It-Yourself Guide to PPC Advertising, by Corey </a:t>
            </a:r>
            <a:r>
              <a:rPr lang="en-US" sz="1700" dirty="0" err="1">
                <a:solidFill>
                  <a:prstClr val="black"/>
                </a:solidFill>
                <a:latin typeface="Times New Roman" pitchFamily="18" charset="0"/>
                <a:cs typeface="Times New Roman" pitchFamily="18" charset="0"/>
              </a:rPr>
              <a:t>Rabazinski</a:t>
            </a:r>
            <a:r>
              <a:rPr lang="en-US" sz="1700" dirty="0">
                <a:solidFill>
                  <a:prstClr val="black"/>
                </a:solidFill>
                <a:latin typeface="Times New Roman" pitchFamily="18" charset="0"/>
                <a:cs typeface="Times New Roman" pitchFamily="18" charset="0"/>
              </a:rPr>
              <a:t>, 2015 (or Latest Edition)</a:t>
            </a:r>
            <a:endParaRPr lang="en-US" sz="1700" dirty="0">
              <a:solidFill>
                <a:prstClr val="black"/>
              </a:solidFill>
              <a:latin typeface="Arial" pitchFamily="34" charset="0"/>
              <a:cs typeface="Arial" pitchFamily="34" charset="0"/>
            </a:endParaRPr>
          </a:p>
        </p:txBody>
      </p:sp>
      <p:sp>
        <p:nvSpPr>
          <p:cNvPr id="3" name="Title 2"/>
          <p:cNvSpPr>
            <a:spLocks noGrp="1"/>
          </p:cNvSpPr>
          <p:nvPr>
            <p:ph type="title"/>
          </p:nvPr>
        </p:nvSpPr>
        <p:spPr>
          <a:xfrm>
            <a:off x="533400" y="304800"/>
            <a:ext cx="8229600" cy="1143000"/>
          </a:xfrm>
        </p:spPr>
        <p:txBody>
          <a:bodyPr/>
          <a:lstStyle/>
          <a:p>
            <a:pPr lvl="3" algn="l" rtl="0">
              <a:spcBef>
                <a:spcPct val="0"/>
              </a:spcBef>
            </a:pPr>
            <a:r>
              <a:rPr lang="en-US" sz="3600" b="1" kern="1200" dirty="0">
                <a:solidFill>
                  <a:schemeClr val="tx1"/>
                </a:solidFill>
                <a:latin typeface="Times New Roman" pitchFamily="18" charset="0"/>
                <a:ea typeface="+mj-ea"/>
                <a:cs typeface="Times New Roman" pitchFamily="18" charset="0"/>
              </a:rPr>
              <a:t>Reference Materials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buFont typeface="Wingdings" pitchFamily="2" charset="2"/>
              <a:buChar char="§"/>
            </a:pPr>
            <a:r>
              <a:rPr lang="en-US" sz="2000" b="1" dirty="0">
                <a:latin typeface="Times New Roman" pitchFamily="18" charset="0"/>
                <a:cs typeface="Times New Roman" pitchFamily="18" charset="0"/>
              </a:rPr>
              <a:t>Step#2:</a:t>
            </a:r>
            <a:r>
              <a:rPr lang="en-US" sz="2000" dirty="0">
                <a:latin typeface="Times New Roman" pitchFamily="18" charset="0"/>
                <a:cs typeface="Times New Roman" pitchFamily="18" charset="0"/>
              </a:rPr>
              <a:t>	Generate an estimate of the software size.</a:t>
            </a:r>
          </a:p>
          <a:p>
            <a:pPr lvl="6">
              <a:lnSpc>
                <a:spcPct val="200000"/>
              </a:lnSpc>
              <a:buFont typeface="Wingdings" pitchFamily="2" charset="2"/>
              <a:buChar char="§"/>
            </a:pPr>
            <a:r>
              <a:rPr lang="en-US" dirty="0">
                <a:latin typeface="Times New Roman" pitchFamily="18" charset="0"/>
                <a:cs typeface="Times New Roman" pitchFamily="18" charset="0"/>
              </a:rPr>
              <a:t>Start with the statement of scope.</a:t>
            </a:r>
          </a:p>
          <a:p>
            <a:pPr lvl="6">
              <a:lnSpc>
                <a:spcPct val="200000"/>
              </a:lnSpc>
              <a:buFont typeface="Wingdings" pitchFamily="2" charset="2"/>
              <a:buChar char="§"/>
            </a:pPr>
            <a:r>
              <a:rPr lang="en-US" dirty="0">
                <a:latin typeface="Times New Roman" pitchFamily="18" charset="0"/>
                <a:cs typeface="Times New Roman" pitchFamily="18" charset="0"/>
              </a:rPr>
              <a:t>Decompose the software into functions that can each be estimated individually.</a:t>
            </a:r>
          </a:p>
          <a:p>
            <a:pPr lvl="6">
              <a:lnSpc>
                <a:spcPct val="200000"/>
              </a:lnSpc>
              <a:buFont typeface="Wingdings" pitchFamily="2" charset="2"/>
              <a:buChar char="§"/>
            </a:pPr>
            <a:r>
              <a:rPr lang="en-US" dirty="0">
                <a:latin typeface="Times New Roman" pitchFamily="18" charset="0"/>
                <a:cs typeface="Times New Roman" pitchFamily="18" charset="0"/>
              </a:rPr>
              <a:t>Calculate the size of each function.</a:t>
            </a:r>
          </a:p>
          <a:p>
            <a:pPr lvl="6">
              <a:lnSpc>
                <a:spcPct val="200000"/>
              </a:lnSpc>
              <a:buFont typeface="Wingdings" pitchFamily="2" charset="2"/>
              <a:buChar char="§"/>
            </a:pPr>
            <a:r>
              <a:rPr lang="en-US" dirty="0">
                <a:latin typeface="Times New Roman" pitchFamily="18" charset="0"/>
                <a:cs typeface="Times New Roman" pitchFamily="18" charset="0"/>
              </a:rPr>
              <a:t>Derive effort and cost estimates by applying the size values to your baseline productivity metrics.</a:t>
            </a:r>
          </a:p>
          <a:p>
            <a:pPr lvl="6">
              <a:lnSpc>
                <a:spcPct val="200000"/>
              </a:lnSpc>
              <a:buFont typeface="Wingdings" pitchFamily="2" charset="2"/>
              <a:buChar char="§"/>
            </a:pPr>
            <a:r>
              <a:rPr lang="en-US" dirty="0">
                <a:latin typeface="Times New Roman" pitchFamily="18" charset="0"/>
                <a:cs typeface="Times New Roman" pitchFamily="18" charset="0"/>
              </a:rPr>
              <a:t>Combine function estimates to produce an overall estimate for the entire project.</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796729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buFont typeface="Wingdings" pitchFamily="2" charset="2"/>
              <a:buChar char="§"/>
            </a:pPr>
            <a:r>
              <a:rPr lang="en-US" sz="2000" b="1" dirty="0">
                <a:latin typeface="Times New Roman" pitchFamily="18" charset="0"/>
                <a:cs typeface="Times New Roman" pitchFamily="18" charset="0"/>
              </a:rPr>
              <a:t>Step#3:</a:t>
            </a:r>
            <a:r>
              <a:rPr lang="en-US" sz="2000" dirty="0">
                <a:latin typeface="Times New Roman" pitchFamily="18" charset="0"/>
                <a:cs typeface="Times New Roman" pitchFamily="18" charset="0"/>
              </a:rPr>
              <a:t>	Generate an estimate of the effort and cost. You can arrive at the effort and cost estimates by breaking down a project into related software engineering activities.</a:t>
            </a:r>
          </a:p>
          <a:p>
            <a:pPr lvl="4">
              <a:lnSpc>
                <a:spcPct val="200000"/>
              </a:lnSpc>
              <a:buFont typeface="Wingdings" pitchFamily="2" charset="2"/>
              <a:buChar char="§"/>
            </a:pPr>
            <a:r>
              <a:rPr lang="en-US" dirty="0">
                <a:latin typeface="Times New Roman" pitchFamily="18" charset="0"/>
                <a:cs typeface="Times New Roman" pitchFamily="18" charset="0"/>
              </a:rPr>
              <a:t>Identify the sequence of activities that need to be performed for the project to be completed.</a:t>
            </a:r>
          </a:p>
          <a:p>
            <a:pPr lvl="4">
              <a:lnSpc>
                <a:spcPct val="200000"/>
              </a:lnSpc>
              <a:buFont typeface="Wingdings" pitchFamily="2" charset="2"/>
              <a:buChar char="§"/>
            </a:pPr>
            <a:r>
              <a:rPr lang="en-US" dirty="0">
                <a:latin typeface="Times New Roman" pitchFamily="18" charset="0"/>
                <a:cs typeface="Times New Roman" pitchFamily="18" charset="0"/>
              </a:rPr>
              <a:t>Divide activities into tasks that can be measured.</a:t>
            </a:r>
          </a:p>
          <a:p>
            <a:pPr lvl="4">
              <a:lnSpc>
                <a:spcPct val="200000"/>
              </a:lnSpc>
              <a:buFont typeface="Wingdings" pitchFamily="2" charset="2"/>
              <a:buChar char="§"/>
            </a:pPr>
            <a:r>
              <a:rPr lang="en-US" dirty="0">
                <a:latin typeface="Times New Roman" pitchFamily="18" charset="0"/>
                <a:cs typeface="Times New Roman" pitchFamily="18" charset="0"/>
              </a:rPr>
              <a:t>Estimate the effort (in person hours/days) required to complete each task.</a:t>
            </a:r>
          </a:p>
          <a:p>
            <a:pPr lvl="4">
              <a:lnSpc>
                <a:spcPct val="200000"/>
              </a:lnSpc>
              <a:buFont typeface="Wingdings" pitchFamily="2" charset="2"/>
              <a:buChar char="§"/>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213757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buFont typeface="Wingdings" pitchFamily="2" charset="2"/>
              <a:buChar char="§"/>
            </a:pPr>
            <a:r>
              <a:rPr lang="en-US" sz="2000" b="1" dirty="0">
                <a:latin typeface="Times New Roman" pitchFamily="18" charset="0"/>
                <a:cs typeface="Times New Roman" pitchFamily="18" charset="0"/>
              </a:rPr>
              <a:t>Step#3:</a:t>
            </a:r>
            <a:r>
              <a:rPr lang="en-US" sz="200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4">
              <a:lnSpc>
                <a:spcPct val="200000"/>
              </a:lnSpc>
              <a:buFont typeface="Wingdings" pitchFamily="2" charset="2"/>
              <a:buChar char="§"/>
            </a:pPr>
            <a:r>
              <a:rPr lang="en-US" dirty="0">
                <a:latin typeface="Times New Roman" pitchFamily="18" charset="0"/>
                <a:cs typeface="Times New Roman" pitchFamily="18" charset="0"/>
              </a:rPr>
              <a:t>Combine effort estimates of tasks of activity to produce an estimate for the activity.</a:t>
            </a:r>
          </a:p>
          <a:p>
            <a:pPr lvl="4">
              <a:lnSpc>
                <a:spcPct val="200000"/>
              </a:lnSpc>
              <a:buFont typeface="Wingdings" pitchFamily="2" charset="2"/>
              <a:buChar char="§"/>
            </a:pPr>
            <a:r>
              <a:rPr lang="en-US" dirty="0">
                <a:latin typeface="Times New Roman" pitchFamily="18" charset="0"/>
                <a:cs typeface="Times New Roman" pitchFamily="18" charset="0"/>
              </a:rPr>
              <a:t>Compute the total effort and cost for each activity.</a:t>
            </a:r>
          </a:p>
          <a:p>
            <a:pPr lvl="4">
              <a:lnSpc>
                <a:spcPct val="200000"/>
              </a:lnSpc>
              <a:buFont typeface="Wingdings" pitchFamily="2" charset="2"/>
              <a:buChar char="§"/>
            </a:pPr>
            <a:r>
              <a:rPr lang="en-US" dirty="0">
                <a:latin typeface="Times New Roman" pitchFamily="18" charset="0"/>
                <a:cs typeface="Times New Roman" pitchFamily="18" charset="0"/>
              </a:rPr>
              <a:t>Combine effort and cost estimates for each activity to produce an overall effort and cost estimate for the entire project.</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2298167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buFont typeface="Wingdings" pitchFamily="2" charset="2"/>
              <a:buChar char="§"/>
            </a:pPr>
            <a:r>
              <a:rPr lang="en-US" sz="2000" b="1" dirty="0">
                <a:latin typeface="Times New Roman" pitchFamily="18" charset="0"/>
                <a:cs typeface="Times New Roman" pitchFamily="18" charset="0"/>
              </a:rPr>
              <a:t>Step#4:	</a:t>
            </a:r>
            <a:r>
              <a:rPr lang="en-US" sz="2000" dirty="0">
                <a:latin typeface="Times New Roman" pitchFamily="18" charset="0"/>
                <a:cs typeface="Times New Roman" pitchFamily="18" charset="0"/>
              </a:rPr>
              <a:t>Reconcile estimates: Compare the resulting values from Step 3 to those obtained from Step 2. If both sets of estimates agree, then your numbers are highly reliable. Otherwise, if widely divergent estimates occur conduct further investigation concerning whether:</a:t>
            </a:r>
            <a:endParaRPr lang="en-US" dirty="0">
              <a:latin typeface="Times New Roman" pitchFamily="18" charset="0"/>
              <a:cs typeface="Times New Roman" pitchFamily="18" charset="0"/>
            </a:endParaRPr>
          </a:p>
          <a:p>
            <a:pPr lvl="4">
              <a:lnSpc>
                <a:spcPct val="200000"/>
              </a:lnSpc>
              <a:buFont typeface="Wingdings" pitchFamily="2" charset="2"/>
              <a:buChar char="§"/>
            </a:pPr>
            <a:r>
              <a:rPr lang="en-US" sz="1600" dirty="0">
                <a:latin typeface="Times New Roman" pitchFamily="18" charset="0"/>
                <a:cs typeface="Times New Roman" pitchFamily="18" charset="0"/>
              </a:rPr>
              <a:t>The scope of the project is not adequately understood or has been misinterpreted.</a:t>
            </a:r>
          </a:p>
          <a:p>
            <a:pPr lvl="4">
              <a:lnSpc>
                <a:spcPct val="200000"/>
              </a:lnSpc>
              <a:buFont typeface="Wingdings" pitchFamily="2" charset="2"/>
              <a:buChar char="§"/>
            </a:pPr>
            <a:r>
              <a:rPr lang="en-US" sz="1600" dirty="0">
                <a:latin typeface="Times New Roman" pitchFamily="18" charset="0"/>
                <a:cs typeface="Times New Roman" pitchFamily="18" charset="0"/>
              </a:rPr>
              <a:t>The function and/or activity breakdown is not accurate.</a:t>
            </a:r>
          </a:p>
          <a:p>
            <a:pPr lvl="4">
              <a:lnSpc>
                <a:spcPct val="200000"/>
              </a:lnSpc>
              <a:buFont typeface="Wingdings" pitchFamily="2" charset="2"/>
              <a:buChar char="§"/>
            </a:pPr>
            <a:r>
              <a:rPr lang="en-US" sz="1600" dirty="0">
                <a:latin typeface="Times New Roman" pitchFamily="18" charset="0"/>
                <a:cs typeface="Times New Roman" pitchFamily="18" charset="0"/>
              </a:rPr>
              <a:t>Historical data used for the estimation techniques is inappropriate for the application, or obsolete, or has been misapplied.</a:t>
            </a: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3522165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buFont typeface="Wingdings" pitchFamily="2" charset="2"/>
              <a:buChar char="§"/>
            </a:pPr>
            <a:r>
              <a:rPr lang="en-US" sz="2000" b="1" dirty="0">
                <a:latin typeface="Times New Roman" pitchFamily="18" charset="0"/>
                <a:cs typeface="Times New Roman" pitchFamily="18" charset="0"/>
              </a:rPr>
              <a:t>Step#5:	</a:t>
            </a:r>
            <a:r>
              <a:rPr lang="en-US" sz="2000" dirty="0">
                <a:latin typeface="Times New Roman" pitchFamily="18" charset="0"/>
                <a:cs typeface="Times New Roman" pitchFamily="18" charset="0"/>
              </a:rPr>
              <a:t> Determine the cause of divergence and then reconcile the 		estimates.</a:t>
            </a:r>
          </a:p>
          <a:p>
            <a:pPr marL="109728" indent="0">
              <a:lnSpc>
                <a:spcPct val="200000"/>
              </a:lnSpc>
              <a:buNone/>
            </a:pPr>
            <a:r>
              <a:rPr lang="en-US" sz="2000" dirty="0">
                <a:latin typeface="Times New Roman" pitchFamily="18" charset="0"/>
                <a:cs typeface="Times New Roman" pitchFamily="18" charset="0"/>
              </a:rPr>
              <a:t>Often, project managers resort to estimating schedules skipping to estimate size. This may be because of the timelines set by the top management or the marketing team. However, whatever the reason, if this is done, then at a later stage it would be difficult to estimate the schedules to accommodate the scope changes.	</a:t>
            </a:r>
          </a:p>
          <a:p>
            <a:pPr marL="109728" indent="0">
              <a:lnSpc>
                <a:spcPct val="200000"/>
              </a:lnSpc>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fontScale="90000"/>
          </a:bodyPr>
          <a:lstStyle/>
          <a:p>
            <a:pPr lvl="3" algn="ctr" rtl="0">
              <a:spcBef>
                <a:spcPct val="0"/>
              </a:spcBef>
            </a:pPr>
            <a:r>
              <a:rPr lang="en-US" sz="3600" b="1" dirty="0">
                <a:latin typeface="Times New Roman" pitchFamily="18" charset="0"/>
                <a:cs typeface="Times New Roman" pitchFamily="18" charset="0"/>
              </a:rPr>
              <a:t>2.3 Effort, Schedule, and Cost Estimation</a:t>
            </a:r>
            <a:endParaRPr lang="en-US" dirty="0"/>
          </a:p>
        </p:txBody>
      </p:sp>
    </p:spTree>
    <p:extLst>
      <p:ext uri="{BB962C8B-B14F-4D97-AF65-F5344CB8AC3E}">
        <p14:creationId xmlns:p14="http://schemas.microsoft.com/office/powerpoint/2010/main" val="913232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dirty="0">
                <a:latin typeface="Times New Roman" pitchFamily="18" charset="0"/>
                <a:cs typeface="Times New Roman" pitchFamily="18" charset="0"/>
              </a:rPr>
              <a:t>Equipment, facilities, and people should be allocated to the identified tasks, including the allocation of responsibilities for completion of various elements of a project and the overall project. A matrix that shows who is responsible for, accountable for, consulted about, and informed about each of the tasks can be used. Resource allocation is based on, and constrained by, the availability of resources and their optimal use, as well as by issues relating to personnel (for example, productivity of individuals and teams, team dynamics, and team structures)..	</a:t>
            </a:r>
          </a:p>
          <a:p>
            <a:pPr>
              <a:lnSpc>
                <a:spcPct val="200000"/>
              </a:lnSpc>
              <a:buFont typeface="Wingdings" pitchFamily="2" charset="2"/>
              <a:buChar char="§"/>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2.4 Resource Allocation</a:t>
            </a:r>
            <a:endParaRPr lang="en-US" dirty="0"/>
          </a:p>
        </p:txBody>
      </p:sp>
    </p:spTree>
    <p:extLst>
      <p:ext uri="{BB962C8B-B14F-4D97-AF65-F5344CB8AC3E}">
        <p14:creationId xmlns:p14="http://schemas.microsoft.com/office/powerpoint/2010/main" val="2148794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Risk is inevitable in a business organization when undertaking projects. However, the project manager needs to ensure that risks are kept to a minimal. Risks can be mainly divided between two types, negative impact risk and positive impact risk.</a:t>
            </a:r>
          </a:p>
          <a:p>
            <a:pPr>
              <a:lnSpc>
                <a:spcPct val="200000"/>
              </a:lnSpc>
            </a:pPr>
            <a:r>
              <a:rPr lang="en-US" sz="2000" dirty="0">
                <a:latin typeface="Times New Roman" pitchFamily="18" charset="0"/>
                <a:cs typeface="Times New Roman" pitchFamily="18" charset="0"/>
              </a:rPr>
              <a:t>Not all the time would project managers be facing negative impact risks as there are positive impact risks too. Once the risk has been identified, project managers need to come up with a mitigation plan or any other solution to counter attack the risk.</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650136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Managers can plan their strategy based on four steps of risk management which prevails in an organization. Following are the steps to manage risks effectively in an organization:</a:t>
            </a:r>
          </a:p>
          <a:p>
            <a:pPr marL="946404" lvl="2" indent="-342900">
              <a:lnSpc>
                <a:spcPct val="200000"/>
              </a:lnSpc>
              <a:buFont typeface="Wingdings" pitchFamily="2" charset="2"/>
              <a:buChar char="§"/>
            </a:pPr>
            <a:r>
              <a:rPr lang="en-US" sz="2000" dirty="0">
                <a:latin typeface="Times New Roman" pitchFamily="18" charset="0"/>
                <a:cs typeface="Times New Roman" pitchFamily="18" charset="0"/>
              </a:rPr>
              <a:t>Risk Identification</a:t>
            </a:r>
          </a:p>
          <a:p>
            <a:pPr marL="946404" lvl="2" indent="-342900">
              <a:lnSpc>
                <a:spcPct val="200000"/>
              </a:lnSpc>
              <a:buFont typeface="Wingdings" pitchFamily="2" charset="2"/>
              <a:buChar char="§"/>
            </a:pPr>
            <a:r>
              <a:rPr lang="en-US" sz="2000" dirty="0">
                <a:latin typeface="Times New Roman" pitchFamily="18" charset="0"/>
                <a:cs typeface="Times New Roman" pitchFamily="18" charset="0"/>
              </a:rPr>
              <a:t>Risk Quantification</a:t>
            </a:r>
          </a:p>
          <a:p>
            <a:pPr marL="946404" lvl="2" indent="-342900">
              <a:lnSpc>
                <a:spcPct val="200000"/>
              </a:lnSpc>
              <a:buFont typeface="Wingdings" pitchFamily="2" charset="2"/>
              <a:buChar char="§"/>
            </a:pPr>
            <a:r>
              <a:rPr lang="en-US" sz="2000" dirty="0">
                <a:latin typeface="Times New Roman" pitchFamily="18" charset="0"/>
                <a:cs typeface="Times New Roman" pitchFamily="18" charset="0"/>
              </a:rPr>
              <a:t>Risk Response</a:t>
            </a:r>
          </a:p>
          <a:p>
            <a:pPr marL="946404" lvl="2" indent="-342900">
              <a:lnSpc>
                <a:spcPct val="200000"/>
              </a:lnSpc>
              <a:buFont typeface="Wingdings" pitchFamily="2" charset="2"/>
              <a:buChar char="§"/>
            </a:pPr>
            <a:r>
              <a:rPr lang="en-US" sz="2000" dirty="0">
                <a:latin typeface="Times New Roman" pitchFamily="18" charset="0"/>
                <a:cs typeface="Times New Roman" pitchFamily="18" charset="0"/>
              </a:rPr>
              <a:t>Risk Monitoring and Control</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33531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Identification</a:t>
            </a:r>
          </a:p>
          <a:p>
            <a:pPr>
              <a:lnSpc>
                <a:spcPct val="200000"/>
              </a:lnSpc>
            </a:pPr>
            <a:r>
              <a:rPr lang="en-US" sz="2000" dirty="0">
                <a:latin typeface="Times New Roman" pitchFamily="18" charset="0"/>
                <a:cs typeface="Times New Roman" pitchFamily="18" charset="0"/>
              </a:rPr>
              <a:t>Risks could be resolved through structured or unstructured brainstorming or strategies. It's important to understand that risks pertaining to the project can only be handled by the project manager and other stakeholders of the project. Risks, such as operational or business risks will be handled by the relevant teams. The risks that often impact a project are supplier risk, resource risk and budget risk.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568175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Identification</a:t>
            </a:r>
          </a:p>
          <a:p>
            <a:pPr>
              <a:lnSpc>
                <a:spcPct val="200000"/>
              </a:lnSpc>
            </a:pPr>
            <a:r>
              <a:rPr lang="en-US" sz="2000" dirty="0">
                <a:latin typeface="Times New Roman" pitchFamily="18" charset="0"/>
                <a:cs typeface="Times New Roman" pitchFamily="18" charset="0"/>
              </a:rPr>
              <a:t>Supplier risk would refer to risks that can occur in case the supplier is not meeting the timeline to supply the resources required. Resource risk occurs when the human resource used in the project is not enough or not skilled enough. Budget risk would refer to risks that can occur if the costs are more than what was budgeted.</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323425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marL="0" lvl="0" indent="0">
              <a:spcBef>
                <a:spcPts val="0"/>
              </a:spcBef>
              <a:buClrTx/>
              <a:buSzTx/>
              <a:buNone/>
            </a:pPr>
            <a:endParaRPr lang="en-US" sz="1600" dirty="0">
              <a:solidFill>
                <a:prstClr val="black"/>
              </a:solidFill>
              <a:latin typeface="Arial" pitchFamily="34" charset="0"/>
              <a:cs typeface="Arial" pitchFamily="34" charset="0"/>
            </a:endParaRPr>
          </a:p>
          <a:p>
            <a:pPr marL="256032" lvl="1" indent="0">
              <a:lnSpc>
                <a:spcPct val="150000"/>
              </a:lnSpc>
              <a:spcBef>
                <a:spcPts val="0"/>
              </a:spcBef>
              <a:buClrTx/>
              <a:buNone/>
            </a:pPr>
            <a:r>
              <a:rPr lang="en-US" sz="1600" dirty="0">
                <a:solidFill>
                  <a:prstClr val="black"/>
                </a:solidFill>
                <a:latin typeface="Times New Roman" pitchFamily="18" charset="0"/>
                <a:cs typeface="Times New Roman" pitchFamily="18" charset="0"/>
              </a:rPr>
              <a:t>		               Marks	</a:t>
            </a:r>
          </a:p>
          <a:p>
            <a:pPr marL="256032" lvl="1" indent="0">
              <a:lnSpc>
                <a:spcPct val="150000"/>
              </a:lnSpc>
              <a:spcBef>
                <a:spcPts val="0"/>
              </a:spcBef>
              <a:buClrTx/>
              <a:buNone/>
            </a:pPr>
            <a:endParaRPr lang="en-US" sz="1600" dirty="0">
              <a:solidFill>
                <a:prstClr val="black"/>
              </a:solidFill>
              <a:latin typeface="Times New Roman" pitchFamily="18" charset="0"/>
              <a:cs typeface="Times New Roman" pitchFamily="18" charset="0"/>
            </a:endParaRPr>
          </a:p>
          <a:p>
            <a:pPr marL="598932" lvl="1" indent="-342900">
              <a:lnSpc>
                <a:spcPct val="150000"/>
              </a:lnSpc>
              <a:spcBef>
                <a:spcPts val="0"/>
              </a:spcBef>
              <a:buClrTx/>
              <a:buFontTx/>
              <a:buAutoNum type="arabicPeriod"/>
            </a:pPr>
            <a:r>
              <a:rPr lang="en-US" sz="1600" dirty="0">
                <a:solidFill>
                  <a:prstClr val="black"/>
                </a:solidFill>
                <a:latin typeface="Times New Roman" pitchFamily="18" charset="0"/>
                <a:cs typeface="Times New Roman" pitchFamily="18" charset="0"/>
              </a:rPr>
              <a:t>Assignments (04) 	: 10 </a:t>
            </a:r>
          </a:p>
          <a:p>
            <a:pPr marL="598932" lvl="1" indent="-342900">
              <a:lnSpc>
                <a:spcPct val="150000"/>
              </a:lnSpc>
              <a:spcBef>
                <a:spcPts val="0"/>
              </a:spcBef>
              <a:buClrTx/>
              <a:buFontTx/>
              <a:buAutoNum type="arabicPeriod"/>
            </a:pPr>
            <a:r>
              <a:rPr lang="en-US" sz="1600" dirty="0">
                <a:solidFill>
                  <a:prstClr val="black"/>
                </a:solidFill>
                <a:latin typeface="Times New Roman" pitchFamily="18" charset="0"/>
                <a:cs typeface="Times New Roman" pitchFamily="18" charset="0"/>
              </a:rPr>
              <a:t>Quiz (04)		: 10</a:t>
            </a:r>
          </a:p>
          <a:p>
            <a:pPr marL="598932" lvl="1" indent="-342900">
              <a:lnSpc>
                <a:spcPct val="150000"/>
              </a:lnSpc>
              <a:spcBef>
                <a:spcPts val="0"/>
              </a:spcBef>
              <a:buClrTx/>
              <a:buFontTx/>
              <a:buAutoNum type="arabicPeriod"/>
            </a:pPr>
            <a:r>
              <a:rPr lang="en-US" sz="1600" dirty="0">
                <a:solidFill>
                  <a:prstClr val="black"/>
                </a:solidFill>
                <a:latin typeface="Times New Roman" pitchFamily="18" charset="0"/>
                <a:cs typeface="Times New Roman" pitchFamily="18" charset="0"/>
              </a:rPr>
              <a:t>Presentation 		: 05</a:t>
            </a:r>
          </a:p>
          <a:p>
            <a:pPr marL="598932" lvl="1" indent="-342900">
              <a:lnSpc>
                <a:spcPct val="150000"/>
              </a:lnSpc>
              <a:spcBef>
                <a:spcPts val="0"/>
              </a:spcBef>
              <a:buClrTx/>
              <a:buFontTx/>
              <a:buAutoNum type="arabicPeriod"/>
            </a:pPr>
            <a:r>
              <a:rPr lang="en-US" sz="1600" dirty="0">
                <a:solidFill>
                  <a:prstClr val="black"/>
                </a:solidFill>
                <a:latin typeface="Times New Roman" pitchFamily="18" charset="0"/>
                <a:cs typeface="Times New Roman" pitchFamily="18" charset="0"/>
              </a:rPr>
              <a:t>Mid Term 		: 25</a:t>
            </a:r>
          </a:p>
          <a:p>
            <a:pPr marL="598932" lvl="1" indent="-342900">
              <a:lnSpc>
                <a:spcPct val="150000"/>
              </a:lnSpc>
              <a:spcBef>
                <a:spcPts val="0"/>
              </a:spcBef>
              <a:buClrTx/>
              <a:buNone/>
            </a:pPr>
            <a:r>
              <a:rPr lang="en-US" sz="1600" dirty="0">
                <a:solidFill>
                  <a:prstClr val="black"/>
                </a:solidFill>
                <a:latin typeface="Times New Roman" pitchFamily="18" charset="0"/>
                <a:cs typeface="Times New Roman" pitchFamily="18" charset="0"/>
              </a:rPr>
              <a:t>5.   Final Term		: 50</a:t>
            </a:r>
          </a:p>
          <a:p>
            <a:pPr marL="598932" lvl="1" indent="-342900">
              <a:lnSpc>
                <a:spcPct val="150000"/>
              </a:lnSpc>
              <a:spcBef>
                <a:spcPts val="0"/>
              </a:spcBef>
              <a:buClrTx/>
              <a:buNone/>
            </a:pPr>
            <a:endParaRPr lang="en-US" sz="1600" dirty="0">
              <a:solidFill>
                <a:prstClr val="black"/>
              </a:solidFill>
              <a:latin typeface="Times New Roman" pitchFamily="18" charset="0"/>
              <a:cs typeface="Times New Roman" pitchFamily="18" charset="0"/>
            </a:endParaRPr>
          </a:p>
          <a:p>
            <a:pPr marL="598932" lvl="1" indent="-342900">
              <a:lnSpc>
                <a:spcPct val="150000"/>
              </a:lnSpc>
              <a:spcBef>
                <a:spcPts val="0"/>
              </a:spcBef>
              <a:buClrTx/>
              <a:buNone/>
            </a:pPr>
            <a:r>
              <a:rPr lang="en-US" sz="1600" b="1" dirty="0">
                <a:solidFill>
                  <a:prstClr val="black"/>
                </a:solidFill>
                <a:latin typeface="Times New Roman" pitchFamily="18" charset="0"/>
                <a:cs typeface="Times New Roman" pitchFamily="18" charset="0"/>
              </a:rPr>
              <a:t>Total			: 100 </a:t>
            </a:r>
          </a:p>
          <a:p>
            <a:pPr marL="598932" lvl="1" indent="-342900">
              <a:lnSpc>
                <a:spcPct val="150000"/>
              </a:lnSpc>
              <a:spcBef>
                <a:spcPts val="0"/>
              </a:spcBef>
              <a:buClrTx/>
              <a:buNone/>
            </a:pPr>
            <a:endParaRPr lang="en-US" sz="1600" b="1" dirty="0">
              <a:solidFill>
                <a:prstClr val="black"/>
              </a:solidFill>
              <a:latin typeface="Times New Roman" pitchFamily="18" charset="0"/>
              <a:cs typeface="Times New Roman" pitchFamily="18" charset="0"/>
            </a:endParaRPr>
          </a:p>
          <a:p>
            <a:pPr marL="598932" lvl="1" indent="-342900">
              <a:lnSpc>
                <a:spcPct val="150000"/>
              </a:lnSpc>
              <a:spcBef>
                <a:spcPts val="0"/>
              </a:spcBef>
              <a:buClrTx/>
              <a:buNone/>
            </a:pPr>
            <a:r>
              <a:rPr lang="en-US" sz="1600" b="1" dirty="0">
                <a:solidFill>
                  <a:prstClr val="black"/>
                </a:solidFill>
                <a:latin typeface="Times New Roman" pitchFamily="18" charset="0"/>
                <a:cs typeface="Times New Roman" pitchFamily="18" charset="0"/>
              </a:rPr>
              <a:t>Passing Marks		: 50</a:t>
            </a:r>
            <a:endParaRPr lang="en-US" sz="1600" dirty="0">
              <a:solidFill>
                <a:prstClr val="black"/>
              </a:solidFill>
              <a:latin typeface="Times New Roman" pitchFamily="18" charset="0"/>
              <a:cs typeface="Times New Roman" pitchFamily="18" charset="0"/>
            </a:endParaRPr>
          </a:p>
          <a:p>
            <a:pPr marL="256032" lvl="1" indent="0">
              <a:spcBef>
                <a:spcPts val="0"/>
              </a:spcBef>
              <a:buClrTx/>
              <a:buNone/>
            </a:pPr>
            <a:endParaRPr lang="en-US" sz="1600" dirty="0">
              <a:solidFill>
                <a:prstClr val="black"/>
              </a:solidFill>
              <a:latin typeface="Times New Roman" pitchFamily="18" charset="0"/>
              <a:cs typeface="Times New Roman" pitchFamily="18" charset="0"/>
            </a:endParaRPr>
          </a:p>
          <a:p>
            <a:pPr marL="0" lvl="0" indent="0">
              <a:spcBef>
                <a:spcPts val="0"/>
              </a:spcBef>
              <a:buClrTx/>
              <a:buSzTx/>
              <a:buNone/>
            </a:pPr>
            <a:endParaRPr lang="en-US" sz="1800" dirty="0">
              <a:solidFill>
                <a:prstClr val="black"/>
              </a:solidFill>
              <a:latin typeface="Arial" pitchFamily="34" charset="0"/>
              <a:cs typeface="Arial" pitchFamily="34" charset="0"/>
            </a:endParaRPr>
          </a:p>
        </p:txBody>
      </p:sp>
      <p:sp>
        <p:nvSpPr>
          <p:cNvPr id="3" name="Title 2"/>
          <p:cNvSpPr>
            <a:spLocks noGrp="1"/>
          </p:cNvSpPr>
          <p:nvPr>
            <p:ph type="title"/>
          </p:nvPr>
        </p:nvSpPr>
        <p:spPr>
          <a:xfrm>
            <a:off x="533400" y="304800"/>
            <a:ext cx="8229600" cy="1143000"/>
          </a:xfrm>
        </p:spPr>
        <p:txBody>
          <a:bodyPr/>
          <a:lstStyle/>
          <a:p>
            <a:pPr lvl="3" algn="l" rtl="0">
              <a:spcBef>
                <a:spcPct val="0"/>
              </a:spcBef>
            </a:pPr>
            <a:r>
              <a:rPr lang="en-US" sz="3600" b="1" kern="1200" dirty="0">
                <a:solidFill>
                  <a:schemeClr val="tx1"/>
                </a:solidFill>
                <a:latin typeface="Times New Roman" pitchFamily="18" charset="0"/>
                <a:ea typeface="+mj-ea"/>
                <a:cs typeface="Times New Roman" pitchFamily="18" charset="0"/>
              </a:rPr>
              <a:t>Marks Distribution</a:t>
            </a:r>
            <a:endParaRPr lang="en-US" dirty="0"/>
          </a:p>
        </p:txBody>
      </p:sp>
    </p:spTree>
    <p:extLst>
      <p:ext uri="{BB962C8B-B14F-4D97-AF65-F5344CB8AC3E}">
        <p14:creationId xmlns:p14="http://schemas.microsoft.com/office/powerpoint/2010/main" val="4277649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Quantification</a:t>
            </a:r>
          </a:p>
          <a:p>
            <a:pPr>
              <a:lnSpc>
                <a:spcPct val="200000"/>
              </a:lnSpc>
            </a:pPr>
            <a:r>
              <a:rPr lang="en-US" sz="2000" dirty="0">
                <a:latin typeface="Times New Roman" pitchFamily="18" charset="0"/>
                <a:cs typeface="Times New Roman" pitchFamily="18" charset="0"/>
              </a:rPr>
              <a:t>Risks can be evaluated based on quantity. Project managers need to analyze the likely chances of a risk occurring with the help of a matrix.</a:t>
            </a:r>
          </a:p>
          <a:p>
            <a:pPr>
              <a:lnSpc>
                <a:spcPct val="200000"/>
              </a:lnSpc>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202" y="3429000"/>
            <a:ext cx="4035198" cy="247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26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Quantification</a:t>
            </a:r>
          </a:p>
          <a:p>
            <a:pPr>
              <a:lnSpc>
                <a:spcPct val="200000"/>
              </a:lnSpc>
            </a:pPr>
            <a:r>
              <a:rPr lang="en-US" sz="2000" dirty="0">
                <a:latin typeface="Times New Roman" pitchFamily="18" charset="0"/>
                <a:cs typeface="Times New Roman" pitchFamily="18" charset="0"/>
              </a:rPr>
              <a:t>Using the matrix, the project manager can categorize the risk into four categories as Low, Medium, High and Critical. The probability of occurrence and the impact on the project are the two parameters used for placing the risk in the matrix categories. As an example, if a risk occurrence is low (probability = 2) and it has the highest impact (impact = 4), the risk can be categorized as 'High'.</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3463304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Response</a:t>
            </a:r>
          </a:p>
          <a:p>
            <a:pPr>
              <a:lnSpc>
                <a:spcPct val="200000"/>
              </a:lnSpc>
            </a:pPr>
            <a:r>
              <a:rPr lang="en-US" sz="2000" dirty="0">
                <a:latin typeface="Times New Roman" pitchFamily="18" charset="0"/>
                <a:cs typeface="Times New Roman" pitchFamily="18" charset="0"/>
              </a:rPr>
              <a:t>When it comes to risk management, it depends on the project manager to choose strategies that will reduce the risk to minimal. Project managers can choose between the four risk response strategies, which are outlined below.</a:t>
            </a:r>
          </a:p>
          <a:p>
            <a:pPr marL="708660" lvl="1" indent="-342900">
              <a:lnSpc>
                <a:spcPct val="200000"/>
              </a:lnSpc>
              <a:buFont typeface="Wingdings" pitchFamily="2" charset="2"/>
              <a:buChar char="§"/>
            </a:pPr>
            <a:r>
              <a:rPr lang="en-US" sz="2000" b="1" dirty="0">
                <a:latin typeface="Times New Roman" pitchFamily="18" charset="0"/>
                <a:cs typeface="Times New Roman" pitchFamily="18" charset="0"/>
              </a:rPr>
              <a:t>Risks can be avoided</a:t>
            </a:r>
          </a:p>
          <a:p>
            <a:pPr marL="365760" lvl="1" indent="0">
              <a:lnSpc>
                <a:spcPct val="200000"/>
              </a:lnSpc>
              <a:buNone/>
            </a:pPr>
            <a:r>
              <a:rPr lang="en-US" sz="2000" dirty="0">
                <a:latin typeface="Times New Roman" pitchFamily="18" charset="0"/>
                <a:cs typeface="Times New Roman" pitchFamily="18" charset="0"/>
              </a:rPr>
              <a:t>  	Although often not possible, this is the easiest way of removing risk 	from a project.  It involves the removal of the tasks that contain the 	risk from the project. Sometimes you can remove a small part of a</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864857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Response</a:t>
            </a:r>
          </a:p>
          <a:p>
            <a:pPr marL="708660" lvl="1" indent="-342900">
              <a:lnSpc>
                <a:spcPct val="200000"/>
              </a:lnSpc>
              <a:buFont typeface="Wingdings" pitchFamily="2" charset="2"/>
              <a:buChar char="§"/>
            </a:pPr>
            <a:r>
              <a:rPr lang="en-US" sz="2000" b="1" dirty="0">
                <a:latin typeface="Times New Roman" pitchFamily="18" charset="0"/>
                <a:cs typeface="Times New Roman" pitchFamily="18" charset="0"/>
              </a:rPr>
              <a:t>Risks can be avoided</a:t>
            </a:r>
          </a:p>
          <a:p>
            <a:pPr marL="365760" lvl="1" indent="0">
              <a:lnSpc>
                <a:spcPct val="200000"/>
              </a:lnSpc>
              <a:buNone/>
            </a:pPr>
            <a:r>
              <a:rPr lang="en-US" sz="2000" dirty="0">
                <a:latin typeface="Times New Roman" pitchFamily="18" charset="0"/>
                <a:cs typeface="Times New Roman" pitchFamily="18" charset="0"/>
              </a:rPr>
              <a:t>  	project which carries a large risk factor.  In this case, proactive risk 	management planning is a very worthwhile endeavor. Changing the 	project plan to remove a risk will involve changes to the project 	scope, resources, and/or time, but it can be the right </a:t>
            </a:r>
            <a:r>
              <a:rPr lang="en-US" sz="2000">
                <a:latin typeface="Times New Roman" pitchFamily="18" charset="0"/>
                <a:cs typeface="Times New Roman" pitchFamily="18" charset="0"/>
              </a:rPr>
              <a:t>response.</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1019103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Response</a:t>
            </a:r>
          </a:p>
          <a:p>
            <a:pPr marL="708660" lvl="1" indent="-342900">
              <a:lnSpc>
                <a:spcPct val="200000"/>
              </a:lnSpc>
              <a:buFont typeface="Wingdings" pitchFamily="2" charset="2"/>
              <a:buChar char="§"/>
            </a:pPr>
            <a:r>
              <a:rPr lang="en-US" sz="2000" b="1" dirty="0">
                <a:latin typeface="Times New Roman" pitchFamily="18" charset="0"/>
                <a:cs typeface="Times New Roman" pitchFamily="18" charset="0"/>
              </a:rPr>
              <a:t>Acknowledge the risk</a:t>
            </a:r>
          </a:p>
          <a:p>
            <a:pPr marL="365760" lvl="1" indent="0">
              <a:lnSpc>
                <a:spcPct val="200000"/>
              </a:lnSpc>
              <a:buNone/>
            </a:pPr>
            <a:r>
              <a:rPr lang="en-US" sz="2000" dirty="0">
                <a:latin typeface="Times New Roman" pitchFamily="18" charset="0"/>
                <a:cs typeface="Times New Roman" pitchFamily="18" charset="0"/>
              </a:rPr>
              <a:t>Acknowledgement involves planning the risk into the project. Remember, all projects carry risk in some form.  It is not imperative that all risk be eliminated.  But they should be itemized and analyzed to the necessary extent that they are part of the project plan, and all the appropriate parties have signed on to accept the risk.  Management should be notified that there could be implications to cost/time/etc. if the risk occurs.</a:t>
            </a:r>
          </a:p>
          <a:p>
            <a:pPr marL="365760" lvl="1" indent="0">
              <a:lnSpc>
                <a:spcPct val="200000"/>
              </a:lnSpc>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1986592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Response</a:t>
            </a:r>
          </a:p>
          <a:p>
            <a:pPr marL="708660" lvl="1" indent="-342900">
              <a:lnSpc>
                <a:spcPct val="200000"/>
              </a:lnSpc>
              <a:buFont typeface="Wingdings" pitchFamily="2" charset="2"/>
              <a:buChar char="§"/>
            </a:pPr>
            <a:r>
              <a:rPr lang="en-US" sz="2000" b="1" dirty="0">
                <a:latin typeface="Times New Roman" pitchFamily="18" charset="0"/>
                <a:cs typeface="Times New Roman" pitchFamily="18" charset="0"/>
              </a:rPr>
              <a:t>Pass on the risk</a:t>
            </a:r>
          </a:p>
          <a:p>
            <a:pPr marL="365760" lvl="1" indent="0">
              <a:lnSpc>
                <a:spcPct val="200000"/>
              </a:lnSpc>
              <a:buNone/>
            </a:pPr>
            <a:r>
              <a:rPr lang="en-US" sz="2000" dirty="0">
                <a:latin typeface="Times New Roman" pitchFamily="18" charset="0"/>
                <a:cs typeface="Times New Roman" pitchFamily="18" charset="0"/>
              </a:rPr>
              <a:t>Risk can be transferred onto another party.  Naturally, this will usually require some form of trade-off (or cost).  Shifting the consequence of a risk to a third party is not always easy but is often overlooked.  For example Purchase insurance or  Outsource difficult work to a more experienced company or Remove warranties and/or guarantees.</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3235893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Response</a:t>
            </a:r>
          </a:p>
          <a:p>
            <a:pPr marL="708660" lvl="1" indent="-342900">
              <a:lnSpc>
                <a:spcPct val="200000"/>
              </a:lnSpc>
              <a:buFont typeface="Wingdings" pitchFamily="2" charset="2"/>
              <a:buChar char="§"/>
            </a:pPr>
            <a:r>
              <a:rPr lang="en-US" sz="2000" b="1" dirty="0">
                <a:latin typeface="Times New Roman" pitchFamily="18" charset="0"/>
                <a:cs typeface="Times New Roman" pitchFamily="18" charset="0"/>
              </a:rPr>
              <a:t>Mitigation</a:t>
            </a:r>
          </a:p>
          <a:p>
            <a:pPr marL="365760" lvl="1" indent="0">
              <a:lnSpc>
                <a:spcPct val="200000"/>
              </a:lnSpc>
              <a:buNone/>
            </a:pPr>
            <a:r>
              <a:rPr lang="en-US" sz="2000" dirty="0">
                <a:latin typeface="Times New Roman" pitchFamily="18" charset="0"/>
                <a:cs typeface="Times New Roman" pitchFamily="18" charset="0"/>
              </a:rPr>
              <a:t>Since risk is a function of probability and severity, both of these factors can be scrutinized to reduce the risk of project failure.</a:t>
            </a:r>
          </a:p>
          <a:p>
            <a:pPr marL="1060704" lvl="2" indent="-457200">
              <a:lnSpc>
                <a:spcPct val="200000"/>
              </a:lnSpc>
              <a:buFont typeface="+mj-lt"/>
              <a:buAutoNum type="arabicPeriod"/>
            </a:pPr>
            <a:r>
              <a:rPr lang="en-US" sz="1600" b="1" dirty="0">
                <a:latin typeface="Times New Roman" pitchFamily="18" charset="0"/>
                <a:cs typeface="Times New Roman" pitchFamily="18" charset="0"/>
              </a:rPr>
              <a:t>Probability of occurrence:   </a:t>
            </a:r>
            <a:r>
              <a:rPr lang="en-US" sz="1600" dirty="0">
                <a:latin typeface="Times New Roman" pitchFamily="18" charset="0"/>
                <a:cs typeface="Times New Roman" pitchFamily="18" charset="0"/>
              </a:rPr>
              <a:t>Take measures to reduce the likelihood of a risk occurring.  This is usually a more preferable option than reducing the severity because it’s better not to experience the risk occurrence in the first place.</a:t>
            </a:r>
          </a:p>
          <a:p>
            <a:pPr marL="1060704" lvl="2" indent="-457200">
              <a:lnSpc>
                <a:spcPct val="200000"/>
              </a:lnSpc>
              <a:buFont typeface="+mj-lt"/>
              <a:buAutoNum type="arabicPeriod"/>
            </a:pPr>
            <a:r>
              <a:rPr lang="en-US" sz="1600" b="1" dirty="0">
                <a:latin typeface="Times New Roman" pitchFamily="18" charset="0"/>
                <a:cs typeface="Times New Roman" pitchFamily="18" charset="0"/>
              </a:rPr>
              <a:t>Severity.  </a:t>
            </a:r>
            <a:r>
              <a:rPr lang="en-US" sz="1600" dirty="0">
                <a:latin typeface="Times New Roman" pitchFamily="18" charset="0"/>
                <a:cs typeface="Times New Roman" pitchFamily="18" charset="0"/>
              </a:rPr>
              <a:t>Reduce the impact of the risk on the critical success factors of the project.</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3173514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Risk Monitoring and Control</a:t>
            </a:r>
          </a:p>
          <a:p>
            <a:pPr marL="365760" lvl="1" indent="0">
              <a:lnSpc>
                <a:spcPct val="200000"/>
              </a:lnSpc>
              <a:buNone/>
            </a:pPr>
            <a:r>
              <a:rPr lang="en-US" sz="2000" dirty="0">
                <a:latin typeface="Times New Roman" pitchFamily="18" charset="0"/>
                <a:cs typeface="Times New Roman" pitchFamily="18" charset="0"/>
              </a:rPr>
              <a:t>Risks can be monitored on a continuous basis to check if any change is made. New risks can be identified through the constant monitoring and assessing mechanisms</a:t>
            </a:r>
            <a:r>
              <a:rPr lang="en-US" sz="1600" dirty="0">
                <a:latin typeface="Times New Roman" pitchFamily="18" charset="0"/>
                <a:cs typeface="Times New Roman" pitchFamily="18" charset="0"/>
              </a:rPr>
              <a:t>.</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1889778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b="1" dirty="0">
                <a:latin typeface="Times New Roman" pitchFamily="18" charset="0"/>
                <a:cs typeface="Times New Roman" pitchFamily="18" charset="0"/>
              </a:rPr>
              <a:t>Risk Register: 	</a:t>
            </a:r>
            <a:r>
              <a:rPr lang="en-US" sz="2000" dirty="0">
                <a:latin typeface="Times New Roman" pitchFamily="18" charset="0"/>
                <a:cs typeface="Times New Roman" pitchFamily="18" charset="0"/>
              </a:rPr>
              <a:t>Often project managers will compile a document, which outlines the risks involved and the strategies in place. This document is vital as it provides a huge deal of information.</a:t>
            </a:r>
          </a:p>
          <a:p>
            <a:pPr>
              <a:lnSpc>
                <a:spcPct val="200000"/>
              </a:lnSpc>
            </a:pPr>
            <a:r>
              <a:rPr lang="en-US" sz="2000" dirty="0">
                <a:latin typeface="Times New Roman" pitchFamily="18" charset="0"/>
                <a:cs typeface="Times New Roman" pitchFamily="18" charset="0"/>
              </a:rPr>
              <a:t>Risk register will often consists of diagrams to aid the reader as to the types of risks that are dealt by the organization and the course of action taken. The risk register should be freely accessible for all the members of the project team.</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823749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b="1" dirty="0">
                <a:latin typeface="Times New Roman" pitchFamily="18" charset="0"/>
                <a:cs typeface="Times New Roman" pitchFamily="18" charset="0"/>
              </a:rPr>
              <a:t>Risk Register: 	</a:t>
            </a:r>
            <a:r>
              <a:rPr lang="en-US" sz="2000" dirty="0">
                <a:latin typeface="Times New Roman" pitchFamily="18" charset="0"/>
                <a:cs typeface="Times New Roman" pitchFamily="18" charset="0"/>
              </a:rPr>
              <a:t>Often project managers will compile a document, which outlines the risks involved and the strategies in place. This document is vital as it provides a huge deal of information.</a:t>
            </a:r>
          </a:p>
          <a:p>
            <a:pPr>
              <a:lnSpc>
                <a:spcPct val="200000"/>
              </a:lnSpc>
            </a:pPr>
            <a:r>
              <a:rPr lang="en-US" sz="2000" dirty="0">
                <a:latin typeface="Times New Roman" pitchFamily="18" charset="0"/>
                <a:cs typeface="Times New Roman" pitchFamily="18" charset="0"/>
              </a:rPr>
              <a:t>Risk register will often consists of diagrams to aid the reader as to the types of risks that are dealt by the organization and the course of action taken. The risk register should be freely accessible for all the members of the project team.</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2.5 Risk Management </a:t>
            </a:r>
            <a:endParaRPr lang="en-US" dirty="0"/>
          </a:p>
        </p:txBody>
      </p:sp>
    </p:spTree>
    <p:extLst>
      <p:ext uri="{BB962C8B-B14F-4D97-AF65-F5344CB8AC3E}">
        <p14:creationId xmlns:p14="http://schemas.microsoft.com/office/powerpoint/2010/main" val="7349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tx1"/>
                </a:solidFill>
                <a:effectLst/>
                <a:latin typeface="Times New Roman" pitchFamily="18" charset="0"/>
                <a:cs typeface="Times New Roman" pitchFamily="18" charset="0"/>
              </a:rPr>
              <a:t>Software Engineering  Management </a:t>
            </a:r>
            <a:endParaRPr lang="en-US" dirty="0"/>
          </a:p>
        </p:txBody>
      </p:sp>
    </p:spTree>
    <p:extLst>
      <p:ext uri="{BB962C8B-B14F-4D97-AF65-F5344CB8AC3E}">
        <p14:creationId xmlns:p14="http://schemas.microsoft.com/office/powerpoint/2010/main" val="3130480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Software Quality Management is a process that ensures the required level of software quality is achieved when it reaches the users, so that they are satisfied by its performance. </a:t>
            </a:r>
          </a:p>
          <a:p>
            <a:pPr>
              <a:lnSpc>
                <a:spcPct val="200000"/>
              </a:lnSpc>
            </a:pPr>
            <a:r>
              <a:rPr lang="en-US" sz="2000" dirty="0">
                <a:latin typeface="Times New Roman" pitchFamily="18" charset="0"/>
                <a:cs typeface="Times New Roman" pitchFamily="18" charset="0"/>
              </a:rPr>
              <a:t>Quality software refers to a software which is reasonably bug or defect free, is delivered in time and within the specified budget, meets the requirements and/or expectations, and is maintainable. In the software engineering context, software quality reflects both functional quality as well as structural quality.</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2.6 Quality Management</a:t>
            </a:r>
            <a:endParaRPr lang="en-US" dirty="0"/>
          </a:p>
        </p:txBody>
      </p:sp>
    </p:spTree>
    <p:extLst>
      <p:ext uri="{BB962C8B-B14F-4D97-AF65-F5344CB8AC3E}">
        <p14:creationId xmlns:p14="http://schemas.microsoft.com/office/powerpoint/2010/main" val="1345929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b="1" dirty="0">
                <a:latin typeface="Times New Roman" pitchFamily="18" charset="0"/>
                <a:cs typeface="Times New Roman" pitchFamily="18" charset="0"/>
              </a:rPr>
              <a:t>Software Functional Quality:      </a:t>
            </a:r>
            <a:r>
              <a:rPr lang="en-US" sz="2000" dirty="0">
                <a:latin typeface="Times New Roman" pitchFamily="18" charset="0"/>
                <a:cs typeface="Times New Roman" pitchFamily="18" charset="0"/>
              </a:rPr>
              <a:t>It reflects how well it satisfies a given design, based on the functional 	requirements or specifications.</a:t>
            </a:r>
          </a:p>
          <a:p>
            <a:pPr>
              <a:lnSpc>
                <a:spcPct val="200000"/>
              </a:lnSpc>
            </a:pPr>
            <a:r>
              <a:rPr lang="en-US" sz="2000" b="1" dirty="0">
                <a:latin typeface="Times New Roman" pitchFamily="18" charset="0"/>
                <a:cs typeface="Times New Roman" pitchFamily="18" charset="0"/>
              </a:rPr>
              <a:t>Software Structural Quality:     </a:t>
            </a:r>
            <a:r>
              <a:rPr lang="en-US" sz="2000" dirty="0">
                <a:latin typeface="Times New Roman" pitchFamily="18" charset="0"/>
                <a:cs typeface="Times New Roman" pitchFamily="18" charset="0"/>
              </a:rPr>
              <a:t>It deals with the handling of non-functional requirements that support the delivery of the functional requirements, such as robustness or maintainability, and the degree to which the software was produced correctly.</a:t>
            </a:r>
          </a:p>
          <a:p>
            <a:pPr>
              <a:lnSpc>
                <a:spcPct val="200000"/>
              </a:lnSpc>
              <a:buFont typeface="Wingdings" pitchFamily="2" charset="2"/>
              <a:buChar char="§"/>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2.6 Quality Management</a:t>
            </a:r>
            <a:endParaRPr lang="en-US" dirty="0"/>
          </a:p>
        </p:txBody>
      </p:sp>
    </p:spTree>
    <p:extLst>
      <p:ext uri="{BB962C8B-B14F-4D97-AF65-F5344CB8AC3E}">
        <p14:creationId xmlns:p14="http://schemas.microsoft.com/office/powerpoint/2010/main" val="4171883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u="sng" dirty="0">
                <a:latin typeface="Times New Roman" pitchFamily="18" charset="0"/>
                <a:cs typeface="Times New Roman" pitchFamily="18" charset="0"/>
              </a:rPr>
              <a:t>Activities of Software Quality Management</a:t>
            </a:r>
          </a:p>
          <a:p>
            <a:pPr>
              <a:lnSpc>
                <a:spcPct val="200000"/>
              </a:lnSpc>
              <a:buFont typeface="Wingdings" pitchFamily="2" charset="2"/>
              <a:buChar char="§"/>
            </a:pPr>
            <a:r>
              <a:rPr lang="en-US" sz="2000" b="1" dirty="0">
                <a:latin typeface="Times New Roman" pitchFamily="18" charset="0"/>
                <a:cs typeface="Times New Roman" pitchFamily="18" charset="0"/>
              </a:rPr>
              <a:t>Software Quality Assurance </a:t>
            </a:r>
          </a:p>
          <a:p>
            <a:pPr marL="109728" indent="0">
              <a:lnSpc>
                <a:spcPct val="200000"/>
              </a:lnSpc>
              <a:buNone/>
            </a:pPr>
            <a:r>
              <a:rPr lang="en-US" sz="2000" dirty="0">
                <a:latin typeface="Times New Roman" pitchFamily="18" charset="0"/>
                <a:cs typeface="Times New Roman" pitchFamily="18" charset="0"/>
              </a:rPr>
              <a:t>	Software Quality Assurance (SQA) is a set of activities to ensure the 	quality in software engineering processes that ultimately result in 	quality software products. The activities establish and evaluate the 	processes that produce products. It involves process-focused action.</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2.6 Quality Management</a:t>
            </a:r>
            <a:endParaRPr lang="en-US" dirty="0"/>
          </a:p>
        </p:txBody>
      </p:sp>
    </p:spTree>
    <p:extLst>
      <p:ext uri="{BB962C8B-B14F-4D97-AF65-F5344CB8AC3E}">
        <p14:creationId xmlns:p14="http://schemas.microsoft.com/office/powerpoint/2010/main" val="4746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buFont typeface="Wingdings" pitchFamily="2" charset="2"/>
              <a:buChar char="§"/>
            </a:pPr>
            <a:r>
              <a:rPr lang="en-US" sz="2000" b="1" dirty="0">
                <a:latin typeface="Times New Roman" pitchFamily="18" charset="0"/>
                <a:cs typeface="Times New Roman" pitchFamily="18" charset="0"/>
              </a:rPr>
              <a:t>Software Quality Control </a:t>
            </a:r>
          </a:p>
          <a:p>
            <a:pPr marL="109728" indent="0">
              <a:lnSpc>
                <a:spcPct val="200000"/>
              </a:lnSpc>
              <a:buNone/>
            </a:pPr>
            <a:r>
              <a:rPr lang="en-US" sz="2000" dirty="0">
                <a:latin typeface="Times New Roman" pitchFamily="18" charset="0"/>
                <a:cs typeface="Times New Roman" pitchFamily="18" charset="0"/>
              </a:rPr>
              <a:t>	Software Quality Control (SQC) is a set of activities to ensure the 	quality in software products. These activities focus on determining 	the defects in the actual products produced. It involves product-	focused action.</a:t>
            </a:r>
          </a:p>
          <a:p>
            <a:pPr>
              <a:lnSpc>
                <a:spcPct val="200000"/>
              </a:lnSpc>
              <a:buFont typeface="Wingdings" pitchFamily="2" charset="2"/>
              <a:buChar char="§"/>
            </a:pPr>
            <a:r>
              <a:rPr lang="en-US" sz="2000" b="1" dirty="0">
                <a:latin typeface="Times New Roman" pitchFamily="18" charset="0"/>
                <a:cs typeface="Times New Roman" pitchFamily="18" charset="0"/>
              </a:rPr>
              <a:t>Software Quality Planning</a:t>
            </a:r>
          </a:p>
          <a:p>
            <a:pPr marL="109728" indent="0">
              <a:lnSpc>
                <a:spcPct val="200000"/>
              </a:lnSpc>
              <a:buNone/>
            </a:pPr>
            <a:r>
              <a:rPr lang="en-US" sz="2000" dirty="0">
                <a:latin typeface="Times New Roman" pitchFamily="18" charset="0"/>
                <a:cs typeface="Times New Roman" pitchFamily="18" charset="0"/>
              </a:rPr>
              <a:t>	Select applicable procedures and standards for a particular project and 	modify as required to develop a quality plan.</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2.6 Quality Management</a:t>
            </a:r>
            <a:endParaRPr lang="en-US" dirty="0"/>
          </a:p>
        </p:txBody>
      </p:sp>
    </p:spTree>
    <p:extLst>
      <p:ext uri="{BB962C8B-B14F-4D97-AF65-F5344CB8AC3E}">
        <p14:creationId xmlns:p14="http://schemas.microsoft.com/office/powerpoint/2010/main" val="3916181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marL="109728" indent="0">
              <a:lnSpc>
                <a:spcPct val="200000"/>
              </a:lnSpc>
              <a:buNone/>
            </a:pPr>
            <a:r>
              <a:rPr lang="en-US" sz="2000" b="1" dirty="0">
                <a:latin typeface="Times New Roman" pitchFamily="18" charset="0"/>
                <a:cs typeface="Times New Roman" pitchFamily="18" charset="0"/>
              </a:rPr>
              <a:t>Software Quality Challenges </a:t>
            </a:r>
          </a:p>
          <a:p>
            <a:pPr marL="109728" indent="0">
              <a:lnSpc>
                <a:spcPct val="200000"/>
              </a:lnSpc>
              <a:buNone/>
            </a:pPr>
            <a:r>
              <a:rPr lang="en-US" sz="2000" dirty="0">
                <a:latin typeface="Times New Roman" pitchFamily="18" charset="0"/>
                <a:cs typeface="Times New Roman" pitchFamily="18" charset="0"/>
              </a:rPr>
              <a:t>In the software industry, the developers will never declare that the software is free of defects, unlike other industrial product manufacturers usually do. This difference is due to the following reasons.</a:t>
            </a:r>
          </a:p>
          <a:p>
            <a:pPr marL="1060704" lvl="2" indent="-457200">
              <a:lnSpc>
                <a:spcPct val="200000"/>
              </a:lnSpc>
              <a:buFont typeface="+mj-lt"/>
              <a:buAutoNum type="alphaLcParenR"/>
            </a:pPr>
            <a:r>
              <a:rPr lang="en-US" sz="2000" b="1" dirty="0">
                <a:latin typeface="Times New Roman" pitchFamily="18" charset="0"/>
                <a:cs typeface="Times New Roman" pitchFamily="18" charset="0"/>
              </a:rPr>
              <a:t>Product Complexity</a:t>
            </a:r>
          </a:p>
          <a:p>
            <a:pPr marL="1060704" lvl="2" indent="-457200">
              <a:lnSpc>
                <a:spcPct val="200000"/>
              </a:lnSpc>
              <a:buFont typeface="+mj-lt"/>
              <a:buAutoNum type="alphaLcParenR"/>
            </a:pPr>
            <a:r>
              <a:rPr lang="en-US" sz="2000" b="1" dirty="0">
                <a:latin typeface="Times New Roman" pitchFamily="18" charset="0"/>
                <a:cs typeface="Times New Roman" pitchFamily="18" charset="0"/>
              </a:rPr>
              <a:t>Product Visibility </a:t>
            </a:r>
          </a:p>
          <a:p>
            <a:pPr marL="1060704" lvl="2" indent="-457200">
              <a:lnSpc>
                <a:spcPct val="200000"/>
              </a:lnSpc>
              <a:buFont typeface="+mj-lt"/>
              <a:buAutoNum type="alphaLcParenR"/>
            </a:pPr>
            <a:r>
              <a:rPr lang="en-US" sz="2000" b="1" dirty="0">
                <a:latin typeface="Times New Roman" pitchFamily="18" charset="0"/>
                <a:cs typeface="Times New Roman" pitchFamily="18" charset="0"/>
              </a:rPr>
              <a:t>Product Development and Production Process</a:t>
            </a:r>
          </a:p>
          <a:p>
            <a:pPr marL="603504" lvl="2" indent="0">
              <a:lnSpc>
                <a:spcPct val="200000"/>
              </a:lnSpc>
              <a:buNone/>
            </a:pPr>
            <a:r>
              <a:rPr lang="en-US" sz="2000" dirty="0">
                <a:latin typeface="Times New Roman" pitchFamily="18" charset="0"/>
                <a:cs typeface="Times New Roman" pitchFamily="18" charset="0"/>
              </a:rPr>
              <a:t>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2.6 Quality Management</a:t>
            </a:r>
            <a:endParaRPr lang="en-US" dirty="0"/>
          </a:p>
        </p:txBody>
      </p:sp>
    </p:spTree>
    <p:extLst>
      <p:ext uri="{BB962C8B-B14F-4D97-AF65-F5344CB8AC3E}">
        <p14:creationId xmlns:p14="http://schemas.microsoft.com/office/powerpoint/2010/main" val="3386344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dirty="0">
                <a:latin typeface="Times New Roman" pitchFamily="18" charset="0"/>
                <a:cs typeface="Times New Roman" pitchFamily="18" charset="0"/>
              </a:rPr>
              <a:t>For software projects, where change is an expectation, plans should be managed. Managing the project plan should thus be planned. Plans and processes selected for software development should be systematically monitored, reviewed, reported, and, when appropriate, revised. Plans associated with supporting processes (for example, documentation, software configuration management, and problem resolution) also should be managed. </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2.7 Plan management</a:t>
            </a:r>
            <a:endParaRPr lang="en-US" dirty="0"/>
          </a:p>
        </p:txBody>
      </p:sp>
    </p:spTree>
    <p:extLst>
      <p:ext uri="{BB962C8B-B14F-4D97-AF65-F5344CB8AC3E}">
        <p14:creationId xmlns:p14="http://schemas.microsoft.com/office/powerpoint/2010/main" val="1397487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Autofit/>
          </a:bodyPr>
          <a:lstStyle/>
          <a:p>
            <a:pPr>
              <a:lnSpc>
                <a:spcPct val="200000"/>
              </a:lnSpc>
            </a:pPr>
            <a:r>
              <a:rPr lang="en-US" sz="2000">
                <a:latin typeface="Times New Roman" pitchFamily="18" charset="0"/>
                <a:cs typeface="Times New Roman" pitchFamily="18" charset="0"/>
              </a:rPr>
              <a:t>Reporting</a:t>
            </a:r>
            <a:r>
              <a:rPr lang="en-US" sz="2000" dirty="0">
                <a:latin typeface="Times New Roman" pitchFamily="18" charset="0"/>
                <a:cs typeface="Times New Roman" pitchFamily="18" charset="0"/>
              </a:rPr>
              <a:t>, monitoring, and controlling a project should fit within the selected SDLC and the realities of the project; plans should account for the various artifacts that will be used to manage the project.</a:t>
            </a:r>
          </a:p>
        </p:txBody>
      </p:sp>
      <p:sp>
        <p:nvSpPr>
          <p:cNvPr id="3" name="Title 2"/>
          <p:cNvSpPr>
            <a:spLocks noGrp="1"/>
          </p:cNvSpPr>
          <p:nvPr>
            <p:ph type="title"/>
          </p:nvPr>
        </p:nvSpPr>
        <p:spPr>
          <a:xfrm>
            <a:off x="533400" y="304800"/>
            <a:ext cx="8229600" cy="1143000"/>
          </a:xfrm>
        </p:spPr>
        <p:txBody>
          <a:bodyPr>
            <a:normAutofit/>
          </a:bodyPr>
          <a:lstStyle/>
          <a:p>
            <a:pPr lvl="3" algn="ctr" rtl="0">
              <a:spcBef>
                <a:spcPct val="0"/>
              </a:spcBef>
            </a:pPr>
            <a:r>
              <a:rPr lang="en-US" sz="3600" b="1" dirty="0">
                <a:latin typeface="Times New Roman" pitchFamily="18" charset="0"/>
                <a:cs typeface="Times New Roman" pitchFamily="18" charset="0"/>
              </a:rPr>
              <a:t>2.7 Plan management</a:t>
            </a:r>
            <a:endParaRPr lang="en-US" dirty="0"/>
          </a:p>
        </p:txBody>
      </p:sp>
    </p:spTree>
    <p:extLst>
      <p:ext uri="{BB962C8B-B14F-4D97-AF65-F5344CB8AC3E}">
        <p14:creationId xmlns:p14="http://schemas.microsoft.com/office/powerpoint/2010/main" val="3134969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219200"/>
            <a:ext cx="5791200" cy="3785652"/>
          </a:xfrm>
          <a:prstGeom prst="rect">
            <a:avLst/>
          </a:prstGeom>
          <a:solidFill>
            <a:schemeClr val="bg2">
              <a:lumMod val="75000"/>
            </a:schemeClr>
          </a:solidFill>
        </p:spPr>
        <p:txBody>
          <a:bodyPr wrap="square" rtlCol="0">
            <a:spAutoFit/>
          </a:bodyPr>
          <a:lstStyle/>
          <a:p>
            <a:pPr algn="ctr"/>
            <a:endParaRPr lang="en-US" sz="3600" dirty="0">
              <a:latin typeface="Monotype Corsiva" pitchFamily="66" charset="0"/>
              <a:cs typeface="Times New Roman" pitchFamily="18" charset="0"/>
            </a:endParaRPr>
          </a:p>
          <a:p>
            <a:pPr algn="ctr"/>
            <a:r>
              <a:rPr lang="en-US" sz="3600" dirty="0">
                <a:latin typeface="Monotype Corsiva" pitchFamily="66" charset="0"/>
                <a:cs typeface="Times New Roman" pitchFamily="18" charset="0"/>
              </a:rPr>
              <a:t>Motivation gets you going,</a:t>
            </a:r>
          </a:p>
          <a:p>
            <a:pPr algn="ctr"/>
            <a:r>
              <a:rPr lang="en-US" sz="6000" dirty="0">
                <a:latin typeface="Monotype Corsiva" pitchFamily="66" charset="0"/>
                <a:cs typeface="Times New Roman" pitchFamily="18" charset="0"/>
              </a:rPr>
              <a:t>But </a:t>
            </a:r>
          </a:p>
          <a:p>
            <a:pPr algn="ctr"/>
            <a:r>
              <a:rPr lang="en-US" sz="3600" dirty="0">
                <a:latin typeface="Monotype Corsiva" pitchFamily="66" charset="0"/>
                <a:cs typeface="Times New Roman" pitchFamily="18" charset="0"/>
              </a:rPr>
              <a:t>Discipline keeps you growing</a:t>
            </a:r>
          </a:p>
          <a:p>
            <a:pPr algn="ctr"/>
            <a:r>
              <a:rPr lang="en-US" sz="3600" dirty="0">
                <a:latin typeface="Monotype Corsiva" pitchFamily="66" charset="0"/>
                <a:cs typeface="Times New Roman" pitchFamily="18" charset="0"/>
              </a:rPr>
              <a:t>………..</a:t>
            </a:r>
          </a:p>
          <a:p>
            <a:pPr algn="ctr"/>
            <a:endParaRPr lang="en-US" sz="3600" dirty="0">
              <a:latin typeface="Monotype Corsiva" pitchFamily="66" charset="0"/>
              <a:cs typeface="Times New Roman" pitchFamily="18" charset="0"/>
            </a:endParaRPr>
          </a:p>
        </p:txBody>
      </p:sp>
    </p:spTree>
    <p:extLst>
      <p:ext uri="{BB962C8B-B14F-4D97-AF65-F5344CB8AC3E}">
        <p14:creationId xmlns:p14="http://schemas.microsoft.com/office/powerpoint/2010/main" val="172460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Autofit/>
          </a:bodyPr>
          <a:lstStyle/>
          <a:p>
            <a:pPr>
              <a:lnSpc>
                <a:spcPct val="200000"/>
              </a:lnSpc>
            </a:pPr>
            <a:r>
              <a:rPr lang="en-US" sz="2000" dirty="0">
                <a:latin typeface="Times New Roman" pitchFamily="18" charset="0"/>
                <a:cs typeface="Times New Roman" pitchFamily="18" charset="0"/>
              </a:rPr>
              <a:t>Software engineering management can be defined as the application of management activities: planning, coordinating, measuring, monitoring, controlling, and reporting, to ensure that software products and software engineering services are delivered efficiently, effectively, and to the benefit of stakeholders. </a:t>
            </a:r>
          </a:p>
          <a:p>
            <a:pPr>
              <a:lnSpc>
                <a:spcPct val="200000"/>
              </a:lnSpc>
            </a:pPr>
            <a:r>
              <a:rPr lang="en-US" sz="2000" dirty="0">
                <a:latin typeface="Times New Roman" pitchFamily="18" charset="0"/>
                <a:cs typeface="Times New Roman" pitchFamily="18" charset="0"/>
              </a:rPr>
              <a:t>It should be possible to manage a software engineering project in the same way other complex endeavors are managed. However, there are aspects</a:t>
            </a:r>
          </a:p>
        </p:txBody>
      </p:sp>
      <p:sp>
        <p:nvSpPr>
          <p:cNvPr id="3" name="Title 2"/>
          <p:cNvSpPr>
            <a:spLocks noGrp="1"/>
          </p:cNvSpPr>
          <p:nvPr>
            <p:ph type="title"/>
          </p:nvPr>
        </p:nvSpPr>
        <p:spPr>
          <a:xfrm>
            <a:off x="533400" y="304800"/>
            <a:ext cx="8229600" cy="1143000"/>
          </a:xfrm>
        </p:spPr>
        <p:txBody>
          <a:bodyPr/>
          <a:lstStyle/>
          <a:p>
            <a:pPr lvl="3" algn="ctr" rtl="0">
              <a:spcBef>
                <a:spcPct val="0"/>
              </a:spcBef>
            </a:pPr>
            <a:r>
              <a:rPr lang="en-US" sz="3600" b="1" dirty="0">
                <a:latin typeface="Times New Roman" pitchFamily="18" charset="0"/>
                <a:cs typeface="Times New Roman" pitchFamily="18" charset="0"/>
              </a:rPr>
              <a:t>Introduction</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83512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a:lnSpc>
                <a:spcPct val="200000"/>
              </a:lnSpc>
            </a:pPr>
            <a:r>
              <a:rPr lang="en-US" sz="2000" dirty="0">
                <a:latin typeface="Times New Roman" pitchFamily="18" charset="0"/>
                <a:cs typeface="Times New Roman" pitchFamily="18" charset="0"/>
              </a:rPr>
              <a:t>specific to software projects and software life cycle processes that complicate effective management, including these:</a:t>
            </a:r>
          </a:p>
          <a:p>
            <a:pPr lvl="1">
              <a:lnSpc>
                <a:spcPct val="200000"/>
              </a:lnSpc>
            </a:pPr>
            <a:r>
              <a:rPr lang="en-US" sz="2000" dirty="0">
                <a:latin typeface="Times New Roman" pitchFamily="18" charset="0"/>
                <a:cs typeface="Times New Roman" pitchFamily="18" charset="0"/>
              </a:rPr>
              <a:t>Clients often don’t know what is needed or what is feasible.</a:t>
            </a:r>
          </a:p>
          <a:p>
            <a:pPr lvl="1">
              <a:lnSpc>
                <a:spcPct val="200000"/>
              </a:lnSpc>
            </a:pPr>
            <a:r>
              <a:rPr lang="en-US" sz="2000" dirty="0">
                <a:latin typeface="Times New Roman" pitchFamily="18" charset="0"/>
                <a:cs typeface="Times New Roman" pitchFamily="18" charset="0"/>
              </a:rPr>
              <a:t>Clients often lack appreciation for the complexities inherent in software engineering, particularly regarding the impact of changing requirements.</a:t>
            </a:r>
          </a:p>
          <a:p>
            <a:pPr lvl="1">
              <a:lnSpc>
                <a:spcPct val="200000"/>
              </a:lnSpc>
            </a:pPr>
            <a:r>
              <a:rPr lang="en-US" sz="2000" dirty="0">
                <a:latin typeface="Times New Roman" pitchFamily="18" charset="0"/>
                <a:cs typeface="Times New Roman" pitchFamily="18" charset="0"/>
              </a:rPr>
              <a:t>It is likely that increased understanding and changing conditions will generate new or changed software requirements.</a:t>
            </a:r>
          </a:p>
        </p:txBody>
      </p:sp>
      <p:sp>
        <p:nvSpPr>
          <p:cNvPr id="3" name="Title 2"/>
          <p:cNvSpPr>
            <a:spLocks noGrp="1"/>
          </p:cNvSpPr>
          <p:nvPr>
            <p:ph type="title"/>
          </p:nvPr>
        </p:nvSpPr>
        <p:spPr>
          <a:xfrm>
            <a:off x="533400" y="304800"/>
            <a:ext cx="8229600" cy="1143000"/>
          </a:xfrm>
        </p:spPr>
        <p:txBody>
          <a:bodyPr/>
          <a:lstStyle/>
          <a:p>
            <a:pPr lvl="3" algn="ctr" rtl="0">
              <a:spcBef>
                <a:spcPct val="0"/>
              </a:spcBef>
            </a:pPr>
            <a:r>
              <a:rPr lang="en-US" sz="3600" b="1" dirty="0">
                <a:latin typeface="Times New Roman" pitchFamily="18" charset="0"/>
                <a:cs typeface="Times New Roman" pitchFamily="18" charset="0"/>
              </a:rPr>
              <a:t>Introduction</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44645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lvl="1">
              <a:lnSpc>
                <a:spcPct val="200000"/>
              </a:lnSpc>
            </a:pPr>
            <a:r>
              <a:rPr lang="en-US" sz="2000" dirty="0">
                <a:latin typeface="Times New Roman" pitchFamily="18" charset="0"/>
                <a:cs typeface="Times New Roman" pitchFamily="18" charset="0"/>
              </a:rPr>
              <a:t>As a result of changing requirements, software is often built using an iterative process rather than as a sequence of closed tasks.</a:t>
            </a:r>
          </a:p>
          <a:p>
            <a:pPr lvl="1">
              <a:lnSpc>
                <a:spcPct val="200000"/>
              </a:lnSpc>
            </a:pPr>
            <a:r>
              <a:rPr lang="en-US" sz="2000" dirty="0">
                <a:latin typeface="Times New Roman" pitchFamily="18" charset="0"/>
                <a:cs typeface="Times New Roman" pitchFamily="18" charset="0"/>
              </a:rPr>
              <a:t>Software engineering necessarily incorporates creativity and discipline. Maintaining an appropriate balance between the two is sometimes difficult.</a:t>
            </a:r>
          </a:p>
          <a:p>
            <a:pPr lvl="1">
              <a:lnSpc>
                <a:spcPct val="200000"/>
              </a:lnSpc>
            </a:pPr>
            <a:r>
              <a:rPr lang="en-US" sz="2000" dirty="0">
                <a:latin typeface="Times New Roman" pitchFamily="18" charset="0"/>
                <a:cs typeface="Times New Roman" pitchFamily="18" charset="0"/>
              </a:rPr>
              <a:t>The degree of novelty and complexity is often high.</a:t>
            </a:r>
          </a:p>
          <a:p>
            <a:pPr lvl="1">
              <a:lnSpc>
                <a:spcPct val="200000"/>
              </a:lnSpc>
            </a:pPr>
            <a:r>
              <a:rPr lang="en-US" sz="2000" dirty="0">
                <a:latin typeface="Times New Roman" pitchFamily="18" charset="0"/>
                <a:cs typeface="Times New Roman" pitchFamily="18" charset="0"/>
              </a:rPr>
              <a:t>There is often a rapid rate of change in the underlying technology.</a:t>
            </a:r>
          </a:p>
        </p:txBody>
      </p:sp>
      <p:sp>
        <p:nvSpPr>
          <p:cNvPr id="3" name="Title 2"/>
          <p:cNvSpPr>
            <a:spLocks noGrp="1"/>
          </p:cNvSpPr>
          <p:nvPr>
            <p:ph type="title"/>
          </p:nvPr>
        </p:nvSpPr>
        <p:spPr>
          <a:xfrm>
            <a:off x="533400" y="304800"/>
            <a:ext cx="8229600" cy="1143000"/>
          </a:xfrm>
        </p:spPr>
        <p:txBody>
          <a:bodyPr/>
          <a:lstStyle/>
          <a:p>
            <a:pPr lvl="3" algn="ctr" rtl="0">
              <a:spcBef>
                <a:spcPct val="0"/>
              </a:spcBef>
            </a:pPr>
            <a:r>
              <a:rPr lang="en-US" sz="3600" b="1" dirty="0">
                <a:latin typeface="Times New Roman" pitchFamily="18" charset="0"/>
                <a:cs typeface="Times New Roman" pitchFamily="18" charset="0"/>
              </a:rPr>
              <a:t>Introduction</a:t>
            </a:r>
            <a:br>
              <a:rPr lang="en-US" sz="12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4122823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16800</TotalTime>
  <Words>4471</Words>
  <Application>Microsoft Office PowerPoint</Application>
  <PresentationFormat>On-screen Show (4:3)</PresentationFormat>
  <Paragraphs>278</Paragraphs>
  <Slides>67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Lucida Sans Unicode</vt:lpstr>
      <vt:lpstr>Monotype Corsiva</vt:lpstr>
      <vt:lpstr>Times New Roman</vt:lpstr>
      <vt:lpstr>Verdana</vt:lpstr>
      <vt:lpstr>Wingdings</vt:lpstr>
      <vt:lpstr>Wingdings 2</vt:lpstr>
      <vt:lpstr>Wingdings 3</vt:lpstr>
      <vt:lpstr>Concourse</vt:lpstr>
      <vt:lpstr>Software Engineering : Management &amp; Leadership </vt:lpstr>
      <vt:lpstr>Course Outline</vt:lpstr>
      <vt:lpstr>Course Outline</vt:lpstr>
      <vt:lpstr>Reference Materials</vt:lpstr>
      <vt:lpstr>Marks Distribution</vt:lpstr>
      <vt:lpstr>Software Engineering  Management </vt:lpstr>
      <vt:lpstr>Introduction </vt:lpstr>
      <vt:lpstr>Introduction </vt:lpstr>
      <vt:lpstr>Introduction </vt:lpstr>
      <vt:lpstr>Introduction </vt:lpstr>
      <vt:lpstr>PowerPoint Presentation</vt:lpstr>
      <vt:lpstr>Breakdown of Software Engineering Management </vt:lpstr>
      <vt:lpstr>Breakdown of Software Engineering Management </vt:lpstr>
      <vt:lpstr>Breakdown of Software Engineering Management </vt:lpstr>
      <vt:lpstr>1. Initiation and Scope Definition</vt:lpstr>
      <vt:lpstr>Introduction </vt:lpstr>
      <vt:lpstr>1.1 Determination and Negotiation of Requirements </vt:lpstr>
      <vt:lpstr>1.2 Feasibility Analysis</vt:lpstr>
      <vt:lpstr>1.2 Feasibility Analysis</vt:lpstr>
      <vt:lpstr>1.2 Feasibility Analysis</vt:lpstr>
      <vt:lpstr>1.2 Feasibility Analysis</vt:lpstr>
      <vt:lpstr>1.2 Feasibility Analysis</vt:lpstr>
      <vt:lpstr>1.2 Feasibility Analysis</vt:lpstr>
      <vt:lpstr>1.2 Feasibility Analysis</vt:lpstr>
      <vt:lpstr>1.2 Feasibility Analysis</vt:lpstr>
      <vt:lpstr>1.2 Feasibility Analysis</vt:lpstr>
      <vt:lpstr>1.2 Feasibility Analysis</vt:lpstr>
      <vt:lpstr>1.3 Process for the Review and Revision of Requirements</vt:lpstr>
      <vt:lpstr>2. Software Project Planning</vt:lpstr>
      <vt:lpstr>Introduction</vt:lpstr>
      <vt:lpstr>Introduction</vt:lpstr>
      <vt:lpstr>2.1 Process Planning</vt:lpstr>
      <vt:lpstr>2.1 Process Planning</vt:lpstr>
      <vt:lpstr>2.1 Process Planning</vt:lpstr>
      <vt:lpstr>2.2 Determine Deliverables</vt:lpstr>
      <vt:lpstr>2.3 Effort, Schedule, and Cost Estimation</vt:lpstr>
      <vt:lpstr>2.3 Effort, Schedule, and Cost Estimation</vt:lpstr>
      <vt:lpstr>2.3 Effort, Schedule, and Cost Estimation</vt:lpstr>
      <vt:lpstr>2.3 Effort, Schedule, and Cost Estimation</vt:lpstr>
      <vt:lpstr>2.3 Effort, Schedule, and Cost Estimation</vt:lpstr>
      <vt:lpstr>2.3 Effort, Schedule, and Cost Estimation</vt:lpstr>
      <vt:lpstr>2.3 Effort, Schedule, and Cost Estimation</vt:lpstr>
      <vt:lpstr>2.3 Effort, Schedule, and Cost Estimation</vt:lpstr>
      <vt:lpstr>2.3 Effort, Schedule, and Cost Estimation</vt:lpstr>
      <vt:lpstr>2.4 Resource Allocation</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2.5 Risk Management </vt:lpstr>
      <vt:lpstr>2.6 Quality Management</vt:lpstr>
      <vt:lpstr>2.6 Quality Management</vt:lpstr>
      <vt:lpstr>2.6 Quality Management</vt:lpstr>
      <vt:lpstr>2.6 Quality Management</vt:lpstr>
      <vt:lpstr>2.6 Quality Management</vt:lpstr>
      <vt:lpstr>2.7 Plan management</vt:lpstr>
      <vt:lpstr>2.7 Plan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Raheel</dc:creator>
  <cp:lastModifiedBy>Ali Nawaz</cp:lastModifiedBy>
  <cp:revision>667</cp:revision>
  <dcterms:created xsi:type="dcterms:W3CDTF">2018-10-16T13:21:14Z</dcterms:created>
  <dcterms:modified xsi:type="dcterms:W3CDTF">2022-04-08T04:08:57Z</dcterms:modified>
</cp:coreProperties>
</file>