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475" r:id="rId2"/>
    <p:sldId id="323" r:id="rId3"/>
    <p:sldId id="414" r:id="rId4"/>
    <p:sldId id="415" r:id="rId5"/>
    <p:sldId id="505" r:id="rId6"/>
    <p:sldId id="515" r:id="rId7"/>
    <p:sldId id="517" r:id="rId8"/>
    <p:sldId id="518" r:id="rId9"/>
    <p:sldId id="519" r:id="rId10"/>
    <p:sldId id="419" r:id="rId11"/>
    <p:sldId id="522" r:id="rId12"/>
    <p:sldId id="523" r:id="rId13"/>
    <p:sldId id="524" r:id="rId14"/>
    <p:sldId id="525" r:id="rId15"/>
    <p:sldId id="527" r:id="rId16"/>
    <p:sldId id="526" r:id="rId17"/>
    <p:sldId id="529" r:id="rId18"/>
    <p:sldId id="528" r:id="rId19"/>
    <p:sldId id="530" r:id="rId20"/>
    <p:sldId id="531" r:id="rId21"/>
    <p:sldId id="532" r:id="rId22"/>
    <p:sldId id="533" r:id="rId23"/>
    <p:sldId id="534" r:id="rId24"/>
    <p:sldId id="535" r:id="rId25"/>
    <p:sldId id="536" r:id="rId26"/>
    <p:sldId id="537" r:id="rId27"/>
    <p:sldId id="538" r:id="rId28"/>
    <p:sldId id="539" r:id="rId29"/>
    <p:sldId id="54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207" autoAdjust="0"/>
  </p:normalViewPr>
  <p:slideViewPr>
    <p:cSldViewPr>
      <p:cViewPr varScale="1">
        <p:scale>
          <a:sx n="87" d="100"/>
          <a:sy n="87" d="100"/>
        </p:scale>
        <p:origin x="1476" y="4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30B9F2-03FE-40E3-80E6-BAA1880A50AE}" type="datetimeFigureOut">
              <a:rPr lang="en-US" smtClean="0"/>
              <a:t>6/15/2022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5336E-8439-4A25-85B0-6A45D66EC986}" type="slidenum">
              <a:rPr lang="en-US" smtClean="0"/>
              <a:t>‹#›</a:t>
            </a:fld>
            <a:endParaRPr lang="en-US" dirty="0"/>
          </a:p>
        </p:txBody>
      </p:sp>
    </p:spTree>
    <p:extLst>
      <p:ext uri="{BB962C8B-B14F-4D97-AF65-F5344CB8AC3E}">
        <p14:creationId xmlns:p14="http://schemas.microsoft.com/office/powerpoint/2010/main" val="14300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15336E-8439-4A25-85B0-6A45D66EC986}" type="slidenum">
              <a:rPr lang="en-US" smtClean="0"/>
              <a:t>1</a:t>
            </a:fld>
            <a:endParaRPr lang="en-US"/>
          </a:p>
        </p:txBody>
      </p:sp>
    </p:spTree>
    <p:extLst>
      <p:ext uri="{BB962C8B-B14F-4D97-AF65-F5344CB8AC3E}">
        <p14:creationId xmlns:p14="http://schemas.microsoft.com/office/powerpoint/2010/main" val="125646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15336E-8439-4A25-85B0-6A45D66EC986}" type="slidenum">
              <a:rPr lang="en-US" smtClean="0"/>
              <a:t>3</a:t>
            </a:fld>
            <a:endParaRPr lang="en-US" dirty="0"/>
          </a:p>
        </p:txBody>
      </p:sp>
    </p:spTree>
    <p:extLst>
      <p:ext uri="{BB962C8B-B14F-4D97-AF65-F5344CB8AC3E}">
        <p14:creationId xmlns:p14="http://schemas.microsoft.com/office/powerpoint/2010/main" val="290649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515336E-8439-4A25-85B0-6A45D66EC986}" type="slidenum">
              <a:rPr lang="en-US" smtClean="0"/>
              <a:t>4</a:t>
            </a:fld>
            <a:endParaRPr lang="en-US" dirty="0"/>
          </a:p>
        </p:txBody>
      </p:sp>
    </p:spTree>
    <p:extLst>
      <p:ext uri="{BB962C8B-B14F-4D97-AF65-F5344CB8AC3E}">
        <p14:creationId xmlns:p14="http://schemas.microsoft.com/office/powerpoint/2010/main" val="3490330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99848401"/>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8160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520245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693323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011829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115110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694836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486545852"/>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96230321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90843" y="3200400"/>
            <a:ext cx="6345260" cy="3530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443906391"/>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1507276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66440" y="1067238"/>
            <a:ext cx="6345260" cy="709865"/>
          </a:xfrm>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949224"/>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4423" y="2943802"/>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525922889"/>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11975393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415038962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571427348"/>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221582876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CD8F2-C526-42A6-A270-D1F707C199CA}" type="datetimeFigureOut">
              <a:rPr lang="en-US" smtClean="0"/>
              <a:pPr/>
              <a:t>6/15/2022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311445340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CC4CD8F2-C526-42A6-A270-D1F707C199CA}" type="datetimeFigureOut">
              <a:rPr lang="en-US" smtClean="0"/>
              <a:pPr/>
              <a:t>6/15/2022</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dirty="0"/>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14EF613-338F-461C-BD4A-E99DAE0F8AC1}" type="slidenum">
              <a:rPr lang="en-US" smtClean="0"/>
              <a:pPr/>
              <a:t>‹#›</a:t>
            </a:fld>
            <a:endParaRPr lang="en-US" dirty="0"/>
          </a:p>
        </p:txBody>
      </p:sp>
    </p:spTree>
    <p:extLst>
      <p:ext uri="{BB962C8B-B14F-4D97-AF65-F5344CB8AC3E}">
        <p14:creationId xmlns:p14="http://schemas.microsoft.com/office/powerpoint/2010/main" val="40174570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spd="slow">
    <p:push/>
  </p:transition>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143000"/>
            <a:ext cx="5917679" cy="2550877"/>
          </a:xfrm>
        </p:spPr>
        <p:txBody>
          <a:bodyPr/>
          <a:lstStyle/>
          <a:p>
            <a:r>
              <a:rPr lang="en-US" dirty="0">
                <a:solidFill>
                  <a:schemeClr val="bg1"/>
                </a:solidFill>
                <a:effectLst/>
                <a:latin typeface="Times New Roman" pitchFamily="18" charset="0"/>
                <a:cs typeface="Times New Roman" pitchFamily="18" charset="0"/>
              </a:rPr>
              <a:t>Software Design and Architecture</a:t>
            </a:r>
          </a:p>
        </p:txBody>
      </p:sp>
      <p:sp>
        <p:nvSpPr>
          <p:cNvPr id="3" name="Subtitle 2"/>
          <p:cNvSpPr>
            <a:spLocks noGrp="1"/>
          </p:cNvSpPr>
          <p:nvPr>
            <p:ph type="subTitle" idx="1"/>
          </p:nvPr>
        </p:nvSpPr>
        <p:spPr>
          <a:xfrm>
            <a:off x="1371600" y="3886200"/>
            <a:ext cx="6400800" cy="685800"/>
          </a:xfrm>
        </p:spPr>
        <p:txBody>
          <a:bodyPr/>
          <a:lstStyle/>
          <a:p>
            <a:r>
              <a:rPr lang="en-US" dirty="0">
                <a:solidFill>
                  <a:schemeClr val="bg1"/>
                </a:solidFill>
                <a:latin typeface="Times New Roman" pitchFamily="18" charset="0"/>
                <a:cs typeface="Times New Roman" pitchFamily="18" charset="0"/>
              </a:rPr>
              <a:t>Instructor: Ms. Sonia </a:t>
            </a:r>
            <a:r>
              <a:rPr lang="en-US" dirty="0" err="1">
                <a:solidFill>
                  <a:schemeClr val="bg1"/>
                </a:solidFill>
                <a:latin typeface="Times New Roman" pitchFamily="18" charset="0"/>
                <a:cs typeface="Times New Roman" pitchFamily="18" charset="0"/>
              </a:rPr>
              <a:t>Rafaqat</a:t>
            </a:r>
            <a:endParaRPr lang="en-US" dirty="0">
              <a:solidFill>
                <a:schemeClr val="bg1"/>
              </a:solidFill>
              <a:latin typeface="Times New Roman" pitchFamily="18" charset="0"/>
              <a:cs typeface="Times New Roman" pitchFamily="18" charset="0"/>
            </a:endParaRPr>
          </a:p>
          <a:p>
            <a:endParaRPr lang="en-US" dirty="0">
              <a:solidFill>
                <a:schemeClr val="bg1"/>
              </a:solidFill>
            </a:endParaRPr>
          </a:p>
        </p:txBody>
      </p:sp>
    </p:spTree>
    <p:extLst>
      <p:ext uri="{BB962C8B-B14F-4D97-AF65-F5344CB8AC3E}">
        <p14:creationId xmlns:p14="http://schemas.microsoft.com/office/powerpoint/2010/main" val="2649569673"/>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0" indent="0" algn="just">
              <a:lnSpc>
                <a:spcPct val="200000"/>
              </a:lnSpc>
              <a:buNone/>
            </a:pPr>
            <a:r>
              <a:rPr lang="en-US" sz="2000" dirty="0">
                <a:latin typeface="Times New Roman" pitchFamily="18" charset="0"/>
                <a:cs typeface="Times New Roman" pitchFamily="18" charset="0"/>
              </a:rPr>
              <a:t>Software design quality attributes are following:</a:t>
            </a:r>
          </a:p>
          <a:p>
            <a:pPr marL="457200" indent="-457200" algn="just">
              <a:lnSpc>
                <a:spcPct val="200000"/>
              </a:lnSpc>
              <a:buFont typeface="+mj-lt"/>
              <a:buAutoNum type="arabicPeriod"/>
            </a:pPr>
            <a:r>
              <a:rPr lang="en-US" sz="2000" b="1" dirty="0">
                <a:latin typeface="Times New Roman" pitchFamily="18" charset="0"/>
                <a:cs typeface="Times New Roman" pitchFamily="18" charset="0"/>
              </a:rPr>
              <a:t>Modularity: </a:t>
            </a:r>
            <a:r>
              <a:rPr lang="en-US" sz="2000" dirty="0">
                <a:latin typeface="Times New Roman" pitchFamily="18" charset="0"/>
                <a:cs typeface="Times New Roman" pitchFamily="18" charset="0"/>
              </a:rPr>
              <a:t>The design should be composed of replaceable, self-contained assemblies of elementary parts, thereby aiding both the initial development and the later maintenance.</a:t>
            </a:r>
          </a:p>
          <a:p>
            <a:pPr marL="457200" indent="-457200" algn="just">
              <a:lnSpc>
                <a:spcPct val="200000"/>
              </a:lnSpc>
              <a:buFont typeface="+mj-lt"/>
              <a:buAutoNum type="arabicPeriod"/>
            </a:pPr>
            <a:r>
              <a:rPr lang="en-US" sz="2000" b="1" dirty="0">
                <a:latin typeface="Times New Roman" pitchFamily="18" charset="0"/>
                <a:cs typeface="Times New Roman" pitchFamily="18" charset="0"/>
              </a:rPr>
              <a:t>Portability</a:t>
            </a:r>
            <a:r>
              <a:rPr lang="en-US" sz="2000" dirty="0">
                <a:latin typeface="Times New Roman" pitchFamily="18" charset="0"/>
                <a:cs typeface="Times New Roman" pitchFamily="18" charset="0"/>
              </a:rPr>
              <a:t>: Individual parts of the design, as well as the design as a whole, should be capable of reuse in different environments.</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Quality Attributes</a:t>
            </a:r>
          </a:p>
        </p:txBody>
      </p:sp>
    </p:spTree>
    <p:extLst>
      <p:ext uri="{BB962C8B-B14F-4D97-AF65-F5344CB8AC3E}">
        <p14:creationId xmlns:p14="http://schemas.microsoft.com/office/powerpoint/2010/main" val="55992449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457200" indent="-457200" algn="just">
              <a:lnSpc>
                <a:spcPct val="200000"/>
              </a:lnSpc>
              <a:buFont typeface="+mj-lt"/>
              <a:buAutoNum type="arabicPeriod" startAt="3"/>
            </a:pPr>
            <a:r>
              <a:rPr lang="en-US" sz="2000" b="1" dirty="0">
                <a:latin typeface="Times New Roman" pitchFamily="18" charset="0"/>
                <a:cs typeface="Times New Roman" pitchFamily="18" charset="0"/>
              </a:rPr>
              <a:t>Flexibility:</a:t>
            </a:r>
            <a:r>
              <a:rPr lang="en-US" sz="2000" dirty="0">
                <a:latin typeface="Times New Roman" pitchFamily="18" charset="0"/>
                <a:cs typeface="Times New Roman" pitchFamily="18" charset="0"/>
              </a:rPr>
              <a:t> The design should be able to accommodate likely changes in the requirements, however these might arise.</a:t>
            </a:r>
          </a:p>
          <a:p>
            <a:pPr marL="457200" indent="-457200" algn="just">
              <a:lnSpc>
                <a:spcPct val="200000"/>
              </a:lnSpc>
              <a:buFont typeface="+mj-lt"/>
              <a:buAutoNum type="arabicPeriod" startAt="3"/>
            </a:pPr>
            <a:r>
              <a:rPr lang="en-US" sz="2000" b="1" dirty="0">
                <a:latin typeface="Times New Roman" pitchFamily="18" charset="0"/>
                <a:cs typeface="Times New Roman" pitchFamily="18" charset="0"/>
              </a:rPr>
              <a:t>Conceptual Integrity:</a:t>
            </a:r>
            <a:r>
              <a:rPr lang="en-US" sz="2000" dirty="0">
                <a:latin typeface="Times New Roman" pitchFamily="18" charset="0"/>
                <a:cs typeface="Times New Roman" pitchFamily="18" charset="0"/>
              </a:rPr>
              <a:t> The design should exhibit harmony, symmetry and predictability. The system should appear to reflect the mind of a single person, and to faithfully adhere to a single concept.</a:t>
            </a:r>
          </a:p>
          <a:p>
            <a:pPr marL="457200" indent="-457200" algn="just">
              <a:lnSpc>
                <a:spcPct val="200000"/>
              </a:lnSpc>
              <a:buFont typeface="+mj-lt"/>
              <a:buAutoNum type="arabicPeriod" startAt="3"/>
            </a:pPr>
            <a:r>
              <a:rPr lang="en-US" sz="2000" b="1" dirty="0">
                <a:latin typeface="Times New Roman" pitchFamily="18" charset="0"/>
                <a:cs typeface="Times New Roman" pitchFamily="18" charset="0"/>
              </a:rPr>
              <a:t>Well Structured:</a:t>
            </a:r>
            <a:r>
              <a:rPr lang="en-US" sz="2000" dirty="0">
                <a:latin typeface="Times New Roman" pitchFamily="18" charset="0"/>
                <a:cs typeface="Times New Roman" pitchFamily="18" charset="0"/>
              </a:rPr>
              <a:t> Design should be consistent with chosen principles, such as information hiding, to organize the structure of the design.</a:t>
            </a:r>
          </a:p>
          <a:p>
            <a:pPr marL="0" indent="0" algn="just">
              <a:lnSpc>
                <a:spcPct val="200000"/>
              </a:lnSpc>
              <a:buNone/>
            </a:pPr>
            <a:endParaRPr lang="en-US" sz="2000" dirty="0">
              <a:latin typeface="Times New Roman" pitchFamily="18" charset="0"/>
              <a:cs typeface="Times New Roman" pitchFamily="18" charset="0"/>
            </a:endParaRP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Quality Attributes</a:t>
            </a:r>
          </a:p>
        </p:txBody>
      </p:sp>
    </p:spTree>
    <p:extLst>
      <p:ext uri="{BB962C8B-B14F-4D97-AF65-F5344CB8AC3E}">
        <p14:creationId xmlns:p14="http://schemas.microsoft.com/office/powerpoint/2010/main" val="35476971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457200" indent="-457200" algn="just">
              <a:lnSpc>
                <a:spcPct val="200000"/>
              </a:lnSpc>
              <a:buFont typeface="+mj-lt"/>
              <a:buAutoNum type="arabicPeriod" startAt="6"/>
            </a:pPr>
            <a:r>
              <a:rPr lang="en-US" sz="2000" b="1" dirty="0">
                <a:latin typeface="Times New Roman" pitchFamily="18" charset="0"/>
                <a:cs typeface="Times New Roman" pitchFamily="18" charset="0"/>
              </a:rPr>
              <a:t>Simple:</a:t>
            </a:r>
            <a:r>
              <a:rPr lang="en-US" sz="2000" dirty="0">
                <a:latin typeface="Times New Roman" pitchFamily="18" charset="0"/>
                <a:cs typeface="Times New Roman" pitchFamily="18" charset="0"/>
              </a:rPr>
              <a:t> The design should be ‘as simple as possible, but no simpler’.</a:t>
            </a:r>
          </a:p>
          <a:p>
            <a:pPr marL="457200" indent="-457200" algn="just">
              <a:lnSpc>
                <a:spcPct val="200000"/>
              </a:lnSpc>
              <a:buFont typeface="+mj-lt"/>
              <a:buAutoNum type="arabicPeriod" startAt="6"/>
            </a:pPr>
            <a:r>
              <a:rPr lang="en-US" sz="2000" b="1" dirty="0">
                <a:latin typeface="Times New Roman" pitchFamily="18" charset="0"/>
                <a:cs typeface="Times New Roman" pitchFamily="18" charset="0"/>
              </a:rPr>
              <a:t>Efficient:</a:t>
            </a:r>
            <a:r>
              <a:rPr lang="en-US" sz="2000" dirty="0">
                <a:latin typeface="Times New Roman" pitchFamily="18" charset="0"/>
                <a:cs typeface="Times New Roman" pitchFamily="18" charset="0"/>
              </a:rPr>
              <a:t> The functions provided by the design should be computable by using the available resources.</a:t>
            </a:r>
          </a:p>
          <a:p>
            <a:pPr marL="457200" indent="-457200" algn="just">
              <a:lnSpc>
                <a:spcPct val="200000"/>
              </a:lnSpc>
              <a:buFont typeface="+mj-lt"/>
              <a:buAutoNum type="arabicPeriod" startAt="6"/>
            </a:pPr>
            <a:r>
              <a:rPr lang="en-US" sz="2000" b="1" dirty="0">
                <a:latin typeface="Times New Roman" pitchFamily="18" charset="0"/>
                <a:cs typeface="Times New Roman" pitchFamily="18" charset="0"/>
              </a:rPr>
              <a:t>Adequate:</a:t>
            </a:r>
            <a:r>
              <a:rPr lang="en-US" sz="2000" dirty="0">
                <a:latin typeface="Times New Roman" pitchFamily="18" charset="0"/>
                <a:cs typeface="Times New Roman" pitchFamily="18" charset="0"/>
              </a:rPr>
              <a:t> The design should meet the stated requirements.</a:t>
            </a:r>
          </a:p>
          <a:p>
            <a:pPr marL="457200" indent="-457200" algn="just">
              <a:lnSpc>
                <a:spcPct val="200000"/>
              </a:lnSpc>
              <a:buFont typeface="+mj-lt"/>
              <a:buAutoNum type="arabicPeriod" startAt="6"/>
            </a:pPr>
            <a:r>
              <a:rPr lang="en-US" sz="2000" b="1" dirty="0">
                <a:latin typeface="Times New Roman" pitchFamily="18" charset="0"/>
                <a:cs typeface="Times New Roman" pitchFamily="18" charset="0"/>
              </a:rPr>
              <a:t>Implementable:</a:t>
            </a:r>
            <a:r>
              <a:rPr lang="en-US" sz="2000" dirty="0">
                <a:latin typeface="Times New Roman" pitchFamily="18" charset="0"/>
                <a:cs typeface="Times New Roman" pitchFamily="18" charset="0"/>
              </a:rPr>
              <a:t> The functions offered by the design should be theoretically computable with the information available and achievable using currently available software and hardware technology.</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Quality Attributes</a:t>
            </a:r>
          </a:p>
        </p:txBody>
      </p:sp>
    </p:spTree>
    <p:extLst>
      <p:ext uri="{BB962C8B-B14F-4D97-AF65-F5344CB8AC3E}">
        <p14:creationId xmlns:p14="http://schemas.microsoft.com/office/powerpoint/2010/main" val="59157199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457200" indent="-457200" algn="just">
              <a:lnSpc>
                <a:spcPct val="200000"/>
              </a:lnSpc>
              <a:buFont typeface="+mj-lt"/>
              <a:buAutoNum type="arabicPeriod" startAt="10"/>
            </a:pPr>
            <a:r>
              <a:rPr lang="en-US" sz="2000" b="1" dirty="0">
                <a:latin typeface="Times New Roman" pitchFamily="18" charset="0"/>
                <a:cs typeface="Times New Roman" pitchFamily="18" charset="0"/>
              </a:rPr>
              <a:t>Standardized:</a:t>
            </a:r>
            <a:r>
              <a:rPr lang="en-US" sz="2000" dirty="0">
                <a:latin typeface="Times New Roman" pitchFamily="18" charset="0"/>
                <a:cs typeface="Times New Roman" pitchFamily="18" charset="0"/>
              </a:rPr>
              <a:t> The design should be represented using standard or well-defined and familiar notation for any documentation.</a:t>
            </a:r>
          </a:p>
          <a:p>
            <a:pPr marL="457200" indent="-457200" algn="just">
              <a:lnSpc>
                <a:spcPct val="200000"/>
              </a:lnSpc>
              <a:buFont typeface="+mj-lt"/>
              <a:buAutoNum type="arabicPeriod" startAt="10"/>
            </a:pPr>
            <a:r>
              <a:rPr lang="en-US" sz="2000" b="1" dirty="0">
                <a:latin typeface="Times New Roman" pitchFamily="18" charset="0"/>
                <a:cs typeface="Times New Roman" pitchFamily="18" charset="0"/>
              </a:rPr>
              <a:t>Feasibility:</a:t>
            </a:r>
            <a:r>
              <a:rPr lang="en-US" sz="2000" dirty="0">
                <a:latin typeface="Times New Roman" pitchFamily="18" charset="0"/>
                <a:cs typeface="Times New Roman" pitchFamily="18" charset="0"/>
              </a:rPr>
              <a:t> The designed process of bringing about the product should be executable.</a:t>
            </a:r>
          </a:p>
          <a:p>
            <a:pPr marL="457200" indent="-457200" algn="just">
              <a:lnSpc>
                <a:spcPct val="200000"/>
              </a:lnSpc>
              <a:buFont typeface="+mj-lt"/>
              <a:buAutoNum type="arabicPeriod" startAt="10"/>
            </a:pPr>
            <a:r>
              <a:rPr lang="en-US" sz="2000" b="1" dirty="0">
                <a:latin typeface="Times New Roman" pitchFamily="18" charset="0"/>
                <a:cs typeface="Times New Roman" pitchFamily="18" charset="0"/>
              </a:rPr>
              <a:t>Simplicity:</a:t>
            </a:r>
            <a:r>
              <a:rPr lang="en-US" sz="2000" dirty="0">
                <a:latin typeface="Times New Roman" pitchFamily="18" charset="0"/>
                <a:cs typeface="Times New Roman" pitchFamily="18" charset="0"/>
              </a:rPr>
              <a:t> The production (i.e., the development of the designed software) should be as simple and straightforward as possible without unnecessary complication.</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Quality Attributes</a:t>
            </a:r>
          </a:p>
        </p:txBody>
      </p:sp>
    </p:spTree>
    <p:extLst>
      <p:ext uri="{BB962C8B-B14F-4D97-AF65-F5344CB8AC3E}">
        <p14:creationId xmlns:p14="http://schemas.microsoft.com/office/powerpoint/2010/main" val="60384560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58809"/>
            <a:ext cx="8229600" cy="4711891"/>
          </a:xfrm>
        </p:spPr>
        <p:txBody>
          <a:bodyPr>
            <a:noAutofit/>
          </a:bodyPr>
          <a:lstStyle/>
          <a:p>
            <a:pPr marL="457200" indent="-457200" algn="just">
              <a:lnSpc>
                <a:spcPct val="200000"/>
              </a:lnSpc>
              <a:buFont typeface="+mj-lt"/>
              <a:buAutoNum type="arabicPeriod" startAt="13"/>
            </a:pPr>
            <a:r>
              <a:rPr lang="en-US" sz="2000" b="1" dirty="0">
                <a:latin typeface="Times New Roman" pitchFamily="18" charset="0"/>
                <a:cs typeface="Times New Roman" pitchFamily="18" charset="0"/>
              </a:rPr>
              <a:t>Reliability:</a:t>
            </a:r>
            <a:r>
              <a:rPr lang="en-US" sz="2000" dirty="0">
                <a:latin typeface="Times New Roman" pitchFamily="18" charset="0"/>
                <a:cs typeface="Times New Roman" pitchFamily="18" charset="0"/>
              </a:rPr>
              <a:t> The designed development process should with high probability be successful rather than fail to achieve its goal.</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Quality Attributes</a:t>
            </a:r>
          </a:p>
        </p:txBody>
      </p:sp>
    </p:spTree>
    <p:extLst>
      <p:ext uri="{BB962C8B-B14F-4D97-AF65-F5344CB8AC3E}">
        <p14:creationId xmlns:p14="http://schemas.microsoft.com/office/powerpoint/2010/main" val="426219801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Methods</a:t>
            </a:r>
            <a:endParaRPr lang="en-US" dirty="0"/>
          </a:p>
        </p:txBody>
      </p:sp>
    </p:spTree>
    <p:extLst>
      <p:ext uri="{BB962C8B-B14F-4D97-AF65-F5344CB8AC3E}">
        <p14:creationId xmlns:p14="http://schemas.microsoft.com/office/powerpoint/2010/main" val="1903587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8229600" cy="4508500"/>
          </a:xfrm>
        </p:spPr>
        <p:txBody>
          <a:bodyPr>
            <a:noAutofit/>
          </a:bodyPr>
          <a:lstStyle/>
          <a:p>
            <a:pPr marL="0" indent="0" algn="just">
              <a:lnSpc>
                <a:spcPct val="150000"/>
              </a:lnSpc>
              <a:buNone/>
            </a:pPr>
            <a:r>
              <a:rPr lang="en-US" sz="2000" dirty="0" smtClean="0">
                <a:latin typeface="Times New Roman" pitchFamily="18" charset="0"/>
                <a:cs typeface="Times New Roman" pitchFamily="18" charset="0"/>
              </a:rPr>
              <a:t>In software development process, software design methodology (SDM) refers to the specific set of procedures used to manage and control the SDLC</a:t>
            </a:r>
            <a:r>
              <a:rPr lang="en-US" sz="2000" dirty="0">
                <a:latin typeface="Times New Roman" pitchFamily="18" charset="0"/>
                <a:cs typeface="Times New Roman" pitchFamily="18" charset="0"/>
              </a:rPr>
              <a:t>. Each software design </a:t>
            </a:r>
            <a:r>
              <a:rPr lang="en-US" sz="2000" dirty="0" smtClean="0">
                <a:latin typeface="Times New Roman" pitchFamily="18" charset="0"/>
                <a:cs typeface="Times New Roman" pitchFamily="18" charset="0"/>
              </a:rPr>
              <a:t>method </a:t>
            </a:r>
            <a:r>
              <a:rPr lang="en-US" sz="2000" dirty="0">
                <a:latin typeface="Times New Roman" pitchFamily="18" charset="0"/>
                <a:cs typeface="Times New Roman" pitchFamily="18" charset="0"/>
              </a:rPr>
              <a:t>comes with unique characteristics. It can be functional, behavioral, or structural, depending on the needs and objectives. Software methodology uses different diagrams and models to ensure the right sequence of activities.</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a:t>
            </a:r>
            <a:r>
              <a:rPr lang="en-US" sz="3600" b="1" dirty="0" smtClean="0">
                <a:solidFill>
                  <a:schemeClr val="bg1"/>
                </a:solidFill>
                <a:latin typeface="Times New Roman" pitchFamily="18" charset="0"/>
                <a:cs typeface="Times New Roman" pitchFamily="18" charset="0"/>
              </a:rPr>
              <a:t>Methods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8161463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4584700"/>
          </a:xfrm>
        </p:spPr>
        <p:txBody>
          <a:bodyPr>
            <a:noAutofit/>
          </a:bodyPr>
          <a:lstStyle/>
          <a:p>
            <a:pPr marL="0" indent="0" algn="just">
              <a:lnSpc>
                <a:spcPct val="150000"/>
              </a:lnSpc>
              <a:buNone/>
            </a:pPr>
            <a:r>
              <a:rPr lang="en-US" sz="2000" dirty="0" smtClean="0">
                <a:latin typeface="Times New Roman" pitchFamily="18" charset="0"/>
                <a:cs typeface="Times New Roman" pitchFamily="18" charset="0"/>
              </a:rPr>
              <a:t>The choice of SDM primarily depends upon several factors, namely:</a:t>
            </a:r>
          </a:p>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Types of software:	</a:t>
            </a:r>
            <a:r>
              <a:rPr lang="en-US" sz="2000" dirty="0" smtClean="0">
                <a:latin typeface="Times New Roman" pitchFamily="18" charset="0"/>
                <a:cs typeface="Times New Roman" pitchFamily="18" charset="0"/>
              </a:rPr>
              <a:t>		such as standalone or distributes software, networked software etc.</a:t>
            </a:r>
          </a:p>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Scope of the development project:</a:t>
            </a:r>
            <a:r>
              <a:rPr lang="en-US" sz="2000" dirty="0" smtClean="0">
                <a:latin typeface="Times New Roman" pitchFamily="18" charset="0"/>
                <a:cs typeface="Times New Roman" pitchFamily="18" charset="0"/>
              </a:rPr>
              <a:t>	such as revamp of the existing software or new software development, number of modules involved, underlying complexity of the code, system testing and implementation. </a:t>
            </a:r>
          </a:p>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Resource constraints: </a:t>
            </a:r>
            <a:r>
              <a:rPr lang="en-US" sz="2000" dirty="0" smtClean="0">
                <a:latin typeface="Times New Roman" pitchFamily="18" charset="0"/>
                <a:cs typeface="Times New Roman" pitchFamily="18" charset="0"/>
              </a:rPr>
              <a:t>		such as time, money, expertise.</a:t>
            </a:r>
            <a:endParaRPr lang="en-US" sz="2000" dirty="0">
              <a:latin typeface="Times New Roman" pitchFamily="18" charset="0"/>
              <a:cs typeface="Times New Roman" pitchFamily="18" charset="0"/>
            </a:endParaRP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a:t>
            </a:r>
            <a:r>
              <a:rPr lang="en-US" sz="3600" b="1" dirty="0" smtClean="0">
                <a:solidFill>
                  <a:schemeClr val="bg1"/>
                </a:solidFill>
                <a:latin typeface="Times New Roman" pitchFamily="18" charset="0"/>
                <a:cs typeface="Times New Roman" pitchFamily="18" charset="0"/>
              </a:rPr>
              <a:t>Methods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56907684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73300"/>
            <a:ext cx="8229600" cy="4584700"/>
          </a:xfrm>
        </p:spPr>
        <p:txBody>
          <a:bodyPr>
            <a:noAutofit/>
          </a:bodyPr>
          <a:lstStyle/>
          <a:p>
            <a:pPr marL="0" indent="0" algn="just">
              <a:lnSpc>
                <a:spcPct val="150000"/>
              </a:lnSpc>
              <a:buNone/>
            </a:pPr>
            <a:r>
              <a:rPr lang="en-US" dirty="0" smtClean="0">
                <a:latin typeface="Times New Roman" pitchFamily="18" charset="0"/>
                <a:cs typeface="Times New Roman" pitchFamily="18" charset="0"/>
              </a:rPr>
              <a:t>Systematic approaches to development of a software design are:</a:t>
            </a:r>
          </a:p>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Structured/Function-Oriented:	</a:t>
            </a:r>
            <a:r>
              <a:rPr lang="en-US" dirty="0" smtClean="0">
                <a:latin typeface="Times New Roman" pitchFamily="18" charset="0"/>
                <a:cs typeface="Times New Roman" pitchFamily="18" charset="0"/>
              </a:rPr>
              <a:t>		</a:t>
            </a:r>
          </a:p>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-process and functions are identified</a:t>
            </a:r>
          </a:p>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Object-Oriented:</a:t>
            </a:r>
            <a:r>
              <a:rPr lang="en-US" dirty="0" smtClean="0">
                <a:latin typeface="Times New Roman" pitchFamily="18" charset="0"/>
                <a:cs typeface="Times New Roman" pitchFamily="18" charset="0"/>
              </a:rPr>
              <a:t>	</a:t>
            </a:r>
          </a:p>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-develop an object model of a system</a:t>
            </a:r>
            <a:endParaRPr lang="en-US" dirty="0">
              <a:latin typeface="Times New Roman" pitchFamily="18" charset="0"/>
              <a:cs typeface="Times New Roman" pitchFamily="18" charset="0"/>
            </a:endParaRPr>
          </a:p>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Data-Oriented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-Entities are determined for each sub-system, then entity inter-relationships are 	examined to develop the additional entities needed to 	support the relationships.</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a:t>
            </a:r>
            <a:r>
              <a:rPr lang="en-US" sz="3600" b="1" dirty="0" smtClean="0">
                <a:solidFill>
                  <a:schemeClr val="bg1"/>
                </a:solidFill>
                <a:latin typeface="Times New Roman" pitchFamily="18" charset="0"/>
                <a:cs typeface="Times New Roman" pitchFamily="18" charset="0"/>
              </a:rPr>
              <a:t>Methods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137480793"/>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4584700"/>
          </a:xfrm>
        </p:spPr>
        <p:txBody>
          <a:bodyPr>
            <a:noAutofit/>
          </a:bodyPr>
          <a:lstStyle/>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Component-based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marL="0" indent="0" algn="just">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Divide the system into components</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Formal methods:</a:t>
            </a:r>
            <a:r>
              <a:rPr lang="en-US" sz="2000" dirty="0" smtClean="0">
                <a:latin typeface="Times New Roman" pitchFamily="18" charset="0"/>
                <a:cs typeface="Times New Roman" pitchFamily="18" charset="0"/>
              </a:rPr>
              <a:t>	</a:t>
            </a:r>
          </a:p>
          <a:p>
            <a:pPr marL="0" indent="0" algn="just">
              <a:lnSpc>
                <a:spcPct val="150000"/>
              </a:lnSpc>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Requirements and programs are translated into mathematical notation. </a:t>
            </a:r>
            <a:endParaRPr lang="en-US" sz="2000" dirty="0" smtClean="0">
              <a:latin typeface="Times New Roman" pitchFamily="18" charset="0"/>
              <a:cs typeface="Times New Roman" pitchFamily="18" charset="0"/>
            </a:endParaRP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Design </a:t>
            </a:r>
            <a:r>
              <a:rPr lang="en-US" sz="3600" b="1" dirty="0" smtClean="0">
                <a:solidFill>
                  <a:schemeClr val="bg1"/>
                </a:solidFill>
                <a:latin typeface="Times New Roman" pitchFamily="18" charset="0"/>
                <a:cs typeface="Times New Roman" pitchFamily="18" charset="0"/>
              </a:rPr>
              <a:t>Methods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7285965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Design</a:t>
            </a:r>
            <a:endParaRPr lang="en-US" b="1" dirty="0"/>
          </a:p>
        </p:txBody>
      </p:sp>
      <p:sp>
        <p:nvSpPr>
          <p:cNvPr id="2" name="Content Placeholder 1"/>
          <p:cNvSpPr>
            <a:spLocks noGrp="1"/>
          </p:cNvSpPr>
          <p:nvPr>
            <p:ph idx="1"/>
          </p:nvPr>
        </p:nvSpPr>
        <p:spPr>
          <a:xfrm>
            <a:off x="685800" y="2362200"/>
            <a:ext cx="7848600" cy="4330891"/>
          </a:xfrm>
        </p:spPr>
        <p:txBody>
          <a:bodyPr>
            <a:noAutofit/>
          </a:bodyPr>
          <a:lstStyle/>
          <a:p>
            <a:pPr marL="0" indent="0" algn="just">
              <a:lnSpc>
                <a:spcPct val="200000"/>
              </a:lnSpc>
              <a:buNone/>
            </a:pPr>
            <a:r>
              <a:rPr lang="en-US" sz="2400" b="1" dirty="0">
                <a:latin typeface="Times New Roman" pitchFamily="18" charset="0"/>
                <a:cs typeface="Times New Roman" pitchFamily="18" charset="0"/>
              </a:rPr>
              <a:t>Design:</a:t>
            </a:r>
          </a:p>
          <a:p>
            <a:pPr marL="0" indent="0" algn="just">
              <a:lnSpc>
                <a:spcPct val="200000"/>
              </a:lnSpc>
              <a:buNone/>
            </a:pPr>
            <a:r>
              <a:rPr lang="en-US" sz="2000" dirty="0">
                <a:latin typeface="Times New Roman" pitchFamily="18" charset="0"/>
                <a:cs typeface="Times New Roman" pitchFamily="18" charset="0"/>
              </a:rPr>
              <a:t>           A design is a plan or specification for the construction of an object or system or for the implementation of an activity or process or the result of that plan or specification in the form of a prototype, product, or process. </a:t>
            </a:r>
          </a:p>
          <a:p>
            <a:pPr marL="0" indent="0" algn="just">
              <a:lnSpc>
                <a:spcPct val="200000"/>
              </a:lnSpc>
              <a:buNone/>
            </a:pPr>
            <a:r>
              <a:rPr lang="en-US" sz="2000" b="1" dirty="0">
                <a:latin typeface="Times New Roman" pitchFamily="18" charset="0"/>
                <a:cs typeface="Times New Roman" pitchFamily="18" charset="0"/>
              </a:rPr>
              <a:t>Software design </a:t>
            </a:r>
            <a:r>
              <a:rPr lang="en-US" sz="2000" dirty="0">
                <a:latin typeface="Times New Roman" pitchFamily="18" charset="0"/>
                <a:cs typeface="Times New Roman" pitchFamily="18" charset="0"/>
              </a:rPr>
              <a:t>is the process of envisioning and defining software solutions to one or more sets of problems.</a:t>
            </a:r>
          </a:p>
          <a:p>
            <a:pPr marL="0" indent="0" algn="just">
              <a:lnSpc>
                <a:spcPct val="20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155665577"/>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73300"/>
            <a:ext cx="8229600" cy="4584700"/>
          </a:xfrm>
        </p:spPr>
        <p:txBody>
          <a:bodyPr>
            <a:noAutofit/>
          </a:bodyPr>
          <a:lstStyle/>
          <a:p>
            <a:pPr algn="just">
              <a:lnSpc>
                <a:spcPct val="200000"/>
              </a:lnSpc>
              <a:buFont typeface="Wingdings" panose="05000000000000000000" pitchFamily="2" charset="2"/>
              <a:buChar char="§"/>
            </a:pPr>
            <a:r>
              <a:rPr lang="en-US" sz="2000" b="1" dirty="0" smtClean="0">
                <a:latin typeface="Times New Roman" pitchFamily="18" charset="0"/>
                <a:cs typeface="Times New Roman" pitchFamily="18" charset="0"/>
              </a:rPr>
              <a:t>Structured/Function-Oriented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useful for process intensive systems that will be programmed using procedural languages such as C.</a:t>
            </a:r>
          </a:p>
          <a:p>
            <a:pPr algn="just">
              <a:lnSpc>
                <a:spcPct val="200000"/>
              </a:lnSpc>
              <a:buFont typeface="Wingdings" panose="05000000000000000000" pitchFamily="2" charset="2"/>
              <a:buChar char="§"/>
            </a:pPr>
            <a:r>
              <a:rPr lang="en-US" sz="2000" b="1" dirty="0" smtClean="0">
                <a:latin typeface="Times New Roman" pitchFamily="18" charset="0"/>
                <a:cs typeface="Times New Roman" pitchFamily="18" charset="0"/>
              </a:rPr>
              <a:t>Object-Oriented:</a:t>
            </a:r>
            <a:r>
              <a:rPr lang="en-US" sz="2000" dirty="0" smtClean="0">
                <a:latin typeface="Times New Roman" pitchFamily="18" charset="0"/>
                <a:cs typeface="Times New Roman" pitchFamily="18" charset="0"/>
              </a:rPr>
              <a:t>	are useful for any system that will be programmed using object oriented language such as C++.</a:t>
            </a:r>
            <a:endParaRPr lang="en-US" sz="2000" dirty="0">
              <a:latin typeface="Times New Roman" pitchFamily="18" charset="0"/>
              <a:cs typeface="Times New Roman" pitchFamily="18" charset="0"/>
            </a:endParaRPr>
          </a:p>
          <a:p>
            <a:pPr algn="just">
              <a:lnSpc>
                <a:spcPct val="200000"/>
              </a:lnSpc>
              <a:buFont typeface="Wingdings" panose="05000000000000000000" pitchFamily="2" charset="2"/>
              <a:buChar char="§"/>
            </a:pPr>
            <a:r>
              <a:rPr lang="en-US" sz="2000" b="1" dirty="0" smtClean="0">
                <a:latin typeface="Times New Roman" pitchFamily="18" charset="0"/>
                <a:cs typeface="Times New Roman" pitchFamily="18" charset="0"/>
              </a:rPr>
              <a:t>Data-Oriented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 useful for systems that process lots of data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database and banking applications</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smtClean="0">
                <a:solidFill>
                  <a:schemeClr val="bg1"/>
                </a:solidFill>
                <a:latin typeface="Times New Roman" pitchFamily="18" charset="0"/>
                <a:cs typeface="Times New Roman" pitchFamily="18" charset="0"/>
              </a:rPr>
              <a:t>Which Methods to choose?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04688637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0"/>
            <a:ext cx="8229600" cy="4584700"/>
          </a:xfrm>
        </p:spPr>
        <p:txBody>
          <a:bodyPr>
            <a:noAutofit/>
          </a:bodyPr>
          <a:lstStyle/>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Component-based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are used for large systems that can be modularized.</a:t>
            </a:r>
            <a:endParaRPr lang="en-US" sz="2000" dirty="0" smtClean="0">
              <a:latin typeface="Times New Roman" pitchFamily="18" charset="0"/>
              <a:cs typeface="Times New Roman" pitchFamily="18" charset="0"/>
            </a:endParaRPr>
          </a:p>
          <a:p>
            <a:pPr algn="just">
              <a:lnSpc>
                <a:spcPct val="150000"/>
              </a:lnSpc>
              <a:buFont typeface="Wingdings" panose="05000000000000000000" pitchFamily="2" charset="2"/>
              <a:buChar char="§"/>
            </a:pPr>
            <a:r>
              <a:rPr lang="en-US" sz="2000" b="1" dirty="0" smtClean="0">
                <a:latin typeface="Times New Roman" pitchFamily="18" charset="0"/>
                <a:cs typeface="Times New Roman" pitchFamily="18" charset="0"/>
              </a:rPr>
              <a:t>Formal methods: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are considered to be an alternative to OO and classical deign methods,</a:t>
            </a:r>
          </a:p>
          <a:p>
            <a:pPr lvl="1" algn="just">
              <a:lnSpc>
                <a:spcPct val="150000"/>
              </a:lnSpc>
              <a:buFont typeface="Wingdings" panose="05000000000000000000" pitchFamily="2" charset="2"/>
              <a:buChar char="ü"/>
            </a:pPr>
            <a:r>
              <a:rPr lang="en-US" dirty="0" smtClean="0">
                <a:latin typeface="Times New Roman" pitchFamily="18" charset="0"/>
                <a:cs typeface="Times New Roman" pitchFamily="18" charset="0"/>
              </a:rPr>
              <a:t>but ther</a:t>
            </a:r>
            <a:r>
              <a:rPr lang="en-US" dirty="0" smtClean="0">
                <a:latin typeface="Times New Roman" pitchFamily="18" charset="0"/>
                <a:cs typeface="Times New Roman" pitchFamily="18" charset="0"/>
              </a:rPr>
              <a:t>e use is expensive and claims of reduced errors remain unproven.</a:t>
            </a:r>
          </a:p>
          <a:p>
            <a:pPr lvl="1" algn="just">
              <a:lnSpc>
                <a:spcPct val="150000"/>
              </a:lnSpc>
              <a:buFont typeface="Wingdings" panose="05000000000000000000" pitchFamily="2" charset="2"/>
              <a:buChar char="ü"/>
            </a:pPr>
            <a:endParaRPr lang="en-US" dirty="0" smtClean="0">
              <a:latin typeface="Times New Roman" pitchFamily="18" charset="0"/>
              <a:cs typeface="Times New Roman" pitchFamily="18" charset="0"/>
            </a:endParaRPr>
          </a:p>
        </p:txBody>
      </p:sp>
      <p:sp>
        <p:nvSpPr>
          <p:cNvPr id="6" name="Title 3"/>
          <p:cNvSpPr txBox="1">
            <a:spLocks/>
          </p:cNvSpPr>
          <p:nvPr/>
        </p:nvSpPr>
        <p:spPr bwMode="gray">
          <a:xfrm>
            <a:off x="1295400" y="990600"/>
            <a:ext cx="6343672" cy="70986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lvl="3" algn="ctr" rtl="0">
              <a:spcBef>
                <a:spcPct val="0"/>
              </a:spcBef>
            </a:pPr>
            <a:r>
              <a:rPr lang="en-US" sz="3600" b="1" kern="0" smtClean="0">
                <a:solidFill>
                  <a:schemeClr val="bg1"/>
                </a:solidFill>
                <a:latin typeface="Times New Roman" pitchFamily="18" charset="0"/>
                <a:cs typeface="Times New Roman" pitchFamily="18" charset="0"/>
              </a:rPr>
              <a:t>Which Methods to choose?</a:t>
            </a:r>
            <a:endParaRPr lang="en-US" sz="3600" b="1" kern="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275761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67000"/>
            <a:ext cx="8229600" cy="2286000"/>
          </a:xfrm>
        </p:spPr>
        <p:txBody>
          <a:bodyPr>
            <a:noAutofit/>
          </a:bodyPr>
          <a:lstStyle/>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Structured Design/Function-Oriented Design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marL="0" indent="0" algn="just">
              <a:lnSpc>
                <a:spcPct val="150000"/>
              </a:lnSpc>
              <a:buNone/>
            </a:pP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Object-Oriented Design</a:t>
            </a: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1295400" y="990600"/>
            <a:ext cx="6343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Software </a:t>
            </a:r>
            <a:r>
              <a:rPr lang="en-US" sz="3600" b="1" dirty="0" smtClean="0">
                <a:solidFill>
                  <a:schemeClr val="bg1"/>
                </a:solidFill>
                <a:latin typeface="Times New Roman" pitchFamily="18" charset="0"/>
                <a:cs typeface="Times New Roman" pitchFamily="18" charset="0"/>
              </a:rPr>
              <a:t>Paradigms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13326181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Focus on procedures and functions</a:t>
            </a:r>
          </a:p>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Design the system by decomposing it based on the process and functions</a:t>
            </a:r>
          </a:p>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Top-down algorithmic decomposition</a:t>
            </a: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Structured </a:t>
            </a:r>
            <a:r>
              <a:rPr lang="en-US" sz="3600" b="1" dirty="0" smtClean="0">
                <a:solidFill>
                  <a:schemeClr val="bg1"/>
                </a:solidFill>
                <a:latin typeface="Times New Roman" pitchFamily="18" charset="0"/>
                <a:cs typeface="Times New Roman" pitchFamily="18" charset="0"/>
              </a:rPr>
              <a:t>/Functional Paradigm</a:t>
            </a:r>
            <a:endParaRPr lang="en-US" sz="3600" b="1"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2324100" y="3733800"/>
            <a:ext cx="4495800" cy="2864816"/>
          </a:xfrm>
          <a:prstGeom prst="rect">
            <a:avLst/>
          </a:prstGeom>
        </p:spPr>
      </p:pic>
    </p:spTree>
    <p:extLst>
      <p:ext uri="{BB962C8B-B14F-4D97-AF65-F5344CB8AC3E}">
        <p14:creationId xmlns:p14="http://schemas.microsoft.com/office/powerpoint/2010/main" val="265643304"/>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Example of a temperature converter </a:t>
            </a: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Structured </a:t>
            </a:r>
            <a:r>
              <a:rPr lang="en-US" sz="3600" b="1" dirty="0" smtClean="0">
                <a:solidFill>
                  <a:schemeClr val="bg1"/>
                </a:solidFill>
                <a:latin typeface="Times New Roman" pitchFamily="18" charset="0"/>
                <a:cs typeface="Times New Roman" pitchFamily="18" charset="0"/>
              </a:rPr>
              <a:t>/Functional Paradigm</a:t>
            </a:r>
            <a:endParaRPr lang="en-US" sz="3600" b="1" dirty="0">
              <a:solidFill>
                <a:schemeClr val="bg1"/>
              </a:solidFill>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1272000" y="2619905"/>
            <a:ext cx="6600000" cy="4238095"/>
          </a:xfrm>
          <a:prstGeom prst="rect">
            <a:avLst/>
          </a:prstGeom>
        </p:spPr>
      </p:pic>
    </p:spTree>
    <p:extLst>
      <p:ext uri="{BB962C8B-B14F-4D97-AF65-F5344CB8AC3E}">
        <p14:creationId xmlns:p14="http://schemas.microsoft.com/office/powerpoint/2010/main" val="3725735817"/>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Example of a calculator</a:t>
            </a: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Structured </a:t>
            </a:r>
            <a:r>
              <a:rPr lang="en-US" sz="3600" b="1" dirty="0" smtClean="0">
                <a:solidFill>
                  <a:schemeClr val="bg1"/>
                </a:solidFill>
                <a:latin typeface="Times New Roman" pitchFamily="18" charset="0"/>
                <a:cs typeface="Times New Roman" pitchFamily="18" charset="0"/>
              </a:rPr>
              <a:t>/Functional Paradigm</a:t>
            </a:r>
            <a:endParaRPr lang="en-US" sz="3600" b="1"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rotWithShape="1">
          <a:blip r:embed="rId2"/>
          <a:srcRect t="15690" b="8829"/>
          <a:stretch/>
        </p:blipFill>
        <p:spPr>
          <a:xfrm>
            <a:off x="681524" y="2606559"/>
            <a:ext cx="7780952" cy="4191000"/>
          </a:xfrm>
          <a:prstGeom prst="rect">
            <a:avLst/>
          </a:prstGeom>
        </p:spPr>
      </p:pic>
    </p:spTree>
    <p:extLst>
      <p:ext uri="{BB962C8B-B14F-4D97-AF65-F5344CB8AC3E}">
        <p14:creationId xmlns:p14="http://schemas.microsoft.com/office/powerpoint/2010/main" val="3845585841"/>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Interdependencies between various functions and processes</a:t>
            </a:r>
          </a:p>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Cannot be reused easily</a:t>
            </a:r>
          </a:p>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Data related to each function is not attached</a:t>
            </a: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Structured </a:t>
            </a:r>
            <a:r>
              <a:rPr lang="en-US" sz="3600" b="1" dirty="0" smtClean="0">
                <a:solidFill>
                  <a:schemeClr val="bg1"/>
                </a:solidFill>
                <a:latin typeface="Times New Roman" pitchFamily="18" charset="0"/>
                <a:cs typeface="Times New Roman" pitchFamily="18" charset="0"/>
              </a:rPr>
              <a:t>/Functional Paradigm</a:t>
            </a:r>
            <a:br>
              <a:rPr lang="en-US" sz="3600" b="1" dirty="0" smtClean="0">
                <a:solidFill>
                  <a:schemeClr val="bg1"/>
                </a:solidFill>
                <a:latin typeface="Times New Roman" pitchFamily="18" charset="0"/>
                <a:cs typeface="Times New Roman" pitchFamily="18" charset="0"/>
              </a:rPr>
            </a:br>
            <a:r>
              <a:rPr lang="en-US" sz="3600" b="1" dirty="0" smtClean="0">
                <a:solidFill>
                  <a:schemeClr val="bg1"/>
                </a:solidFill>
                <a:latin typeface="Times New Roman" pitchFamily="18" charset="0"/>
                <a:cs typeface="Times New Roman" pitchFamily="18" charset="0"/>
              </a:rPr>
              <a:t>(Drawbacks)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82110559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Describing the software solution in terms of collaborating objects, with responsibilities. </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Objects</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Classes </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Encapsulation </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States</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Inheritance</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Composition </a:t>
            </a: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Polymorphism</a:t>
            </a: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smtClean="0">
                <a:solidFill>
                  <a:schemeClr val="bg1"/>
                </a:solidFill>
                <a:latin typeface="Times New Roman" pitchFamily="18" charset="0"/>
                <a:cs typeface="Times New Roman" pitchFamily="18" charset="0"/>
              </a:rPr>
              <a:t>Object Oriented Paradigm</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828938510"/>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dirty="0" smtClean="0">
                <a:latin typeface="Times New Roman" pitchFamily="18" charset="0"/>
                <a:cs typeface="Times New Roman" pitchFamily="18" charset="0"/>
              </a:rPr>
              <a:t>Bottom-up approach</a:t>
            </a:r>
          </a:p>
          <a:p>
            <a:pPr marL="402336" lvl="1" indent="0" algn="just">
              <a:lnSpc>
                <a:spcPct val="150000"/>
              </a:lnSpc>
              <a:buNone/>
            </a:pPr>
            <a:r>
              <a:rPr lang="en-US" dirty="0" smtClean="0">
                <a:latin typeface="Times New Roman" pitchFamily="18" charset="0"/>
                <a:cs typeface="Times New Roman" pitchFamily="18" charset="0"/>
              </a:rPr>
              <a:t>- Encapsulate data and procedures in objects and classes</a:t>
            </a:r>
          </a:p>
          <a:p>
            <a:pPr marL="402336" lvl="1" indent="0" algn="just">
              <a:lnSpc>
                <a:spcPct val="150000"/>
              </a:lnSpc>
              <a:buNone/>
            </a:pPr>
            <a:r>
              <a:rPr lang="en-US" dirty="0" smtClean="0">
                <a:latin typeface="Times New Roman" pitchFamily="18" charset="0"/>
                <a:cs typeface="Times New Roman" pitchFamily="18" charset="0"/>
              </a:rPr>
              <a:t>- Refinement in classes lead to composition od a larger system</a:t>
            </a:r>
          </a:p>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Benefits</a:t>
            </a:r>
          </a:p>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enjoy all benefits of modular approach </a:t>
            </a:r>
          </a:p>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dependencies can be handled by finding the commonalities through inheritance 	    and polymorphism</a:t>
            </a: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smtClean="0">
                <a:solidFill>
                  <a:schemeClr val="bg1"/>
                </a:solidFill>
                <a:latin typeface="Times New Roman" pitchFamily="18" charset="0"/>
                <a:cs typeface="Times New Roman" pitchFamily="18" charset="0"/>
              </a:rPr>
              <a:t>Object Oriented Paradigm</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326657344"/>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35155"/>
            <a:ext cx="8229600" cy="4038600"/>
          </a:xfrm>
        </p:spPr>
        <p:txBody>
          <a:bodyPr>
            <a:noAutofit/>
          </a:bodyPr>
          <a:lstStyle/>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Benefits</a:t>
            </a:r>
          </a:p>
          <a:p>
            <a:pPr marL="0" indent="0" algn="just">
              <a:lnSpc>
                <a:spcPct val="150000"/>
              </a:lnSpc>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naturalness as object oriented paradigm models the real world better 			   because everything in real world is an object</a:t>
            </a:r>
          </a:p>
          <a:p>
            <a:pPr algn="just">
              <a:lnSpc>
                <a:spcPct val="150000"/>
              </a:lnSpc>
              <a:buFont typeface="Wingdings" panose="05000000000000000000" pitchFamily="2" charset="2"/>
              <a:buChar char="§"/>
            </a:pPr>
            <a:r>
              <a:rPr lang="en-US" b="1" dirty="0" smtClean="0">
                <a:latin typeface="Times New Roman" pitchFamily="18" charset="0"/>
                <a:cs typeface="Times New Roman" pitchFamily="18" charset="0"/>
              </a:rPr>
              <a:t>Limitation </a:t>
            </a:r>
          </a:p>
          <a:p>
            <a:pPr marL="0" indent="0" algn="just">
              <a:lnSpc>
                <a:spcPct val="150000"/>
              </a:lnSpc>
              <a:buNone/>
            </a:pPr>
            <a:r>
              <a:rPr lang="en-US" dirty="0" smtClean="0">
                <a:latin typeface="Times New Roman" pitchFamily="18" charset="0"/>
                <a:cs typeface="Times New Roman" pitchFamily="18" charset="0"/>
              </a:rPr>
              <a:t>		- if OO design is incorrect, the </a:t>
            </a:r>
            <a:r>
              <a:rPr lang="en-US" smtClean="0">
                <a:latin typeface="Times New Roman" pitchFamily="18" charset="0"/>
                <a:cs typeface="Times New Roman" pitchFamily="18" charset="0"/>
              </a:rPr>
              <a:t>implementation derived </a:t>
            </a:r>
            <a:r>
              <a:rPr lang="en-US" dirty="0" smtClean="0">
                <a:latin typeface="Times New Roman" pitchFamily="18" charset="0"/>
                <a:cs typeface="Times New Roman" pitchFamily="18" charset="0"/>
              </a:rPr>
              <a:t>from the design in </a:t>
            </a:r>
            <a:r>
              <a:rPr lang="en-US" smtClean="0">
                <a:latin typeface="Times New Roman" pitchFamily="18" charset="0"/>
                <a:cs typeface="Times New Roman" pitchFamily="18" charset="0"/>
              </a:rPr>
              <a:t>an 		   OOP </a:t>
            </a:r>
            <a:r>
              <a:rPr lang="en-US" dirty="0" smtClean="0">
                <a:latin typeface="Times New Roman" pitchFamily="18" charset="0"/>
                <a:cs typeface="Times New Roman" pitchFamily="18" charset="0"/>
              </a:rPr>
              <a:t>language would be complex</a:t>
            </a:r>
            <a:endParaRPr lang="en-US" dirty="0">
              <a:latin typeface="Times New Roman" pitchFamily="18" charset="0"/>
              <a:cs typeface="Times New Roman" pitchFamily="18" charset="0"/>
            </a:endParaRPr>
          </a:p>
          <a:p>
            <a:pPr marL="0" indent="0" algn="just">
              <a:lnSpc>
                <a:spcPct val="150000"/>
              </a:lnSpc>
              <a:buNone/>
            </a:pPr>
            <a:endParaRPr lang="en-US" dirty="0" smtClean="0">
              <a:latin typeface="Times New Roman" pitchFamily="18" charset="0"/>
              <a:cs typeface="Times New Roman" pitchFamily="18" charset="0"/>
            </a:endParaRPr>
          </a:p>
          <a:p>
            <a:pPr algn="just">
              <a:lnSpc>
                <a:spcPct val="150000"/>
              </a:lnSpc>
              <a:buFont typeface="Wingdings" panose="05000000000000000000" pitchFamily="2" charset="2"/>
              <a:buChar char="§"/>
            </a:pPr>
            <a:endParaRPr lang="en-US" dirty="0" smtClean="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	</a:t>
            </a:r>
          </a:p>
        </p:txBody>
      </p:sp>
      <p:sp>
        <p:nvSpPr>
          <p:cNvPr id="4" name="Title 3"/>
          <p:cNvSpPr>
            <a:spLocks noGrp="1"/>
          </p:cNvSpPr>
          <p:nvPr>
            <p:ph type="title"/>
          </p:nvPr>
        </p:nvSpPr>
        <p:spPr>
          <a:xfrm>
            <a:off x="914400" y="990600"/>
            <a:ext cx="6724672" cy="709865"/>
          </a:xfrm>
        </p:spPr>
        <p:txBody>
          <a:bodyPr/>
          <a:lstStyle/>
          <a:p>
            <a:pPr lvl="3" algn="ctr" rtl="0">
              <a:spcBef>
                <a:spcPct val="0"/>
              </a:spcBef>
            </a:pPr>
            <a:r>
              <a:rPr lang="en-US" sz="3600" b="1" dirty="0" smtClean="0">
                <a:solidFill>
                  <a:schemeClr val="bg1"/>
                </a:solidFill>
                <a:latin typeface="Times New Roman" pitchFamily="18" charset="0"/>
                <a:cs typeface="Times New Roman" pitchFamily="18" charset="0"/>
              </a:rPr>
              <a:t>Object Oriented Paradigm</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3478647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625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Good Design</a:t>
            </a:r>
            <a:endParaRPr lang="en-US" dirty="0">
              <a:solidFill>
                <a:schemeClr val="bg1"/>
              </a:solidFill>
            </a:endParaRPr>
          </a:p>
        </p:txBody>
      </p:sp>
      <p:sp>
        <p:nvSpPr>
          <p:cNvPr id="2" name="Content Placeholder 1"/>
          <p:cNvSpPr>
            <a:spLocks noGrp="1"/>
          </p:cNvSpPr>
          <p:nvPr>
            <p:ph idx="1"/>
          </p:nvPr>
        </p:nvSpPr>
        <p:spPr>
          <a:xfrm>
            <a:off x="476250" y="2133600"/>
            <a:ext cx="8229600" cy="4929554"/>
          </a:xfrm>
        </p:spPr>
        <p:txBody>
          <a:bodyPr>
            <a:noAutofit/>
          </a:bodyPr>
          <a:lstStyle/>
          <a:p>
            <a:pPr marL="22860" indent="0" algn="just">
              <a:lnSpc>
                <a:spcPct val="150000"/>
              </a:lnSpc>
              <a:buNone/>
            </a:pPr>
            <a:r>
              <a:rPr lang="en-US" dirty="0" smtClean="0">
                <a:latin typeface="Times New Roman" pitchFamily="18" charset="0"/>
                <a:cs typeface="Times New Roman" pitchFamily="18" charset="0"/>
              </a:rPr>
              <a:t>Factors </a:t>
            </a:r>
            <a:r>
              <a:rPr lang="en-US" dirty="0">
                <a:latin typeface="Times New Roman" pitchFamily="18" charset="0"/>
                <a:cs typeface="Times New Roman" pitchFamily="18" charset="0"/>
              </a:rPr>
              <a:t>based on which we can say i</a:t>
            </a:r>
            <a:r>
              <a:rPr lang="en-US" dirty="0" smtClean="0">
                <a:latin typeface="Times New Roman" pitchFamily="18" charset="0"/>
                <a:cs typeface="Times New Roman" pitchFamily="18" charset="0"/>
              </a:rPr>
              <a:t>t </a:t>
            </a:r>
            <a:r>
              <a:rPr lang="en-US" dirty="0">
                <a:latin typeface="Times New Roman" pitchFamily="18" charset="0"/>
                <a:cs typeface="Times New Roman" pitchFamily="18" charset="0"/>
              </a:rPr>
              <a:t>is a good </a:t>
            </a:r>
            <a:r>
              <a:rPr lang="en-US" dirty="0" smtClean="0">
                <a:latin typeface="Times New Roman" pitchFamily="18" charset="0"/>
                <a:cs typeface="Times New Roman" pitchFamily="18" charset="0"/>
              </a:rPr>
              <a:t>design </a:t>
            </a:r>
            <a:r>
              <a:rPr lang="en-US" dirty="0">
                <a:latin typeface="Times New Roman" pitchFamily="18" charset="0"/>
                <a:cs typeface="Times New Roman" pitchFamily="18" charset="0"/>
              </a:rPr>
              <a:t>are:</a:t>
            </a:r>
          </a:p>
          <a:p>
            <a:pPr marL="480060" indent="-457200" algn="just">
              <a:lnSpc>
                <a:spcPct val="150000"/>
              </a:lnSpc>
              <a:buFont typeface="+mj-lt"/>
              <a:buAutoNum type="arabicPeriod"/>
            </a:pPr>
            <a:r>
              <a:rPr lang="en-US" b="1" dirty="0">
                <a:latin typeface="Times New Roman" pitchFamily="18" charset="0"/>
                <a:cs typeface="Times New Roman" pitchFamily="18" charset="0"/>
              </a:rPr>
              <a:t>Efficiency: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refers to the responsiveness of the system (time required to respond to the event or number of events processed in some time or interval). Product </a:t>
            </a:r>
            <a:r>
              <a:rPr lang="en-US" dirty="0">
                <a:latin typeface="Times New Roman" pitchFamily="18" charset="0"/>
                <a:cs typeface="Times New Roman" pitchFamily="18" charset="0"/>
              </a:rPr>
              <a:t>designers must design their products to ensure complete customer satisfaction.</a:t>
            </a:r>
          </a:p>
          <a:p>
            <a:pPr marL="480060" indent="-457200" algn="just">
              <a:lnSpc>
                <a:spcPct val="150000"/>
              </a:lnSpc>
              <a:buFont typeface="+mj-lt"/>
              <a:buAutoNum type="arabicPeriod"/>
            </a:pPr>
            <a:r>
              <a:rPr lang="en-US" b="1" dirty="0">
                <a:latin typeface="Times New Roman" pitchFamily="18" charset="0"/>
                <a:cs typeface="Times New Roman" pitchFamily="18" charset="0"/>
              </a:rPr>
              <a:t>Correctness: </a:t>
            </a:r>
            <a:r>
              <a:rPr lang="en-US" dirty="0" smtClean="0">
                <a:latin typeface="Times New Roman" pitchFamily="18" charset="0"/>
                <a:cs typeface="Times New Roman" pitchFamily="18" charset="0"/>
              </a:rPr>
              <a:t>Correctness is the property that software implements the specified users’ requirements. It’s not possible that if a design at any level is unable to correctly implement the specified requirements would lead to a correct implementation. </a:t>
            </a:r>
          </a:p>
          <a:p>
            <a:pPr marL="480060" indent="-457200" algn="just">
              <a:lnSpc>
                <a:spcPct val="150000"/>
              </a:lnSpc>
              <a:buFont typeface="+mj-lt"/>
              <a:buAutoNum type="arabicPeriod"/>
            </a:pPr>
            <a:r>
              <a:rPr lang="en-US" b="1" dirty="0">
                <a:latin typeface="Times New Roman" pitchFamily="18" charset="0"/>
                <a:cs typeface="Times New Roman" pitchFamily="18" charset="0"/>
              </a:rPr>
              <a:t>Reliability: </a:t>
            </a:r>
            <a:r>
              <a:rPr lang="en-US" dirty="0">
                <a:latin typeface="Times New Roman" pitchFamily="18" charset="0"/>
                <a:cs typeface="Times New Roman" pitchFamily="18" charset="0"/>
              </a:rPr>
              <a:t>probability that a system performs user required functionality correctly. </a:t>
            </a:r>
          </a:p>
          <a:p>
            <a:pPr marL="480060" indent="-457200" algn="just">
              <a:lnSpc>
                <a:spcPct val="150000"/>
              </a:lnSpc>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8380951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58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Good Design</a:t>
            </a:r>
            <a:endParaRPr lang="en-US" dirty="0">
              <a:solidFill>
                <a:schemeClr val="bg1"/>
              </a:solidFill>
            </a:endParaRPr>
          </a:p>
        </p:txBody>
      </p:sp>
      <p:sp>
        <p:nvSpPr>
          <p:cNvPr id="4" name="Content Placeholder 1">
            <a:extLst>
              <a:ext uri="{FF2B5EF4-FFF2-40B4-BE49-F238E27FC236}">
                <a16:creationId xmlns="" xmlns:a16="http://schemas.microsoft.com/office/drawing/2014/main" id="{2B9DBEF5-5DE2-47B3-3532-C9AD97F31589}"/>
              </a:ext>
            </a:extLst>
          </p:cNvPr>
          <p:cNvSpPr>
            <a:spLocks noGrp="1"/>
          </p:cNvSpPr>
          <p:nvPr>
            <p:ph idx="1"/>
          </p:nvPr>
        </p:nvSpPr>
        <p:spPr>
          <a:xfrm>
            <a:off x="468086" y="2133600"/>
            <a:ext cx="8229600" cy="4545874"/>
          </a:xfrm>
        </p:spPr>
        <p:txBody>
          <a:bodyPr>
            <a:noAutofit/>
          </a:bodyPr>
          <a:lstStyle/>
          <a:p>
            <a:pPr marL="480060" indent="-457200" algn="just">
              <a:lnSpc>
                <a:spcPct val="150000"/>
              </a:lnSpc>
              <a:buFont typeface="+mj-lt"/>
              <a:buAutoNum type="arabicPeriod" startAt="4"/>
            </a:pPr>
            <a:r>
              <a:rPr lang="en-US" sz="2000" b="1" dirty="0" smtClean="0">
                <a:latin typeface="Times New Roman" pitchFamily="18" charset="0"/>
                <a:cs typeface="Times New Roman" pitchFamily="18" charset="0"/>
              </a:rPr>
              <a:t>Portability</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This is the property of a software that can easily transported from one hardware/software platform to another. Good </a:t>
            </a:r>
            <a:r>
              <a:rPr lang="en-US" sz="2000" dirty="0">
                <a:latin typeface="Times New Roman" pitchFamily="18" charset="0"/>
                <a:cs typeface="Times New Roman" pitchFamily="18" charset="0"/>
              </a:rPr>
              <a:t>design can be made to work in other environments.</a:t>
            </a:r>
          </a:p>
          <a:p>
            <a:pPr marL="480060" indent="-457200" algn="just">
              <a:lnSpc>
                <a:spcPct val="150000"/>
              </a:lnSpc>
              <a:buFont typeface="+mj-lt"/>
              <a:buAutoNum type="arabicPeriod" startAt="4"/>
            </a:pPr>
            <a:r>
              <a:rPr lang="en-US" sz="2000" b="1" dirty="0">
                <a:latin typeface="Times New Roman" pitchFamily="18" charset="0"/>
                <a:cs typeface="Times New Roman" pitchFamily="18" charset="0"/>
              </a:rPr>
              <a:t>Maintainability: </a:t>
            </a:r>
            <a:r>
              <a:rPr lang="en-US" sz="2000" dirty="0">
                <a:latin typeface="Times New Roman" pitchFamily="18" charset="0"/>
                <a:cs typeface="Times New Roman" pitchFamily="18" charset="0"/>
              </a:rPr>
              <a:t>A</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good design is said to be maintainable if it is suitable for debugging and for modification and extension of functionality. </a:t>
            </a:r>
          </a:p>
          <a:p>
            <a:pPr marL="480060" indent="-457200" algn="just">
              <a:lnSpc>
                <a:spcPct val="150000"/>
              </a:lnSpc>
              <a:buFont typeface="+mj-lt"/>
              <a:buAutoNum type="arabicPeriod" startAt="4"/>
            </a:pPr>
            <a:r>
              <a:rPr lang="en-US" sz="2000" b="1" dirty="0">
                <a:latin typeface="Times New Roman" pitchFamily="18" charset="0"/>
                <a:cs typeface="Times New Roman" pitchFamily="18" charset="0"/>
              </a:rPr>
              <a:t>Interoperability: </a:t>
            </a:r>
            <a:r>
              <a:rPr lang="en-US" sz="2000" dirty="0">
                <a:latin typeface="Times New Roman" pitchFamily="18" charset="0"/>
                <a:cs typeface="Times New Roman" pitchFamily="18" charset="0"/>
              </a:rPr>
              <a:t>Good design can interconnect and exchange data with other systems</a:t>
            </a:r>
            <a:r>
              <a:rPr lang="en-US" sz="2000" dirty="0" smtClean="0">
                <a:latin typeface="Times New Roman" pitchFamily="18" charset="0"/>
                <a:cs typeface="Times New Roman" pitchFamily="18" charset="0"/>
              </a:rPr>
              <a:t>.</a:t>
            </a:r>
          </a:p>
          <a:p>
            <a:pPr marL="480060" indent="-457200" algn="just">
              <a:lnSpc>
                <a:spcPct val="150000"/>
              </a:lnSpc>
              <a:buFont typeface="+mj-lt"/>
              <a:buAutoNum type="arabicPeriod" startAt="4"/>
            </a:pPr>
            <a:r>
              <a:rPr lang="en-US" sz="2000" b="1" dirty="0">
                <a:latin typeface="Times New Roman" pitchFamily="18" charset="0"/>
                <a:cs typeface="Times New Roman" pitchFamily="18" charset="0"/>
              </a:rPr>
              <a:t>Reusability: </a:t>
            </a:r>
            <a:r>
              <a:rPr lang="en-US" sz="2000" dirty="0">
                <a:latin typeface="Times New Roman" pitchFamily="18" charset="0"/>
                <a:cs typeface="Times New Roman" pitchFamily="18" charset="0"/>
              </a:rPr>
              <a:t>The components of a good design can be reused in other designs or systems.</a:t>
            </a:r>
            <a:endParaRPr lang="en-US" sz="2000" b="1" dirty="0">
              <a:latin typeface="Times New Roman" pitchFamily="18" charset="0"/>
              <a:cs typeface="Times New Roman" pitchFamily="18" charset="0"/>
            </a:endParaRPr>
          </a:p>
          <a:p>
            <a:pPr marL="480060" indent="-457200" algn="just">
              <a:lnSpc>
                <a:spcPct val="150000"/>
              </a:lnSpc>
              <a:buFont typeface="+mj-lt"/>
              <a:buAutoNum type="arabicPeriod" startAt="4"/>
            </a:pPr>
            <a:endParaRPr lang="en-US" sz="2000" b="1" dirty="0">
              <a:latin typeface="Times New Roman" pitchFamily="18" charset="0"/>
              <a:cs typeface="Times New Roman" pitchFamily="18" charset="0"/>
            </a:endParaRPr>
          </a:p>
          <a:p>
            <a:pPr marL="22860" indent="0" algn="just">
              <a:lnSpc>
                <a:spcPct val="20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736947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Factors Affecting Software Design</a:t>
            </a:r>
            <a:endParaRPr lang="en-US" dirty="0">
              <a:solidFill>
                <a:schemeClr val="bg1"/>
              </a:solidFill>
            </a:endParaRPr>
          </a:p>
        </p:txBody>
      </p:sp>
      <p:sp>
        <p:nvSpPr>
          <p:cNvPr id="2" name="Content Placeholder 1"/>
          <p:cNvSpPr>
            <a:spLocks noGrp="1"/>
          </p:cNvSpPr>
          <p:nvPr>
            <p:ph idx="1"/>
          </p:nvPr>
        </p:nvSpPr>
        <p:spPr>
          <a:xfrm>
            <a:off x="457200" y="2286000"/>
            <a:ext cx="8229600" cy="4711891"/>
          </a:xfrm>
        </p:spPr>
        <p:txBody>
          <a:bodyPr>
            <a:noAutofit/>
          </a:bodyPr>
          <a:lstStyle/>
          <a:p>
            <a:pPr marL="0" indent="-22860" algn="just">
              <a:lnSpc>
                <a:spcPct val="150000"/>
              </a:lnSpc>
              <a:buClr>
                <a:schemeClr val="bg2">
                  <a:lumMod val="50000"/>
                </a:schemeClr>
              </a:buClr>
              <a:buNone/>
            </a:pPr>
            <a:r>
              <a:rPr lang="en-US" dirty="0" smtClean="0">
                <a:latin typeface="Times New Roman" pitchFamily="18" charset="0"/>
                <a:cs typeface="Times New Roman" pitchFamily="18" charset="0"/>
              </a:rPr>
              <a:t>Factors affecting software design are following:</a:t>
            </a:r>
          </a:p>
          <a:p>
            <a:pPr marL="434340" indent="-457200" algn="just">
              <a:lnSpc>
                <a:spcPct val="150000"/>
              </a:lnSpc>
              <a:buClr>
                <a:schemeClr val="bg2">
                  <a:lumMod val="50000"/>
                </a:schemeClr>
              </a:buClr>
              <a:buFont typeface="+mj-lt"/>
              <a:buAutoNum type="arabicPeriod"/>
            </a:pPr>
            <a:r>
              <a:rPr lang="en-US" b="1" dirty="0" smtClean="0">
                <a:latin typeface="Times New Roman" pitchFamily="18" charset="0"/>
                <a:cs typeface="Times New Roman" pitchFamily="18" charset="0"/>
              </a:rPr>
              <a:t>Principle of Totality: </a:t>
            </a:r>
            <a:r>
              <a:rPr lang="en-US" dirty="0" smtClean="0">
                <a:latin typeface="Times New Roman" pitchFamily="18" charset="0"/>
                <a:cs typeface="Times New Roman" pitchFamily="18" charset="0"/>
              </a:rPr>
              <a:t>Design requirements are the most important factor that affects the whole design process. All design requirements are always interrelated and must always be treated as such throughout a design task.</a:t>
            </a:r>
          </a:p>
          <a:p>
            <a:pPr marL="434340" indent="-457200" algn="just">
              <a:lnSpc>
                <a:spcPct val="150000"/>
              </a:lnSpc>
              <a:buClr>
                <a:schemeClr val="bg2">
                  <a:lumMod val="50000"/>
                </a:schemeClr>
              </a:buClr>
              <a:buFont typeface="+mj-lt"/>
              <a:buAutoNum type="arabicPeriod"/>
            </a:pPr>
            <a:r>
              <a:rPr lang="en-US" b="1" dirty="0" smtClean="0">
                <a:latin typeface="Times New Roman" pitchFamily="18" charset="0"/>
                <a:cs typeface="Times New Roman" pitchFamily="18" charset="0"/>
              </a:rPr>
              <a:t>Principle of Time:</a:t>
            </a:r>
            <a:r>
              <a:rPr lang="en-US" dirty="0" smtClean="0">
                <a:latin typeface="Times New Roman" pitchFamily="18" charset="0"/>
                <a:cs typeface="Times New Roman" pitchFamily="18" charset="0"/>
              </a:rPr>
              <a:t> Time is an important factor that affects designs. The features and characteristics of all products change as time passes.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20 years ago, a program that interacts with the user through command line input/output is said to be user friendly but today with the wide spread of graphic user interfaces, such computer-human interaction can hardly be considered as user-friendly.</a:t>
            </a:r>
          </a:p>
          <a:p>
            <a:pPr marL="434340" indent="-457200" algn="just">
              <a:lnSpc>
                <a:spcPct val="150000"/>
              </a:lnSpc>
              <a:buClr>
                <a:schemeClr val="bg2">
                  <a:lumMod val="50000"/>
                </a:schemeClr>
              </a:buClr>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22335346"/>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Factors Affecting Software Design</a:t>
            </a:r>
            <a:endParaRPr lang="en-US" dirty="0">
              <a:solidFill>
                <a:schemeClr val="bg1"/>
              </a:solidFill>
            </a:endParaRPr>
          </a:p>
        </p:txBody>
      </p:sp>
      <p:sp>
        <p:nvSpPr>
          <p:cNvPr id="2" name="Content Placeholder 1"/>
          <p:cNvSpPr>
            <a:spLocks noGrp="1"/>
          </p:cNvSpPr>
          <p:nvPr>
            <p:ph idx="1"/>
          </p:nvPr>
        </p:nvSpPr>
        <p:spPr>
          <a:xfrm>
            <a:off x="478971" y="2057400"/>
            <a:ext cx="8229600" cy="4940300"/>
          </a:xfrm>
        </p:spPr>
        <p:txBody>
          <a:bodyPr>
            <a:noAutofit/>
          </a:bodyPr>
          <a:lstStyle/>
          <a:p>
            <a:pPr marL="434340" indent="-457200" algn="just">
              <a:lnSpc>
                <a:spcPct val="150000"/>
              </a:lnSpc>
              <a:buClr>
                <a:schemeClr val="bg2">
                  <a:lumMod val="50000"/>
                </a:schemeClr>
              </a:buClr>
              <a:buFont typeface="+mj-lt"/>
              <a:buAutoNum type="arabicPeriod" startAt="3"/>
            </a:pPr>
            <a:r>
              <a:rPr lang="en-US" b="1" dirty="0" smtClean="0">
                <a:latin typeface="Times New Roman" pitchFamily="18" charset="0"/>
                <a:cs typeface="Times New Roman" pitchFamily="18" charset="0"/>
              </a:rPr>
              <a:t>Principle </a:t>
            </a:r>
            <a:r>
              <a:rPr lang="en-US" b="1" dirty="0">
                <a:latin typeface="Times New Roman" pitchFamily="18" charset="0"/>
                <a:cs typeface="Times New Roman" pitchFamily="18" charset="0"/>
              </a:rPr>
              <a:t>of  Value:</a:t>
            </a:r>
            <a:r>
              <a:rPr lang="en-US" dirty="0">
                <a:latin typeface="Times New Roman" pitchFamily="18" charset="0"/>
                <a:cs typeface="Times New Roman" pitchFamily="18" charset="0"/>
              </a:rPr>
              <a:t> The relative value of a product is an important issue that must be taken into consideration in the design. The characteristics of all products have different relative values depending upon the different circumstances and times in which they may be used</a:t>
            </a:r>
            <a:r>
              <a:rPr lang="en-US" dirty="0" smtClean="0">
                <a:latin typeface="Times New Roman" pitchFamily="18" charset="0"/>
                <a:cs typeface="Times New Roman" pitchFamily="18" charset="0"/>
              </a:rPr>
              <a:t>.</a:t>
            </a:r>
          </a:p>
          <a:p>
            <a:pPr marL="434340" indent="-457200" algn="just">
              <a:lnSpc>
                <a:spcPct val="150000"/>
              </a:lnSpc>
              <a:buClr>
                <a:schemeClr val="bg2">
                  <a:lumMod val="50000"/>
                </a:schemeClr>
              </a:buClr>
              <a:buFont typeface="+mj-lt"/>
              <a:buAutoNum type="arabicPeriod" startAt="3"/>
            </a:pPr>
            <a:r>
              <a:rPr lang="en-US" b="1" dirty="0">
                <a:latin typeface="Times New Roman" pitchFamily="18" charset="0"/>
                <a:cs typeface="Times New Roman" pitchFamily="18" charset="0"/>
              </a:rPr>
              <a:t>Principle of Resources:</a:t>
            </a:r>
            <a:r>
              <a:rPr lang="en-US" dirty="0">
                <a:latin typeface="Times New Roman" pitchFamily="18" charset="0"/>
                <a:cs typeface="Times New Roman" pitchFamily="18" charset="0"/>
              </a:rPr>
              <a:t> The resources that are available for the design, manufacture and operation of the product are important factor. Such resources include tools, skills and materials. Software development, operation and maintenance demand a large amount of resources, which </a:t>
            </a:r>
            <a:r>
              <a:rPr lang="en-US" dirty="0" smtClean="0">
                <a:latin typeface="Times New Roman" pitchFamily="18" charset="0"/>
                <a:cs typeface="Times New Roman" pitchFamily="18" charset="0"/>
              </a:rPr>
              <a:t>include: </a:t>
            </a:r>
          </a:p>
          <a:p>
            <a:pPr marL="994410" lvl="2" indent="-400050" algn="just">
              <a:buClr>
                <a:schemeClr val="bg2">
                  <a:lumMod val="50000"/>
                </a:schemeClr>
              </a:buClr>
              <a:buFont typeface="+mj-lt"/>
              <a:buAutoNum type="romanLcPeriod"/>
            </a:pPr>
            <a:r>
              <a:rPr lang="en-US" b="1" dirty="0" smtClean="0">
                <a:latin typeface="Times New Roman" pitchFamily="18" charset="0"/>
                <a:cs typeface="Times New Roman" pitchFamily="18" charset="0"/>
              </a:rPr>
              <a:t>Development tools: </a:t>
            </a:r>
            <a:r>
              <a:rPr lang="en-US" dirty="0" smtClean="0">
                <a:latin typeface="Times New Roman" pitchFamily="18" charset="0"/>
                <a:cs typeface="Times New Roman" pitchFamily="18" charset="0"/>
              </a:rPr>
              <a:t>Such as programming languages and compilers. </a:t>
            </a:r>
          </a:p>
          <a:p>
            <a:pPr marL="994410" lvl="2" indent="-400050" algn="just">
              <a:buClr>
                <a:schemeClr val="bg2">
                  <a:lumMod val="50000"/>
                </a:schemeClr>
              </a:buClr>
              <a:buFont typeface="+mj-lt"/>
              <a:buAutoNum type="romanLcPeriod"/>
            </a:pPr>
            <a:r>
              <a:rPr lang="en-US" b="1" dirty="0" smtClean="0">
                <a:latin typeface="Times New Roman" pitchFamily="18" charset="0"/>
                <a:cs typeface="Times New Roman" pitchFamily="18" charset="0"/>
              </a:rPr>
              <a:t>Run </a:t>
            </a:r>
            <a:r>
              <a:rPr lang="en-US" b="1" dirty="0">
                <a:latin typeface="Times New Roman" pitchFamily="18" charset="0"/>
                <a:cs typeface="Times New Roman" pitchFamily="18" charset="0"/>
              </a:rPr>
              <a:t>time support systems: </a:t>
            </a:r>
            <a:r>
              <a:rPr lang="en-US" dirty="0">
                <a:latin typeface="Times New Roman" pitchFamily="18" charset="0"/>
                <a:cs typeface="Times New Roman" pitchFamily="18" charset="0"/>
              </a:rPr>
              <a:t>Including software and hardware platforms. </a:t>
            </a:r>
          </a:p>
          <a:p>
            <a:pPr marL="994410" lvl="2" indent="-400050" algn="just">
              <a:buClr>
                <a:schemeClr val="bg2">
                  <a:lumMod val="50000"/>
                </a:schemeClr>
              </a:buClr>
              <a:buFont typeface="+mj-lt"/>
              <a:buAutoNum type="romanLcPeriod"/>
            </a:pPr>
            <a:r>
              <a:rPr lang="en-US" b="1" dirty="0">
                <a:latin typeface="Times New Roman" pitchFamily="18" charset="0"/>
                <a:cs typeface="Times New Roman" pitchFamily="18" charset="0"/>
              </a:rPr>
              <a:t>Human resources.</a:t>
            </a:r>
          </a:p>
          <a:p>
            <a:pPr marL="994410" lvl="2" indent="-400050" algn="just">
              <a:buClr>
                <a:schemeClr val="bg2">
                  <a:lumMod val="50000"/>
                </a:schemeClr>
              </a:buClr>
              <a:buFont typeface="+mj-lt"/>
              <a:buAutoNum type="romanLcPeriod"/>
            </a:pPr>
            <a:r>
              <a:rPr lang="en-US" b="1" dirty="0">
                <a:latin typeface="Times New Roman" pitchFamily="18" charset="0"/>
                <a:cs typeface="Times New Roman" pitchFamily="18" charset="0"/>
              </a:rPr>
              <a:t>Application domain-specific tools and equipment.</a:t>
            </a:r>
          </a:p>
          <a:p>
            <a:pPr marL="434340" indent="-457200" algn="just">
              <a:lnSpc>
                <a:spcPct val="150000"/>
              </a:lnSpc>
              <a:buClr>
                <a:schemeClr val="bg2">
                  <a:lumMod val="50000"/>
                </a:schemeClr>
              </a:buClr>
              <a:buFont typeface="+mj-lt"/>
              <a:buAutoNum type="arabicPeriod" startAt="3"/>
            </a:pPr>
            <a:endParaRPr lang="en-US" dirty="0">
              <a:latin typeface="Times New Roman" pitchFamily="18" charset="0"/>
              <a:cs typeface="Times New Roman" pitchFamily="18" charset="0"/>
            </a:endParaRPr>
          </a:p>
          <a:p>
            <a:pPr marL="434340" indent="-457200" algn="just">
              <a:lnSpc>
                <a:spcPct val="200000"/>
              </a:lnSpc>
              <a:buClr>
                <a:schemeClr val="bg2">
                  <a:lumMod val="50000"/>
                </a:schemeClr>
              </a:buClr>
              <a:buFont typeface="+mj-lt"/>
              <a:buAutoNum type="arabicPeriod" startAt="3"/>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791554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Factors Affecting Software Design</a:t>
            </a:r>
            <a:endParaRPr lang="en-US" dirty="0">
              <a:solidFill>
                <a:schemeClr val="bg1"/>
              </a:solidFill>
            </a:endParaRPr>
          </a:p>
        </p:txBody>
      </p:sp>
      <p:sp>
        <p:nvSpPr>
          <p:cNvPr id="2" name="Content Placeholder 1"/>
          <p:cNvSpPr>
            <a:spLocks noGrp="1"/>
          </p:cNvSpPr>
          <p:nvPr>
            <p:ph idx="1"/>
          </p:nvPr>
        </p:nvSpPr>
        <p:spPr>
          <a:xfrm>
            <a:off x="457200" y="2133600"/>
            <a:ext cx="8229600" cy="4940300"/>
          </a:xfrm>
        </p:spPr>
        <p:txBody>
          <a:bodyPr>
            <a:noAutofit/>
          </a:bodyPr>
          <a:lstStyle/>
          <a:p>
            <a:pPr marL="434340" indent="-457200" algn="just">
              <a:lnSpc>
                <a:spcPct val="150000"/>
              </a:lnSpc>
              <a:buClr>
                <a:schemeClr val="bg2">
                  <a:lumMod val="50000"/>
                </a:schemeClr>
              </a:buClr>
              <a:buFont typeface="+mj-lt"/>
              <a:buAutoNum type="arabicPeriod" startAt="5"/>
            </a:pPr>
            <a:r>
              <a:rPr lang="en-US" b="1" dirty="0">
                <a:latin typeface="Times New Roman" pitchFamily="18" charset="0"/>
                <a:cs typeface="Times New Roman" pitchFamily="18" charset="0"/>
              </a:rPr>
              <a:t>Principle of Synthesis: F</a:t>
            </a:r>
            <a:r>
              <a:rPr lang="en-US" dirty="0">
                <a:latin typeface="Times New Roman" pitchFamily="18" charset="0"/>
                <a:cs typeface="Times New Roman" pitchFamily="18" charset="0"/>
              </a:rPr>
              <a:t>eatures, or functions, of a product constitute a factor that affects design as the objective of design. All features of a product must combine to satisfy all the characteristics we expect it to possess with an acceptable relative importance for as long as we wish, bearing in mind the resources available to make and use it.</a:t>
            </a:r>
          </a:p>
          <a:p>
            <a:pPr marL="434340" indent="-457200" algn="just">
              <a:lnSpc>
                <a:spcPct val="150000"/>
              </a:lnSpc>
              <a:buClr>
                <a:schemeClr val="bg2">
                  <a:lumMod val="50000"/>
                </a:schemeClr>
              </a:buClr>
              <a:buFont typeface="+mj-lt"/>
              <a:buAutoNum type="arabicPeriod" startAt="5"/>
            </a:pPr>
            <a:r>
              <a:rPr lang="en-US" b="1" dirty="0">
                <a:latin typeface="Times New Roman" pitchFamily="18" charset="0"/>
                <a:cs typeface="Times New Roman" pitchFamily="18" charset="0"/>
              </a:rPr>
              <a:t>Principle of Iteration:</a:t>
            </a:r>
            <a:r>
              <a:rPr lang="en-US" dirty="0">
                <a:latin typeface="Times New Roman" pitchFamily="18" charset="0"/>
                <a:cs typeface="Times New Roman" pitchFamily="18" charset="0"/>
              </a:rPr>
              <a:t> This principle states the importance of design process. Design requires processes of evaluation that begin with the first intentions to explore the need for a product or system. </a:t>
            </a:r>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processes continue throughout all subsequent design and development stages to the user himself, whose reactions will often cause the iterative process to continue with a new product or system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4592131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Factors Affecting Software Design</a:t>
            </a:r>
            <a:endParaRPr lang="en-US" dirty="0">
              <a:solidFill>
                <a:schemeClr val="bg1"/>
              </a:solidFill>
            </a:endParaRPr>
          </a:p>
        </p:txBody>
      </p:sp>
      <p:sp>
        <p:nvSpPr>
          <p:cNvPr id="2" name="Content Placeholder 1"/>
          <p:cNvSpPr>
            <a:spLocks noGrp="1"/>
          </p:cNvSpPr>
          <p:nvPr>
            <p:ph idx="1"/>
          </p:nvPr>
        </p:nvSpPr>
        <p:spPr>
          <a:xfrm>
            <a:off x="457200" y="2209799"/>
            <a:ext cx="8229600" cy="4635501"/>
          </a:xfrm>
        </p:spPr>
        <p:txBody>
          <a:bodyPr>
            <a:noAutofit/>
          </a:bodyPr>
          <a:lstStyle/>
          <a:p>
            <a:pPr marL="434340" indent="-457200" algn="just">
              <a:lnSpc>
                <a:spcPct val="200000"/>
              </a:lnSpc>
              <a:buClr>
                <a:schemeClr val="bg2">
                  <a:lumMod val="50000"/>
                </a:schemeClr>
              </a:buClr>
              <a:buFont typeface="+mj-lt"/>
              <a:buAutoNum type="arabicPeriod" startAt="7"/>
            </a:pPr>
            <a:r>
              <a:rPr lang="en-US" b="1" dirty="0" smtClean="0">
                <a:latin typeface="Times New Roman" pitchFamily="18" charset="0"/>
                <a:cs typeface="Times New Roman" pitchFamily="18" charset="0"/>
              </a:rPr>
              <a:t>The </a:t>
            </a:r>
            <a:r>
              <a:rPr lang="en-US" b="1" dirty="0">
                <a:latin typeface="Times New Roman" pitchFamily="18" charset="0"/>
                <a:cs typeface="Times New Roman" pitchFamily="18" charset="0"/>
              </a:rPr>
              <a:t>Principle of Change: </a:t>
            </a:r>
            <a:r>
              <a:rPr lang="en-US" dirty="0">
                <a:latin typeface="Times New Roman" pitchFamily="18" charset="0"/>
                <a:cs typeface="Times New Roman" pitchFamily="18" charset="0"/>
              </a:rPr>
              <a:t>The consequence of design is to bring about changes. Design is a process of change, activity undertaken not only to meet changing circumstance, but also to bring about changes to those circumstances by the nature of the product it creates</a:t>
            </a:r>
            <a:r>
              <a:rPr lang="en-US" dirty="0" smtClean="0">
                <a:latin typeface="Times New Roman" pitchFamily="18" charset="0"/>
                <a:cs typeface="Times New Roman" pitchFamily="18" charset="0"/>
              </a:rPr>
              <a:t>.</a:t>
            </a:r>
          </a:p>
          <a:p>
            <a:pPr marL="434340" indent="-457200" algn="just">
              <a:lnSpc>
                <a:spcPct val="200000"/>
              </a:lnSpc>
              <a:buClr>
                <a:schemeClr val="bg2">
                  <a:lumMod val="50000"/>
                </a:schemeClr>
              </a:buClr>
              <a:buFont typeface="+mj-lt"/>
              <a:buAutoNum type="arabicPeriod" startAt="7"/>
            </a:pPr>
            <a:r>
              <a:rPr lang="en-US" b="1" dirty="0">
                <a:latin typeface="Times New Roman" pitchFamily="18" charset="0"/>
                <a:cs typeface="Times New Roman" pitchFamily="18" charset="0"/>
              </a:rPr>
              <a:t>The Principle of Relationships: </a:t>
            </a:r>
            <a:r>
              <a:rPr lang="en-US" dirty="0">
                <a:latin typeface="Times New Roman" pitchFamily="18" charset="0"/>
                <a:cs typeface="Times New Roman" pitchFamily="18" charset="0"/>
              </a:rPr>
              <a:t>People involved in the design process are a very important factor that affects design. What’s important is not only the individuals involved in design, but also the working relationships between them.</a:t>
            </a:r>
            <a:endParaRPr lang="en-US" b="1" dirty="0">
              <a:latin typeface="Times New Roman" pitchFamily="18" charset="0"/>
              <a:cs typeface="Times New Roman" pitchFamily="18" charset="0"/>
            </a:endParaRPr>
          </a:p>
          <a:p>
            <a:pPr marL="434340" indent="-457200" algn="just">
              <a:lnSpc>
                <a:spcPct val="200000"/>
              </a:lnSpc>
              <a:buClr>
                <a:schemeClr val="bg2">
                  <a:lumMod val="50000"/>
                </a:schemeClr>
              </a:buClr>
              <a:buFont typeface="+mj-lt"/>
              <a:buAutoNum type="arabicPeriod" startAt="7"/>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426629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0"/>
            <a:ext cx="8229600" cy="1143000"/>
          </a:xfrm>
        </p:spPr>
        <p:txBody>
          <a:bodyPr/>
          <a:lstStyle/>
          <a:p>
            <a:pPr lvl="3" algn="ctr" rtl="0">
              <a:spcBef>
                <a:spcPct val="0"/>
              </a:spcBef>
            </a:pPr>
            <a:r>
              <a:rPr lang="en-US" sz="3600" b="1" dirty="0">
                <a:solidFill>
                  <a:schemeClr val="bg1"/>
                </a:solidFill>
                <a:latin typeface="Times New Roman" pitchFamily="18" charset="0"/>
                <a:cs typeface="Times New Roman" pitchFamily="18" charset="0"/>
              </a:rPr>
              <a:t>Factors Affecting Software Design</a:t>
            </a:r>
            <a:endParaRPr lang="en-US" dirty="0">
              <a:solidFill>
                <a:schemeClr val="bg1"/>
              </a:solidFill>
            </a:endParaRPr>
          </a:p>
        </p:txBody>
      </p:sp>
      <p:sp>
        <p:nvSpPr>
          <p:cNvPr id="2" name="Content Placeholder 1"/>
          <p:cNvSpPr>
            <a:spLocks noGrp="1"/>
          </p:cNvSpPr>
          <p:nvPr>
            <p:ph idx="1"/>
          </p:nvPr>
        </p:nvSpPr>
        <p:spPr>
          <a:xfrm>
            <a:off x="457200" y="2438400"/>
            <a:ext cx="8229600" cy="4406901"/>
          </a:xfrm>
        </p:spPr>
        <p:txBody>
          <a:bodyPr>
            <a:noAutofit/>
          </a:bodyPr>
          <a:lstStyle/>
          <a:p>
            <a:pPr marL="434340" indent="-457200" algn="just">
              <a:lnSpc>
                <a:spcPct val="200000"/>
              </a:lnSpc>
              <a:buClr>
                <a:schemeClr val="bg2">
                  <a:lumMod val="50000"/>
                </a:schemeClr>
              </a:buClr>
              <a:buFont typeface="+mj-lt"/>
              <a:buAutoNum type="arabicPeriod" startAt="9"/>
            </a:pPr>
            <a:r>
              <a:rPr lang="en-US" b="1" dirty="0" smtClean="0">
                <a:latin typeface="Times New Roman" pitchFamily="18" charset="0"/>
                <a:cs typeface="Times New Roman" pitchFamily="18" charset="0"/>
              </a:rPr>
              <a:t>The </a:t>
            </a:r>
            <a:r>
              <a:rPr lang="en-US" b="1" dirty="0">
                <a:latin typeface="Times New Roman" pitchFamily="18" charset="0"/>
                <a:cs typeface="Times New Roman" pitchFamily="18" charset="0"/>
              </a:rPr>
              <a:t>Principle of Competence: </a:t>
            </a:r>
            <a:r>
              <a:rPr lang="en-US" dirty="0">
                <a:latin typeface="Times New Roman" pitchFamily="18" charset="0"/>
                <a:cs typeface="Times New Roman" pitchFamily="18" charset="0"/>
              </a:rPr>
              <a:t>An important factor that affects design is the competence of the designer. It is ability to design a software system that satisfies functional and non-functional requirements and document the design so it can be implemented</a:t>
            </a:r>
            <a:r>
              <a:rPr lang="en-US" dirty="0" smtClean="0">
                <a:latin typeface="Times New Roman" pitchFamily="18" charset="0"/>
                <a:cs typeface="Times New Roman" pitchFamily="18" charset="0"/>
              </a:rPr>
              <a:t>.</a:t>
            </a:r>
          </a:p>
          <a:p>
            <a:pPr marL="434340" indent="-457200" algn="just">
              <a:lnSpc>
                <a:spcPct val="200000"/>
              </a:lnSpc>
              <a:buClr>
                <a:schemeClr val="bg2">
                  <a:lumMod val="50000"/>
                </a:schemeClr>
              </a:buClr>
              <a:buFont typeface="+mj-lt"/>
              <a:buAutoNum type="arabicPeriod" startAt="9"/>
            </a:pPr>
            <a:r>
              <a:rPr lang="en-US" b="1" dirty="0">
                <a:latin typeface="Times New Roman" pitchFamily="18" charset="0"/>
                <a:cs typeface="Times New Roman" pitchFamily="18" charset="0"/>
              </a:rPr>
              <a:t>The Principle of Service: </a:t>
            </a:r>
            <a:r>
              <a:rPr lang="en-US" dirty="0">
                <a:latin typeface="Times New Roman" pitchFamily="18" charset="0"/>
                <a:cs typeface="Times New Roman" pitchFamily="18" charset="0"/>
              </a:rPr>
              <a:t>Design must satisfy everybody, and not just those for whom its products are directly intended.</a:t>
            </a:r>
          </a:p>
          <a:p>
            <a:pPr marL="0" indent="0" algn="just">
              <a:lnSpc>
                <a:spcPct val="200000"/>
              </a:lnSpc>
              <a:buClr>
                <a:schemeClr val="bg2">
                  <a:lumMod val="50000"/>
                </a:schemeClr>
              </a:buClr>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4952096"/>
      </p:ext>
    </p:extLst>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7564</TotalTime>
  <Words>1361</Words>
  <Application>Microsoft Office PowerPoint</Application>
  <PresentationFormat>On-screen Show (4:3)</PresentationFormat>
  <Paragraphs>140</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Century Gothic</vt:lpstr>
      <vt:lpstr>Times New Roman</vt:lpstr>
      <vt:lpstr>Wingdings</vt:lpstr>
      <vt:lpstr>Wingdings 3</vt:lpstr>
      <vt:lpstr>Ion Boardroom</vt:lpstr>
      <vt:lpstr>Software Design and Architecture</vt:lpstr>
      <vt:lpstr>Design</vt:lpstr>
      <vt:lpstr>Good Design</vt:lpstr>
      <vt:lpstr>Good Design</vt:lpstr>
      <vt:lpstr>Factors Affecting Software Design</vt:lpstr>
      <vt:lpstr>Factors Affecting Software Design</vt:lpstr>
      <vt:lpstr>Factors Affecting Software Design</vt:lpstr>
      <vt:lpstr>Factors Affecting Software Design</vt:lpstr>
      <vt:lpstr>Factors Affecting Software Design</vt:lpstr>
      <vt:lpstr>Software Design Quality Attributes</vt:lpstr>
      <vt:lpstr>Software Design Quality Attributes</vt:lpstr>
      <vt:lpstr>Software Design Quality Attributes</vt:lpstr>
      <vt:lpstr>Software Design Quality Attributes</vt:lpstr>
      <vt:lpstr>Software Design Quality Attributes</vt:lpstr>
      <vt:lpstr>Software Design Methods</vt:lpstr>
      <vt:lpstr>Software Design Methods</vt:lpstr>
      <vt:lpstr>Software Design Methods</vt:lpstr>
      <vt:lpstr>Software Design Methods</vt:lpstr>
      <vt:lpstr>Software Design Methods</vt:lpstr>
      <vt:lpstr>Which Methods to choose?</vt:lpstr>
      <vt:lpstr>PowerPoint Presentation</vt:lpstr>
      <vt:lpstr>Software Paradigms</vt:lpstr>
      <vt:lpstr>Structured /Functional Paradigm</vt:lpstr>
      <vt:lpstr>Structured /Functional Paradigm</vt:lpstr>
      <vt:lpstr>Structured /Functional Paradigm</vt:lpstr>
      <vt:lpstr>Structured /Functional Paradigm (Drawbacks)</vt:lpstr>
      <vt:lpstr>Object Oriented Paradigm</vt:lpstr>
      <vt:lpstr>Object Oriented Paradigm</vt:lpstr>
      <vt:lpstr>Object Oriented Paradigm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Raheel</dc:creator>
  <cp:lastModifiedBy>proed</cp:lastModifiedBy>
  <cp:revision>683</cp:revision>
  <dcterms:created xsi:type="dcterms:W3CDTF">2018-10-16T13:21:14Z</dcterms:created>
  <dcterms:modified xsi:type="dcterms:W3CDTF">2022-06-15T02:24:45Z</dcterms:modified>
</cp:coreProperties>
</file>