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475" r:id="rId2"/>
    <p:sldId id="362" r:id="rId3"/>
    <p:sldId id="323" r:id="rId4"/>
    <p:sldId id="414" r:id="rId5"/>
    <p:sldId id="415" r:id="rId6"/>
    <p:sldId id="416" r:id="rId7"/>
    <p:sldId id="505" r:id="rId8"/>
    <p:sldId id="506" r:id="rId9"/>
    <p:sldId id="419" r:id="rId10"/>
    <p:sldId id="507" r:id="rId11"/>
    <p:sldId id="508" r:id="rId12"/>
    <p:sldId id="509" r:id="rId13"/>
    <p:sldId id="510" r:id="rId14"/>
    <p:sldId id="511" r:id="rId15"/>
    <p:sldId id="512" r:id="rId16"/>
    <p:sldId id="513" r:id="rId17"/>
    <p:sldId id="50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207" autoAdjust="0"/>
  </p:normalViewPr>
  <p:slideViewPr>
    <p:cSldViewPr>
      <p:cViewPr varScale="1">
        <p:scale>
          <a:sx n="75" d="100"/>
          <a:sy n="75" d="100"/>
        </p:scale>
        <p:origin x="78" y="24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0B9F2-03FE-40E3-80E6-BAA1880A50AE}" type="datetimeFigureOut">
              <a:rPr lang="en-US" smtClean="0"/>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5336E-8439-4A25-85B0-6A45D66EC986}" type="slidenum">
              <a:rPr lang="en-US" smtClean="0"/>
              <a:t>‹#›</a:t>
            </a:fld>
            <a:endParaRPr lang="en-US"/>
          </a:p>
        </p:txBody>
      </p:sp>
    </p:spTree>
    <p:extLst>
      <p:ext uri="{BB962C8B-B14F-4D97-AF65-F5344CB8AC3E}">
        <p14:creationId xmlns:p14="http://schemas.microsoft.com/office/powerpoint/2010/main" val="14300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15336E-8439-4A25-85B0-6A45D66EC986}" type="slidenum">
              <a:rPr lang="en-US" smtClean="0"/>
              <a:t>1</a:t>
            </a:fld>
            <a:endParaRPr lang="en-US"/>
          </a:p>
        </p:txBody>
      </p:sp>
    </p:spTree>
    <p:extLst>
      <p:ext uri="{BB962C8B-B14F-4D97-AF65-F5344CB8AC3E}">
        <p14:creationId xmlns:p14="http://schemas.microsoft.com/office/powerpoint/2010/main" val="125646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370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9984840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8160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5202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69332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01182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115110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69483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486545852"/>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96230321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90843" y="3200400"/>
            <a:ext cx="6345260" cy="353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443906391"/>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1507276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6440" y="1067238"/>
            <a:ext cx="6345260" cy="709865"/>
          </a:xfrm>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949224"/>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4423" y="2943802"/>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52592288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1975393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415038962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57142734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21582876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11445340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C4CD8F2-C526-42A6-A270-D1F707C199CA}" type="datetimeFigureOut">
              <a:rPr lang="en-US" smtClean="0"/>
              <a:pPr/>
              <a:t>4/27/2022</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4017457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push/>
  </p:transition>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143000"/>
            <a:ext cx="5917679" cy="2550877"/>
          </a:xfrm>
        </p:spPr>
        <p:txBody>
          <a:bodyPr/>
          <a:lstStyle/>
          <a:p>
            <a:r>
              <a:rPr lang="en-US" dirty="0">
                <a:solidFill>
                  <a:schemeClr val="bg1"/>
                </a:solidFill>
                <a:effectLst/>
                <a:latin typeface="Times New Roman" pitchFamily="18" charset="0"/>
                <a:cs typeface="Times New Roman" pitchFamily="18" charset="0"/>
              </a:rPr>
              <a:t>Software Design and Architecture</a:t>
            </a:r>
          </a:p>
        </p:txBody>
      </p:sp>
      <p:sp>
        <p:nvSpPr>
          <p:cNvPr id="3" name="Subtitle 2"/>
          <p:cNvSpPr>
            <a:spLocks noGrp="1"/>
          </p:cNvSpPr>
          <p:nvPr>
            <p:ph type="subTitle" idx="1"/>
          </p:nvPr>
        </p:nvSpPr>
        <p:spPr>
          <a:xfrm>
            <a:off x="1371600" y="3886200"/>
            <a:ext cx="6400800" cy="685800"/>
          </a:xfrm>
        </p:spPr>
        <p:txBody>
          <a:bodyPr/>
          <a:lstStyle/>
          <a:p>
            <a:r>
              <a:rPr lang="en-US" dirty="0">
                <a:solidFill>
                  <a:schemeClr val="bg1"/>
                </a:solidFill>
                <a:latin typeface="Times New Roman" pitchFamily="18" charset="0"/>
                <a:cs typeface="Times New Roman" pitchFamily="18" charset="0"/>
              </a:rPr>
              <a:t>Instructor: Ms. Sonia </a:t>
            </a:r>
            <a:r>
              <a:rPr lang="en-US" dirty="0" err="1">
                <a:solidFill>
                  <a:schemeClr val="bg1"/>
                </a:solidFill>
                <a:latin typeface="Times New Roman" pitchFamily="18" charset="0"/>
                <a:cs typeface="Times New Roman" pitchFamily="18" charset="0"/>
              </a:rPr>
              <a:t>Rafaqat</a:t>
            </a:r>
            <a:endParaRPr lang="en-US" dirty="0">
              <a:solidFill>
                <a:schemeClr val="bg1"/>
              </a:solidFill>
              <a:latin typeface="Times New Roman" pitchFamily="18" charset="0"/>
              <a:cs typeface="Times New Roman" pitchFamily="18" charset="0"/>
            </a:endParaRPr>
          </a:p>
          <a:p>
            <a:endParaRPr lang="en-US" dirty="0">
              <a:solidFill>
                <a:schemeClr val="bg1"/>
              </a:solidFill>
            </a:endParaRPr>
          </a:p>
        </p:txBody>
      </p:sp>
    </p:spTree>
    <p:extLst>
      <p:ext uri="{BB962C8B-B14F-4D97-AF65-F5344CB8AC3E}">
        <p14:creationId xmlns:p14="http://schemas.microsoft.com/office/powerpoint/2010/main" val="264956967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4711891"/>
          </a:xfrm>
        </p:spPr>
        <p:txBody>
          <a:bodyPr>
            <a:noAutofit/>
          </a:bodyPr>
          <a:lstStyle/>
          <a:p>
            <a:pPr marL="457200" indent="-457200" algn="just">
              <a:lnSpc>
                <a:spcPct val="200000"/>
              </a:lnSpc>
              <a:buFont typeface="+mj-lt"/>
              <a:buAutoNum type="arabicPeriod" startAt="2"/>
            </a:pPr>
            <a:r>
              <a:rPr lang="en-US" sz="2000" b="1" dirty="0">
                <a:latin typeface="Times New Roman" pitchFamily="18" charset="0"/>
                <a:cs typeface="Times New Roman" pitchFamily="18" charset="0"/>
              </a:rPr>
              <a:t>Generate/Improve Candidate Solutions:</a:t>
            </a:r>
            <a:r>
              <a:rPr lang="en-US" sz="2000" dirty="0">
                <a:latin typeface="Times New Roman" pitchFamily="18" charset="0"/>
                <a:cs typeface="Times New Roman" pitchFamily="18" charset="0"/>
              </a:rPr>
              <a:t>		Generate candidate solutions, or improve inadequate candidate solutions generated and evaluated before.</a:t>
            </a:r>
          </a:p>
          <a:p>
            <a:pPr marL="457200" indent="-457200" algn="just">
              <a:lnSpc>
                <a:spcPct val="200000"/>
              </a:lnSpc>
              <a:buFont typeface="+mj-lt"/>
              <a:buAutoNum type="arabicPeriod" startAt="2"/>
            </a:pPr>
            <a:r>
              <a:rPr lang="en-US" sz="2000" b="1" dirty="0">
                <a:latin typeface="Times New Roman" pitchFamily="18" charset="0"/>
                <a:cs typeface="Times New Roman" pitchFamily="18" charset="0"/>
              </a:rPr>
              <a:t>Evaluate Candidate Solutions</a:t>
            </a:r>
            <a:r>
              <a:rPr lang="en-US" sz="2000" b="1"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Evaluate the newly generated or improved candidate solutions, 	especially against the problem statement. </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Design Process</a:t>
            </a:r>
          </a:p>
        </p:txBody>
      </p:sp>
    </p:spTree>
    <p:extLst>
      <p:ext uri="{BB962C8B-B14F-4D97-AF65-F5344CB8AC3E}">
        <p14:creationId xmlns:p14="http://schemas.microsoft.com/office/powerpoint/2010/main" val="224820581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4711891"/>
          </a:xfrm>
        </p:spPr>
        <p:txBody>
          <a:bodyPr>
            <a:noAutofit/>
          </a:bodyPr>
          <a:lstStyle/>
          <a:p>
            <a:pPr marL="457200" indent="-457200" algn="just">
              <a:lnSpc>
                <a:spcPct val="200000"/>
              </a:lnSpc>
              <a:buFont typeface="+mj-lt"/>
              <a:buAutoNum type="arabicPeriod" startAt="4"/>
            </a:pPr>
            <a:r>
              <a:rPr lang="en-US" sz="2000" b="1" dirty="0">
                <a:latin typeface="Times New Roman" pitchFamily="18" charset="0"/>
                <a:cs typeface="Times New Roman" pitchFamily="18" charset="0"/>
              </a:rPr>
              <a:t>Select Solutions: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Rank </a:t>
            </a:r>
            <a:r>
              <a:rPr lang="en-US" sz="2000" dirty="0">
                <a:latin typeface="Times New Roman" pitchFamily="18" charset="0"/>
                <a:cs typeface="Times New Roman" pitchFamily="18" charset="0"/>
              </a:rPr>
              <a:t>the solutions, and if one or more of them are adequate, </a:t>
            </a:r>
            <a:r>
              <a:rPr lang="en-US" sz="2000" dirty="0" smtClean="0">
                <a:latin typeface="Times New Roman" pitchFamily="18" charset="0"/>
                <a:cs typeface="Times New Roman" pitchFamily="18" charset="0"/>
              </a:rPr>
              <a:t>select </a:t>
            </a:r>
            <a:r>
              <a:rPr lang="en-US" sz="2000" dirty="0">
                <a:latin typeface="Times New Roman" pitchFamily="18" charset="0"/>
                <a:cs typeface="Times New Roman" pitchFamily="18" charset="0"/>
              </a:rPr>
              <a:t>the best one as the final solution; otherwise, select 	several of the best solutions for further improvement.</a:t>
            </a:r>
          </a:p>
          <a:p>
            <a:pPr marL="457200" indent="-457200" algn="just">
              <a:lnSpc>
                <a:spcPct val="200000"/>
              </a:lnSpc>
              <a:buFont typeface="+mj-lt"/>
              <a:buAutoNum type="arabicPeriod" startAt="4"/>
            </a:pPr>
            <a:r>
              <a:rPr lang="en-US" sz="2000" b="1" dirty="0">
                <a:latin typeface="Times New Roman" pitchFamily="18" charset="0"/>
                <a:cs typeface="Times New Roman" pitchFamily="18" charset="0"/>
              </a:rPr>
              <a:t>Iterate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If a misunderstanding is discovered during solution generation, improvement, or evaluation, return to step 1 to correct the     </a:t>
            </a:r>
            <a:r>
              <a:rPr lang="en-US" sz="2000" dirty="0" smtClean="0">
                <a:latin typeface="Times New Roman" pitchFamily="18" charset="0"/>
                <a:cs typeface="Times New Roman" pitchFamily="18" charset="0"/>
              </a:rPr>
              <a:t>misunderstanding</a:t>
            </a:r>
            <a:r>
              <a:rPr lang="en-US" sz="2000" dirty="0">
                <a:latin typeface="Times New Roman" pitchFamily="18" charset="0"/>
                <a:cs typeface="Times New Roman" pitchFamily="18" charset="0"/>
              </a:rPr>
              <a:t>. If none of the solutions is adequate, return to 	step 2 to improve the best solutions or generate new solutions.</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Design Process</a:t>
            </a:r>
          </a:p>
        </p:txBody>
      </p:sp>
    </p:spTree>
    <p:extLst>
      <p:ext uri="{BB962C8B-B14F-4D97-AF65-F5344CB8AC3E}">
        <p14:creationId xmlns:p14="http://schemas.microsoft.com/office/powerpoint/2010/main" val="170365928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1"/>
            <a:ext cx="8229600" cy="1981200"/>
          </a:xfrm>
        </p:spPr>
        <p:txBody>
          <a:bodyPr>
            <a:noAutofit/>
          </a:bodyPr>
          <a:lstStyle/>
          <a:p>
            <a:pPr marL="457200" indent="-457200" algn="just">
              <a:lnSpc>
                <a:spcPct val="200000"/>
              </a:lnSpc>
              <a:buFont typeface="+mj-lt"/>
              <a:buAutoNum type="arabicPeriod" startAt="6"/>
            </a:pPr>
            <a:r>
              <a:rPr lang="en-US" sz="2000" b="1" dirty="0" smtClean="0">
                <a:latin typeface="Times New Roman" pitchFamily="18" charset="0"/>
                <a:cs typeface="Times New Roman" pitchFamily="18" charset="0"/>
              </a:rPr>
              <a:t> Finalize the Design:	</a:t>
            </a:r>
            <a:r>
              <a:rPr lang="en-US" sz="2000" dirty="0">
                <a:latin typeface="Times New Roman" pitchFamily="18" charset="0"/>
                <a:cs typeface="Times New Roman" pitchFamily="18" charset="0"/>
              </a:rPr>
              <a:t>	Make sure that the design process and the final solution are 	well documented and deliver the finished design. </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Design Process</a:t>
            </a:r>
          </a:p>
        </p:txBody>
      </p:sp>
    </p:spTree>
    <p:extLst>
      <p:ext uri="{BB962C8B-B14F-4D97-AF65-F5344CB8AC3E}">
        <p14:creationId xmlns:p14="http://schemas.microsoft.com/office/powerpoint/2010/main" val="247484215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0" indent="0" algn="just">
              <a:lnSpc>
                <a:spcPct val="200000"/>
              </a:lnSpc>
              <a:buNone/>
            </a:pPr>
            <a:r>
              <a:rPr lang="en-US" sz="2000" dirty="0" smtClean="0">
                <a:latin typeface="Times New Roman" pitchFamily="18" charset="0"/>
                <a:cs typeface="Times New Roman" pitchFamily="18" charset="0"/>
              </a:rPr>
              <a:t>We have discussed in detail the generic design process in previous slides. Now lets have a detailed insight of software product design, software product design begins with a product design problem and ends with delivery of an SRS. The first step is to understand the product design problem, including its scope, its clients and other interested parties, and the Process enterprise goals the new product must achieve. This starting point is provided by a document we </a:t>
            </a:r>
            <a:r>
              <a:rPr lang="en-US" sz="2000" dirty="0">
                <a:latin typeface="Times New Roman" pitchFamily="18" charset="0"/>
                <a:cs typeface="Times New Roman" pitchFamily="18" charset="0"/>
              </a:rPr>
              <a:t>call a project mission </a:t>
            </a:r>
            <a:r>
              <a:rPr lang="en-US" sz="2000" dirty="0" smtClean="0">
                <a:latin typeface="Times New Roman" pitchFamily="18" charset="0"/>
                <a:cs typeface="Times New Roman" pitchFamily="18" charset="0"/>
              </a:rPr>
              <a:t>statement. </a:t>
            </a:r>
            <a:endParaRPr lang="en-US" sz="2000" dirty="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a:t>
            </a:r>
            <a:r>
              <a:rPr lang="en-US" sz="3600" b="1" dirty="0" smtClean="0">
                <a:solidFill>
                  <a:schemeClr val="bg1"/>
                </a:solidFill>
                <a:latin typeface="Times New Roman" pitchFamily="18" charset="0"/>
                <a:cs typeface="Times New Roman" pitchFamily="18" charset="0"/>
              </a:rPr>
              <a:t>Software Product Design </a:t>
            </a:r>
            <a:r>
              <a:rPr lang="en-US" sz="3600" b="1" dirty="0">
                <a:solidFill>
                  <a:schemeClr val="bg1"/>
                </a:solidFill>
                <a:latin typeface="Times New Roman" pitchFamily="18" charset="0"/>
                <a:cs typeface="Times New Roman" pitchFamily="18" charset="0"/>
              </a:rPr>
              <a:t>Process</a:t>
            </a:r>
          </a:p>
        </p:txBody>
      </p:sp>
    </p:spTree>
    <p:extLst>
      <p:ext uri="{BB962C8B-B14F-4D97-AF65-F5344CB8AC3E}">
        <p14:creationId xmlns:p14="http://schemas.microsoft.com/office/powerpoint/2010/main" val="369467856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Analysis of more and more detailed needs is interspersed with product design resolution. Abstract product requirements are iteratively refined by eliciting detailed client needs and desires about abstractly specified parts of the product, and then making more detailed specifications of product features and functions to meet them. This process eventually results in requirements that are sufficiently detailed to realize in software. The activity diagram in the next describes a generic software product design process.</a:t>
            </a:r>
          </a:p>
          <a:p>
            <a:pPr marL="0" indent="0" algn="just">
              <a:lnSpc>
                <a:spcPct val="200000"/>
              </a:lnSpc>
              <a:buNone/>
            </a:pPr>
            <a:endParaRPr lang="en-US" sz="2000" dirty="0" smtClean="0">
              <a:latin typeface="Times New Roman" pitchFamily="18" charset="0"/>
              <a:cs typeface="Times New Roman" pitchFamily="18" charset="0"/>
            </a:endParaRPr>
          </a:p>
          <a:p>
            <a:pPr marL="0" indent="0" algn="just">
              <a:lnSpc>
                <a:spcPct val="200000"/>
              </a:lnSpc>
              <a:buNone/>
            </a:pPr>
            <a:endParaRPr lang="en-US" sz="2000" dirty="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a:t>
            </a:r>
            <a:r>
              <a:rPr lang="en-US" sz="3600" b="1" dirty="0" smtClean="0">
                <a:solidFill>
                  <a:schemeClr val="bg1"/>
                </a:solidFill>
                <a:latin typeface="Times New Roman" pitchFamily="18" charset="0"/>
                <a:cs typeface="Times New Roman" pitchFamily="18" charset="0"/>
              </a:rPr>
              <a:t>Software Product Design </a:t>
            </a:r>
            <a:r>
              <a:rPr lang="en-US" sz="3600" b="1" dirty="0">
                <a:solidFill>
                  <a:schemeClr val="bg1"/>
                </a:solidFill>
                <a:latin typeface="Times New Roman" pitchFamily="18" charset="0"/>
                <a:cs typeface="Times New Roman" pitchFamily="18" charset="0"/>
              </a:rPr>
              <a:t>Process</a:t>
            </a:r>
          </a:p>
        </p:txBody>
      </p:sp>
    </p:spTree>
    <p:extLst>
      <p:ext uri="{BB962C8B-B14F-4D97-AF65-F5344CB8AC3E}">
        <p14:creationId xmlns:p14="http://schemas.microsoft.com/office/powerpoint/2010/main" val="8159612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a:t>
            </a:r>
            <a:r>
              <a:rPr lang="en-US" sz="3600" b="1" dirty="0" smtClean="0">
                <a:solidFill>
                  <a:schemeClr val="bg1"/>
                </a:solidFill>
                <a:latin typeface="Times New Roman" pitchFamily="18" charset="0"/>
                <a:cs typeface="Times New Roman" pitchFamily="18" charset="0"/>
              </a:rPr>
              <a:t>Software Product Design </a:t>
            </a:r>
            <a:r>
              <a:rPr lang="en-US" sz="3600" b="1" dirty="0">
                <a:solidFill>
                  <a:schemeClr val="bg1"/>
                </a:solidFill>
                <a:latin typeface="Times New Roman" pitchFamily="18" charset="0"/>
                <a:cs typeface="Times New Roman" pitchFamily="18" charset="0"/>
              </a:rPr>
              <a:t>Process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6392"/>
            <a:ext cx="3789472" cy="449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93503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a:t>
            </a:r>
            <a:r>
              <a:rPr lang="en-US" sz="3600" b="1" dirty="0" smtClean="0">
                <a:solidFill>
                  <a:schemeClr val="bg1"/>
                </a:solidFill>
                <a:latin typeface="Times New Roman" pitchFamily="18" charset="0"/>
                <a:cs typeface="Times New Roman" pitchFamily="18" charset="0"/>
              </a:rPr>
              <a:t>Software Engineering Design </a:t>
            </a:r>
            <a:r>
              <a:rPr lang="en-US" sz="3600" b="1" dirty="0">
                <a:solidFill>
                  <a:schemeClr val="bg1"/>
                </a:solidFill>
                <a:latin typeface="Times New Roman" pitchFamily="18" charset="0"/>
                <a:cs typeface="Times New Roman" pitchFamily="18" charset="0"/>
              </a:rPr>
              <a:t>Process</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2109"/>
          <a:stretch/>
        </p:blipFill>
        <p:spPr bwMode="auto">
          <a:xfrm>
            <a:off x="2971800" y="2209800"/>
            <a:ext cx="3160376" cy="450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67308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2" name="TextBox 1"/>
          <p:cNvSpPr txBox="1"/>
          <p:nvPr/>
        </p:nvSpPr>
        <p:spPr>
          <a:xfrm>
            <a:off x="2438400" y="2667000"/>
            <a:ext cx="4191000" cy="3816429"/>
          </a:xfrm>
          <a:prstGeom prst="rect">
            <a:avLst/>
          </a:prstGeom>
          <a:solidFill>
            <a:srgbClr val="432653"/>
          </a:solidFill>
        </p:spPr>
        <p:txBody>
          <a:bodyPr wrap="square" rtlCol="0">
            <a:spAutoFit/>
          </a:bodyPr>
          <a:lstStyle/>
          <a:p>
            <a:pPr algn="ctr"/>
            <a:r>
              <a:rPr lang="en-US" sz="6600" b="1" dirty="0">
                <a:solidFill>
                  <a:srgbClr val="FFC000"/>
                </a:solidFill>
                <a:latin typeface="Edwardian Script ITC" pitchFamily="66" charset="0"/>
              </a:rPr>
              <a:t>Good manners </a:t>
            </a:r>
          </a:p>
          <a:p>
            <a:pPr algn="ctr"/>
            <a:r>
              <a:rPr lang="en-US" sz="4400" b="1" dirty="0">
                <a:solidFill>
                  <a:schemeClr val="bg1"/>
                </a:solidFill>
                <a:latin typeface="Edwardian Script ITC" pitchFamily="66" charset="0"/>
              </a:rPr>
              <a:t>will open doors</a:t>
            </a:r>
          </a:p>
          <a:p>
            <a:pPr algn="ctr"/>
            <a:r>
              <a:rPr lang="en-US" sz="4400" b="1" dirty="0">
                <a:solidFill>
                  <a:schemeClr val="bg1"/>
                </a:solidFill>
                <a:latin typeface="Edwardian Script ITC" pitchFamily="66" charset="0"/>
              </a:rPr>
              <a:t> that the best </a:t>
            </a:r>
          </a:p>
          <a:p>
            <a:pPr algn="ctr"/>
            <a:r>
              <a:rPr lang="en-US" sz="4400" b="1" dirty="0">
                <a:solidFill>
                  <a:schemeClr val="bg1"/>
                </a:solidFill>
                <a:latin typeface="Edwardian Script ITC" pitchFamily="66" charset="0"/>
              </a:rPr>
              <a:t>Education</a:t>
            </a:r>
          </a:p>
          <a:p>
            <a:pPr algn="ctr"/>
            <a:r>
              <a:rPr lang="en-US" sz="4400" b="1" dirty="0">
                <a:solidFill>
                  <a:schemeClr val="bg1"/>
                </a:solidFill>
                <a:latin typeface="Edwardian Script ITC" pitchFamily="66" charset="0"/>
              </a:rPr>
              <a:t>cannot. </a:t>
            </a:r>
            <a:endParaRPr lang="en-US" sz="4400" b="1" dirty="0">
              <a:solidFill>
                <a:schemeClr val="bg1"/>
              </a:solidFill>
              <a:latin typeface="Edwardian Script ITC" pitchFamily="66" charset="0"/>
            </a:endParaRPr>
          </a:p>
        </p:txBody>
      </p:sp>
      <p:sp>
        <p:nvSpPr>
          <p:cNvPr id="3" name="Google Shape;186;p15"/>
          <p:cNvSpPr txBox="1">
            <a:spLocks noGrp="1"/>
          </p:cNvSpPr>
          <p:nvPr>
            <p:ph type="title"/>
          </p:nvPr>
        </p:nvSpPr>
        <p:spPr>
          <a:xfrm>
            <a:off x="794657" y="783771"/>
            <a:ext cx="6781800" cy="762000"/>
          </a:xfrm>
          <a:prstGeom prst="rect">
            <a:avLst/>
          </a:prstGeom>
          <a:noFill/>
          <a:ln>
            <a:noFill/>
          </a:ln>
        </p:spPr>
        <p:txBody>
          <a:bodyPr spcFirstLastPara="1" wrap="square" lIns="91425" tIns="45700" rIns="91425" bIns="45700" anchor="ctr" anchorCtr="0">
            <a:normAutofit/>
          </a:bodyPr>
          <a:lstStyle/>
          <a:p>
            <a:pPr algn="ctr">
              <a:spcBef>
                <a:spcPts val="0"/>
              </a:spcBef>
              <a:buClr>
                <a:schemeClr val="dk2"/>
              </a:buClr>
              <a:buSzPts val="2800"/>
            </a:pPr>
            <a:r>
              <a:rPr lang="en-US" sz="3600" b="1" dirty="0">
                <a:latin typeface="Times New Roman" pitchFamily="18" charset="0"/>
                <a:cs typeface="Times New Roman" pitchFamily="18" charset="0"/>
                <a:sym typeface="Times New Roman"/>
              </a:rPr>
              <a:t>Food for Thought</a:t>
            </a:r>
            <a:endParaRPr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86213441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2226503"/>
            <a:ext cx="7667960" cy="2550877"/>
          </a:xfrm>
        </p:spPr>
        <p:txBody>
          <a:bodyPr>
            <a:normAutofit/>
          </a:bodyPr>
          <a:lstStyle/>
          <a:p>
            <a:pPr algn="ctr"/>
            <a:r>
              <a:rPr lang="en-US" sz="4000" dirty="0">
                <a:latin typeface="Times New Roman" pitchFamily="18" charset="0"/>
                <a:cs typeface="Times New Roman" pitchFamily="18" charset="0"/>
              </a:rPr>
              <a:t>Software Design Processes </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61187556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1143000"/>
          </a:xfrm>
        </p:spPr>
        <p:txBody>
          <a:bodyPr/>
          <a:lstStyle/>
          <a:p>
            <a:pPr lvl="3" algn="ctr" rtl="0">
              <a:spcBef>
                <a:spcPct val="0"/>
              </a:spcBef>
            </a:pPr>
            <a:r>
              <a:rPr lang="en-US" sz="3600" b="1" dirty="0" smtClean="0">
                <a:solidFill>
                  <a:schemeClr val="bg1"/>
                </a:solidFill>
                <a:latin typeface="Times New Roman" pitchFamily="18" charset="0"/>
                <a:cs typeface="Times New Roman" pitchFamily="18" charset="0"/>
              </a:rPr>
              <a:t>Software Design Process</a:t>
            </a:r>
            <a:endParaRPr lang="en-US" b="1" dirty="0"/>
          </a:p>
        </p:txBody>
      </p:sp>
      <p:sp>
        <p:nvSpPr>
          <p:cNvPr id="2" name="Content Placeholder 1"/>
          <p:cNvSpPr>
            <a:spLocks noGrp="1"/>
          </p:cNvSpPr>
          <p:nvPr>
            <p:ph idx="1"/>
          </p:nvPr>
        </p:nvSpPr>
        <p:spPr>
          <a:xfrm>
            <a:off x="685800" y="2362200"/>
            <a:ext cx="7848600" cy="4330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A process is a collection of related tasks that transforms a set of inputs into a set of outputs. A design process is the core of any design endeavor, so it is essential that designers adopt an efficient and effective process. Processes are also specified by software engineering designers as part of their work. Process description notation in UML is called an activity diagram.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566557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625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Activities</a:t>
            </a:r>
            <a:r>
              <a:rPr lang="en-US" sz="1200" dirty="0">
                <a:solidFill>
                  <a:schemeClr val="bg1"/>
                </a:solidFill>
                <a:latin typeface="Times New Roman" pitchFamily="18" charset="0"/>
                <a:cs typeface="Times New Roman" pitchFamily="18" charset="0"/>
              </a:rPr>
              <a:t/>
            </a:r>
            <a:br>
              <a:rPr lang="en-US" sz="1200" dirty="0">
                <a:solidFill>
                  <a:schemeClr val="bg1"/>
                </a:solidFill>
                <a:latin typeface="Times New Roman" pitchFamily="18" charset="0"/>
                <a:cs typeface="Times New Roman" pitchFamily="18" charset="0"/>
              </a:rPr>
            </a:br>
            <a:endParaRPr lang="en-US" dirty="0">
              <a:solidFill>
                <a:schemeClr val="bg1"/>
              </a:solidFill>
            </a:endParaRPr>
          </a:p>
        </p:txBody>
      </p:sp>
      <p:sp>
        <p:nvSpPr>
          <p:cNvPr id="2" name="Content Placeholder 1"/>
          <p:cNvSpPr>
            <a:spLocks noGrp="1"/>
          </p:cNvSpPr>
          <p:nvPr>
            <p:ph idx="1"/>
          </p:nvPr>
        </p:nvSpPr>
        <p:spPr>
          <a:xfrm>
            <a:off x="476250" y="2196183"/>
            <a:ext cx="8229600" cy="4711891"/>
          </a:xfrm>
        </p:spPr>
        <p:txBody>
          <a:bodyPr>
            <a:noAutofit/>
          </a:bodyPr>
          <a:lstStyle/>
          <a:p>
            <a:pPr marL="365760" lvl="1" indent="0" algn="just">
              <a:lnSpc>
                <a:spcPct val="200000"/>
              </a:lnSpc>
              <a:buNone/>
            </a:pPr>
            <a:r>
              <a:rPr lang="en-US" sz="2200" dirty="0">
                <a:latin typeface="Times New Roman" pitchFamily="18" charset="0"/>
                <a:cs typeface="Times New Roman" pitchFamily="18" charset="0"/>
              </a:rPr>
              <a:t>We have discussed how software design consists of two rather different design activities: software product design and software engineering design. We can thus say that the software design process consists of two actions: software product design and software engineering design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98380951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Process</a:t>
            </a:r>
            <a:endParaRPr lang="en-US" dirty="0">
              <a:solidFill>
                <a:schemeClr val="bg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7742"/>
            <a:ext cx="5295900" cy="465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69476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Analysis and Resolution</a:t>
            </a:r>
            <a:endParaRPr lang="en-US" dirty="0">
              <a:solidFill>
                <a:schemeClr val="bg1"/>
              </a:solidFill>
            </a:endParaRPr>
          </a:p>
        </p:txBody>
      </p:sp>
      <p:sp>
        <p:nvSpPr>
          <p:cNvPr id="2" name="Content Placeholder 1"/>
          <p:cNvSpPr>
            <a:spLocks noGrp="1"/>
          </p:cNvSpPr>
          <p:nvPr>
            <p:ph idx="1"/>
          </p:nvPr>
        </p:nvSpPr>
        <p:spPr>
          <a:xfrm>
            <a:off x="457200" y="2133409"/>
            <a:ext cx="8229600" cy="4711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The first step of problem solving must always be to understand the problem. If design is problem solving, then this activity must be the first step in design. Analysis is the activity of breaking down a design problem for the purpose of understanding it. Once understood, a problem can be solved. unfortunately the activity of solving a design problem does not have a good, widely accepted name. Traditionally this activity has been called design, but this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very confusing. </a:t>
            </a:r>
          </a:p>
          <a:p>
            <a:pPr marL="1600200" lvl="4" indent="-457200" algn="just">
              <a:lnSpc>
                <a:spcPct val="200000"/>
              </a:lnSpc>
              <a:buClr>
                <a:schemeClr val="bg2">
                  <a:lumMod val="50000"/>
                </a:schemeClr>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81498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Analysis and Resolution</a:t>
            </a:r>
            <a:endParaRPr lang="en-US" dirty="0">
              <a:solidFill>
                <a:schemeClr val="bg1"/>
              </a:solidFill>
            </a:endParaRPr>
          </a:p>
        </p:txBody>
      </p:sp>
      <p:sp>
        <p:nvSpPr>
          <p:cNvPr id="2" name="Content Placeholder 1"/>
          <p:cNvSpPr>
            <a:spLocks noGrp="1"/>
          </p:cNvSpPr>
          <p:nvPr>
            <p:ph idx="1"/>
          </p:nvPr>
        </p:nvSpPr>
        <p:spPr>
          <a:xfrm>
            <a:off x="457200" y="2133409"/>
            <a:ext cx="8229600" cy="4711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In the traditional way of speaking, design consists of the following steps: </a:t>
            </a:r>
          </a:p>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Analysis		Understanding the problem</a:t>
            </a:r>
          </a:p>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Design		Solving the problem. </a:t>
            </a:r>
          </a:p>
          <a:p>
            <a:pPr marL="0" indent="0" algn="just">
              <a:lnSpc>
                <a:spcPct val="200000"/>
              </a:lnSpc>
              <a:buNone/>
            </a:pPr>
            <a:r>
              <a:rPr lang="en-US" sz="2000" dirty="0">
                <a:latin typeface="Times New Roman" pitchFamily="18" charset="0"/>
                <a:cs typeface="Times New Roman" pitchFamily="18" charset="0"/>
              </a:rPr>
              <a:t>Here in our discussion we will refer to the activity of solving a design problem as resolution (to avoid confusion). </a:t>
            </a:r>
          </a:p>
          <a:p>
            <a:pPr marL="1600200" lvl="4" indent="-457200" algn="just">
              <a:lnSpc>
                <a:spcPct val="200000"/>
              </a:lnSpc>
              <a:buClr>
                <a:schemeClr val="bg2">
                  <a:lumMod val="50000"/>
                </a:schemeClr>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2233534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4642993" cy="414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21305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The input to general design process is a design problem; the output is a well-documented design solution. The steps of this process are: </a:t>
            </a:r>
          </a:p>
          <a:p>
            <a:pPr marL="457200" indent="-457200" algn="just">
              <a:lnSpc>
                <a:spcPct val="200000"/>
              </a:lnSpc>
              <a:buFont typeface="+mj-lt"/>
              <a:buAutoNum type="arabicPeriod"/>
            </a:pPr>
            <a:r>
              <a:rPr lang="en-US" sz="2000" b="1" dirty="0">
                <a:latin typeface="Times New Roman" pitchFamily="18" charset="0"/>
                <a:cs typeface="Times New Roman" pitchFamily="18" charset="0"/>
              </a:rPr>
              <a:t>Analyze the Problem:</a:t>
            </a:r>
            <a:r>
              <a:rPr lang="en-US" sz="2000" dirty="0">
                <a:latin typeface="Times New Roman" pitchFamily="18" charset="0"/>
                <a:cs typeface="Times New Roman" pitchFamily="18" charset="0"/>
              </a:rPr>
              <a:t>		Obtain information about the problem and then break it down to understand it. This task may begin with an existing problem statement, or one may have to be written. This step should produce a clear design problem statement to guide the remainder of the process. </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A Generic Design Process</a:t>
            </a:r>
          </a:p>
        </p:txBody>
      </p:sp>
    </p:spTree>
    <p:extLst>
      <p:ext uri="{BB962C8B-B14F-4D97-AF65-F5344CB8AC3E}">
        <p14:creationId xmlns:p14="http://schemas.microsoft.com/office/powerpoint/2010/main" val="559924491"/>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7249</TotalTime>
  <Words>511</Words>
  <Application>Microsoft Office PowerPoint</Application>
  <PresentationFormat>On-screen Show (4:3)</PresentationFormat>
  <Paragraphs>39</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Edwardian Script ITC</vt:lpstr>
      <vt:lpstr>Times New Roman</vt:lpstr>
      <vt:lpstr>Wingdings</vt:lpstr>
      <vt:lpstr>Wingdings 3</vt:lpstr>
      <vt:lpstr>Ion Boardroom</vt:lpstr>
      <vt:lpstr>Software Design and Architecture</vt:lpstr>
      <vt:lpstr>Software Design Processes  </vt:lpstr>
      <vt:lpstr>Software Design Process</vt:lpstr>
      <vt:lpstr>Software Design Activities </vt:lpstr>
      <vt:lpstr>Software Design Process</vt:lpstr>
      <vt:lpstr>Analysis and Resolution</vt:lpstr>
      <vt:lpstr>Analysis and Resolution</vt:lpstr>
      <vt:lpstr>PowerPoint Presentation</vt:lpstr>
      <vt:lpstr>A Generic Design Process</vt:lpstr>
      <vt:lpstr>A Generic Design Process</vt:lpstr>
      <vt:lpstr>A Generic Design Process</vt:lpstr>
      <vt:lpstr>A Generic Design Process</vt:lpstr>
      <vt:lpstr>A Generic Software Product Design Process</vt:lpstr>
      <vt:lpstr>A Generic Software Product Design Process</vt:lpstr>
      <vt:lpstr>A Generic Software Product Design Process</vt:lpstr>
      <vt:lpstr>A Generic Software Engineering Design Process</vt:lpstr>
      <vt:lpstr>Food for Thought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Raheel</dc:creator>
  <cp:lastModifiedBy>proed</cp:lastModifiedBy>
  <cp:revision>631</cp:revision>
  <dcterms:created xsi:type="dcterms:W3CDTF">2018-10-16T13:21:14Z</dcterms:created>
  <dcterms:modified xsi:type="dcterms:W3CDTF">2022-04-27T08:49:20Z</dcterms:modified>
</cp:coreProperties>
</file>