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 u="heavy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 u="heavy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 u="heavy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9756" y="417850"/>
            <a:ext cx="2764487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 u="heavy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3858" y="1437929"/>
            <a:ext cx="7930515" cy="402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816" y="1823661"/>
            <a:ext cx="5299710" cy="3894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  <a:tabLst>
                <a:tab pos="4554855" algn="l"/>
              </a:tabLst>
            </a:pPr>
            <a:r>
              <a:rPr lang="en-US" sz="5400" u="heavy" spc="15" dirty="0">
                <a:uFill>
                  <a:solidFill>
                    <a:srgbClr val="FF0000"/>
                  </a:solidFill>
                </a:uFill>
              </a:rPr>
              <a:t>Lecture 01: Importance of </a:t>
            </a:r>
            <a:r>
              <a:rPr sz="5400" u="heavy" spc="15" dirty="0">
                <a:uFill>
                  <a:solidFill>
                    <a:srgbClr val="FF0000"/>
                  </a:solidFill>
                </a:uFill>
              </a:rPr>
              <a:t>Com</a:t>
            </a:r>
            <a:r>
              <a:rPr sz="5400" u="heavy" spc="10" dirty="0">
                <a:uFill>
                  <a:solidFill>
                    <a:srgbClr val="FF0000"/>
                  </a:solidFill>
                </a:uFill>
              </a:rPr>
              <a:t>munication Skills</a:t>
            </a:r>
            <a:r>
              <a:rPr sz="5400" u="heavy" spc="5" dirty="0">
                <a:uFill>
                  <a:solidFill>
                    <a:srgbClr val="FF0000"/>
                  </a:solidFill>
                </a:uFill>
              </a:rPr>
              <a:t> </a:t>
            </a:r>
            <a:br>
              <a:rPr lang="en-US" sz="5400" u="heavy" spc="5" dirty="0">
                <a:uFill>
                  <a:solidFill>
                    <a:srgbClr val="FF0000"/>
                  </a:solidFill>
                </a:uFill>
              </a:rPr>
            </a:br>
            <a:r>
              <a:rPr lang="en-US" sz="1800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</a:rPr>
              <a:t>Note: Sharing or editing the video using any software or website is strongly prohibited</a:t>
            </a:r>
            <a:r>
              <a:rPr lang="en-US" sz="1400" u="heavy" spc="5" dirty="0">
                <a:uFill>
                  <a:solidFill>
                    <a:srgbClr val="FF0000"/>
                  </a:solidFill>
                </a:uFill>
              </a:rPr>
              <a:t>.</a:t>
            </a:r>
            <a:endParaRPr sz="5400" u="heavy" spc="10" dirty="0">
              <a:uFill>
                <a:solidFill>
                  <a:srgbClr val="FF0000"/>
                </a:solidFill>
              </a:u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336" y="338526"/>
            <a:ext cx="6407785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245" dirty="0"/>
              <a:t>Goals </a:t>
            </a:r>
            <a:r>
              <a:rPr sz="2400" spc="250" dirty="0"/>
              <a:t>of </a:t>
            </a:r>
            <a:r>
              <a:rPr sz="2400" spc="275" dirty="0"/>
              <a:t>Communication </a:t>
            </a:r>
            <a:r>
              <a:rPr sz="2400" spc="210" dirty="0"/>
              <a:t>in</a:t>
            </a:r>
            <a:r>
              <a:rPr sz="2400" spc="-260" dirty="0"/>
              <a:t> </a:t>
            </a:r>
            <a:r>
              <a:rPr sz="2400" spc="235" dirty="0"/>
              <a:t>Organizations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29413" y="1005690"/>
            <a:ext cx="7522209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indent="-48450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</a:tabLst>
            </a:pPr>
            <a:r>
              <a:rPr sz="2100" u="sng" spc="25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100" u="sng" spc="1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9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inform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marL="981075" lvl="1" indent="-485140">
              <a:lnSpc>
                <a:spcPts val="2460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981075" algn="l"/>
                <a:tab pos="981710" algn="l"/>
              </a:tabLst>
            </a:pPr>
            <a:r>
              <a:rPr sz="2100" spc="254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00" spc="180" dirty="0">
                <a:solidFill>
                  <a:srgbClr val="0000CC"/>
                </a:solidFill>
                <a:latin typeface="Times New Roman"/>
                <a:cs typeface="Times New Roman"/>
              </a:rPr>
              <a:t>provide information </a:t>
            </a:r>
            <a:r>
              <a:rPr sz="2100" spc="155" dirty="0">
                <a:solidFill>
                  <a:srgbClr val="0000CC"/>
                </a:solidFill>
                <a:latin typeface="Times New Roman"/>
                <a:cs typeface="Times New Roman"/>
              </a:rPr>
              <a:t>for 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use </a:t>
            </a:r>
            <a:r>
              <a:rPr sz="2100" spc="145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100" spc="180" dirty="0">
                <a:solidFill>
                  <a:srgbClr val="0000CC"/>
                </a:solidFill>
                <a:latin typeface="Times New Roman"/>
                <a:cs typeface="Times New Roman"/>
              </a:rPr>
              <a:t>decision</a:t>
            </a:r>
            <a:r>
              <a:rPr sz="2100" spc="-1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200" dirty="0">
                <a:solidFill>
                  <a:srgbClr val="0000CC"/>
                </a:solidFill>
                <a:latin typeface="Times New Roman"/>
                <a:cs typeface="Times New Roman"/>
              </a:rPr>
              <a:t>making</a:t>
            </a:r>
            <a:endParaRPr sz="2100">
              <a:latin typeface="Times New Roman"/>
              <a:cs typeface="Times New Roman"/>
            </a:endParaRPr>
          </a:p>
          <a:p>
            <a:pPr marL="981075" lvl="1" indent="-485140">
              <a:lnSpc>
                <a:spcPts val="2460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981075" algn="l"/>
                <a:tab pos="981710" algn="l"/>
              </a:tabLst>
            </a:pPr>
            <a:r>
              <a:rPr sz="2100" spc="204" dirty="0">
                <a:solidFill>
                  <a:srgbClr val="0000CC"/>
                </a:solidFill>
                <a:latin typeface="Times New Roman"/>
                <a:cs typeface="Times New Roman"/>
              </a:rPr>
              <a:t>But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sz="2100" spc="1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necessarily</a:t>
            </a:r>
            <a:r>
              <a:rPr sz="21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advocating</a:t>
            </a:r>
            <a:r>
              <a:rPr sz="2100" spc="1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any</a:t>
            </a:r>
            <a:r>
              <a:rPr sz="2100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95" dirty="0">
                <a:solidFill>
                  <a:srgbClr val="0000CC"/>
                </a:solidFill>
                <a:latin typeface="Times New Roman"/>
                <a:cs typeface="Times New Roman"/>
              </a:rPr>
              <a:t>cause</a:t>
            </a:r>
            <a:r>
              <a:rPr sz="2100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204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100" spc="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80" dirty="0">
                <a:solidFill>
                  <a:srgbClr val="0000CC"/>
                </a:solidFill>
                <a:latin typeface="Times New Roman"/>
                <a:cs typeface="Times New Roman"/>
              </a:rPr>
              <a:t>action</a:t>
            </a:r>
            <a:endParaRPr sz="2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marL="496570" indent="-48450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</a:tabLst>
            </a:pPr>
            <a:r>
              <a:rPr sz="2100" u="sng" spc="25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100" u="sng" spc="1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request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marL="981075" lvl="1" indent="-485140">
              <a:lnSpc>
                <a:spcPct val="100000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981075" algn="l"/>
                <a:tab pos="981710" algn="l"/>
              </a:tabLst>
            </a:pPr>
            <a:r>
              <a:rPr sz="2100" spc="254" dirty="0">
                <a:solidFill>
                  <a:srgbClr val="0000CC"/>
                </a:solidFill>
                <a:latin typeface="Times New Roman"/>
                <a:cs typeface="Times New Roman"/>
              </a:rPr>
              <a:t>To</a:t>
            </a:r>
            <a:r>
              <a:rPr sz="2100" spc="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ask</a:t>
            </a:r>
            <a:r>
              <a:rPr sz="2100" spc="1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55" dirty="0">
                <a:solidFill>
                  <a:srgbClr val="0000CC"/>
                </a:solidFill>
                <a:latin typeface="Times New Roman"/>
                <a:cs typeface="Times New Roman"/>
              </a:rPr>
              <a:t>for</a:t>
            </a:r>
            <a:r>
              <a:rPr sz="2100" spc="1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9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100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55" dirty="0">
                <a:solidFill>
                  <a:srgbClr val="0000CC"/>
                </a:solidFill>
                <a:latin typeface="Times New Roman"/>
                <a:cs typeface="Times New Roman"/>
              </a:rPr>
              <a:t>specific</a:t>
            </a:r>
            <a:r>
              <a:rPr sz="2100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80" dirty="0">
                <a:solidFill>
                  <a:srgbClr val="0000CC"/>
                </a:solidFill>
                <a:latin typeface="Times New Roman"/>
                <a:cs typeface="Times New Roman"/>
              </a:rPr>
              <a:t>action</a:t>
            </a:r>
            <a:r>
              <a:rPr sz="210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by</a:t>
            </a:r>
            <a:r>
              <a:rPr sz="210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75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100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receiver</a:t>
            </a:r>
            <a:endParaRPr sz="2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marL="496570" indent="-484505">
              <a:lnSpc>
                <a:spcPct val="100000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</a:tabLst>
            </a:pPr>
            <a:r>
              <a:rPr sz="2100" u="sng" spc="25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100" u="sng" spc="1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persuade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151" y="4378123"/>
            <a:ext cx="758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70" dirty="0">
                <a:solidFill>
                  <a:srgbClr val="0000CC"/>
                </a:solidFill>
                <a:latin typeface="Times New Roman"/>
                <a:cs typeface="Times New Roman"/>
              </a:rPr>
              <a:t>li</a:t>
            </a: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145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556" y="4378123"/>
            <a:ext cx="747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100" spc="26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100" spc="12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681" y="4378123"/>
            <a:ext cx="5687695" cy="9594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96570" marR="5080" indent="-484505">
              <a:lnSpc>
                <a:spcPts val="2440"/>
              </a:lnSpc>
              <a:spcBef>
                <a:spcPts val="245"/>
              </a:spcBef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  <a:tab pos="1038225" algn="l"/>
                <a:tab pos="2541270" algn="l"/>
                <a:tab pos="2992120" algn="l"/>
                <a:tab pos="4076065" algn="l"/>
                <a:tab pos="4391660" algn="l"/>
              </a:tabLst>
            </a:pPr>
            <a:r>
              <a:rPr sz="2100" spc="29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100" spc="9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00" spc="16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100" spc="26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100" spc="14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100" spc="265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100" spc="19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100" spc="19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100" spc="16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ec</a:t>
            </a: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14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100" spc="220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100" spc="18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21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100" spc="110" dirty="0">
                <a:solidFill>
                  <a:srgbClr val="0000CC"/>
                </a:solidFill>
                <a:latin typeface="Times New Roman"/>
                <a:cs typeface="Times New Roman"/>
              </a:rPr>
              <a:t>’</a:t>
            </a:r>
            <a:r>
              <a:rPr sz="2100" spc="130" dirty="0">
                <a:solidFill>
                  <a:srgbClr val="0000CC"/>
                </a:solidFill>
                <a:latin typeface="Times New Roman"/>
                <a:cs typeface="Times New Roman"/>
              </a:rPr>
              <a:t>s  </a:t>
            </a:r>
            <a:r>
              <a:rPr sz="2100" spc="190" dirty="0">
                <a:solidFill>
                  <a:srgbClr val="0000CC"/>
                </a:solidFill>
                <a:latin typeface="Times New Roman"/>
                <a:cs typeface="Times New Roman"/>
              </a:rPr>
              <a:t>something</a:t>
            </a:r>
            <a:endParaRPr sz="2100">
              <a:latin typeface="Times New Roman"/>
              <a:cs typeface="Times New Roman"/>
            </a:endParaRPr>
          </a:p>
          <a:p>
            <a:pPr marL="496570" indent="-484505">
              <a:lnSpc>
                <a:spcPts val="2325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</a:tabLst>
            </a:pPr>
            <a:r>
              <a:rPr sz="2100" spc="229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100" spc="165" dirty="0">
                <a:solidFill>
                  <a:srgbClr val="0000CC"/>
                </a:solidFill>
                <a:latin typeface="Times New Roman"/>
                <a:cs typeface="Times New Roman"/>
              </a:rPr>
              <a:t>act </a:t>
            </a:r>
            <a:r>
              <a:rPr sz="2100" spc="240" dirty="0">
                <a:solidFill>
                  <a:srgbClr val="0000CC"/>
                </a:solidFill>
                <a:latin typeface="Times New Roman"/>
                <a:cs typeface="Times New Roman"/>
              </a:rPr>
              <a:t>on </a:t>
            </a:r>
            <a:r>
              <a:rPr sz="2100" spc="17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100" spc="140" dirty="0">
                <a:solidFill>
                  <a:srgbClr val="0000CC"/>
                </a:solidFill>
                <a:latin typeface="Times New Roman"/>
                <a:cs typeface="Times New Roman"/>
              </a:rPr>
              <a:t>belief, </a:t>
            </a:r>
            <a:r>
              <a:rPr sz="2100" spc="110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sz="2100" spc="-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200" dirty="0">
                <a:solidFill>
                  <a:srgbClr val="0000CC"/>
                </a:solidFill>
                <a:latin typeface="Times New Roman"/>
                <a:cs typeface="Times New Roman"/>
              </a:rPr>
              <a:t>needed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413" y="5605545"/>
            <a:ext cx="575119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indent="-48450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4285"/>
              <a:buFont typeface="Symbol"/>
              <a:buChar char=""/>
              <a:tabLst>
                <a:tab pos="496570" algn="l"/>
                <a:tab pos="497205" algn="l"/>
              </a:tabLst>
            </a:pPr>
            <a:r>
              <a:rPr sz="2100" u="sng" spc="25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100" u="sng" spc="16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build</a:t>
            </a:r>
            <a:r>
              <a:rPr sz="21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relationships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000">
              <a:latin typeface="Times New Roman"/>
              <a:cs typeface="Times New Roman"/>
            </a:endParaRPr>
          </a:p>
          <a:p>
            <a:pPr marL="981075" lvl="1" indent="-485140">
              <a:lnSpc>
                <a:spcPct val="100000"/>
              </a:lnSpc>
              <a:buClr>
                <a:srgbClr val="FF0000"/>
              </a:buClr>
              <a:buSzPct val="64285"/>
              <a:buFont typeface="Symbol"/>
              <a:buChar char=""/>
              <a:tabLst>
                <a:tab pos="981075" algn="l"/>
                <a:tab pos="981710" algn="l"/>
              </a:tabLst>
            </a:pPr>
            <a:r>
              <a:rPr sz="2100" spc="254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00" spc="170" dirty="0">
                <a:solidFill>
                  <a:srgbClr val="0000CC"/>
                </a:solidFill>
                <a:latin typeface="Times New Roman"/>
                <a:cs typeface="Times New Roman"/>
              </a:rPr>
              <a:t>create </a:t>
            </a:r>
            <a:r>
              <a:rPr sz="2100" spc="185" dirty="0">
                <a:solidFill>
                  <a:srgbClr val="0000CC"/>
                </a:solidFill>
                <a:latin typeface="Times New Roman"/>
                <a:cs typeface="Times New Roman"/>
              </a:rPr>
              <a:t>goodwill </a:t>
            </a:r>
            <a:r>
              <a:rPr sz="2100" spc="204" dirty="0">
                <a:solidFill>
                  <a:srgbClr val="0000CC"/>
                </a:solidFill>
                <a:latin typeface="Times New Roman"/>
                <a:cs typeface="Times New Roman"/>
              </a:rPr>
              <a:t>with </a:t>
            </a:r>
            <a:r>
              <a:rPr sz="2100" spc="175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100" spc="-3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00" spc="160" dirty="0">
                <a:solidFill>
                  <a:srgbClr val="0000CC"/>
                </a:solidFill>
                <a:latin typeface="Times New Roman"/>
                <a:cs typeface="Times New Roman"/>
              </a:rPr>
              <a:t>receiver.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017" y="417868"/>
            <a:ext cx="5931535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Business Depends upon 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282" y="1194829"/>
            <a:ext cx="8005445" cy="540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059" indent="-467995">
              <a:lnSpc>
                <a:spcPts val="2880"/>
              </a:lnSpc>
              <a:spcBef>
                <a:spcPts val="95"/>
              </a:spcBef>
              <a:buClr>
                <a:srgbClr val="FF0000"/>
              </a:buClr>
              <a:buSzPct val="65306"/>
              <a:buFont typeface="Symbol"/>
              <a:buChar char=""/>
              <a:tabLst>
                <a:tab pos="480059" algn="l"/>
                <a:tab pos="480695" algn="l"/>
              </a:tabLst>
            </a:pP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Every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business is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economic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and social</a:t>
            </a:r>
            <a:r>
              <a:rPr sz="245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system</a:t>
            </a:r>
            <a:endParaRPr sz="2450">
              <a:latin typeface="Times New Roman"/>
              <a:cs typeface="Times New Roman"/>
            </a:endParaRPr>
          </a:p>
          <a:p>
            <a:pPr marL="480059" marR="5715" indent="-467995">
              <a:lnSpc>
                <a:spcPts val="2810"/>
              </a:lnSpc>
              <a:spcBef>
                <a:spcPts val="145"/>
              </a:spcBef>
              <a:buClr>
                <a:srgbClr val="FF0000"/>
              </a:buClr>
              <a:buSzPct val="65306"/>
              <a:buFont typeface="Symbol"/>
              <a:buChar char=""/>
              <a:tabLst>
                <a:tab pos="480059" algn="l"/>
                <a:tab pos="480695" algn="l"/>
              </a:tabLst>
            </a:pP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produce and sell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goods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and services </a:t>
            </a:r>
            <a:r>
              <a:rPr sz="2450" spc="10" dirty="0">
                <a:solidFill>
                  <a:srgbClr val="0000CC"/>
                </a:solidFill>
                <a:latin typeface="Times New Roman"/>
                <a:cs typeface="Times New Roman"/>
              </a:rPr>
              <a:t>any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business must 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coordinate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with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Symbol"/>
              <a:buChar char=""/>
            </a:pPr>
            <a:endParaRPr sz="22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75"/>
              </a:lnSpc>
              <a:buClr>
                <a:srgbClr val="FF0000"/>
              </a:buClr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Employees</a:t>
            </a:r>
            <a:endParaRPr sz="24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15"/>
              </a:lnSpc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dirty="0">
                <a:solidFill>
                  <a:srgbClr val="FF0000"/>
                </a:solidFill>
                <a:latin typeface="Times New Roman"/>
                <a:cs typeface="Times New Roman"/>
              </a:rPr>
              <a:t>Suppliers</a:t>
            </a:r>
            <a:endParaRPr sz="24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15"/>
              </a:lnSpc>
              <a:buClr>
                <a:srgbClr val="FF0000"/>
              </a:buClr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Customers</a:t>
            </a:r>
            <a:endParaRPr sz="24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15"/>
              </a:lnSpc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spc="-5" dirty="0">
                <a:solidFill>
                  <a:srgbClr val="FF0000"/>
                </a:solidFill>
                <a:latin typeface="Times New Roman"/>
                <a:cs typeface="Times New Roman"/>
              </a:rPr>
              <a:t>Legal </a:t>
            </a:r>
            <a:r>
              <a:rPr sz="2450" dirty="0">
                <a:solidFill>
                  <a:srgbClr val="FF0000"/>
                </a:solidFill>
                <a:latin typeface="Times New Roman"/>
                <a:cs typeface="Times New Roman"/>
              </a:rPr>
              <a:t>advisors</a:t>
            </a:r>
            <a:endParaRPr sz="24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15"/>
              </a:lnSpc>
              <a:buClr>
                <a:srgbClr val="FF0000"/>
              </a:buClr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Community</a:t>
            </a:r>
            <a:endParaRPr sz="2450">
              <a:latin typeface="Times New Roman"/>
              <a:cs typeface="Times New Roman"/>
            </a:endParaRPr>
          </a:p>
          <a:p>
            <a:pPr marL="948055" lvl="1" indent="-468630">
              <a:lnSpc>
                <a:spcPts val="2875"/>
              </a:lnSpc>
              <a:buSzPct val="65306"/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2450" spc="-5" dirty="0">
                <a:solidFill>
                  <a:srgbClr val="FF0000"/>
                </a:solidFill>
                <a:latin typeface="Times New Roman"/>
                <a:cs typeface="Times New Roman"/>
              </a:rPr>
              <a:t>Government </a:t>
            </a:r>
            <a:r>
              <a:rPr sz="2450" dirty="0">
                <a:solidFill>
                  <a:srgbClr val="FF0000"/>
                </a:solidFill>
                <a:latin typeface="Times New Roman"/>
                <a:cs typeface="Times New Roman"/>
              </a:rPr>
              <a:t>agencies</a:t>
            </a:r>
            <a:endParaRPr sz="24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Symbol"/>
              <a:buChar char=""/>
            </a:pPr>
            <a:endParaRPr sz="2300">
              <a:latin typeface="Times New Roman"/>
              <a:cs typeface="Times New Roman"/>
            </a:endParaRPr>
          </a:p>
          <a:p>
            <a:pPr marL="480059" indent="-467995">
              <a:lnSpc>
                <a:spcPts val="2875"/>
              </a:lnSpc>
              <a:buClr>
                <a:srgbClr val="FF0000"/>
              </a:buClr>
              <a:buSzPct val="65306"/>
              <a:buFont typeface="Symbol"/>
              <a:buChar char=""/>
              <a:tabLst>
                <a:tab pos="480059" algn="l"/>
                <a:tab pos="480695" algn="l"/>
              </a:tabLst>
            </a:pP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This </a:t>
            </a:r>
            <a:r>
              <a:rPr sz="2450" spc="-10" dirty="0">
                <a:solidFill>
                  <a:srgbClr val="0000CC"/>
                </a:solidFill>
                <a:latin typeface="Times New Roman"/>
                <a:cs typeface="Times New Roman"/>
              </a:rPr>
              <a:t>feet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is achieved </a:t>
            </a: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largely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through</a:t>
            </a:r>
            <a:r>
              <a:rPr sz="245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communication</a:t>
            </a:r>
            <a:endParaRPr sz="2450">
              <a:latin typeface="Times New Roman"/>
              <a:cs typeface="Times New Roman"/>
            </a:endParaRPr>
          </a:p>
          <a:p>
            <a:pPr marL="480059" marR="5080" indent="-467995">
              <a:lnSpc>
                <a:spcPts val="2810"/>
              </a:lnSpc>
              <a:spcBef>
                <a:spcPts val="140"/>
              </a:spcBef>
              <a:buClr>
                <a:srgbClr val="FF0000"/>
              </a:buClr>
              <a:buSzPct val="65306"/>
              <a:buFont typeface="Symbol"/>
              <a:buChar char=""/>
              <a:tabLst>
                <a:tab pos="480059" algn="l"/>
                <a:tab pos="480695" algn="l"/>
              </a:tabLst>
            </a:pP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Information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is managed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and exchanged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through </a:t>
            </a: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many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oral  written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electronic</a:t>
            </a:r>
            <a:r>
              <a:rPr sz="245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forms</a:t>
            </a:r>
            <a:endParaRPr sz="2450">
              <a:latin typeface="Times New Roman"/>
              <a:cs typeface="Times New Roman"/>
            </a:endParaRPr>
          </a:p>
          <a:p>
            <a:pPr marL="480059" indent="-467995">
              <a:lnSpc>
                <a:spcPts val="2750"/>
              </a:lnSpc>
              <a:buClr>
                <a:srgbClr val="FF0000"/>
              </a:buClr>
              <a:buSzPct val="65306"/>
              <a:buFont typeface="Symbol"/>
              <a:buChar char=""/>
              <a:tabLst>
                <a:tab pos="480059" algn="l"/>
                <a:tab pos="480695" algn="l"/>
              </a:tabLst>
            </a:pP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enables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human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beings </a:t>
            </a:r>
            <a:r>
              <a:rPr sz="2450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50" spc="5" dirty="0">
                <a:solidFill>
                  <a:srgbClr val="0000CC"/>
                </a:solidFill>
                <a:latin typeface="Times New Roman"/>
                <a:cs typeface="Times New Roman"/>
              </a:rPr>
              <a:t>work </a:t>
            </a:r>
            <a:r>
              <a:rPr sz="2450" spc="-5" dirty="0">
                <a:solidFill>
                  <a:srgbClr val="0000CC"/>
                </a:solidFill>
                <a:latin typeface="Times New Roman"/>
                <a:cs typeface="Times New Roman"/>
              </a:rPr>
              <a:t>together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3407-4B00-4693-8579-04101623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00200"/>
            <a:ext cx="7518973" cy="1107996"/>
          </a:xfrm>
        </p:spPr>
        <p:txBody>
          <a:bodyPr/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Please post your questions in comments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9343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782" y="413796"/>
            <a:ext cx="403732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55" dirty="0">
                <a:solidFill>
                  <a:srgbClr val="FF33CC"/>
                </a:solidFill>
                <a:uFill>
                  <a:solidFill>
                    <a:srgbClr val="FF33CC"/>
                  </a:solidFill>
                </a:uFill>
              </a:rPr>
              <a:t>Quotes </a:t>
            </a:r>
            <a:r>
              <a:rPr sz="2800" u="heavy" spc="60" dirty="0">
                <a:solidFill>
                  <a:srgbClr val="FF33CC"/>
                </a:solidFill>
                <a:uFill>
                  <a:solidFill>
                    <a:srgbClr val="FF33CC"/>
                  </a:solidFill>
                </a:uFill>
              </a:rPr>
              <a:t>on</a:t>
            </a:r>
            <a:r>
              <a:rPr sz="2800" u="heavy" spc="-60" dirty="0">
                <a:solidFill>
                  <a:srgbClr val="FF33CC"/>
                </a:solidFill>
                <a:uFill>
                  <a:solidFill>
                    <a:srgbClr val="FF33CC"/>
                  </a:solidFill>
                </a:uFill>
              </a:rPr>
              <a:t> </a:t>
            </a:r>
            <a:r>
              <a:rPr sz="2800" u="heavy" spc="65" dirty="0">
                <a:solidFill>
                  <a:srgbClr val="FF33CC"/>
                </a:solidFill>
                <a:uFill>
                  <a:solidFill>
                    <a:srgbClr val="FF33CC"/>
                  </a:solidFill>
                </a:uFill>
              </a:rPr>
              <a:t>Communication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4499" y="1179239"/>
            <a:ext cx="8415655" cy="53276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just">
              <a:lnSpc>
                <a:spcPts val="2750"/>
              </a:lnSpc>
              <a:spcBef>
                <a:spcPts val="309"/>
              </a:spcBef>
            </a:pP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400" spc="65" dirty="0">
                <a:solidFill>
                  <a:srgbClr val="0000CC"/>
                </a:solidFill>
                <a:latin typeface="Times New Roman"/>
                <a:cs typeface="Times New Roman"/>
              </a:rPr>
              <a:t>any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behavior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that </a:t>
            </a:r>
            <a:r>
              <a:rPr sz="2400" spc="30" dirty="0">
                <a:solidFill>
                  <a:srgbClr val="0000CC"/>
                </a:solidFill>
                <a:latin typeface="Times New Roman"/>
                <a:cs typeface="Times New Roman"/>
              </a:rPr>
              <a:t>results </a:t>
            </a:r>
            <a:r>
              <a:rPr sz="2400" spc="20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400" spc="70" dirty="0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exchange </a:t>
            </a:r>
            <a:r>
              <a:rPr sz="2400" spc="70" dirty="0">
                <a:solidFill>
                  <a:srgbClr val="0000CC"/>
                </a:solidFill>
                <a:latin typeface="Times New Roman"/>
                <a:cs typeface="Times New Roman"/>
              </a:rPr>
              <a:t>of 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meaning</a:t>
            </a:r>
            <a:endParaRPr sz="2400">
              <a:latin typeface="Times New Roman"/>
              <a:cs typeface="Times New Roman"/>
            </a:endParaRPr>
          </a:p>
          <a:p>
            <a:pPr marL="3372485" indent="-480059">
              <a:lnSpc>
                <a:spcPts val="2775"/>
              </a:lnSpc>
              <a:buFont typeface="Times New Roman"/>
              <a:buChar char="-"/>
              <a:tabLst>
                <a:tab pos="3372485" algn="l"/>
                <a:tab pos="3373120" algn="l"/>
              </a:tabLst>
            </a:pPr>
            <a:r>
              <a:rPr sz="2400" b="1" spc="50" dirty="0">
                <a:solidFill>
                  <a:srgbClr val="FF00FF"/>
                </a:solidFill>
                <a:latin typeface="Times New Roman"/>
                <a:cs typeface="Times New Roman"/>
              </a:rPr>
              <a:t>American </a:t>
            </a:r>
            <a:r>
              <a:rPr sz="2400" b="1" spc="60" dirty="0">
                <a:solidFill>
                  <a:srgbClr val="FF00FF"/>
                </a:solidFill>
                <a:latin typeface="Times New Roman"/>
                <a:cs typeface="Times New Roman"/>
              </a:rPr>
              <a:t>Management</a:t>
            </a:r>
            <a:r>
              <a:rPr sz="2400" b="1" spc="6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FF00FF"/>
                </a:solidFill>
                <a:latin typeface="Times New Roman"/>
                <a:cs typeface="Times New Roman"/>
              </a:rPr>
              <a:t>Association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12700" marR="12700" algn="just">
              <a:lnSpc>
                <a:spcPct val="96300"/>
              </a:lnSpc>
            </a:pP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process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involving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transmission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and  reception </a:t>
            </a:r>
            <a:r>
              <a:rPr sz="2400" spc="7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symbols </a:t>
            </a:r>
            <a:r>
              <a:rPr sz="2400" spc="35" dirty="0">
                <a:solidFill>
                  <a:srgbClr val="0000CC"/>
                </a:solidFill>
                <a:latin typeface="Times New Roman"/>
                <a:cs typeface="Times New Roman"/>
              </a:rPr>
              <a:t>eliciting</a:t>
            </a:r>
            <a:r>
              <a:rPr sz="2400" spc="6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meaning </a:t>
            </a:r>
            <a:r>
              <a:rPr sz="2400" spc="20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00" spc="35" dirty="0">
                <a:solidFill>
                  <a:srgbClr val="0000CC"/>
                </a:solidFill>
                <a:latin typeface="Times New Roman"/>
                <a:cs typeface="Times New Roman"/>
              </a:rPr>
              <a:t>minds </a:t>
            </a:r>
            <a:r>
              <a:rPr sz="2400" spc="7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participants </a:t>
            </a:r>
            <a:r>
              <a:rPr sz="2400" spc="55" dirty="0">
                <a:solidFill>
                  <a:srgbClr val="0000CC"/>
                </a:solidFill>
                <a:latin typeface="Times New Roman"/>
                <a:cs typeface="Times New Roman"/>
              </a:rPr>
              <a:t>by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making </a:t>
            </a:r>
            <a:r>
              <a:rPr sz="2400" spc="70" dirty="0">
                <a:solidFill>
                  <a:srgbClr val="0000CC"/>
                </a:solidFill>
                <a:latin typeface="Times New Roman"/>
                <a:cs typeface="Times New Roman"/>
              </a:rPr>
              <a:t>common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their </a:t>
            </a:r>
            <a:r>
              <a:rPr sz="2400" spc="15" dirty="0">
                <a:solidFill>
                  <a:srgbClr val="0000CC"/>
                </a:solidFill>
                <a:latin typeface="Times New Roman"/>
                <a:cs typeface="Times New Roman"/>
              </a:rPr>
              <a:t>life</a:t>
            </a:r>
            <a:r>
              <a:rPr sz="24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experiences.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372485" indent="-480059">
              <a:lnSpc>
                <a:spcPct val="100000"/>
              </a:lnSpc>
              <a:buFont typeface="Times New Roman"/>
              <a:buChar char="-"/>
              <a:tabLst>
                <a:tab pos="3372485" algn="l"/>
                <a:tab pos="3373120" algn="l"/>
              </a:tabLst>
            </a:pPr>
            <a:r>
              <a:rPr sz="2400" b="1" spc="50" dirty="0">
                <a:solidFill>
                  <a:srgbClr val="FF00FF"/>
                </a:solidFill>
                <a:latin typeface="Times New Roman"/>
                <a:cs typeface="Times New Roman"/>
              </a:rPr>
              <a:t>Baird Jr.E.John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12700" marR="12700" algn="just">
              <a:lnSpc>
                <a:spcPct val="96300"/>
              </a:lnSpc>
            </a:pPr>
            <a:r>
              <a:rPr sz="2400" spc="35" dirty="0">
                <a:solidFill>
                  <a:srgbClr val="0000CC"/>
                </a:solidFill>
                <a:latin typeface="Times New Roman"/>
                <a:cs typeface="Times New Roman"/>
              </a:rPr>
              <a:t>Effective</a:t>
            </a:r>
            <a:r>
              <a:rPr sz="2400" spc="6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sz="2400" spc="6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purposive symbolic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interchange  </a:t>
            </a:r>
            <a:r>
              <a:rPr sz="2400" spc="35" dirty="0">
                <a:solidFill>
                  <a:srgbClr val="0000CC"/>
                </a:solidFill>
                <a:latin typeface="Times New Roman"/>
                <a:cs typeface="Times New Roman"/>
              </a:rPr>
              <a:t>resulting </a:t>
            </a:r>
            <a:r>
              <a:rPr sz="2400" spc="20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workable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understanding and </a:t>
            </a:r>
            <a:r>
              <a:rPr sz="2400" spc="50" dirty="0">
                <a:solidFill>
                  <a:srgbClr val="0000CC"/>
                </a:solidFill>
                <a:latin typeface="Times New Roman"/>
                <a:cs typeface="Times New Roman"/>
              </a:rPr>
              <a:t>agreement </a:t>
            </a:r>
            <a:r>
              <a:rPr sz="2400" spc="55" dirty="0">
                <a:solidFill>
                  <a:srgbClr val="0000CC"/>
                </a:solidFill>
                <a:latin typeface="Times New Roman"/>
                <a:cs typeface="Times New Roman"/>
              </a:rPr>
              <a:t>between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sender </a:t>
            </a:r>
            <a:r>
              <a:rPr sz="2400" spc="30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400" spc="45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40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372485" indent="-480059">
              <a:lnSpc>
                <a:spcPct val="100000"/>
              </a:lnSpc>
              <a:buFont typeface="Times New Roman"/>
              <a:buChar char="-"/>
              <a:tabLst>
                <a:tab pos="3372485" algn="l"/>
                <a:tab pos="3373120" algn="l"/>
              </a:tabLst>
            </a:pPr>
            <a:r>
              <a:rPr sz="2400" b="1" spc="45" dirty="0">
                <a:solidFill>
                  <a:srgbClr val="FF33CC"/>
                </a:solidFill>
                <a:latin typeface="Times New Roman"/>
                <a:cs typeface="Times New Roman"/>
              </a:rPr>
              <a:t>George </a:t>
            </a:r>
            <a:r>
              <a:rPr sz="2400" b="1" spc="75" dirty="0">
                <a:solidFill>
                  <a:srgbClr val="FF33CC"/>
                </a:solidFill>
                <a:latin typeface="Times New Roman"/>
                <a:cs typeface="Times New Roman"/>
              </a:rPr>
              <a:t>T</a:t>
            </a:r>
            <a:r>
              <a:rPr sz="2400" b="1" spc="2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spc="65" dirty="0">
                <a:solidFill>
                  <a:srgbClr val="FF33CC"/>
                </a:solidFill>
                <a:latin typeface="Times New Roman"/>
                <a:cs typeface="Times New Roman"/>
              </a:rPr>
              <a:t>Vardaman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205" y="491068"/>
            <a:ext cx="8079105" cy="6045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14"/>
              </a:spcBef>
            </a:pPr>
            <a:r>
              <a:rPr sz="2550" u="heavy" spc="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imes New Roman"/>
                <a:cs typeface="Times New Roman"/>
              </a:rPr>
              <a:t>What </a:t>
            </a:r>
            <a:r>
              <a:rPr sz="2550" u="heavy" spc="-3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550" u="heavy" spc="14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2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Times New Roman"/>
                <a:cs typeface="Times New Roman"/>
              </a:rPr>
              <a:t>communication?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508634" indent="-496570">
              <a:lnSpc>
                <a:spcPts val="2995"/>
              </a:lnSpc>
              <a:spcBef>
                <a:spcPts val="5"/>
              </a:spcBef>
              <a:buClr>
                <a:srgbClr val="FF0000"/>
              </a:buClr>
              <a:buSzPct val="66666"/>
              <a:buFont typeface="Symbol"/>
              <a:buChar char=""/>
              <a:tabLst>
                <a:tab pos="508634" algn="l"/>
                <a:tab pos="509270" algn="l"/>
              </a:tabLst>
            </a:pP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550" spc="40" dirty="0">
                <a:solidFill>
                  <a:srgbClr val="0000CC"/>
                </a:solidFill>
                <a:latin typeface="Times New Roman"/>
                <a:cs typeface="Times New Roman"/>
              </a:rPr>
              <a:t>word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‘Communication’ </a:t>
            </a:r>
            <a:r>
              <a:rPr sz="2550" spc="-1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used </a:t>
            </a:r>
            <a:r>
              <a:rPr sz="2550" spc="-5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550" spc="35" dirty="0">
                <a:solidFill>
                  <a:srgbClr val="0000CC"/>
                </a:solidFill>
                <a:latin typeface="Times New Roman"/>
                <a:cs typeface="Times New Roman"/>
              </a:rPr>
              <a:t>common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talk</a:t>
            </a:r>
            <a:endParaRPr sz="2550">
              <a:latin typeface="Times New Roman"/>
              <a:cs typeface="Times New Roman"/>
            </a:endParaRPr>
          </a:p>
          <a:p>
            <a:pPr marL="508634" marR="13335" indent="-496570">
              <a:lnSpc>
                <a:spcPts val="2980"/>
              </a:lnSpc>
              <a:spcBef>
                <a:spcPts val="100"/>
              </a:spcBef>
              <a:buClr>
                <a:srgbClr val="FF0000"/>
              </a:buClr>
              <a:buSzPct val="66666"/>
              <a:buFont typeface="Symbol"/>
              <a:buChar char=""/>
              <a:tabLst>
                <a:tab pos="508634" algn="l"/>
                <a:tab pos="509270" algn="l"/>
                <a:tab pos="1744345" algn="l"/>
                <a:tab pos="2226310" algn="l"/>
                <a:tab pos="3145790" algn="l"/>
                <a:tab pos="4527550" algn="l"/>
                <a:tab pos="5022850" algn="l"/>
                <a:tab pos="6185535" algn="l"/>
                <a:tab pos="6680834" algn="l"/>
                <a:tab pos="7910830" algn="l"/>
              </a:tabLst>
            </a:pPr>
            <a:r>
              <a:rPr sz="2550" spc="3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550" spc="-1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-60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-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ea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550" spc="-3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ng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550" spc="7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550" spc="-8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-3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-3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-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550" spc="-3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-3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a  message </a:t>
            </a:r>
            <a:r>
              <a:rPr sz="2550" spc="45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another</a:t>
            </a:r>
            <a:r>
              <a:rPr sz="2550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person.</a:t>
            </a:r>
            <a:endParaRPr sz="2550">
              <a:latin typeface="Times New Roman"/>
              <a:cs typeface="Times New Roman"/>
            </a:endParaRPr>
          </a:p>
          <a:p>
            <a:pPr marL="508634" indent="-496570">
              <a:lnSpc>
                <a:spcPts val="2845"/>
              </a:lnSpc>
              <a:buClr>
                <a:srgbClr val="FF0000"/>
              </a:buClr>
              <a:buSzPct val="66666"/>
              <a:buFont typeface="Symbol"/>
              <a:buChar char=""/>
              <a:tabLst>
                <a:tab pos="508634" algn="l"/>
                <a:tab pos="509270" algn="l"/>
              </a:tabLst>
            </a:pPr>
            <a:r>
              <a:rPr sz="2550" spc="30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management: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879475" lvl="1" indent="-371475" algn="just">
              <a:lnSpc>
                <a:spcPts val="3020"/>
              </a:lnSpc>
              <a:buClr>
                <a:srgbClr val="FF0000"/>
              </a:buClr>
              <a:buSzPct val="66666"/>
              <a:buFont typeface="Symbol"/>
              <a:buChar char=""/>
              <a:tabLst>
                <a:tab pos="880110" algn="l"/>
              </a:tabLst>
            </a:pP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It 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ensures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your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message reaches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target</a:t>
            </a:r>
            <a:r>
              <a:rPr sz="2550" spc="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audience.</a:t>
            </a:r>
            <a:endParaRPr sz="2550">
              <a:latin typeface="Times New Roman"/>
              <a:cs typeface="Times New Roman"/>
            </a:endParaRPr>
          </a:p>
          <a:p>
            <a:pPr marL="879475" lvl="1" indent="-371475" algn="just">
              <a:lnSpc>
                <a:spcPts val="2955"/>
              </a:lnSpc>
              <a:buClr>
                <a:srgbClr val="FF0000"/>
              </a:buClr>
              <a:buSzPct val="66666"/>
              <a:buFont typeface="Symbol"/>
              <a:buChar char=""/>
              <a:tabLst>
                <a:tab pos="880110" algn="l"/>
              </a:tabLst>
            </a:pP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The receiver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understands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55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responds</a:t>
            </a:r>
            <a:endParaRPr sz="2550">
              <a:latin typeface="Times New Roman"/>
              <a:cs typeface="Times New Roman"/>
            </a:endParaRPr>
          </a:p>
          <a:p>
            <a:pPr marL="879475" marR="5080" lvl="1" indent="-371475" algn="just">
              <a:lnSpc>
                <a:spcPct val="96600"/>
              </a:lnSpc>
              <a:spcBef>
                <a:spcPts val="40"/>
              </a:spcBef>
              <a:buClr>
                <a:srgbClr val="FF0000"/>
              </a:buClr>
              <a:buSzPct val="66666"/>
              <a:buFont typeface="Symbol"/>
              <a:buChar char=""/>
              <a:tabLst>
                <a:tab pos="880110" algn="l"/>
              </a:tabLst>
            </a:pP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Ensures that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sender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also receives, understands, 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interprets 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responds </a:t>
            </a:r>
            <a:r>
              <a:rPr sz="2550" spc="45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messages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sent</a:t>
            </a:r>
            <a:r>
              <a:rPr sz="2550" spc="6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by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receiver.</a:t>
            </a:r>
            <a:endParaRPr sz="25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508634" indent="-496570">
              <a:lnSpc>
                <a:spcPts val="3020"/>
              </a:lnSpc>
              <a:buClr>
                <a:srgbClr val="FF0000"/>
              </a:buClr>
              <a:buSzPct val="66666"/>
              <a:buFont typeface="Symbol"/>
              <a:buChar char=""/>
              <a:tabLst>
                <a:tab pos="508634" algn="l"/>
                <a:tab pos="509270" algn="l"/>
              </a:tabLst>
            </a:pP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550" spc="-1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550" spc="40" dirty="0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important aspect </a:t>
            </a:r>
            <a:r>
              <a:rPr sz="2550" spc="45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550" spc="1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behavior</a:t>
            </a:r>
            <a:endParaRPr sz="2550">
              <a:latin typeface="Times New Roman"/>
              <a:cs typeface="Times New Roman"/>
            </a:endParaRPr>
          </a:p>
          <a:p>
            <a:pPr marL="508634" marR="7620" indent="-496570">
              <a:lnSpc>
                <a:spcPts val="2930"/>
              </a:lnSpc>
              <a:spcBef>
                <a:spcPts val="170"/>
              </a:spcBef>
              <a:buClr>
                <a:srgbClr val="FF0000"/>
              </a:buClr>
              <a:buSzPct val="66666"/>
              <a:buFont typeface="Symbol"/>
              <a:buChar char=""/>
              <a:tabLst>
                <a:tab pos="508634" algn="l"/>
                <a:tab pos="509270" algn="l"/>
                <a:tab pos="1645285" algn="l"/>
                <a:tab pos="3879850" algn="l"/>
                <a:tab pos="4263390" algn="l"/>
                <a:tab pos="5505450" algn="l"/>
                <a:tab pos="5995035" algn="l"/>
                <a:tab pos="6503670" algn="l"/>
                <a:tab pos="7567930" algn="l"/>
              </a:tabLst>
            </a:pPr>
            <a:r>
              <a:rPr sz="2550" spc="3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550" spc="-60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550" spc="12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spc="-10" dirty="0">
                <a:solidFill>
                  <a:srgbClr val="0000CC"/>
                </a:solidFill>
                <a:latin typeface="Times New Roman"/>
                <a:cs typeface="Times New Roman"/>
              </a:rPr>
              <a:t>mm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spc="-3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ca</a:t>
            </a:r>
            <a:r>
              <a:rPr sz="2550" spc="12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-8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7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-3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-20" dirty="0">
                <a:solidFill>
                  <a:srgbClr val="0000CC"/>
                </a:solidFill>
                <a:latin typeface="Times New Roman"/>
                <a:cs typeface="Times New Roman"/>
              </a:rPr>
              <a:t>ff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by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ll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-20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ac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2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550" spc="-2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5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550" spc="6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550" spc="-3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550" spc="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50" spc="10" dirty="0">
                <a:solidFill>
                  <a:srgbClr val="0000CC"/>
                </a:solidFill>
                <a:latin typeface="Times New Roman"/>
                <a:cs typeface="Times New Roman"/>
              </a:rPr>
              <a:t>t  influence </a:t>
            </a:r>
            <a:r>
              <a:rPr sz="2550" spc="20" dirty="0">
                <a:solidFill>
                  <a:srgbClr val="0000CC"/>
                </a:solidFill>
                <a:latin typeface="Times New Roman"/>
                <a:cs typeface="Times New Roman"/>
              </a:rPr>
              <a:t>human</a:t>
            </a:r>
            <a:r>
              <a:rPr sz="255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50" spc="15" dirty="0">
                <a:solidFill>
                  <a:srgbClr val="0000CC"/>
                </a:solidFill>
                <a:latin typeface="Times New Roman"/>
                <a:cs typeface="Times New Roman"/>
              </a:rPr>
              <a:t>behavior.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534" y="864844"/>
            <a:ext cx="7805420" cy="538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10"/>
              </a:spcBef>
            </a:pPr>
            <a:r>
              <a:rPr sz="225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Role of Communication –</a:t>
            </a:r>
            <a:r>
              <a:rPr sz="2250" u="heavy" spc="10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Importance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spc="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primary skill in management</a:t>
            </a:r>
            <a:r>
              <a:rPr sz="22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competency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70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spc="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skill central </a:t>
            </a:r>
            <a:r>
              <a:rPr sz="2250" spc="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everything we do – home, school,</a:t>
            </a:r>
            <a:r>
              <a:rPr sz="22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office…..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6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spc="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mortar that holds organisation together</a:t>
            </a:r>
            <a:endParaRPr sz="2250">
              <a:latin typeface="Times New Roman"/>
              <a:cs typeface="Times New Roman"/>
            </a:endParaRPr>
          </a:p>
          <a:p>
            <a:pPr marL="230504" marR="5080" indent="-215265">
              <a:lnSpc>
                <a:spcPts val="2600"/>
              </a:lnSpc>
              <a:spcBef>
                <a:spcPts val="63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Most important foundation skill for anyone in the world – ability  to communicate –</a:t>
            </a:r>
            <a:r>
              <a:rPr sz="22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globally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00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Communication in offices – ideas,</a:t>
            </a:r>
            <a:r>
              <a:rPr sz="22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persuasion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6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225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relations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70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Advertisement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6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Aviation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70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Space-science</a:t>
            </a:r>
            <a:endParaRPr sz="2250">
              <a:latin typeface="Times New Roman"/>
              <a:cs typeface="Times New Roman"/>
            </a:endParaRPr>
          </a:p>
          <a:p>
            <a:pPr marL="230504" indent="-215900">
              <a:lnSpc>
                <a:spcPct val="100000"/>
              </a:lnSpc>
              <a:spcBef>
                <a:spcPts val="46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30504" algn="l"/>
                <a:tab pos="231140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Communication to</a:t>
            </a:r>
            <a:r>
              <a:rPr sz="22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inform</a:t>
            </a:r>
            <a:endParaRPr sz="22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465"/>
              </a:spcBef>
              <a:buClr>
                <a:srgbClr val="339966"/>
              </a:buClr>
              <a:buSzPct val="66666"/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Communication to</a:t>
            </a:r>
            <a:r>
              <a:rPr sz="225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FF"/>
                </a:solidFill>
                <a:latin typeface="Times New Roman"/>
                <a:cs typeface="Times New Roman"/>
              </a:rPr>
              <a:t>persuade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662" y="495692"/>
            <a:ext cx="468122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210" dirty="0"/>
              <a:t>Importance </a:t>
            </a:r>
            <a:r>
              <a:rPr sz="2550" spc="215" dirty="0"/>
              <a:t>of</a:t>
            </a:r>
            <a:r>
              <a:rPr sz="2550" spc="-25" dirty="0"/>
              <a:t> </a:t>
            </a:r>
            <a:r>
              <a:rPr sz="2550" spc="225" dirty="0"/>
              <a:t>communication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569945" y="1198159"/>
            <a:ext cx="8092440" cy="3916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0" indent="-495934">
              <a:lnSpc>
                <a:spcPts val="2580"/>
              </a:lnSpc>
              <a:spcBef>
                <a:spcPts val="114"/>
              </a:spcBef>
              <a:buClr>
                <a:srgbClr val="FF0000"/>
              </a:buClr>
              <a:buSzPct val="65909"/>
              <a:buFont typeface="Symbol"/>
              <a:buChar char=""/>
              <a:tabLst>
                <a:tab pos="508000" algn="l"/>
                <a:tab pos="508634" algn="l"/>
              </a:tabLst>
            </a:pP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200" spc="105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central </a:t>
            </a:r>
            <a:r>
              <a:rPr sz="2200" spc="180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human</a:t>
            </a:r>
            <a:r>
              <a:rPr sz="2200" spc="-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0000CC"/>
                </a:solidFill>
                <a:latin typeface="Times New Roman"/>
                <a:cs typeface="Times New Roman"/>
              </a:rPr>
              <a:t>activity.</a:t>
            </a:r>
            <a:endParaRPr sz="2200">
              <a:latin typeface="Times New Roman"/>
              <a:cs typeface="Times New Roman"/>
            </a:endParaRPr>
          </a:p>
          <a:p>
            <a:pPr marL="508000" indent="-495934">
              <a:lnSpc>
                <a:spcPts val="2545"/>
              </a:lnSpc>
              <a:buClr>
                <a:srgbClr val="FF0000"/>
              </a:buClr>
              <a:buSzPct val="65909"/>
              <a:buFont typeface="Symbol"/>
              <a:buChar char=""/>
              <a:tabLst>
                <a:tab pos="508000" algn="l"/>
                <a:tab pos="508634" algn="l"/>
              </a:tabLst>
            </a:pP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It </a:t>
            </a:r>
            <a:r>
              <a:rPr sz="2200" spc="8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200" spc="204" dirty="0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sz="2200" spc="150" dirty="0">
                <a:solidFill>
                  <a:srgbClr val="0000CC"/>
                </a:solidFill>
                <a:latin typeface="Times New Roman"/>
                <a:cs typeface="Times New Roman"/>
              </a:rPr>
              <a:t>integral part </a:t>
            </a: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of our</a:t>
            </a:r>
            <a:r>
              <a:rPr sz="22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daily </a:t>
            </a:r>
            <a:r>
              <a:rPr sz="2200" spc="105" dirty="0">
                <a:solidFill>
                  <a:srgbClr val="0000CC"/>
                </a:solidFill>
                <a:latin typeface="Times New Roman"/>
                <a:cs typeface="Times New Roman"/>
              </a:rPr>
              <a:t>life.</a:t>
            </a:r>
            <a:endParaRPr sz="2200">
              <a:latin typeface="Times New Roman"/>
              <a:cs typeface="Times New Roman"/>
            </a:endParaRPr>
          </a:p>
          <a:p>
            <a:pPr marL="508000" indent="-495934">
              <a:lnSpc>
                <a:spcPts val="2605"/>
              </a:lnSpc>
              <a:buClr>
                <a:srgbClr val="FF0000"/>
              </a:buClr>
              <a:buSzPct val="65909"/>
              <a:buFont typeface="Symbol"/>
              <a:buChar char=""/>
              <a:tabLst>
                <a:tab pos="508000" algn="l"/>
                <a:tab pos="508634" algn="l"/>
              </a:tabLst>
            </a:pPr>
            <a:r>
              <a:rPr sz="2200" spc="170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daily </a:t>
            </a:r>
            <a:r>
              <a:rPr sz="2200" spc="105" dirty="0">
                <a:solidFill>
                  <a:srgbClr val="0000CC"/>
                </a:solidFill>
                <a:latin typeface="Times New Roman"/>
                <a:cs typeface="Times New Roman"/>
              </a:rPr>
              <a:t>life, </a:t>
            </a:r>
            <a:r>
              <a:rPr sz="2200" spc="229" dirty="0">
                <a:solidFill>
                  <a:srgbClr val="0000CC"/>
                </a:solidFill>
                <a:latin typeface="Times New Roman"/>
                <a:cs typeface="Times New Roman"/>
              </a:rPr>
              <a:t>we </a:t>
            </a:r>
            <a:r>
              <a:rPr sz="2200" spc="170" dirty="0">
                <a:solidFill>
                  <a:srgbClr val="0000CC"/>
                </a:solidFill>
                <a:latin typeface="Times New Roman"/>
                <a:cs typeface="Times New Roman"/>
              </a:rPr>
              <a:t>have</a:t>
            </a:r>
            <a:r>
              <a:rPr sz="2200" spc="-1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0000CC"/>
                </a:solidFill>
                <a:latin typeface="Times New Roman"/>
                <a:cs typeface="Times New Roman"/>
              </a:rPr>
              <a:t>to: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 marL="878205" lvl="1" indent="-370840">
              <a:lnSpc>
                <a:spcPct val="100000"/>
              </a:lnSpc>
              <a:buClr>
                <a:srgbClr val="FF0000"/>
              </a:buClr>
              <a:buSzPct val="65909"/>
              <a:buFont typeface="Symbol"/>
              <a:buChar char=""/>
              <a:tabLst>
                <a:tab pos="878205" algn="l"/>
                <a:tab pos="878840" algn="l"/>
              </a:tabLst>
            </a:pPr>
            <a:r>
              <a:rPr sz="2200" u="sng" spc="1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Adaption</a:t>
            </a:r>
            <a:r>
              <a:rPr sz="2200" spc="17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2250">
              <a:latin typeface="Times New Roman"/>
              <a:cs typeface="Times New Roman"/>
            </a:endParaRPr>
          </a:p>
          <a:p>
            <a:pPr marL="1373505" marR="10160" lvl="2" indent="-495934">
              <a:lnSpc>
                <a:spcPts val="2530"/>
              </a:lnSpc>
              <a:spcBef>
                <a:spcPts val="5"/>
              </a:spcBef>
              <a:buClr>
                <a:srgbClr val="FF0000"/>
              </a:buClr>
              <a:buSzPct val="65909"/>
              <a:buFont typeface="Symbol"/>
              <a:buChar char=""/>
              <a:tabLst>
                <a:tab pos="1373505" algn="l"/>
                <a:tab pos="1374140" algn="l"/>
                <a:tab pos="2310130" algn="l"/>
                <a:tab pos="2890520" algn="l"/>
                <a:tab pos="5455285" algn="l"/>
                <a:tab pos="5732145" algn="l"/>
              </a:tabLst>
            </a:pPr>
            <a:r>
              <a:rPr sz="2200" spc="180" dirty="0">
                <a:solidFill>
                  <a:srgbClr val="0000CC"/>
                </a:solidFill>
                <a:latin typeface="Times New Roman"/>
                <a:cs typeface="Times New Roman"/>
              </a:rPr>
              <a:t>Adapt	</a:t>
            </a: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our	</a:t>
            </a:r>
            <a:r>
              <a:rPr sz="2200" spc="180" dirty="0">
                <a:solidFill>
                  <a:srgbClr val="0000CC"/>
                </a:solidFill>
                <a:latin typeface="Times New Roman"/>
                <a:cs typeface="Times New Roman"/>
              </a:rPr>
              <a:t>communication</a:t>
            </a:r>
            <a:r>
              <a:rPr sz="2200" spc="4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to	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a	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variety </a:t>
            </a: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200" spc="210" dirty="0">
                <a:solidFill>
                  <a:srgbClr val="0000CC"/>
                </a:solidFill>
                <a:latin typeface="Times New Roman"/>
                <a:cs typeface="Times New Roman"/>
              </a:rPr>
              <a:t>human  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settings </a:t>
            </a:r>
            <a:r>
              <a:rPr sz="2200" spc="170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or</a:t>
            </a:r>
            <a:r>
              <a:rPr sz="2200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persons</a:t>
            </a:r>
            <a:endParaRPr sz="2200">
              <a:latin typeface="Times New Roman"/>
              <a:cs typeface="Times New Roman"/>
            </a:endParaRPr>
          </a:p>
          <a:p>
            <a:pPr marL="1373505" marR="5080" lvl="2" indent="-495934">
              <a:lnSpc>
                <a:spcPts val="2520"/>
              </a:lnSpc>
              <a:spcBef>
                <a:spcPts val="35"/>
              </a:spcBef>
              <a:buClr>
                <a:srgbClr val="FF0000"/>
              </a:buClr>
              <a:buSzPct val="65909"/>
              <a:buFont typeface="Symbol"/>
              <a:buChar char=""/>
              <a:tabLst>
                <a:tab pos="1373505" algn="l"/>
                <a:tab pos="1374140" algn="l"/>
                <a:tab pos="2416810" algn="l"/>
                <a:tab pos="2990850" algn="l"/>
                <a:tab pos="3643629" algn="l"/>
                <a:tab pos="4401820" algn="l"/>
                <a:tab pos="5028565" algn="l"/>
                <a:tab pos="5674995" algn="l"/>
                <a:tab pos="7179945" algn="l"/>
                <a:tab pos="7675245" algn="l"/>
              </a:tabLst>
            </a:pPr>
            <a:r>
              <a:rPr sz="2200" spc="240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24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200" spc="190" dirty="0">
                <a:solidFill>
                  <a:srgbClr val="0000CC"/>
                </a:solidFill>
                <a:latin typeface="Times New Roman"/>
                <a:cs typeface="Times New Roman"/>
              </a:rPr>
              <a:t>he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4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200" spc="24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200" spc="10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280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14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21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ss</a:t>
            </a:r>
            <a:r>
              <a:rPr sz="2200" spc="24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200" spc="310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200" spc="12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ng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6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2200" spc="140" dirty="0">
                <a:solidFill>
                  <a:srgbClr val="0000CC"/>
                </a:solidFill>
                <a:latin typeface="Times New Roman"/>
                <a:cs typeface="Times New Roman"/>
              </a:rPr>
              <a:t>interaction.</a:t>
            </a:r>
            <a:endParaRPr sz="2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2050">
              <a:latin typeface="Times New Roman"/>
              <a:cs typeface="Times New Roman"/>
            </a:endParaRPr>
          </a:p>
          <a:p>
            <a:pPr marL="878205" lvl="1" indent="-370840">
              <a:lnSpc>
                <a:spcPct val="100000"/>
              </a:lnSpc>
              <a:buClr>
                <a:srgbClr val="FF0000"/>
              </a:buClr>
              <a:buSzPct val="65909"/>
              <a:buFont typeface="Symbol"/>
              <a:buChar char=""/>
              <a:tabLst>
                <a:tab pos="878205" algn="l"/>
                <a:tab pos="878840" algn="l"/>
              </a:tabLst>
            </a:pPr>
            <a:r>
              <a:rPr sz="2200" u="sng" spc="2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Make</a:t>
            </a:r>
            <a:r>
              <a:rPr sz="2200" u="sng" spc="10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16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Decisions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609" y="5723547"/>
            <a:ext cx="182880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30655" algn="l"/>
              </a:tabLst>
            </a:pPr>
            <a:r>
              <a:rPr sz="2200" spc="204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200" spc="21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es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280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520" y="5397258"/>
            <a:ext cx="5225415" cy="1009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0" indent="-495934">
              <a:lnSpc>
                <a:spcPts val="2605"/>
              </a:lnSpc>
              <a:spcBef>
                <a:spcPts val="114"/>
              </a:spcBef>
              <a:buClr>
                <a:srgbClr val="FF0000"/>
              </a:buClr>
              <a:buSzPct val="65909"/>
              <a:buFont typeface="Symbol"/>
              <a:buChar char=""/>
              <a:tabLst>
                <a:tab pos="508000" algn="l"/>
                <a:tab pos="508634" algn="l"/>
              </a:tabLst>
            </a:pPr>
            <a:r>
              <a:rPr sz="2200" spc="215" dirty="0">
                <a:solidFill>
                  <a:srgbClr val="0000CC"/>
                </a:solidFill>
                <a:latin typeface="Times New Roman"/>
                <a:cs typeface="Times New Roman"/>
              </a:rPr>
              <a:t>Make 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daily</a:t>
            </a:r>
            <a:r>
              <a:rPr sz="22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0000CC"/>
                </a:solidFill>
                <a:latin typeface="Times New Roman"/>
                <a:cs typeface="Times New Roman"/>
              </a:rPr>
              <a:t>decisions</a:t>
            </a:r>
            <a:endParaRPr sz="2200">
              <a:latin typeface="Times New Roman"/>
              <a:cs typeface="Times New Roman"/>
            </a:endParaRPr>
          </a:p>
          <a:p>
            <a:pPr marL="508000" marR="5080" indent="-495934">
              <a:lnSpc>
                <a:spcPts val="2520"/>
              </a:lnSpc>
              <a:spcBef>
                <a:spcPts val="150"/>
              </a:spcBef>
              <a:buClr>
                <a:srgbClr val="FF0000"/>
              </a:buClr>
              <a:buSzPct val="65909"/>
              <a:buFont typeface="Symbol"/>
              <a:buChar char=""/>
              <a:tabLst>
                <a:tab pos="508000" algn="l"/>
                <a:tab pos="508634" algn="l"/>
                <a:tab pos="1517015" algn="l"/>
                <a:tab pos="2104390" algn="l"/>
                <a:tab pos="4346575" algn="l"/>
                <a:tab pos="4808220" algn="l"/>
              </a:tabLst>
            </a:pPr>
            <a:r>
              <a:rPr sz="2200" spc="28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200" spc="24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ut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200" spc="17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pp</a:t>
            </a:r>
            <a:r>
              <a:rPr sz="2200" spc="8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200" spc="24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200" spc="20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200" spc="14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200" spc="1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ate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200" spc="21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spc="15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29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200" spc="130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200" spc="16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200" spc="14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200" spc="125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2200" spc="150" dirty="0">
                <a:solidFill>
                  <a:srgbClr val="0000CC"/>
                </a:solidFill>
                <a:latin typeface="Times New Roman"/>
                <a:cs typeface="Times New Roman"/>
              </a:rPr>
              <a:t>sent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7" y="418311"/>
            <a:ext cx="8306434" cy="57702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80" dirty="0">
                <a:latin typeface="Times New Roman"/>
                <a:cs typeface="Times New Roman"/>
              </a:rPr>
              <a:t>Contd…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659130" indent="-516890">
              <a:lnSpc>
                <a:spcPct val="100000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659130" algn="l"/>
                <a:tab pos="659765" algn="l"/>
              </a:tabLst>
            </a:pPr>
            <a:r>
              <a:rPr sz="2050" u="sng" spc="3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sz="2050" spc="31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Symbol"/>
              <a:buChar char=""/>
            </a:pPr>
            <a:endParaRPr sz="2100">
              <a:latin typeface="Times New Roman"/>
              <a:cs typeface="Times New Roman"/>
            </a:endParaRPr>
          </a:p>
          <a:p>
            <a:pPr marL="1044575" marR="12065" lvl="1" indent="-386080">
              <a:lnSpc>
                <a:spcPts val="2360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</a:tabLst>
            </a:pPr>
            <a:r>
              <a:rPr sz="2050" spc="350" dirty="0">
                <a:solidFill>
                  <a:srgbClr val="0000CC"/>
                </a:solidFill>
                <a:latin typeface="Times New Roman"/>
                <a:cs typeface="Times New Roman"/>
              </a:rPr>
              <a:t>Be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05" dirty="0">
                <a:solidFill>
                  <a:srgbClr val="0000CC"/>
                </a:solidFill>
                <a:latin typeface="Times New Roman"/>
                <a:cs typeface="Times New Roman"/>
              </a:rPr>
              <a:t>aware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40" dirty="0">
                <a:solidFill>
                  <a:srgbClr val="0000CC"/>
                </a:solidFill>
                <a:latin typeface="Times New Roman"/>
                <a:cs typeface="Times New Roman"/>
              </a:rPr>
              <a:t>that</a:t>
            </a:r>
            <a:r>
              <a:rPr sz="2050" spc="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65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050" spc="2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10" dirty="0">
                <a:solidFill>
                  <a:srgbClr val="0000CC"/>
                </a:solidFill>
                <a:latin typeface="Times New Roman"/>
                <a:cs typeface="Times New Roman"/>
              </a:rPr>
              <a:t>manner</a:t>
            </a:r>
            <a:r>
              <a:rPr sz="2050" spc="20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05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050" spc="2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15" dirty="0">
                <a:solidFill>
                  <a:srgbClr val="0000CC"/>
                </a:solidFill>
                <a:latin typeface="Times New Roman"/>
                <a:cs typeface="Times New Roman"/>
              </a:rPr>
              <a:t>methods</a:t>
            </a:r>
            <a:r>
              <a:rPr sz="2050" spc="1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80" dirty="0">
                <a:solidFill>
                  <a:srgbClr val="0000CC"/>
                </a:solidFill>
                <a:latin typeface="Times New Roman"/>
                <a:cs typeface="Times New Roman"/>
              </a:rPr>
              <a:t>we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00" dirty="0">
                <a:solidFill>
                  <a:srgbClr val="0000CC"/>
                </a:solidFill>
                <a:latin typeface="Times New Roman"/>
                <a:cs typeface="Times New Roman"/>
              </a:rPr>
              <a:t>choose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54" dirty="0">
                <a:solidFill>
                  <a:srgbClr val="0000CC"/>
                </a:solidFill>
                <a:latin typeface="Times New Roman"/>
                <a:cs typeface="Times New Roman"/>
              </a:rPr>
              <a:t>to  </a:t>
            </a:r>
            <a:r>
              <a:rPr sz="2050" spc="315" dirty="0">
                <a:solidFill>
                  <a:srgbClr val="0000CC"/>
                </a:solidFill>
                <a:latin typeface="Times New Roman"/>
                <a:cs typeface="Times New Roman"/>
              </a:rPr>
              <a:t>communicate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our</a:t>
            </a:r>
            <a:r>
              <a:rPr sz="2050" spc="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messages.</a:t>
            </a:r>
            <a:endParaRPr sz="2050">
              <a:latin typeface="Times New Roman"/>
              <a:cs typeface="Times New Roman"/>
            </a:endParaRPr>
          </a:p>
          <a:p>
            <a:pPr marL="1044575" marR="15875" lvl="1" indent="-386080">
              <a:lnSpc>
                <a:spcPts val="2360"/>
              </a:lnSpc>
              <a:spcBef>
                <a:spcPts val="30"/>
              </a:spcBef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  <a:tab pos="2005964" algn="l"/>
                <a:tab pos="2576195" algn="l"/>
                <a:tab pos="3750310" algn="l"/>
                <a:tab pos="4333875" algn="l"/>
                <a:tab pos="4993005" algn="l"/>
                <a:tab pos="7024370" algn="l"/>
                <a:tab pos="7552690" algn="l"/>
              </a:tabLst>
            </a:pPr>
            <a:r>
              <a:rPr sz="2050" spc="46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050" spc="29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32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050" spc="33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18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050" spc="459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050" spc="33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050" spc="18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37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050" spc="33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229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050" spc="29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32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50" spc="229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2050" spc="180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ec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50" spc="1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050" spc="32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es</a:t>
            </a:r>
            <a:r>
              <a:rPr sz="2050" spc="254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43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050" spc="220" dirty="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sz="205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50" spc="229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050" spc="37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050" spc="22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050" spc="204" dirty="0">
                <a:solidFill>
                  <a:srgbClr val="0000CC"/>
                </a:solidFill>
                <a:latin typeface="Times New Roman"/>
                <a:cs typeface="Times New Roman"/>
              </a:rPr>
              <a:t>e 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messages.</a:t>
            </a:r>
            <a:endParaRPr sz="20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659130" indent="-516890">
              <a:lnSpc>
                <a:spcPct val="100000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659130" algn="l"/>
                <a:tab pos="659765" algn="l"/>
              </a:tabLst>
            </a:pPr>
            <a:r>
              <a:rPr sz="2050" u="sng" spc="2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044575" lvl="1" indent="-386080">
              <a:lnSpc>
                <a:spcPts val="2430"/>
              </a:lnSpc>
              <a:spcBef>
                <a:spcPts val="5"/>
              </a:spcBef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</a:tabLst>
            </a:pPr>
            <a:r>
              <a:rPr sz="2050" spc="245" dirty="0">
                <a:solidFill>
                  <a:srgbClr val="0000CC"/>
                </a:solidFill>
                <a:latin typeface="Times New Roman"/>
                <a:cs typeface="Times New Roman"/>
              </a:rPr>
              <a:t>Interpret </a:t>
            </a:r>
            <a:r>
              <a:rPr sz="2050" spc="290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050" spc="265" dirty="0">
                <a:solidFill>
                  <a:srgbClr val="0000CC"/>
                </a:solidFill>
                <a:latin typeface="Times New Roman"/>
                <a:cs typeface="Times New Roman"/>
              </a:rPr>
              <a:t>evaluate </a:t>
            </a:r>
            <a:r>
              <a:rPr sz="2050" spc="295" dirty="0">
                <a:solidFill>
                  <a:srgbClr val="0000CC"/>
                </a:solidFill>
                <a:latin typeface="Times New Roman"/>
                <a:cs typeface="Times New Roman"/>
              </a:rPr>
              <a:t>messages 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received</a:t>
            </a:r>
            <a:r>
              <a:rPr sz="2050" spc="-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everyday.</a:t>
            </a:r>
            <a:endParaRPr sz="2050">
              <a:latin typeface="Times New Roman"/>
              <a:cs typeface="Times New Roman"/>
            </a:endParaRPr>
          </a:p>
          <a:p>
            <a:pPr marL="1175385" marR="5080" lvl="1" indent="-516255">
              <a:lnSpc>
                <a:spcPts val="2360"/>
              </a:lnSpc>
              <a:spcBef>
                <a:spcPts val="130"/>
              </a:spcBef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  <a:tab pos="3570604" algn="l"/>
              </a:tabLst>
            </a:pPr>
            <a:r>
              <a:rPr sz="2050" spc="355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050" spc="4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decide</a:t>
            </a:r>
            <a:r>
              <a:rPr sz="2050" spc="4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10" dirty="0">
                <a:solidFill>
                  <a:srgbClr val="0000CC"/>
                </a:solidFill>
                <a:latin typeface="Times New Roman"/>
                <a:cs typeface="Times New Roman"/>
              </a:rPr>
              <a:t>what	</a:t>
            </a:r>
            <a:r>
              <a:rPr sz="2050" spc="270" dirty="0">
                <a:solidFill>
                  <a:srgbClr val="0000CC"/>
                </a:solidFill>
                <a:latin typeface="Times New Roman"/>
                <a:cs typeface="Times New Roman"/>
              </a:rPr>
              <a:t>action </a:t>
            </a:r>
            <a:r>
              <a:rPr sz="2050" spc="280" dirty="0">
                <a:solidFill>
                  <a:srgbClr val="0000CC"/>
                </a:solidFill>
                <a:latin typeface="Times New Roman"/>
                <a:cs typeface="Times New Roman"/>
              </a:rPr>
              <a:t>to take </a:t>
            </a:r>
            <a:r>
              <a:rPr sz="2050" spc="350" dirty="0">
                <a:solidFill>
                  <a:srgbClr val="0000CC"/>
                </a:solidFill>
                <a:latin typeface="Times New Roman"/>
                <a:cs typeface="Times New Roman"/>
              </a:rPr>
              <a:t>on </a:t>
            </a:r>
            <a:r>
              <a:rPr sz="2050" spc="300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050" spc="250" dirty="0">
                <a:solidFill>
                  <a:srgbClr val="0000CC"/>
                </a:solidFill>
                <a:latin typeface="Times New Roman"/>
                <a:cs typeface="Times New Roman"/>
              </a:rPr>
              <a:t>basis </a:t>
            </a:r>
            <a:r>
              <a:rPr sz="2050" spc="295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050" spc="265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message.</a:t>
            </a:r>
            <a:endParaRPr sz="20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659130" indent="-516890">
              <a:lnSpc>
                <a:spcPct val="100000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659130" algn="l"/>
                <a:tab pos="659765" algn="l"/>
              </a:tabLst>
            </a:pPr>
            <a:r>
              <a:rPr sz="2050" u="sng" spc="2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Interaction</a:t>
            </a:r>
            <a:r>
              <a:rPr sz="2050" spc="24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044575" lvl="1" indent="-386080">
              <a:lnSpc>
                <a:spcPts val="2425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</a:tabLst>
            </a:pPr>
            <a:r>
              <a:rPr sz="2050" spc="245" dirty="0">
                <a:solidFill>
                  <a:srgbClr val="0000CC"/>
                </a:solidFill>
                <a:latin typeface="Times New Roman"/>
                <a:cs typeface="Times New Roman"/>
              </a:rPr>
              <a:t>Interact </a:t>
            </a:r>
            <a:r>
              <a:rPr sz="2050" spc="275" dirty="0">
                <a:solidFill>
                  <a:srgbClr val="0000CC"/>
                </a:solidFill>
                <a:latin typeface="Times New Roman"/>
                <a:cs typeface="Times New Roman"/>
              </a:rPr>
              <a:t>with </a:t>
            </a:r>
            <a:r>
              <a:rPr sz="2050" spc="285" dirty="0">
                <a:solidFill>
                  <a:srgbClr val="0000CC"/>
                </a:solidFill>
                <a:latin typeface="Times New Roman"/>
                <a:cs typeface="Times New Roman"/>
              </a:rPr>
              <a:t>people </a:t>
            </a:r>
            <a:r>
              <a:rPr sz="2050" spc="225" dirty="0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sz="2050" spc="-1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05" dirty="0">
                <a:solidFill>
                  <a:srgbClr val="0000CC"/>
                </a:solidFill>
                <a:latin typeface="Times New Roman"/>
                <a:cs typeface="Times New Roman"/>
              </a:rPr>
              <a:t>groups</a:t>
            </a:r>
            <a:endParaRPr sz="2050">
              <a:latin typeface="Times New Roman"/>
              <a:cs typeface="Times New Roman"/>
            </a:endParaRPr>
          </a:p>
          <a:p>
            <a:pPr marL="1044575" lvl="1" indent="-386080">
              <a:lnSpc>
                <a:spcPts val="2425"/>
              </a:lnSpc>
              <a:buClr>
                <a:srgbClr val="FF0000"/>
              </a:buClr>
              <a:buSzPct val="65853"/>
              <a:buFont typeface="Symbol"/>
              <a:buChar char=""/>
              <a:tabLst>
                <a:tab pos="1044575" algn="l"/>
                <a:tab pos="1045210" algn="l"/>
              </a:tabLst>
            </a:pPr>
            <a:r>
              <a:rPr sz="2050" spc="295" dirty="0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sz="2050" spc="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45" dirty="0">
                <a:solidFill>
                  <a:srgbClr val="0000CC"/>
                </a:solidFill>
                <a:latin typeface="Times New Roman"/>
                <a:cs typeface="Times New Roman"/>
              </a:rPr>
              <a:t>home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90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05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65" dirty="0">
                <a:solidFill>
                  <a:srgbClr val="0000CC"/>
                </a:solidFill>
                <a:latin typeface="Times New Roman"/>
                <a:cs typeface="Times New Roman"/>
              </a:rPr>
              <a:t>outside</a:t>
            </a:r>
            <a:r>
              <a:rPr sz="2050" spc="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45" dirty="0">
                <a:solidFill>
                  <a:srgbClr val="0000CC"/>
                </a:solidFill>
                <a:latin typeface="Times New Roman"/>
                <a:cs typeface="Times New Roman"/>
              </a:rPr>
              <a:t>home</a:t>
            </a:r>
            <a:r>
              <a:rPr sz="2050" spc="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90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05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229" dirty="0">
                <a:solidFill>
                  <a:srgbClr val="0000CC"/>
                </a:solidFill>
                <a:latin typeface="Times New Roman"/>
                <a:cs typeface="Times New Roman"/>
              </a:rPr>
              <a:t>at</a:t>
            </a:r>
            <a:r>
              <a:rPr sz="2050" spc="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50" spc="300" dirty="0">
                <a:solidFill>
                  <a:srgbClr val="0000CC"/>
                </a:solidFill>
                <a:latin typeface="Times New Roman"/>
                <a:cs typeface="Times New Roman"/>
              </a:rPr>
              <a:t>work.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32323"/>
            <a:ext cx="7961630" cy="6331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30" dirty="0">
                <a:latin typeface="Times New Roman"/>
                <a:cs typeface="Times New Roman"/>
              </a:rPr>
              <a:t>Contd…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467485" indent="-48514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6000"/>
              <a:buFont typeface="Symbol"/>
              <a:buChar char=""/>
              <a:tabLst>
                <a:tab pos="1467485" algn="l"/>
                <a:tab pos="1468120" algn="l"/>
              </a:tabLst>
            </a:pPr>
            <a:r>
              <a:rPr sz="2500" u="heavy" spc="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Education</a:t>
            </a: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953260" lvl="1" indent="-486409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6000"/>
              <a:buFont typeface="Symbol"/>
              <a:buChar char=""/>
              <a:tabLst>
                <a:tab pos="1953260" algn="l"/>
                <a:tab pos="1953895" algn="l"/>
              </a:tabLst>
            </a:pPr>
            <a:r>
              <a:rPr sz="2500" spc="10" dirty="0">
                <a:solidFill>
                  <a:srgbClr val="0000CC"/>
                </a:solidFill>
                <a:latin typeface="Times New Roman"/>
                <a:cs typeface="Times New Roman"/>
              </a:rPr>
              <a:t>Development </a:t>
            </a:r>
            <a:r>
              <a:rPr sz="2500" spc="4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500" spc="2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5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00CC"/>
                </a:solidFill>
                <a:latin typeface="Times New Roman"/>
                <a:cs typeface="Times New Roman"/>
              </a:rPr>
              <a:t>person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467485" indent="-485140">
              <a:lnSpc>
                <a:spcPct val="100000"/>
              </a:lnSpc>
              <a:buClr>
                <a:srgbClr val="FF0000"/>
              </a:buClr>
              <a:buSzPct val="66000"/>
              <a:buFont typeface="Symbol"/>
              <a:buChar char=""/>
              <a:tabLst>
                <a:tab pos="1467485" algn="l"/>
                <a:tab pos="1468120" algn="l"/>
              </a:tabLst>
            </a:pPr>
            <a:r>
              <a:rPr sz="2500" u="heavy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Family</a:t>
            </a:r>
            <a:r>
              <a:rPr sz="2500" u="heavy" spc="-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Life</a:t>
            </a:r>
            <a:r>
              <a:rPr sz="2500" spc="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953260" lvl="1" indent="-486409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6000"/>
              <a:buFont typeface="Symbol"/>
              <a:buChar char=""/>
              <a:tabLst>
                <a:tab pos="1953260" algn="l"/>
                <a:tab pos="1953895" algn="l"/>
              </a:tabLst>
            </a:pP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Communication the </a:t>
            </a:r>
            <a:r>
              <a:rPr sz="2500" spc="5" dirty="0">
                <a:solidFill>
                  <a:srgbClr val="0000CC"/>
                </a:solidFill>
                <a:latin typeface="Times New Roman"/>
                <a:cs typeface="Times New Roman"/>
              </a:rPr>
              <a:t>best </a:t>
            </a:r>
            <a:r>
              <a:rPr sz="2500" dirty="0">
                <a:solidFill>
                  <a:srgbClr val="0000CC"/>
                </a:solidFill>
                <a:latin typeface="Times New Roman"/>
                <a:cs typeface="Times New Roman"/>
              </a:rPr>
              <a:t>nurturing</a:t>
            </a:r>
            <a:r>
              <a:rPr sz="25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00CC"/>
                </a:solidFill>
                <a:latin typeface="Times New Roman"/>
                <a:cs typeface="Times New Roman"/>
              </a:rPr>
              <a:t>ground.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467485" indent="-48514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6000"/>
              <a:buFont typeface="Symbol"/>
              <a:buChar char=""/>
              <a:tabLst>
                <a:tab pos="1467485" algn="l"/>
                <a:tab pos="1468120" algn="l"/>
              </a:tabLst>
            </a:pPr>
            <a:r>
              <a:rPr sz="2500" u="heavy" spc="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Social</a:t>
            </a:r>
            <a:r>
              <a:rPr sz="2500" u="heavy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Life</a:t>
            </a: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953260" lvl="1" indent="-486409">
              <a:lnSpc>
                <a:spcPct val="100000"/>
              </a:lnSpc>
              <a:buClr>
                <a:srgbClr val="FF0000"/>
              </a:buClr>
              <a:buSzPct val="66000"/>
              <a:buFont typeface="Symbol"/>
              <a:buChar char=""/>
              <a:tabLst>
                <a:tab pos="1953260" algn="l"/>
                <a:tab pos="1953895" algn="l"/>
              </a:tabLst>
            </a:pP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Social adjustment, </a:t>
            </a:r>
            <a:r>
              <a:rPr sz="2500" spc="10" dirty="0">
                <a:solidFill>
                  <a:srgbClr val="0000CC"/>
                </a:solidFill>
                <a:latin typeface="Times New Roman"/>
                <a:cs typeface="Times New Roman"/>
              </a:rPr>
              <a:t>psychological</a:t>
            </a:r>
            <a:r>
              <a:rPr sz="2500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467485" indent="-485140">
              <a:lnSpc>
                <a:spcPct val="100000"/>
              </a:lnSpc>
              <a:buClr>
                <a:srgbClr val="FF0000"/>
              </a:buClr>
              <a:buSzPct val="66000"/>
              <a:buFont typeface="Symbol"/>
              <a:buChar char=""/>
              <a:tabLst>
                <a:tab pos="1467485" algn="l"/>
                <a:tab pos="1468120" algn="l"/>
              </a:tabLst>
            </a:pPr>
            <a:r>
              <a:rPr sz="2500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Professional</a:t>
            </a:r>
            <a:r>
              <a:rPr sz="2500" u="heavy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Life</a:t>
            </a:r>
            <a:r>
              <a:rPr sz="2500" spc="2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1953260" lvl="1" indent="-486409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6000"/>
              <a:buFont typeface="Symbol"/>
              <a:buChar char=""/>
              <a:tabLst>
                <a:tab pos="1953260" algn="l"/>
                <a:tab pos="1953895" algn="l"/>
              </a:tabLst>
            </a:pPr>
            <a:r>
              <a:rPr sz="2500" spc="5" dirty="0">
                <a:solidFill>
                  <a:srgbClr val="0000CC"/>
                </a:solidFill>
                <a:latin typeface="Times New Roman"/>
                <a:cs typeface="Times New Roman"/>
              </a:rPr>
              <a:t>Basic</a:t>
            </a:r>
            <a:r>
              <a:rPr sz="2500" spc="15" dirty="0">
                <a:solidFill>
                  <a:srgbClr val="0000CC"/>
                </a:solidFill>
                <a:latin typeface="Times New Roman"/>
                <a:cs typeface="Times New Roman"/>
              </a:rPr>
              <a:t> competence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225" y="728605"/>
            <a:ext cx="447865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u="heavy" spc="10" dirty="0">
                <a:uFill>
                  <a:solidFill>
                    <a:srgbClr val="FF0000"/>
                  </a:solidFill>
                </a:uFill>
              </a:rPr>
              <a:t>Benefits of Effective</a:t>
            </a:r>
            <a:r>
              <a:rPr sz="2300" u="heavy" spc="-3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2300" u="heavy" spc="15" dirty="0">
                <a:uFill>
                  <a:solidFill>
                    <a:srgbClr val="FF0000"/>
                  </a:solidFill>
                </a:uFill>
              </a:rPr>
              <a:t>Communication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1542606" y="1276961"/>
            <a:ext cx="6490474" cy="512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346" y="335817"/>
            <a:ext cx="62299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150" dirty="0"/>
              <a:t>Communication </a:t>
            </a:r>
            <a:r>
              <a:rPr sz="2700" spc="105" dirty="0"/>
              <a:t>Skills </a:t>
            </a:r>
            <a:r>
              <a:rPr sz="2700" spc="135" dirty="0"/>
              <a:t>Important </a:t>
            </a:r>
            <a:r>
              <a:rPr sz="2700" spc="114" dirty="0"/>
              <a:t>to</a:t>
            </a:r>
            <a:r>
              <a:rPr sz="2700" spc="15" dirty="0"/>
              <a:t> </a:t>
            </a:r>
            <a:r>
              <a:rPr sz="2700" spc="204" dirty="0"/>
              <a:t>You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937187" y="946584"/>
            <a:ext cx="7949565" cy="54908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05459" indent="-493395">
              <a:lnSpc>
                <a:spcPct val="100000"/>
              </a:lnSpc>
              <a:spcBef>
                <a:spcPts val="1160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5459" algn="l"/>
                <a:tab pos="506095" algn="l"/>
              </a:tabLst>
            </a:pP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important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to</a:t>
            </a:r>
            <a:r>
              <a:rPr sz="2300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0000CC"/>
                </a:solidFill>
                <a:latin typeface="Times New Roman"/>
                <a:cs typeface="Times New Roman"/>
              </a:rPr>
              <a:t>business</a:t>
            </a:r>
            <a:endParaRPr sz="2300">
              <a:latin typeface="Times New Roman"/>
              <a:cs typeface="Times New Roman"/>
            </a:endParaRPr>
          </a:p>
          <a:p>
            <a:pPr marL="505459" marR="5080" indent="-493395">
              <a:lnSpc>
                <a:spcPts val="2710"/>
              </a:lnSpc>
              <a:spcBef>
                <a:spcPts val="1195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5459" algn="l"/>
                <a:tab pos="506095" algn="l"/>
                <a:tab pos="2028825" algn="l"/>
                <a:tab pos="3157220" algn="l"/>
                <a:tab pos="3991610" algn="l"/>
                <a:tab pos="5094605" algn="l"/>
                <a:tab pos="6328410" algn="l"/>
                <a:tab pos="7273290" algn="l"/>
              </a:tabLst>
            </a:pPr>
            <a:r>
              <a:rPr sz="2300" spc="170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spc="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204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300" spc="15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ee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op</a:t>
            </a:r>
            <a:r>
              <a:rPr sz="2300" spc="-25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245" dirty="0">
                <a:solidFill>
                  <a:srgbClr val="0000CC"/>
                </a:solidFill>
                <a:latin typeface="Times New Roman"/>
                <a:cs typeface="Times New Roman"/>
              </a:rPr>
              <a:t>w</a:t>
            </a:r>
            <a:r>
              <a:rPr sz="2300" spc="-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go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300" spc="95" dirty="0">
                <a:solidFill>
                  <a:srgbClr val="0000CC"/>
                </a:solidFill>
                <a:latin typeface="Times New Roman"/>
                <a:cs typeface="Times New Roman"/>
              </a:rPr>
              <a:t>d  </a:t>
            </a:r>
            <a:r>
              <a:rPr sz="2300" spc="130" dirty="0">
                <a:solidFill>
                  <a:srgbClr val="0000CC"/>
                </a:solidFill>
                <a:latin typeface="Times New Roman"/>
                <a:cs typeface="Times New Roman"/>
              </a:rPr>
              <a:t>communication</a:t>
            </a:r>
            <a:r>
              <a:rPr sz="2300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95" dirty="0">
                <a:solidFill>
                  <a:srgbClr val="0000CC"/>
                </a:solidFill>
                <a:latin typeface="Times New Roman"/>
                <a:cs typeface="Times New Roman"/>
              </a:rPr>
              <a:t>skills</a:t>
            </a:r>
            <a:endParaRPr sz="2300">
              <a:latin typeface="Times New Roman"/>
              <a:cs typeface="Times New Roman"/>
            </a:endParaRPr>
          </a:p>
          <a:p>
            <a:pPr marL="505459" marR="17780" indent="-493395">
              <a:lnSpc>
                <a:spcPts val="2710"/>
              </a:lnSpc>
              <a:spcBef>
                <a:spcPts val="1115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5459" algn="l"/>
                <a:tab pos="506095" algn="l"/>
              </a:tabLst>
            </a:pP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Communication 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ranks </a:t>
            </a:r>
            <a:r>
              <a:rPr sz="2300" spc="95" dirty="0">
                <a:solidFill>
                  <a:srgbClr val="0000CC"/>
                </a:solidFill>
                <a:latin typeface="Times New Roman"/>
                <a:cs typeface="Times New Roman"/>
              </a:rPr>
              <a:t>at 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or </a:t>
            </a:r>
            <a:r>
              <a:rPr sz="2300" spc="100" dirty="0">
                <a:solidFill>
                  <a:srgbClr val="0000CC"/>
                </a:solidFill>
                <a:latin typeface="Times New Roman"/>
                <a:cs typeface="Times New Roman"/>
              </a:rPr>
              <a:t>near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top 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the business  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skills 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needed </a:t>
            </a:r>
            <a:r>
              <a:rPr sz="2300" spc="95" dirty="0">
                <a:solidFill>
                  <a:srgbClr val="0000CC"/>
                </a:solidFill>
                <a:latin typeface="Times New Roman"/>
                <a:cs typeface="Times New Roman"/>
              </a:rPr>
              <a:t>for</a:t>
            </a:r>
            <a:r>
              <a:rPr sz="2300" spc="1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100" dirty="0">
                <a:solidFill>
                  <a:srgbClr val="0000CC"/>
                </a:solidFill>
                <a:latin typeface="Times New Roman"/>
                <a:cs typeface="Times New Roman"/>
              </a:rPr>
              <a:t>success.</a:t>
            </a:r>
            <a:endParaRPr sz="2300">
              <a:latin typeface="Times New Roman"/>
              <a:cs typeface="Times New Roman"/>
            </a:endParaRPr>
          </a:p>
          <a:p>
            <a:pPr marL="505459" marR="5080" indent="-493395">
              <a:lnSpc>
                <a:spcPts val="2710"/>
              </a:lnSpc>
              <a:spcBef>
                <a:spcPts val="1120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5459" algn="l"/>
                <a:tab pos="506095" algn="l"/>
                <a:tab pos="2087245" algn="l"/>
                <a:tab pos="2874645" algn="l"/>
                <a:tab pos="3642360" algn="l"/>
                <a:tab pos="3944620" algn="l"/>
                <a:tab pos="4765040" algn="l"/>
                <a:tab pos="6958965" algn="l"/>
                <a:tab pos="7673975" algn="l"/>
              </a:tabLst>
            </a:pPr>
            <a:r>
              <a:rPr sz="2300" spc="19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300" spc="-25" dirty="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sz="2300" spc="240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spc="16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spc="7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300" spc="16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go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60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300" spc="170" dirty="0">
                <a:solidFill>
                  <a:srgbClr val="0000CC"/>
                </a:solidFill>
                <a:latin typeface="Times New Roman"/>
                <a:cs typeface="Times New Roman"/>
              </a:rPr>
              <a:t>mm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spc="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300" spc="17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300" spc="18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300" spc="-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300" spc="185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300" spc="2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300" spc="75" dirty="0">
                <a:solidFill>
                  <a:srgbClr val="0000CC"/>
                </a:solidFill>
                <a:latin typeface="Times New Roman"/>
                <a:cs typeface="Times New Roman"/>
              </a:rPr>
              <a:t>ll</a:t>
            </a:r>
            <a:r>
              <a:rPr sz="23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300" spc="95" dirty="0">
                <a:solidFill>
                  <a:srgbClr val="0000CC"/>
                </a:solidFill>
                <a:latin typeface="Times New Roman"/>
                <a:cs typeface="Times New Roman"/>
              </a:rPr>
              <a:t>o  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advance</a:t>
            </a:r>
            <a:r>
              <a:rPr sz="230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0000CC"/>
                </a:solidFill>
                <a:latin typeface="Times New Roman"/>
                <a:cs typeface="Times New Roman"/>
              </a:rPr>
              <a:t>professionals.</a:t>
            </a:r>
            <a:endParaRPr sz="2300">
              <a:latin typeface="Times New Roman"/>
              <a:cs typeface="Times New Roman"/>
            </a:endParaRPr>
          </a:p>
          <a:p>
            <a:pPr marL="505459" marR="13970" indent="-493395" algn="just">
              <a:lnSpc>
                <a:spcPct val="97300"/>
              </a:lnSpc>
              <a:spcBef>
                <a:spcPts val="1050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6095" algn="l"/>
              </a:tabLst>
            </a:pPr>
            <a:r>
              <a:rPr sz="2300" spc="165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stand  </a:t>
            </a: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out </a:t>
            </a:r>
            <a:r>
              <a:rPr sz="2300" spc="130" dirty="0">
                <a:solidFill>
                  <a:srgbClr val="0000CC"/>
                </a:solidFill>
                <a:latin typeface="Times New Roman"/>
                <a:cs typeface="Times New Roman"/>
              </a:rPr>
              <a:t>from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competition, </a:t>
            </a:r>
            <a:r>
              <a:rPr sz="2300" spc="130" dirty="0">
                <a:solidFill>
                  <a:srgbClr val="0000CC"/>
                </a:solidFill>
                <a:latin typeface="Times New Roman"/>
                <a:cs typeface="Times New Roman"/>
              </a:rPr>
              <a:t>one </a:t>
            </a:r>
            <a:r>
              <a:rPr sz="2300" spc="105" dirty="0">
                <a:solidFill>
                  <a:srgbClr val="0000CC"/>
                </a:solidFill>
                <a:latin typeface="Times New Roman"/>
                <a:cs typeface="Times New Roman"/>
              </a:rPr>
              <a:t>must  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demonstrate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unwritten 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requirements </a:t>
            </a:r>
            <a:r>
              <a:rPr sz="2300" spc="100" dirty="0">
                <a:solidFill>
                  <a:srgbClr val="0000CC"/>
                </a:solidFill>
                <a:latin typeface="Times New Roman"/>
                <a:cs typeface="Times New Roman"/>
              </a:rPr>
              <a:t>that </a:t>
            </a: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are </a:t>
            </a:r>
            <a:r>
              <a:rPr sz="2300" spc="160" dirty="0">
                <a:solidFill>
                  <a:srgbClr val="0000CC"/>
                </a:solidFill>
                <a:latin typeface="Times New Roman"/>
                <a:cs typeface="Times New Roman"/>
              </a:rPr>
              <a:t>now  </a:t>
            </a: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most 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demand</a:t>
            </a:r>
            <a:endParaRPr sz="2300">
              <a:latin typeface="Times New Roman"/>
              <a:cs typeface="Times New Roman"/>
            </a:endParaRPr>
          </a:p>
          <a:p>
            <a:pPr marL="505459" indent="-493395" algn="just">
              <a:lnSpc>
                <a:spcPct val="100000"/>
              </a:lnSpc>
              <a:spcBef>
                <a:spcPts val="1120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6095" algn="l"/>
              </a:tabLst>
            </a:pPr>
            <a:r>
              <a:rPr sz="2300" spc="114" dirty="0">
                <a:solidFill>
                  <a:srgbClr val="0000CC"/>
                </a:solidFill>
                <a:latin typeface="Times New Roman"/>
                <a:cs typeface="Times New Roman"/>
              </a:rPr>
              <a:t>Leadership </a:t>
            </a:r>
            <a:r>
              <a:rPr sz="2300" spc="130" dirty="0">
                <a:solidFill>
                  <a:srgbClr val="0000CC"/>
                </a:solidFill>
                <a:latin typeface="Times New Roman"/>
                <a:cs typeface="Times New Roman"/>
              </a:rPr>
              <a:t>and communication</a:t>
            </a:r>
            <a:r>
              <a:rPr sz="23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0000CC"/>
                </a:solidFill>
                <a:latin typeface="Times New Roman"/>
                <a:cs typeface="Times New Roman"/>
              </a:rPr>
              <a:t>skills.</a:t>
            </a:r>
            <a:endParaRPr sz="2300">
              <a:latin typeface="Times New Roman"/>
              <a:cs typeface="Times New Roman"/>
            </a:endParaRPr>
          </a:p>
          <a:p>
            <a:pPr marL="505459" marR="13335" indent="-493395" algn="just">
              <a:lnSpc>
                <a:spcPts val="2710"/>
              </a:lnSpc>
              <a:spcBef>
                <a:spcPts val="1195"/>
              </a:spcBef>
              <a:buClr>
                <a:srgbClr val="FF0000"/>
              </a:buClr>
              <a:buSzPct val="65217"/>
              <a:buFont typeface="Symbol"/>
              <a:buChar char=""/>
              <a:tabLst>
                <a:tab pos="506095" algn="l"/>
              </a:tabLst>
            </a:pP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There </a:t>
            </a:r>
            <a:r>
              <a:rPr sz="2300" spc="70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300" spc="125" dirty="0">
                <a:solidFill>
                  <a:srgbClr val="0000CC"/>
                </a:solidFill>
                <a:latin typeface="Times New Roman"/>
                <a:cs typeface="Times New Roman"/>
              </a:rPr>
              <a:t>a high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correlation </a:t>
            </a:r>
            <a:r>
              <a:rPr sz="2300" spc="135" dirty="0">
                <a:solidFill>
                  <a:srgbClr val="0000CC"/>
                </a:solidFill>
                <a:latin typeface="Times New Roman"/>
                <a:cs typeface="Times New Roman"/>
              </a:rPr>
              <a:t>between communication  </a:t>
            </a:r>
            <a:r>
              <a:rPr sz="2300" spc="80" dirty="0">
                <a:solidFill>
                  <a:srgbClr val="0000CC"/>
                </a:solidFill>
                <a:latin typeface="Times New Roman"/>
                <a:cs typeface="Times New Roman"/>
              </a:rPr>
              <a:t>skills, </a:t>
            </a:r>
            <a:r>
              <a:rPr sz="2300" spc="140" dirty="0">
                <a:solidFill>
                  <a:srgbClr val="0000CC"/>
                </a:solidFill>
                <a:latin typeface="Times New Roman"/>
                <a:cs typeface="Times New Roman"/>
              </a:rPr>
              <a:t>growth </a:t>
            </a:r>
            <a:r>
              <a:rPr sz="2300" spc="110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300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300" spc="120" dirty="0">
                <a:solidFill>
                  <a:srgbClr val="0000CC"/>
                </a:solidFill>
                <a:latin typeface="Times New Roman"/>
                <a:cs typeface="Times New Roman"/>
              </a:rPr>
              <a:t>income.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370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Symbol</vt:lpstr>
      <vt:lpstr>Times New Roman</vt:lpstr>
      <vt:lpstr>Office Theme</vt:lpstr>
      <vt:lpstr>Lecture 01: Importance of Communication Skills  Note: Sharing or editing the video using any software or website is strongly prohibited.</vt:lpstr>
      <vt:lpstr>Quotes on Communication</vt:lpstr>
      <vt:lpstr>PowerPoint Presentation</vt:lpstr>
      <vt:lpstr>PowerPoint Presentation</vt:lpstr>
      <vt:lpstr>Importance of communication</vt:lpstr>
      <vt:lpstr>PowerPoint Presentation</vt:lpstr>
      <vt:lpstr>PowerPoint Presentation</vt:lpstr>
      <vt:lpstr>Benefits of Effective Communication</vt:lpstr>
      <vt:lpstr>Communication Skills Important to You</vt:lpstr>
      <vt:lpstr>Goals of Communication in Organizations</vt:lpstr>
      <vt:lpstr>Business Depends upon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 </dc:title>
  <cp:lastModifiedBy>ruby khan</cp:lastModifiedBy>
  <cp:revision>2</cp:revision>
  <dcterms:created xsi:type="dcterms:W3CDTF">2020-04-10T10:26:02Z</dcterms:created>
  <dcterms:modified xsi:type="dcterms:W3CDTF">2020-04-10T17:03:54Z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