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1" r:id="rId2"/>
    <p:sldId id="257" r:id="rId3"/>
    <p:sldId id="258" r:id="rId4"/>
    <p:sldId id="259" r:id="rId5"/>
    <p:sldId id="260" r:id="rId6"/>
    <p:sldId id="261" r:id="rId7"/>
    <p:sldId id="272" r:id="rId8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DAA11-4DF0-45B6-A798-DEDDF39CD1DB}" type="datetimeFigureOut">
              <a:rPr lang="en-PK" smtClean="0"/>
              <a:t>26/04/2020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46291-2CB2-48B0-A232-19BDB773AF5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633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097" y="5944780"/>
            <a:ext cx="4898390" cy="913765"/>
          </a:xfrm>
          <a:custGeom>
            <a:avLst/>
            <a:gdLst/>
            <a:ahLst/>
            <a:cxnLst/>
            <a:rect l="l" t="t" r="r" b="b"/>
            <a:pathLst>
              <a:path w="4898390" h="913765">
                <a:moveTo>
                  <a:pt x="85724" y="21360"/>
                </a:moveTo>
                <a:lnTo>
                  <a:pt x="3637423" y="913215"/>
                </a:lnTo>
                <a:lnTo>
                  <a:pt x="4898230" y="913215"/>
                </a:lnTo>
                <a:lnTo>
                  <a:pt x="85724" y="21360"/>
                </a:lnTo>
                <a:close/>
              </a:path>
              <a:path w="4898390" h="913765">
                <a:moveTo>
                  <a:pt x="660" y="0"/>
                </a:moveTo>
                <a:lnTo>
                  <a:pt x="0" y="5473"/>
                </a:lnTo>
                <a:lnTo>
                  <a:pt x="85724" y="2136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990" y="5939091"/>
            <a:ext cx="3652520" cy="919480"/>
          </a:xfrm>
          <a:custGeom>
            <a:avLst/>
            <a:gdLst/>
            <a:ahLst/>
            <a:cxnLst/>
            <a:rect l="l" t="t" r="r" b="b"/>
            <a:pathLst>
              <a:path w="3652520" h="919479">
                <a:moveTo>
                  <a:pt x="0" y="0"/>
                </a:moveTo>
                <a:lnTo>
                  <a:pt x="7924" y="6350"/>
                </a:lnTo>
                <a:lnTo>
                  <a:pt x="2868840" y="918906"/>
                </a:lnTo>
                <a:lnTo>
                  <a:pt x="3651917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038600" y="228600"/>
            <a:ext cx="4876800" cy="6477000"/>
          </a:xfrm>
          <a:custGeom>
            <a:avLst/>
            <a:gdLst/>
            <a:ahLst/>
            <a:cxnLst/>
            <a:rect l="l" t="t" r="r" b="b"/>
            <a:pathLst>
              <a:path w="4876800" h="6477000">
                <a:moveTo>
                  <a:pt x="4876800" y="0"/>
                </a:moveTo>
                <a:lnTo>
                  <a:pt x="0" y="0"/>
                </a:lnTo>
                <a:lnTo>
                  <a:pt x="0" y="6477000"/>
                </a:lnTo>
                <a:lnTo>
                  <a:pt x="4876800" y="6477000"/>
                </a:lnTo>
                <a:lnTo>
                  <a:pt x="487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011167" y="201168"/>
            <a:ext cx="4932045" cy="6532245"/>
          </a:xfrm>
          <a:custGeom>
            <a:avLst/>
            <a:gdLst/>
            <a:ahLst/>
            <a:cxnLst/>
            <a:rect l="l" t="t" r="r" b="b"/>
            <a:pathLst>
              <a:path w="4932045" h="6532245">
                <a:moveTo>
                  <a:pt x="4904232" y="0"/>
                </a:moveTo>
                <a:lnTo>
                  <a:pt x="27432" y="0"/>
                </a:lnTo>
                <a:lnTo>
                  <a:pt x="16769" y="2160"/>
                </a:lnTo>
                <a:lnTo>
                  <a:pt x="8048" y="8048"/>
                </a:lnTo>
                <a:lnTo>
                  <a:pt x="2160" y="16769"/>
                </a:lnTo>
                <a:lnTo>
                  <a:pt x="0" y="27431"/>
                </a:lnTo>
                <a:lnTo>
                  <a:pt x="0" y="6504432"/>
                </a:lnTo>
                <a:lnTo>
                  <a:pt x="2160" y="6515109"/>
                </a:lnTo>
                <a:lnTo>
                  <a:pt x="8048" y="6523827"/>
                </a:lnTo>
                <a:lnTo>
                  <a:pt x="16769" y="6529705"/>
                </a:lnTo>
                <a:lnTo>
                  <a:pt x="27432" y="6531860"/>
                </a:lnTo>
                <a:lnTo>
                  <a:pt x="4904232" y="6531858"/>
                </a:lnTo>
                <a:lnTo>
                  <a:pt x="4914894" y="6529704"/>
                </a:lnTo>
                <a:lnTo>
                  <a:pt x="4923615" y="6523827"/>
                </a:lnTo>
                <a:lnTo>
                  <a:pt x="4929503" y="6515109"/>
                </a:lnTo>
                <a:lnTo>
                  <a:pt x="4931664" y="6504432"/>
                </a:lnTo>
                <a:lnTo>
                  <a:pt x="4931664" y="6498945"/>
                </a:lnTo>
                <a:lnTo>
                  <a:pt x="32893" y="6498945"/>
                </a:lnTo>
                <a:lnTo>
                  <a:pt x="32893" y="32892"/>
                </a:lnTo>
                <a:lnTo>
                  <a:pt x="4931664" y="32892"/>
                </a:lnTo>
                <a:lnTo>
                  <a:pt x="4931664" y="27431"/>
                </a:lnTo>
                <a:lnTo>
                  <a:pt x="4929503" y="16769"/>
                </a:lnTo>
                <a:lnTo>
                  <a:pt x="4923615" y="8048"/>
                </a:lnTo>
                <a:lnTo>
                  <a:pt x="4914894" y="2160"/>
                </a:lnTo>
                <a:lnTo>
                  <a:pt x="4904232" y="0"/>
                </a:lnTo>
                <a:close/>
              </a:path>
              <a:path w="4932045" h="6532245">
                <a:moveTo>
                  <a:pt x="4931664" y="32892"/>
                </a:moveTo>
                <a:lnTo>
                  <a:pt x="4898771" y="32892"/>
                </a:lnTo>
                <a:lnTo>
                  <a:pt x="4898771" y="6498945"/>
                </a:lnTo>
                <a:lnTo>
                  <a:pt x="4931664" y="6498945"/>
                </a:lnTo>
                <a:lnTo>
                  <a:pt x="4931664" y="32892"/>
                </a:lnTo>
                <a:close/>
              </a:path>
              <a:path w="4932045" h="6532245">
                <a:moveTo>
                  <a:pt x="4887722" y="43941"/>
                </a:moveTo>
                <a:lnTo>
                  <a:pt x="43942" y="43941"/>
                </a:lnTo>
                <a:lnTo>
                  <a:pt x="43942" y="6487972"/>
                </a:lnTo>
                <a:lnTo>
                  <a:pt x="4887722" y="6487972"/>
                </a:lnTo>
                <a:lnTo>
                  <a:pt x="4887722" y="6476999"/>
                </a:lnTo>
                <a:lnTo>
                  <a:pt x="54864" y="6476999"/>
                </a:lnTo>
                <a:lnTo>
                  <a:pt x="54864" y="54863"/>
                </a:lnTo>
                <a:lnTo>
                  <a:pt x="4887722" y="54863"/>
                </a:lnTo>
                <a:lnTo>
                  <a:pt x="4887722" y="43941"/>
                </a:lnTo>
                <a:close/>
              </a:path>
              <a:path w="4932045" h="6532245">
                <a:moveTo>
                  <a:pt x="4887722" y="54863"/>
                </a:moveTo>
                <a:lnTo>
                  <a:pt x="4876800" y="54863"/>
                </a:lnTo>
                <a:lnTo>
                  <a:pt x="4876800" y="6476999"/>
                </a:lnTo>
                <a:lnTo>
                  <a:pt x="4887722" y="6476999"/>
                </a:lnTo>
                <a:lnTo>
                  <a:pt x="4887722" y="54863"/>
                </a:lnTo>
                <a:close/>
              </a:path>
            </a:pathLst>
          </a:custGeom>
          <a:solidFill>
            <a:srgbClr val="1E7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097" y="5944780"/>
            <a:ext cx="4898390" cy="913765"/>
          </a:xfrm>
          <a:custGeom>
            <a:avLst/>
            <a:gdLst/>
            <a:ahLst/>
            <a:cxnLst/>
            <a:rect l="l" t="t" r="r" b="b"/>
            <a:pathLst>
              <a:path w="4898390" h="913765">
                <a:moveTo>
                  <a:pt x="85724" y="21360"/>
                </a:moveTo>
                <a:lnTo>
                  <a:pt x="3637423" y="913215"/>
                </a:lnTo>
                <a:lnTo>
                  <a:pt x="4898230" y="913215"/>
                </a:lnTo>
                <a:lnTo>
                  <a:pt x="85724" y="21360"/>
                </a:lnTo>
                <a:close/>
              </a:path>
              <a:path w="4898390" h="913765">
                <a:moveTo>
                  <a:pt x="660" y="0"/>
                </a:moveTo>
                <a:lnTo>
                  <a:pt x="0" y="5473"/>
                </a:lnTo>
                <a:lnTo>
                  <a:pt x="85724" y="2136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990" y="5939091"/>
            <a:ext cx="3652520" cy="919480"/>
          </a:xfrm>
          <a:custGeom>
            <a:avLst/>
            <a:gdLst/>
            <a:ahLst/>
            <a:cxnLst/>
            <a:rect l="l" t="t" r="r" b="b"/>
            <a:pathLst>
              <a:path w="3652520" h="919479">
                <a:moveTo>
                  <a:pt x="0" y="0"/>
                </a:moveTo>
                <a:lnTo>
                  <a:pt x="7924" y="6350"/>
                </a:lnTo>
                <a:lnTo>
                  <a:pt x="2868840" y="918906"/>
                </a:lnTo>
                <a:lnTo>
                  <a:pt x="3651917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770329"/>
            <a:ext cx="8986520" cy="1131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F80-52DF-41F4-A53B-480D63F4A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107996"/>
          </a:xfrm>
        </p:spPr>
        <p:txBody>
          <a:bodyPr/>
          <a:lstStyle/>
          <a:p>
            <a:r>
              <a:rPr lang="en-GB" altLang="en-PK" sz="3600" b="1" dirty="0"/>
              <a:t>Lecture 13:</a:t>
            </a:r>
            <a:r>
              <a:rPr lang="en-US" sz="3600" b="1" dirty="0"/>
              <a:t>ORDER LETTER AND ITS TYPES</a:t>
            </a:r>
            <a:endParaRPr lang="en-PK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8CB1D-3FDB-4CA3-B4CB-FD21975F068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553998"/>
          </a:xfrm>
        </p:spPr>
        <p:txBody>
          <a:bodyPr/>
          <a:lstStyle/>
          <a:p>
            <a:r>
              <a:rPr lang="en-US" u="heavy" spc="5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</a:rPr>
              <a:t>Note: Sharing or editing the video using any software or website is strongly prohibited</a:t>
            </a:r>
            <a:r>
              <a:rPr lang="en-US" sz="1400" u="heavy" spc="5" dirty="0">
                <a:uFill>
                  <a:solidFill>
                    <a:srgbClr val="FF0000"/>
                  </a:solidFill>
                </a:uFill>
              </a:rPr>
              <a:t>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9338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849577"/>
            <a:ext cx="7807959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dirty="0">
                <a:latin typeface="Times New Roman"/>
                <a:cs typeface="Times New Roman"/>
              </a:rPr>
              <a:t>An order letter is written to purchase supplies,  merchandise, or services. </a:t>
            </a:r>
            <a:r>
              <a:rPr sz="2700" spc="-5" dirty="0">
                <a:latin typeface="Times New Roman"/>
                <a:cs typeface="Times New Roman"/>
              </a:rPr>
              <a:t>So </a:t>
            </a:r>
            <a:r>
              <a:rPr sz="2700" dirty="0">
                <a:latin typeface="Times New Roman"/>
                <a:cs typeface="Times New Roman"/>
              </a:rPr>
              <a:t>that it achieves its  purpose, the </a:t>
            </a:r>
            <a:r>
              <a:rPr sz="2700" spc="-5" dirty="0">
                <a:latin typeface="Times New Roman"/>
                <a:cs typeface="Times New Roman"/>
              </a:rPr>
              <a:t>terms </a:t>
            </a:r>
            <a:r>
              <a:rPr sz="2700" dirty="0">
                <a:latin typeface="Times New Roman"/>
                <a:cs typeface="Times New Roman"/>
              </a:rPr>
              <a:t>and conditions of the sale should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  clear to both parties. Hence, it </a:t>
            </a:r>
            <a:r>
              <a:rPr sz="2700" spc="-5" dirty="0">
                <a:latin typeface="Times New Roman"/>
                <a:cs typeface="Times New Roman"/>
              </a:rPr>
              <a:t>is </a:t>
            </a:r>
            <a:r>
              <a:rPr sz="2700" dirty="0">
                <a:latin typeface="Times New Roman"/>
                <a:cs typeface="Times New Roman"/>
              </a:rPr>
              <a:t>the responsibility of  the buyer to state </a:t>
            </a:r>
            <a:r>
              <a:rPr sz="2700" spc="-15" dirty="0">
                <a:latin typeface="Times New Roman"/>
                <a:cs typeface="Times New Roman"/>
              </a:rPr>
              <a:t>accurately, </a:t>
            </a:r>
            <a:r>
              <a:rPr sz="2700" dirty="0">
                <a:latin typeface="Times New Roman"/>
                <a:cs typeface="Times New Roman"/>
              </a:rPr>
              <a:t>clearly and completely  what product or item he would like to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order.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5130" y="563880"/>
            <a:ext cx="2413227" cy="415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644994"/>
            <a:ext cx="7070725" cy="37274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700" dirty="0">
                <a:latin typeface="Times New Roman"/>
                <a:cs typeface="Times New Roman"/>
              </a:rPr>
              <a:t>1. </a:t>
            </a:r>
            <a:r>
              <a:rPr sz="2700" b="1" dirty="0">
                <a:latin typeface="Times New Roman"/>
                <a:cs typeface="Times New Roman"/>
              </a:rPr>
              <a:t>Description of the </a:t>
            </a:r>
            <a:r>
              <a:rPr sz="2700" b="1" spc="-5" dirty="0">
                <a:latin typeface="Times New Roman"/>
                <a:cs typeface="Times New Roman"/>
              </a:rPr>
              <a:t>merchandise </a:t>
            </a:r>
            <a:r>
              <a:rPr sz="2700" b="1" dirty="0">
                <a:latin typeface="Times New Roman"/>
                <a:cs typeface="Times New Roman"/>
              </a:rPr>
              <a:t>or goods,</a:t>
            </a:r>
            <a:r>
              <a:rPr sz="2700" b="1" spc="-14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like:</a:t>
            </a:r>
            <a:endParaRPr sz="27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14"/>
              </a:spcBef>
              <a:buClr>
                <a:srgbClr val="2CA1BE"/>
              </a:buClr>
              <a:buSzPct val="66666"/>
              <a:buChar char="-"/>
              <a:tabLst>
                <a:tab pos="268605" algn="l"/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quality</a:t>
            </a:r>
            <a:endParaRPr sz="27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-"/>
              <a:tabLst>
                <a:tab pos="268605" algn="l"/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quantity</a:t>
            </a:r>
            <a:endParaRPr sz="27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-"/>
              <a:tabLst>
                <a:tab pos="268605" algn="l"/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color</a:t>
            </a:r>
            <a:endParaRPr sz="27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Char char="-"/>
              <a:tabLst>
                <a:tab pos="268605" algn="l"/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brand</a:t>
            </a:r>
            <a:endParaRPr sz="27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-"/>
              <a:tabLst>
                <a:tab pos="268605" algn="l"/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shape</a:t>
            </a:r>
            <a:endParaRPr sz="27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-"/>
              <a:tabLst>
                <a:tab pos="268605" algn="l"/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dimensions</a:t>
            </a:r>
            <a:endParaRPr sz="27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Char char="-"/>
              <a:tabLst>
                <a:tab pos="268605" algn="l"/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price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5964" y="332231"/>
            <a:ext cx="7822319" cy="1034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2409"/>
            <a:ext cx="7692390" cy="4121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2"/>
              <a:tabLst>
                <a:tab pos="356235" algn="l"/>
              </a:tabLst>
            </a:pPr>
            <a:r>
              <a:rPr sz="2700" b="1" dirty="0">
                <a:latin typeface="Times New Roman"/>
                <a:cs typeface="Times New Roman"/>
              </a:rPr>
              <a:t>Place </a:t>
            </a:r>
            <a:r>
              <a:rPr sz="2700" b="1" spc="-5" dirty="0">
                <a:latin typeface="Times New Roman"/>
                <a:cs typeface="Times New Roman"/>
              </a:rPr>
              <a:t>and </a:t>
            </a:r>
            <a:r>
              <a:rPr sz="2700" b="1" dirty="0">
                <a:latin typeface="Times New Roman"/>
                <a:cs typeface="Times New Roman"/>
              </a:rPr>
              <a:t>date of shipment or</a:t>
            </a:r>
            <a:r>
              <a:rPr sz="2700" b="1" spc="-90" dirty="0">
                <a:latin typeface="Times New Roman"/>
                <a:cs typeface="Times New Roman"/>
              </a:rPr>
              <a:t> </a:t>
            </a:r>
            <a:r>
              <a:rPr sz="2700" b="1" spc="-15" dirty="0">
                <a:latin typeface="Times New Roman"/>
                <a:cs typeface="Times New Roman"/>
              </a:rPr>
              <a:t>delivery.</a:t>
            </a: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2"/>
            </a:pPr>
            <a:endParaRPr sz="3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Times New Roman"/>
              <a:buAutoNum type="arabicPeriod" startAt="2"/>
              <a:tabLst>
                <a:tab pos="356235" algn="l"/>
              </a:tabLst>
            </a:pPr>
            <a:r>
              <a:rPr sz="2700" b="1" dirty="0">
                <a:latin typeface="Times New Roman"/>
                <a:cs typeface="Times New Roman"/>
              </a:rPr>
              <a:t>Mode of payment </a:t>
            </a:r>
            <a:r>
              <a:rPr sz="2700" dirty="0">
                <a:latin typeface="Times New Roman"/>
                <a:cs typeface="Times New Roman"/>
              </a:rPr>
              <a:t>– cash on delivery </a:t>
            </a:r>
            <a:r>
              <a:rPr sz="2700" spc="-5" dirty="0">
                <a:latin typeface="Times New Roman"/>
                <a:cs typeface="Times New Roman"/>
              </a:rPr>
              <a:t>(C.O.D),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credit  card, check, or </a:t>
            </a:r>
            <a:r>
              <a:rPr sz="2700" spc="-5" dirty="0">
                <a:latin typeface="Times New Roman"/>
                <a:cs typeface="Times New Roman"/>
              </a:rPr>
              <a:t>money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order.</a:t>
            </a: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2"/>
            </a:pPr>
            <a:endParaRPr sz="3500" dirty="0">
              <a:latin typeface="Times New Roman"/>
              <a:cs typeface="Times New Roman"/>
            </a:endParaRPr>
          </a:p>
          <a:p>
            <a:pPr marL="12700" marR="224154">
              <a:lnSpc>
                <a:spcPct val="100000"/>
              </a:lnSpc>
              <a:buFont typeface="Times New Roman"/>
              <a:buAutoNum type="arabicPeriod" startAt="2"/>
              <a:tabLst>
                <a:tab pos="356235" algn="l"/>
              </a:tabLst>
            </a:pPr>
            <a:r>
              <a:rPr sz="2700" b="1" dirty="0">
                <a:latin typeface="Times New Roman"/>
                <a:cs typeface="Times New Roman"/>
              </a:rPr>
              <a:t>Mode of delivery </a:t>
            </a:r>
            <a:r>
              <a:rPr sz="2700" dirty="0">
                <a:latin typeface="Times New Roman"/>
                <a:cs typeface="Times New Roman"/>
              </a:rPr>
              <a:t>– by airplane, truck, delivery</a:t>
            </a:r>
            <a:r>
              <a:rPr sz="2700" spc="-1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van  and express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mail.</a:t>
            </a: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2"/>
            </a:pPr>
            <a:endParaRPr sz="35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356235" algn="l"/>
              </a:tabLst>
            </a:pP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616" y="839470"/>
            <a:ext cx="6452235" cy="724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Dear </a:t>
            </a:r>
            <a:r>
              <a:rPr sz="1400" spc="-25" dirty="0">
                <a:latin typeface="Times New Roman"/>
                <a:cs typeface="Times New Roman"/>
              </a:rPr>
              <a:t>Mr.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Enriquez: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Please send by express </a:t>
            </a:r>
            <a:r>
              <a:rPr sz="1400" spc="-5" dirty="0">
                <a:latin typeface="Times New Roman"/>
                <a:cs typeface="Times New Roman"/>
              </a:rPr>
              <a:t>mail </a:t>
            </a:r>
            <a:r>
              <a:rPr sz="1400" dirty="0">
                <a:latin typeface="Times New Roman"/>
                <a:cs typeface="Times New Roman"/>
              </a:rPr>
              <a:t>the following </a:t>
            </a:r>
            <a:r>
              <a:rPr sz="1400" spc="-5" dirty="0">
                <a:latin typeface="Times New Roman"/>
                <a:cs typeface="Times New Roman"/>
              </a:rPr>
              <a:t>items which </a:t>
            </a:r>
            <a:r>
              <a:rPr sz="1400" dirty="0">
                <a:latin typeface="Times New Roman"/>
                <a:cs typeface="Times New Roman"/>
              </a:rPr>
              <a:t>I chose from </a:t>
            </a:r>
            <a:r>
              <a:rPr sz="1400" spc="-5" dirty="0">
                <a:latin typeface="Times New Roman"/>
                <a:cs typeface="Times New Roman"/>
              </a:rPr>
              <a:t>your </a:t>
            </a:r>
            <a:r>
              <a:rPr sz="1400" spc="-10" dirty="0">
                <a:latin typeface="Times New Roman"/>
                <a:cs typeface="Times New Roman"/>
              </a:rPr>
              <a:t>summer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catalog.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1566" y="1842373"/>
          <a:ext cx="6868159" cy="1897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079">
                <a:tc>
                  <a:txBody>
                    <a:bodyPr/>
                    <a:lstStyle/>
                    <a:p>
                      <a:pPr marL="31750">
                        <a:lnSpc>
                          <a:spcPts val="153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200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No.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OG-12-Greeting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Cards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53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500.00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150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No.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OG-20- Card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Envelopes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250.00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51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100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No.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OM-01-Performance Greeting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Cards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05"/>
                        </a:lnSpc>
                        <a:spcBef>
                          <a:spcPts val="30"/>
                        </a:spcBef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350.00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49034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Subto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1,1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0.00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077">
                <a:tc>
                  <a:txBody>
                    <a:bodyPr/>
                    <a:lstStyle/>
                    <a:p>
                      <a:pPr marR="145034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-19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400" spc="-16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400" spc="-10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80.00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180">
                <a:tc>
                  <a:txBody>
                    <a:bodyPr/>
                    <a:lstStyle/>
                    <a:p>
                      <a:pPr marR="144145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Shipp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120.00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090">
                <a:tc>
                  <a:txBody>
                    <a:bodyPr/>
                    <a:lstStyle/>
                    <a:p>
                      <a:pPr marL="935355" algn="ctr">
                        <a:lnSpc>
                          <a:spcPts val="1605"/>
                        </a:lnSpc>
                        <a:spcBef>
                          <a:spcPts val="2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5"/>
                        </a:lnSpc>
                        <a:spcBef>
                          <a:spcPts val="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1,300.00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0616" y="3996309"/>
            <a:ext cx="7743825" cy="23749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Times New Roman"/>
                <a:cs typeface="Times New Roman"/>
              </a:rPr>
              <a:t>I would appreciate receiving these cards </a:t>
            </a:r>
            <a:r>
              <a:rPr sz="1400" spc="-5" dirty="0">
                <a:latin typeface="Times New Roman"/>
                <a:cs typeface="Times New Roman"/>
              </a:rPr>
              <a:t>immediately </a:t>
            </a:r>
            <a:r>
              <a:rPr sz="1400" dirty="0">
                <a:latin typeface="Times New Roman"/>
                <a:cs typeface="Times New Roman"/>
              </a:rPr>
              <a:t>since our accounting division is </a:t>
            </a:r>
            <a:r>
              <a:rPr sz="1400" spc="-5" dirty="0">
                <a:latin typeface="Times New Roman"/>
                <a:cs typeface="Times New Roman"/>
              </a:rPr>
              <a:t>initiating </a:t>
            </a:r>
            <a:r>
              <a:rPr sz="140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employee  </a:t>
            </a:r>
            <a:r>
              <a:rPr sz="1400" dirty="0">
                <a:latin typeface="Times New Roman"/>
                <a:cs typeface="Times New Roman"/>
              </a:rPr>
              <a:t>recognition program on February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27.</a:t>
            </a:r>
            <a:endParaRPr sz="1400">
              <a:latin typeface="Times New Roman"/>
              <a:cs typeface="Times New Roman"/>
            </a:endParaRPr>
          </a:p>
          <a:p>
            <a:pPr marL="12700" marR="5059045">
              <a:lnSpc>
                <a:spcPts val="3820"/>
              </a:lnSpc>
              <a:spcBef>
                <a:spcPts val="470"/>
              </a:spcBef>
            </a:pPr>
            <a:r>
              <a:rPr sz="1400" dirty="0">
                <a:latin typeface="Times New Roman"/>
                <a:cs typeface="Times New Roman"/>
              </a:rPr>
              <a:t>Enclosed is our check for P1,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300.00.  </a:t>
            </a:r>
            <a:r>
              <a:rPr sz="1400" spc="-10" dirty="0">
                <a:latin typeface="Times New Roman"/>
                <a:cs typeface="Times New Roman"/>
              </a:rPr>
              <a:t>Truly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yours,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6383020">
              <a:lnSpc>
                <a:spcPct val="114300"/>
              </a:lnSpc>
            </a:pPr>
            <a:r>
              <a:rPr sz="1400" spc="-5" dirty="0">
                <a:latin typeface="Times New Roman"/>
                <a:cs typeface="Times New Roman"/>
              </a:rPr>
              <a:t>Hermione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Granger  </a:t>
            </a:r>
            <a:r>
              <a:rPr sz="1400" spc="-5" dirty="0">
                <a:latin typeface="Times New Roman"/>
                <a:cs typeface="Times New Roman"/>
              </a:rPr>
              <a:t>Chairman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7507" y="124968"/>
            <a:ext cx="4024100" cy="42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99057"/>
            <a:ext cx="7865109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The first </a:t>
            </a:r>
            <a:r>
              <a:rPr sz="3600" spc="-5" dirty="0">
                <a:latin typeface="Times New Roman"/>
                <a:cs typeface="Times New Roman"/>
              </a:rPr>
              <a:t>part </a:t>
            </a:r>
            <a:r>
              <a:rPr sz="3600" dirty="0">
                <a:latin typeface="Times New Roman"/>
                <a:cs typeface="Times New Roman"/>
              </a:rPr>
              <a:t>of the </a:t>
            </a:r>
            <a:r>
              <a:rPr sz="3600" spc="-5" dirty="0">
                <a:latin typeface="Times New Roman"/>
                <a:cs typeface="Times New Roman"/>
              </a:rPr>
              <a:t>letter includes </a:t>
            </a:r>
            <a:r>
              <a:rPr sz="3600" dirty="0">
                <a:latin typeface="Times New Roman"/>
                <a:cs typeface="Times New Roman"/>
              </a:rPr>
              <a:t>the  mode of delivery of the ordered </a:t>
            </a:r>
            <a:r>
              <a:rPr sz="3600" spc="-5" dirty="0">
                <a:latin typeface="Times New Roman"/>
                <a:cs typeface="Times New Roman"/>
              </a:rPr>
              <a:t>items.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  second part </a:t>
            </a:r>
            <a:r>
              <a:rPr sz="3600" spc="-5" dirty="0">
                <a:latin typeface="Times New Roman"/>
                <a:cs typeface="Times New Roman"/>
              </a:rPr>
              <a:t>states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description </a:t>
            </a:r>
            <a:r>
              <a:rPr sz="3600" dirty="0">
                <a:latin typeface="Times New Roman"/>
                <a:cs typeface="Times New Roman"/>
              </a:rPr>
              <a:t>of the  </a:t>
            </a:r>
            <a:r>
              <a:rPr sz="3600" spc="-5" dirty="0">
                <a:latin typeface="Times New Roman"/>
                <a:cs typeface="Times New Roman"/>
              </a:rPr>
              <a:t>items, </a:t>
            </a:r>
            <a:r>
              <a:rPr sz="3600" dirty="0">
                <a:latin typeface="Times New Roman"/>
                <a:cs typeface="Times New Roman"/>
              </a:rPr>
              <a:t>and the last </a:t>
            </a:r>
            <a:r>
              <a:rPr sz="3600" spc="-5" dirty="0">
                <a:latin typeface="Times New Roman"/>
                <a:cs typeface="Times New Roman"/>
              </a:rPr>
              <a:t>paragraph </a:t>
            </a:r>
            <a:r>
              <a:rPr sz="3600" dirty="0">
                <a:latin typeface="Times New Roman"/>
                <a:cs typeface="Times New Roman"/>
              </a:rPr>
              <a:t>expresses the  </a:t>
            </a:r>
            <a:r>
              <a:rPr sz="3600" spc="-5" dirty="0">
                <a:latin typeface="Times New Roman"/>
                <a:cs typeface="Times New Roman"/>
              </a:rPr>
              <a:t>anticipation </a:t>
            </a:r>
            <a:r>
              <a:rPr sz="3600" dirty="0">
                <a:latin typeface="Times New Roman"/>
                <a:cs typeface="Times New Roman"/>
              </a:rPr>
              <a:t>for an early </a:t>
            </a:r>
            <a:r>
              <a:rPr sz="3600" spc="-30" dirty="0">
                <a:latin typeface="Times New Roman"/>
                <a:cs typeface="Times New Roman"/>
              </a:rPr>
              <a:t>delivery. </a:t>
            </a:r>
            <a:r>
              <a:rPr sz="3600" dirty="0">
                <a:latin typeface="Times New Roman"/>
                <a:cs typeface="Times New Roman"/>
              </a:rPr>
              <a:t>The  </a:t>
            </a:r>
            <a:r>
              <a:rPr sz="3600" spc="-5" dirty="0">
                <a:latin typeface="Times New Roman"/>
                <a:cs typeface="Times New Roman"/>
              </a:rPr>
              <a:t>letter closes </a:t>
            </a:r>
            <a:r>
              <a:rPr sz="3600" dirty="0">
                <a:latin typeface="Times New Roman"/>
                <a:cs typeface="Times New Roman"/>
              </a:rPr>
              <a:t>with </a:t>
            </a:r>
            <a:r>
              <a:rPr sz="3600" spc="-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mode of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payment.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7F70-D31E-4EFA-AE9D-E0BD9271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770329"/>
            <a:ext cx="8986520" cy="615553"/>
          </a:xfrm>
        </p:spPr>
        <p:txBody>
          <a:bodyPr/>
          <a:lstStyle/>
          <a:p>
            <a:pPr algn="ctr"/>
            <a:r>
              <a:rPr lang="en-US" sz="4000" dirty="0"/>
              <a:t>Thank You</a:t>
            </a: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13955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225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Lecture 13:ORDER LETTER AND ITS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LETTER AND ITS TYPES</dc:title>
  <cp:lastModifiedBy>ruby khan</cp:lastModifiedBy>
  <cp:revision>6</cp:revision>
  <dcterms:created xsi:type="dcterms:W3CDTF">2020-04-11T17:36:07Z</dcterms:created>
  <dcterms:modified xsi:type="dcterms:W3CDTF">2020-04-26T16:39:23Z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2020-04-11T00:00:00Z</vt:filetime>
  </property>
</Properties>
</file>