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306" r:id="rId35"/>
    <p:sldId id="305" r:id="rId36"/>
  </p:sldIdLst>
  <p:sldSz cx="9144000" cy="6858000" type="screen4x3"/>
  <p:notesSz cx="9144000" cy="6858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33855" y="1692097"/>
            <a:ext cx="5876289" cy="18548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25" dirty="0"/>
              <a:t>9/6/2013</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25" dirty="0"/>
              <a:t>9/6/2013</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rlito"/>
                <a:cs typeface="Carlito"/>
              </a:defRPr>
            </a:lvl1pPr>
          </a:lstStyle>
          <a:p>
            <a:endParaRPr/>
          </a:p>
        </p:txBody>
      </p:sp>
      <p:sp>
        <p:nvSpPr>
          <p:cNvPr id="3" name="Holder 3"/>
          <p:cNvSpPr>
            <a:spLocks noGrp="1"/>
          </p:cNvSpPr>
          <p:nvPr>
            <p:ph sz="half" idx="2"/>
          </p:nvPr>
        </p:nvSpPr>
        <p:spPr>
          <a:xfrm>
            <a:off x="536244" y="1531924"/>
            <a:ext cx="3506470" cy="4227830"/>
          </a:xfrm>
          <a:prstGeom prst="rect">
            <a:avLst/>
          </a:prstGeom>
        </p:spPr>
        <p:txBody>
          <a:bodyPr wrap="square" lIns="0" tIns="0" rIns="0" bIns="0">
            <a:spAutoFit/>
          </a:bodyPr>
          <a:lstStyle>
            <a:lvl1pPr>
              <a:defRPr sz="2600" b="1" i="0">
                <a:solidFill>
                  <a:schemeClr val="tx1"/>
                </a:solidFill>
                <a:latin typeface="Carlito"/>
                <a:cs typeface="Carlito"/>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25" dirty="0"/>
              <a:t>9/6/2013</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25" dirty="0"/>
              <a:t>9/6/2013</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25" dirty="0"/>
              <a:t>9/6/2013</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17421" y="29921"/>
            <a:ext cx="5709157" cy="1247140"/>
          </a:xfrm>
          <a:prstGeom prst="rect">
            <a:avLst/>
          </a:prstGeom>
        </p:spPr>
        <p:txBody>
          <a:bodyPr wrap="square" lIns="0" tIns="0" rIns="0" bIns="0">
            <a:spAutoFit/>
          </a:bodyPr>
          <a:lstStyle>
            <a:lvl1pPr>
              <a:defRPr sz="4000" b="1" i="0">
                <a:solidFill>
                  <a:schemeClr val="tx1"/>
                </a:solidFill>
                <a:latin typeface="Carlito"/>
                <a:cs typeface="Carlito"/>
              </a:defRPr>
            </a:lvl1pPr>
          </a:lstStyle>
          <a:p>
            <a:endParaRPr/>
          </a:p>
        </p:txBody>
      </p:sp>
      <p:sp>
        <p:nvSpPr>
          <p:cNvPr id="3" name="Holder 3"/>
          <p:cNvSpPr>
            <a:spLocks noGrp="1"/>
          </p:cNvSpPr>
          <p:nvPr>
            <p:ph type="body" idx="1"/>
          </p:nvPr>
        </p:nvSpPr>
        <p:spPr>
          <a:xfrm>
            <a:off x="533730" y="1560956"/>
            <a:ext cx="8076539" cy="4318000"/>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6244" y="6466738"/>
            <a:ext cx="600075"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240"/>
              </a:lnSpc>
            </a:pPr>
            <a:r>
              <a:rPr spc="-25" dirty="0"/>
              <a:t>9/6/2013</a:t>
            </a:r>
          </a:p>
        </p:txBody>
      </p:sp>
      <p:sp>
        <p:nvSpPr>
          <p:cNvPr id="6" name="Holder 6"/>
          <p:cNvSpPr>
            <a:spLocks noGrp="1"/>
          </p:cNvSpPr>
          <p:nvPr>
            <p:ph type="sldNum" sz="quarter" idx="7"/>
          </p:nvPr>
        </p:nvSpPr>
        <p:spPr>
          <a:xfrm>
            <a:off x="8407907" y="6466738"/>
            <a:ext cx="229870"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Mass_media" TargetMode="External"/><Relationship Id="rId7" Type="http://schemas.openxmlformats.org/officeDocument/2006/relationships/hyperlink" Target="https://en.wikipedia.org/wiki/Emotion" TargetMode="External"/><Relationship Id="rId2" Type="http://schemas.openxmlformats.org/officeDocument/2006/relationships/hyperlink" Target="https://en.wikipedia.org/wiki/Information" TargetMode="External"/><Relationship Id="rId1" Type="http://schemas.openxmlformats.org/officeDocument/2006/relationships/slideLayout" Target="../slideLayouts/slideLayout2.xml"/><Relationship Id="rId6" Type="http://schemas.openxmlformats.org/officeDocument/2006/relationships/hyperlink" Target="https://en.wikipedia.org/wiki/Opinion" TargetMode="External"/><Relationship Id="rId5" Type="http://schemas.openxmlformats.org/officeDocument/2006/relationships/hyperlink" Target="https://en.wikipedia.org/wiki/Attitude_(psychology)" TargetMode="External"/><Relationship Id="rId4" Type="http://schemas.openxmlformats.org/officeDocument/2006/relationships/hyperlink" Target="https://en.wikipedia.org/wiki/Behavior"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drjayeshpatidar.blogspot.com/"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drjayeshpatidar.blogspot.com/"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drjayeshpatidar.blogspo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1676400"/>
            <a:ext cx="7204711" cy="2598147"/>
          </a:xfrm>
          <a:prstGeom prst="rect">
            <a:avLst/>
          </a:prstGeom>
        </p:spPr>
        <p:txBody>
          <a:bodyPr vert="horz" wrap="square" lIns="0" tIns="12700" rIns="0" bIns="0" rtlCol="0">
            <a:spAutoFit/>
          </a:bodyPr>
          <a:lstStyle/>
          <a:p>
            <a:pPr marL="1521460" marR="5080" indent="-1509395" algn="ctr">
              <a:lnSpc>
                <a:spcPct val="100000"/>
              </a:lnSpc>
              <a:spcBef>
                <a:spcPts val="100"/>
              </a:spcBef>
            </a:pPr>
            <a:r>
              <a:rPr lang="en-US" sz="6000" b="1" spc="-60" dirty="0">
                <a:solidFill>
                  <a:srgbClr val="001F5F"/>
                </a:solidFill>
                <a:latin typeface="Carlito"/>
                <a:cs typeface="Carlito"/>
              </a:rPr>
              <a:t>Lecture 02: </a:t>
            </a:r>
            <a:r>
              <a:rPr sz="5400" b="1" spc="-60" dirty="0">
                <a:solidFill>
                  <a:srgbClr val="001F5F"/>
                </a:solidFill>
                <a:latin typeface="Carlito"/>
                <a:cs typeface="Carlito"/>
              </a:rPr>
              <a:t>C</a:t>
            </a:r>
            <a:r>
              <a:rPr sz="5400" b="1" spc="-5" dirty="0">
                <a:solidFill>
                  <a:srgbClr val="001F5F"/>
                </a:solidFill>
                <a:latin typeface="Carlito"/>
                <a:cs typeface="Carlito"/>
              </a:rPr>
              <a:t>OM</a:t>
            </a:r>
            <a:r>
              <a:rPr sz="5400" b="1" spc="15" dirty="0">
                <a:solidFill>
                  <a:srgbClr val="001F5F"/>
                </a:solidFill>
                <a:latin typeface="Carlito"/>
                <a:cs typeface="Carlito"/>
              </a:rPr>
              <a:t>M</a:t>
            </a:r>
            <a:r>
              <a:rPr sz="5400" b="1" dirty="0">
                <a:solidFill>
                  <a:srgbClr val="001F5F"/>
                </a:solidFill>
                <a:latin typeface="Carlito"/>
                <a:cs typeface="Carlito"/>
              </a:rPr>
              <a:t>UNIC</a:t>
            </a:r>
            <a:r>
              <a:rPr sz="5400" b="1" spc="-500" dirty="0">
                <a:solidFill>
                  <a:srgbClr val="001F5F"/>
                </a:solidFill>
                <a:latin typeface="Carlito"/>
                <a:cs typeface="Carlito"/>
              </a:rPr>
              <a:t>A</a:t>
            </a:r>
            <a:r>
              <a:rPr sz="5400" b="1" spc="-5" dirty="0">
                <a:solidFill>
                  <a:srgbClr val="001F5F"/>
                </a:solidFill>
                <a:latin typeface="Carlito"/>
                <a:cs typeface="Carlito"/>
              </a:rPr>
              <a:t>TION  </a:t>
            </a:r>
            <a:r>
              <a:rPr sz="5400" b="1" spc="-20" dirty="0">
                <a:solidFill>
                  <a:srgbClr val="001F5F"/>
                </a:solidFill>
                <a:latin typeface="Carlito"/>
                <a:cs typeface="Carlito"/>
              </a:rPr>
              <a:t>PROCESS</a:t>
            </a:r>
            <a:endParaRPr sz="5400" dirty="0">
              <a:latin typeface="Carlito"/>
              <a:cs typeface="Carlito"/>
            </a:endParaRPr>
          </a:p>
        </p:txBody>
      </p:sp>
      <p:sp>
        <p:nvSpPr>
          <p:cNvPr id="3" name="object 3"/>
          <p:cNvSpPr txBox="1"/>
          <p:nvPr/>
        </p:nvSpPr>
        <p:spPr>
          <a:xfrm>
            <a:off x="1643633" y="5040248"/>
            <a:ext cx="5856605" cy="1488869"/>
          </a:xfrm>
          <a:prstGeom prst="rect">
            <a:avLst/>
          </a:prstGeom>
        </p:spPr>
        <p:txBody>
          <a:bodyPr vert="horz" wrap="square" lIns="0" tIns="11430" rIns="0" bIns="0" rtlCol="0">
            <a:spAutoFit/>
          </a:bodyPr>
          <a:lstStyle/>
          <a:p>
            <a:pPr marL="12700">
              <a:lnSpc>
                <a:spcPct val="100000"/>
              </a:lnSpc>
              <a:spcBef>
                <a:spcPts val="90"/>
              </a:spcBef>
            </a:pPr>
            <a:r>
              <a:rPr lang="en-US" sz="3200" u="heavy" spc="5" dirty="0">
                <a:solidFill>
                  <a:srgbClr val="C00000"/>
                </a:solidFill>
                <a:uFill>
                  <a:solidFill>
                    <a:srgbClr val="FF0000"/>
                  </a:solidFill>
                </a:uFill>
              </a:rPr>
              <a:t>Note: Sharing or editing the video using any software or website is strongly prohibited</a:t>
            </a:r>
            <a:r>
              <a:rPr lang="en-US" sz="2400" u="heavy" spc="5" dirty="0">
                <a:uFill>
                  <a:solidFill>
                    <a:srgbClr val="FF0000"/>
                  </a:solidFill>
                </a:uFill>
              </a:rPr>
              <a:t>.</a:t>
            </a:r>
            <a:endParaRPr sz="32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10</a:t>
            </a:fld>
            <a:endParaRPr spc="-60" dirty="0"/>
          </a:p>
        </p:txBody>
      </p:sp>
      <p:sp>
        <p:nvSpPr>
          <p:cNvPr id="2" name="object 2"/>
          <p:cNvSpPr txBox="1">
            <a:spLocks noGrp="1"/>
          </p:cNvSpPr>
          <p:nvPr>
            <p:ph type="title"/>
          </p:nvPr>
        </p:nvSpPr>
        <p:spPr>
          <a:xfrm>
            <a:off x="6994017" y="29921"/>
            <a:ext cx="1618615" cy="636905"/>
          </a:xfrm>
          <a:prstGeom prst="rect">
            <a:avLst/>
          </a:prstGeom>
        </p:spPr>
        <p:txBody>
          <a:bodyPr vert="horz" wrap="square" lIns="0" tIns="13970" rIns="0" bIns="0" rtlCol="0">
            <a:spAutoFit/>
          </a:bodyPr>
          <a:lstStyle/>
          <a:p>
            <a:pPr marL="12700">
              <a:lnSpc>
                <a:spcPct val="100000"/>
              </a:lnSpc>
              <a:spcBef>
                <a:spcPts val="110"/>
              </a:spcBef>
            </a:pPr>
            <a:r>
              <a:rPr b="0" spc="-290" dirty="0">
                <a:latin typeface="Arial"/>
                <a:cs typeface="Arial"/>
              </a:rPr>
              <a:t>Cou</a:t>
            </a:r>
            <a:r>
              <a:rPr b="0" spc="-295" dirty="0">
                <a:latin typeface="Arial"/>
                <a:cs typeface="Arial"/>
              </a:rPr>
              <a:t>n</a:t>
            </a:r>
            <a:r>
              <a:rPr b="0" spc="-500" dirty="0">
                <a:latin typeface="Arial"/>
                <a:cs typeface="Arial"/>
              </a:rPr>
              <a:t>t…</a:t>
            </a:r>
          </a:p>
        </p:txBody>
      </p:sp>
      <p:sp>
        <p:nvSpPr>
          <p:cNvPr id="3" name="object 3"/>
          <p:cNvSpPr txBox="1"/>
          <p:nvPr/>
        </p:nvSpPr>
        <p:spPr>
          <a:xfrm>
            <a:off x="231140" y="671980"/>
            <a:ext cx="8504555" cy="5344160"/>
          </a:xfrm>
          <a:prstGeom prst="rect">
            <a:avLst/>
          </a:prstGeom>
        </p:spPr>
        <p:txBody>
          <a:bodyPr vert="horz" wrap="square" lIns="0" tIns="62229" rIns="0" bIns="0" rtlCol="0">
            <a:spAutoFit/>
          </a:bodyPr>
          <a:lstStyle/>
          <a:p>
            <a:pPr marL="12700">
              <a:lnSpc>
                <a:spcPct val="100000"/>
              </a:lnSpc>
              <a:spcBef>
                <a:spcPts val="489"/>
              </a:spcBef>
            </a:pPr>
            <a:r>
              <a:rPr sz="3200" b="1" i="1" spc="-10" dirty="0">
                <a:latin typeface="Carlito"/>
                <a:cs typeface="Carlito"/>
              </a:rPr>
              <a:t>Classification </a:t>
            </a:r>
            <a:r>
              <a:rPr sz="3200" b="1" i="1" spc="-5" dirty="0">
                <a:latin typeface="Carlito"/>
                <a:cs typeface="Carlito"/>
              </a:rPr>
              <a:t>of </a:t>
            </a:r>
            <a:r>
              <a:rPr sz="3200" b="1" i="1" spc="-10" dirty="0">
                <a:latin typeface="Carlito"/>
                <a:cs typeface="Carlito"/>
              </a:rPr>
              <a:t>channels </a:t>
            </a:r>
            <a:r>
              <a:rPr sz="3200" b="1" i="1" spc="-5" dirty="0">
                <a:latin typeface="Carlito"/>
                <a:cs typeface="Carlito"/>
              </a:rPr>
              <a:t>of</a:t>
            </a:r>
            <a:r>
              <a:rPr sz="3200" b="1" i="1" spc="90" dirty="0">
                <a:latin typeface="Carlito"/>
                <a:cs typeface="Carlito"/>
              </a:rPr>
              <a:t> </a:t>
            </a:r>
            <a:r>
              <a:rPr sz="3200" b="1" i="1" spc="-10" dirty="0">
                <a:latin typeface="Carlito"/>
                <a:cs typeface="Carlito"/>
              </a:rPr>
              <a:t>communication:</a:t>
            </a:r>
            <a:endParaRPr sz="3200">
              <a:latin typeface="Carlito"/>
              <a:cs typeface="Carlito"/>
            </a:endParaRPr>
          </a:p>
          <a:p>
            <a:pPr marL="356870" marR="5080" indent="-344805">
              <a:lnSpc>
                <a:spcPct val="90000"/>
              </a:lnSpc>
              <a:spcBef>
                <a:spcPts val="770"/>
              </a:spcBef>
              <a:buFont typeface="Arial"/>
              <a:buChar char="•"/>
              <a:tabLst>
                <a:tab pos="356870" algn="l"/>
                <a:tab pos="357505" algn="l"/>
              </a:tabLst>
            </a:pPr>
            <a:r>
              <a:rPr sz="3200" b="1" i="1" spc="-5" dirty="0">
                <a:latin typeface="Carlito"/>
                <a:cs typeface="Carlito"/>
              </a:rPr>
              <a:t>Visual </a:t>
            </a:r>
            <a:r>
              <a:rPr sz="3200" b="1" i="1" spc="-10" dirty="0">
                <a:latin typeface="Carlito"/>
                <a:cs typeface="Carlito"/>
              </a:rPr>
              <a:t>channel: </a:t>
            </a:r>
            <a:r>
              <a:rPr sz="3200" spc="-220" dirty="0">
                <a:latin typeface="Arial"/>
                <a:cs typeface="Arial"/>
              </a:rPr>
              <a:t>Facial </a:t>
            </a:r>
            <a:r>
              <a:rPr sz="3200" spc="-160" dirty="0">
                <a:latin typeface="Arial"/>
                <a:cs typeface="Arial"/>
              </a:rPr>
              <a:t>expression, </a:t>
            </a:r>
            <a:r>
              <a:rPr sz="3200" spc="-120" dirty="0">
                <a:latin typeface="Arial"/>
                <a:cs typeface="Arial"/>
              </a:rPr>
              <a:t>body </a:t>
            </a:r>
            <a:r>
              <a:rPr sz="3200" spc="-170" dirty="0">
                <a:latin typeface="Arial"/>
                <a:cs typeface="Arial"/>
              </a:rPr>
              <a:t>language,  </a:t>
            </a:r>
            <a:r>
              <a:rPr sz="3200" spc="-105" dirty="0">
                <a:latin typeface="Arial"/>
                <a:cs typeface="Arial"/>
              </a:rPr>
              <a:t>posture, </a:t>
            </a:r>
            <a:r>
              <a:rPr sz="3200" spc="-165" dirty="0">
                <a:latin typeface="Arial"/>
                <a:cs typeface="Arial"/>
              </a:rPr>
              <a:t>gestures, </a:t>
            </a:r>
            <a:r>
              <a:rPr sz="3200" spc="-100" dirty="0">
                <a:latin typeface="Arial"/>
                <a:cs typeface="Arial"/>
              </a:rPr>
              <a:t>pictures </a:t>
            </a:r>
            <a:r>
              <a:rPr sz="3200" spc="40" dirty="0">
                <a:latin typeface="Arial"/>
                <a:cs typeface="Arial"/>
              </a:rPr>
              <a:t>&amp; </a:t>
            </a:r>
            <a:r>
              <a:rPr sz="3200" spc="5" dirty="0">
                <a:latin typeface="Arial"/>
                <a:cs typeface="Arial"/>
              </a:rPr>
              <a:t>written </a:t>
            </a:r>
            <a:r>
              <a:rPr sz="3200" spc="-125" dirty="0">
                <a:latin typeface="Arial"/>
                <a:cs typeface="Arial"/>
              </a:rPr>
              <a:t>words,  </a:t>
            </a:r>
            <a:r>
              <a:rPr sz="3200" spc="-90" dirty="0">
                <a:latin typeface="Arial"/>
                <a:cs typeface="Arial"/>
              </a:rPr>
              <a:t>electronic </a:t>
            </a:r>
            <a:r>
              <a:rPr sz="3200" spc="-130" dirty="0">
                <a:latin typeface="Arial"/>
                <a:cs typeface="Arial"/>
              </a:rPr>
              <a:t>mails, </a:t>
            </a:r>
            <a:r>
              <a:rPr sz="3200" spc="-270" dirty="0">
                <a:latin typeface="Arial"/>
                <a:cs typeface="Arial"/>
              </a:rPr>
              <a:t>mass </a:t>
            </a:r>
            <a:r>
              <a:rPr sz="3200" spc="-125" dirty="0">
                <a:latin typeface="Arial"/>
                <a:cs typeface="Arial"/>
              </a:rPr>
              <a:t>media,</a:t>
            </a:r>
            <a:r>
              <a:rPr sz="3200" spc="-130" dirty="0">
                <a:latin typeface="Arial"/>
                <a:cs typeface="Arial"/>
              </a:rPr>
              <a:t> </a:t>
            </a:r>
            <a:r>
              <a:rPr sz="3200" spc="-105" dirty="0">
                <a:latin typeface="Arial"/>
                <a:cs typeface="Arial"/>
              </a:rPr>
              <a:t>etc.</a:t>
            </a:r>
            <a:endParaRPr sz="3200">
              <a:latin typeface="Arial"/>
              <a:cs typeface="Arial"/>
            </a:endParaRPr>
          </a:p>
          <a:p>
            <a:pPr marL="356870" marR="132080" indent="-344805">
              <a:lnSpc>
                <a:spcPts val="3460"/>
              </a:lnSpc>
              <a:spcBef>
                <a:spcPts val="815"/>
              </a:spcBef>
              <a:buFont typeface="Arial"/>
              <a:buChar char="•"/>
              <a:tabLst>
                <a:tab pos="356870" algn="l"/>
                <a:tab pos="357505" algn="l"/>
              </a:tabLst>
            </a:pPr>
            <a:r>
              <a:rPr sz="3200" b="1" i="1" spc="-10" dirty="0">
                <a:latin typeface="Carlito"/>
                <a:cs typeface="Carlito"/>
              </a:rPr>
              <a:t>Auditory channel: </a:t>
            </a:r>
            <a:r>
              <a:rPr sz="3200" spc="-240" dirty="0">
                <a:latin typeface="Arial"/>
                <a:cs typeface="Arial"/>
              </a:rPr>
              <a:t>Spoken </a:t>
            </a:r>
            <a:r>
              <a:rPr sz="3200" spc="-125" dirty="0">
                <a:latin typeface="Arial"/>
                <a:cs typeface="Arial"/>
              </a:rPr>
              <a:t>words, </a:t>
            </a:r>
            <a:r>
              <a:rPr sz="3200" spc="-180" dirty="0">
                <a:latin typeface="Arial"/>
                <a:cs typeface="Arial"/>
              </a:rPr>
              <a:t>sounds,  </a:t>
            </a:r>
            <a:r>
              <a:rPr sz="3200" spc="-90" dirty="0">
                <a:latin typeface="Arial"/>
                <a:cs typeface="Arial"/>
              </a:rPr>
              <a:t>telephone </a:t>
            </a:r>
            <a:r>
              <a:rPr sz="3200" spc="-30" dirty="0">
                <a:latin typeface="Arial"/>
                <a:cs typeface="Arial"/>
              </a:rPr>
              <a:t>or </a:t>
            </a:r>
            <a:r>
              <a:rPr sz="3200" spc="-75" dirty="0">
                <a:latin typeface="Arial"/>
                <a:cs typeface="Arial"/>
              </a:rPr>
              <a:t>mobile </a:t>
            </a:r>
            <a:r>
              <a:rPr sz="3200" spc="-125" dirty="0">
                <a:latin typeface="Arial"/>
                <a:cs typeface="Arial"/>
              </a:rPr>
              <a:t>communications,</a:t>
            </a:r>
            <a:r>
              <a:rPr sz="3200" spc="-375" dirty="0">
                <a:latin typeface="Arial"/>
                <a:cs typeface="Arial"/>
              </a:rPr>
              <a:t> </a:t>
            </a:r>
            <a:r>
              <a:rPr sz="3200" spc="-100" dirty="0">
                <a:latin typeface="Arial"/>
                <a:cs typeface="Arial"/>
              </a:rPr>
              <a:t>delivering  </a:t>
            </a:r>
            <a:r>
              <a:rPr sz="3200" spc="-110" dirty="0">
                <a:latin typeface="Arial"/>
                <a:cs typeface="Arial"/>
              </a:rPr>
              <a:t>audio </a:t>
            </a:r>
            <a:r>
              <a:rPr sz="3200" spc="-70" dirty="0">
                <a:latin typeface="Arial"/>
                <a:cs typeface="Arial"/>
              </a:rPr>
              <a:t>content </a:t>
            </a:r>
            <a:r>
              <a:rPr sz="3200" spc="-105" dirty="0">
                <a:latin typeface="Arial"/>
                <a:cs typeface="Arial"/>
              </a:rPr>
              <a:t>(radio, </a:t>
            </a:r>
            <a:r>
              <a:rPr sz="3200" spc="-114" dirty="0">
                <a:latin typeface="Arial"/>
                <a:cs typeface="Arial"/>
              </a:rPr>
              <a:t>voicemail),</a:t>
            </a:r>
            <a:r>
              <a:rPr sz="3200" spc="-325" dirty="0">
                <a:latin typeface="Arial"/>
                <a:cs typeface="Arial"/>
              </a:rPr>
              <a:t> </a:t>
            </a:r>
            <a:r>
              <a:rPr sz="3200" spc="-105" dirty="0">
                <a:latin typeface="Arial"/>
                <a:cs typeface="Arial"/>
              </a:rPr>
              <a:t>etc.</a:t>
            </a:r>
            <a:endParaRPr sz="3200">
              <a:latin typeface="Arial"/>
              <a:cs typeface="Arial"/>
            </a:endParaRPr>
          </a:p>
          <a:p>
            <a:pPr marL="356870" marR="516255" indent="-344805">
              <a:lnSpc>
                <a:spcPts val="3460"/>
              </a:lnSpc>
              <a:spcBef>
                <a:spcPts val="760"/>
              </a:spcBef>
              <a:buFont typeface="Arial"/>
              <a:buChar char="•"/>
              <a:tabLst>
                <a:tab pos="356870" algn="l"/>
                <a:tab pos="357505" algn="l"/>
              </a:tabLst>
            </a:pPr>
            <a:r>
              <a:rPr sz="3200" b="1" i="1" spc="-40" dirty="0">
                <a:latin typeface="Carlito"/>
                <a:cs typeface="Carlito"/>
              </a:rPr>
              <a:t>Tactile </a:t>
            </a:r>
            <a:r>
              <a:rPr sz="3200" b="1" i="1" spc="-10" dirty="0">
                <a:latin typeface="Carlito"/>
                <a:cs typeface="Carlito"/>
              </a:rPr>
              <a:t>channel: </a:t>
            </a:r>
            <a:r>
              <a:rPr sz="3200" spc="-250" dirty="0">
                <a:latin typeface="Arial"/>
                <a:cs typeface="Arial"/>
              </a:rPr>
              <a:t>Touch </a:t>
            </a:r>
            <a:r>
              <a:rPr sz="3200" spc="-160" dirty="0">
                <a:latin typeface="Arial"/>
                <a:cs typeface="Arial"/>
              </a:rPr>
              <a:t>sensations, </a:t>
            </a:r>
            <a:r>
              <a:rPr sz="3200" spc="-80" dirty="0">
                <a:latin typeface="Arial"/>
                <a:cs typeface="Arial"/>
              </a:rPr>
              <a:t>therapeutic  </a:t>
            </a:r>
            <a:r>
              <a:rPr sz="3200" spc="-85" dirty="0">
                <a:latin typeface="Arial"/>
                <a:cs typeface="Arial"/>
              </a:rPr>
              <a:t>touch,</a:t>
            </a:r>
            <a:r>
              <a:rPr sz="3200" spc="-190" dirty="0">
                <a:latin typeface="Arial"/>
                <a:cs typeface="Arial"/>
              </a:rPr>
              <a:t> </a:t>
            </a:r>
            <a:r>
              <a:rPr sz="3200" spc="-105" dirty="0">
                <a:latin typeface="Arial"/>
                <a:cs typeface="Arial"/>
              </a:rPr>
              <a:t>etc.</a:t>
            </a:r>
            <a:endParaRPr sz="3200">
              <a:latin typeface="Arial"/>
              <a:cs typeface="Arial"/>
            </a:endParaRPr>
          </a:p>
          <a:p>
            <a:pPr marL="356870" marR="44450" indent="-344805">
              <a:lnSpc>
                <a:spcPts val="3460"/>
              </a:lnSpc>
              <a:spcBef>
                <a:spcPts val="765"/>
              </a:spcBef>
              <a:buFont typeface="Arial"/>
              <a:buChar char="•"/>
              <a:tabLst>
                <a:tab pos="356870" algn="l"/>
                <a:tab pos="357505" algn="l"/>
              </a:tabLst>
            </a:pPr>
            <a:r>
              <a:rPr sz="3200" b="1" i="1" spc="-5" dirty="0">
                <a:latin typeface="Carlito"/>
                <a:cs typeface="Carlito"/>
              </a:rPr>
              <a:t>Combined </a:t>
            </a:r>
            <a:r>
              <a:rPr sz="3200" b="1" i="1" spc="-10" dirty="0">
                <a:latin typeface="Carlito"/>
                <a:cs typeface="Carlito"/>
              </a:rPr>
              <a:t>channel: </a:t>
            </a:r>
            <a:r>
              <a:rPr sz="3200" spc="-130" dirty="0">
                <a:latin typeface="Arial"/>
                <a:cs typeface="Arial"/>
              </a:rPr>
              <a:t>Audiovisual </a:t>
            </a:r>
            <a:r>
              <a:rPr sz="3200" spc="-125" dirty="0">
                <a:latin typeface="Arial"/>
                <a:cs typeface="Arial"/>
              </a:rPr>
              <a:t>media, </a:t>
            </a:r>
            <a:r>
              <a:rPr sz="3200" spc="-145" dirty="0">
                <a:latin typeface="Arial"/>
                <a:cs typeface="Arial"/>
              </a:rPr>
              <a:t>consoling  </a:t>
            </a:r>
            <a:r>
              <a:rPr sz="3200" spc="-250" dirty="0">
                <a:latin typeface="Arial"/>
                <a:cs typeface="Arial"/>
              </a:rPr>
              <a:t>a </a:t>
            </a:r>
            <a:r>
              <a:rPr sz="3200" spc="-150" dirty="0">
                <a:latin typeface="Arial"/>
                <a:cs typeface="Arial"/>
              </a:rPr>
              <a:t>person </a:t>
            </a:r>
            <a:r>
              <a:rPr sz="3200" spc="20" dirty="0">
                <a:latin typeface="Arial"/>
                <a:cs typeface="Arial"/>
              </a:rPr>
              <a:t>with </a:t>
            </a:r>
            <a:r>
              <a:rPr sz="3200" spc="-80" dirty="0">
                <a:latin typeface="Arial"/>
                <a:cs typeface="Arial"/>
              </a:rPr>
              <a:t>touch </a:t>
            </a:r>
            <a:r>
              <a:rPr sz="3200" spc="40" dirty="0">
                <a:latin typeface="Arial"/>
                <a:cs typeface="Arial"/>
              </a:rPr>
              <a:t>&amp; </a:t>
            </a:r>
            <a:r>
              <a:rPr sz="3200" spc="-190" dirty="0">
                <a:latin typeface="Arial"/>
                <a:cs typeface="Arial"/>
              </a:rPr>
              <a:t>spoken</a:t>
            </a:r>
            <a:r>
              <a:rPr sz="3200" spc="-535" dirty="0">
                <a:latin typeface="Arial"/>
                <a:cs typeface="Arial"/>
              </a:rPr>
              <a:t> </a:t>
            </a:r>
            <a:r>
              <a:rPr sz="3200" spc="-125" dirty="0">
                <a:latin typeface="Arial"/>
                <a:cs typeface="Arial"/>
              </a:rPr>
              <a:t>words.</a:t>
            </a:r>
            <a:endParaRPr sz="32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11</a:t>
            </a:fld>
            <a:endParaRPr spc="-60" dirty="0"/>
          </a:p>
        </p:txBody>
      </p:sp>
      <p:sp>
        <p:nvSpPr>
          <p:cNvPr id="2" name="object 2"/>
          <p:cNvSpPr txBox="1"/>
          <p:nvPr/>
        </p:nvSpPr>
        <p:spPr>
          <a:xfrm>
            <a:off x="536244" y="1510968"/>
            <a:ext cx="7514590" cy="4319270"/>
          </a:xfrm>
          <a:prstGeom prst="rect">
            <a:avLst/>
          </a:prstGeom>
        </p:spPr>
        <p:txBody>
          <a:bodyPr vert="horz" wrap="square" lIns="0" tIns="110490" rIns="0" bIns="0" rtlCol="0">
            <a:spAutoFit/>
          </a:bodyPr>
          <a:lstStyle/>
          <a:p>
            <a:pPr marL="12700">
              <a:lnSpc>
                <a:spcPct val="100000"/>
              </a:lnSpc>
              <a:spcBef>
                <a:spcPts val="870"/>
              </a:spcBef>
            </a:pPr>
            <a:r>
              <a:rPr sz="3200" b="1" spc="-15" dirty="0">
                <a:solidFill>
                  <a:srgbClr val="00AFEF"/>
                </a:solidFill>
                <a:latin typeface="Carlito"/>
                <a:cs typeface="Carlito"/>
              </a:rPr>
              <a:t>Receiver:</a:t>
            </a:r>
            <a:endParaRPr sz="3200">
              <a:latin typeface="Carlito"/>
              <a:cs typeface="Carlito"/>
            </a:endParaRPr>
          </a:p>
          <a:p>
            <a:pPr marL="356870" marR="314325" indent="-344805">
              <a:lnSpc>
                <a:spcPct val="100000"/>
              </a:lnSpc>
              <a:spcBef>
                <a:spcPts val="770"/>
              </a:spcBef>
              <a:buChar char="•"/>
              <a:tabLst>
                <a:tab pos="356870" algn="l"/>
                <a:tab pos="357505" algn="l"/>
              </a:tabLst>
            </a:pPr>
            <a:r>
              <a:rPr sz="3200" spc="-290" dirty="0">
                <a:latin typeface="Arial"/>
                <a:cs typeface="Arial"/>
              </a:rPr>
              <a:t>A </a:t>
            </a:r>
            <a:r>
              <a:rPr sz="3200" spc="-120" dirty="0">
                <a:latin typeface="Arial"/>
                <a:cs typeface="Arial"/>
              </a:rPr>
              <a:t>receiver </a:t>
            </a:r>
            <a:r>
              <a:rPr sz="3200" spc="-165" dirty="0">
                <a:latin typeface="Arial"/>
                <a:cs typeface="Arial"/>
              </a:rPr>
              <a:t>is </a:t>
            </a:r>
            <a:r>
              <a:rPr sz="3200" spc="-175" dirty="0">
                <a:latin typeface="Arial"/>
                <a:cs typeface="Arial"/>
              </a:rPr>
              <a:t>an </a:t>
            </a:r>
            <a:r>
              <a:rPr sz="3200" spc="-75" dirty="0">
                <a:latin typeface="Arial"/>
                <a:cs typeface="Arial"/>
              </a:rPr>
              <a:t>individual </a:t>
            </a:r>
            <a:r>
              <a:rPr sz="3200" spc="-30" dirty="0">
                <a:latin typeface="Arial"/>
                <a:cs typeface="Arial"/>
              </a:rPr>
              <a:t>or </a:t>
            </a:r>
            <a:r>
              <a:rPr sz="3200" spc="-250" dirty="0">
                <a:latin typeface="Arial"/>
                <a:cs typeface="Arial"/>
              </a:rPr>
              <a:t>a </a:t>
            </a:r>
            <a:r>
              <a:rPr sz="3200" spc="-120" dirty="0">
                <a:latin typeface="Arial"/>
                <a:cs typeface="Arial"/>
              </a:rPr>
              <a:t>group </a:t>
            </a:r>
            <a:r>
              <a:rPr sz="3200" spc="-10" dirty="0">
                <a:latin typeface="Arial"/>
                <a:cs typeface="Arial"/>
              </a:rPr>
              <a:t>of  </a:t>
            </a:r>
            <a:r>
              <a:rPr sz="3200" spc="-95" dirty="0">
                <a:latin typeface="Arial"/>
                <a:cs typeface="Arial"/>
              </a:rPr>
              <a:t>individuals </a:t>
            </a:r>
            <a:r>
              <a:rPr sz="3200" spc="-80" dirty="0">
                <a:latin typeface="Arial"/>
                <a:cs typeface="Arial"/>
              </a:rPr>
              <a:t>intended </a:t>
            </a:r>
            <a:r>
              <a:rPr sz="3200" spc="35" dirty="0">
                <a:latin typeface="Arial"/>
                <a:cs typeface="Arial"/>
              </a:rPr>
              <a:t>to </a:t>
            </a:r>
            <a:r>
              <a:rPr sz="3200" spc="-140" dirty="0">
                <a:latin typeface="Arial"/>
                <a:cs typeface="Arial"/>
              </a:rPr>
              <a:t>receive, </a:t>
            </a:r>
            <a:r>
              <a:rPr sz="3200" spc="-165" dirty="0">
                <a:latin typeface="Arial"/>
                <a:cs typeface="Arial"/>
              </a:rPr>
              <a:t>decode</a:t>
            </a:r>
            <a:r>
              <a:rPr sz="3200" spc="-560" dirty="0">
                <a:latin typeface="Arial"/>
                <a:cs typeface="Arial"/>
              </a:rPr>
              <a:t> </a:t>
            </a:r>
            <a:r>
              <a:rPr sz="3200" spc="40" dirty="0">
                <a:latin typeface="Arial"/>
                <a:cs typeface="Arial"/>
              </a:rPr>
              <a:t>&amp;  </a:t>
            </a:r>
            <a:r>
              <a:rPr sz="3200" spc="-30" dirty="0">
                <a:latin typeface="Arial"/>
                <a:cs typeface="Arial"/>
              </a:rPr>
              <a:t>interpret </a:t>
            </a:r>
            <a:r>
              <a:rPr sz="3200" spc="-40" dirty="0">
                <a:latin typeface="Arial"/>
                <a:cs typeface="Arial"/>
              </a:rPr>
              <a:t>the </a:t>
            </a:r>
            <a:r>
              <a:rPr sz="3200" spc="-254" dirty="0">
                <a:latin typeface="Arial"/>
                <a:cs typeface="Arial"/>
              </a:rPr>
              <a:t>message </a:t>
            </a:r>
            <a:r>
              <a:rPr sz="3200" spc="-130" dirty="0">
                <a:latin typeface="Arial"/>
                <a:cs typeface="Arial"/>
              </a:rPr>
              <a:t>sent </a:t>
            </a:r>
            <a:r>
              <a:rPr sz="3200" spc="-145" dirty="0">
                <a:latin typeface="Arial"/>
                <a:cs typeface="Arial"/>
              </a:rPr>
              <a:t>by </a:t>
            </a:r>
            <a:r>
              <a:rPr sz="3200" spc="-40" dirty="0">
                <a:latin typeface="Arial"/>
                <a:cs typeface="Arial"/>
              </a:rPr>
              <a:t>the  </a:t>
            </a:r>
            <a:r>
              <a:rPr sz="3200" spc="-135" dirty="0">
                <a:latin typeface="Arial"/>
                <a:cs typeface="Arial"/>
              </a:rPr>
              <a:t>sender/source </a:t>
            </a:r>
            <a:r>
              <a:rPr sz="3200" spc="-10" dirty="0">
                <a:latin typeface="Arial"/>
                <a:cs typeface="Arial"/>
              </a:rPr>
              <a:t>of</a:t>
            </a:r>
            <a:r>
              <a:rPr sz="3200" spc="-155" dirty="0">
                <a:latin typeface="Arial"/>
                <a:cs typeface="Arial"/>
              </a:rPr>
              <a:t> </a:t>
            </a:r>
            <a:r>
              <a:rPr sz="3200" spc="-229" dirty="0">
                <a:latin typeface="Arial"/>
                <a:cs typeface="Arial"/>
              </a:rPr>
              <a:t>message.</a:t>
            </a:r>
            <a:endParaRPr sz="3200">
              <a:latin typeface="Arial"/>
              <a:cs typeface="Arial"/>
            </a:endParaRPr>
          </a:p>
          <a:p>
            <a:pPr marL="356870" indent="-344805">
              <a:lnSpc>
                <a:spcPct val="100000"/>
              </a:lnSpc>
              <a:spcBef>
                <a:spcPts val="775"/>
              </a:spcBef>
              <a:buChar char="•"/>
              <a:tabLst>
                <a:tab pos="356870" algn="l"/>
                <a:tab pos="357505" algn="l"/>
              </a:tabLst>
            </a:pPr>
            <a:r>
              <a:rPr sz="3200" spc="-290" dirty="0">
                <a:latin typeface="Arial"/>
                <a:cs typeface="Arial"/>
              </a:rPr>
              <a:t>A </a:t>
            </a:r>
            <a:r>
              <a:rPr sz="3200" spc="-120" dirty="0">
                <a:latin typeface="Arial"/>
                <a:cs typeface="Arial"/>
              </a:rPr>
              <a:t>receiver </a:t>
            </a:r>
            <a:r>
              <a:rPr sz="3200" spc="-170" dirty="0">
                <a:latin typeface="Arial"/>
                <a:cs typeface="Arial"/>
              </a:rPr>
              <a:t>also </a:t>
            </a:r>
            <a:r>
              <a:rPr sz="3200" spc="-110" dirty="0">
                <a:latin typeface="Arial"/>
                <a:cs typeface="Arial"/>
              </a:rPr>
              <a:t>known </a:t>
            </a:r>
            <a:r>
              <a:rPr sz="3200" spc="-305" dirty="0">
                <a:latin typeface="Arial"/>
                <a:cs typeface="Arial"/>
              </a:rPr>
              <a:t>as</a:t>
            </a:r>
            <a:r>
              <a:rPr sz="3200" spc="-105" dirty="0">
                <a:latin typeface="Arial"/>
                <a:cs typeface="Arial"/>
              </a:rPr>
              <a:t> </a:t>
            </a:r>
            <a:r>
              <a:rPr sz="3200" spc="-170" dirty="0">
                <a:latin typeface="Arial"/>
                <a:cs typeface="Arial"/>
              </a:rPr>
              <a:t>decoder.</a:t>
            </a:r>
            <a:endParaRPr sz="3200">
              <a:latin typeface="Arial"/>
              <a:cs typeface="Arial"/>
            </a:endParaRPr>
          </a:p>
          <a:p>
            <a:pPr marL="356870" marR="5080" indent="-344805">
              <a:lnSpc>
                <a:spcPct val="100000"/>
              </a:lnSpc>
              <a:spcBef>
                <a:spcPts val="770"/>
              </a:spcBef>
              <a:buChar char="•"/>
              <a:tabLst>
                <a:tab pos="356870" algn="l"/>
                <a:tab pos="357505" algn="l"/>
              </a:tabLst>
            </a:pPr>
            <a:r>
              <a:rPr sz="3200" spc="-260" dirty="0">
                <a:latin typeface="Arial"/>
                <a:cs typeface="Arial"/>
              </a:rPr>
              <a:t>He </a:t>
            </a:r>
            <a:r>
              <a:rPr sz="3200" spc="-165" dirty="0">
                <a:latin typeface="Arial"/>
                <a:cs typeface="Arial"/>
              </a:rPr>
              <a:t>is </a:t>
            </a:r>
            <a:r>
              <a:rPr sz="3200" spc="-145" dirty="0">
                <a:latin typeface="Arial"/>
                <a:cs typeface="Arial"/>
              </a:rPr>
              <a:t>expected </a:t>
            </a:r>
            <a:r>
              <a:rPr sz="3200" spc="30" dirty="0">
                <a:latin typeface="Arial"/>
                <a:cs typeface="Arial"/>
              </a:rPr>
              <a:t>to </a:t>
            </a:r>
            <a:r>
              <a:rPr sz="3200" spc="-200" dirty="0">
                <a:latin typeface="Arial"/>
                <a:cs typeface="Arial"/>
              </a:rPr>
              <a:t>have </a:t>
            </a:r>
            <a:r>
              <a:rPr sz="3200" spc="-40" dirty="0">
                <a:latin typeface="Arial"/>
                <a:cs typeface="Arial"/>
              </a:rPr>
              <a:t>the </a:t>
            </a:r>
            <a:r>
              <a:rPr sz="3200" spc="-35" dirty="0">
                <a:latin typeface="Arial"/>
                <a:cs typeface="Arial"/>
              </a:rPr>
              <a:t>ability </a:t>
            </a:r>
            <a:r>
              <a:rPr sz="3200" spc="40" dirty="0">
                <a:latin typeface="Arial"/>
                <a:cs typeface="Arial"/>
              </a:rPr>
              <a:t>&amp;</a:t>
            </a:r>
            <a:r>
              <a:rPr sz="3200" spc="-540" dirty="0">
                <a:latin typeface="Arial"/>
                <a:cs typeface="Arial"/>
              </a:rPr>
              <a:t> </a:t>
            </a:r>
            <a:r>
              <a:rPr sz="3200" spc="-135" dirty="0">
                <a:latin typeface="Arial"/>
                <a:cs typeface="Arial"/>
              </a:rPr>
              <a:t>skills </a:t>
            </a:r>
            <a:r>
              <a:rPr sz="3200" spc="40" dirty="0">
                <a:latin typeface="Arial"/>
                <a:cs typeface="Arial"/>
              </a:rPr>
              <a:t>to  </a:t>
            </a:r>
            <a:r>
              <a:rPr sz="3200" spc="-140" dirty="0">
                <a:latin typeface="Arial"/>
                <a:cs typeface="Arial"/>
              </a:rPr>
              <a:t>receive, </a:t>
            </a:r>
            <a:r>
              <a:rPr sz="3200" spc="-165" dirty="0">
                <a:latin typeface="Arial"/>
                <a:cs typeface="Arial"/>
              </a:rPr>
              <a:t>decode </a:t>
            </a:r>
            <a:r>
              <a:rPr sz="3200" spc="40" dirty="0">
                <a:latin typeface="Arial"/>
                <a:cs typeface="Arial"/>
              </a:rPr>
              <a:t>&amp; </a:t>
            </a:r>
            <a:r>
              <a:rPr sz="3200" spc="-30" dirty="0">
                <a:latin typeface="Arial"/>
                <a:cs typeface="Arial"/>
              </a:rPr>
              <a:t>interpret </a:t>
            </a:r>
            <a:r>
              <a:rPr sz="3200" spc="-40" dirty="0">
                <a:latin typeface="Arial"/>
                <a:cs typeface="Arial"/>
              </a:rPr>
              <a:t>the</a:t>
            </a:r>
            <a:r>
              <a:rPr sz="3200" spc="-509" dirty="0">
                <a:latin typeface="Arial"/>
                <a:cs typeface="Arial"/>
              </a:rPr>
              <a:t> </a:t>
            </a:r>
            <a:r>
              <a:rPr sz="3200" spc="-229" dirty="0">
                <a:latin typeface="Arial"/>
                <a:cs typeface="Arial"/>
              </a:rPr>
              <a:t>message.</a:t>
            </a:r>
            <a:endParaRPr sz="3200">
              <a:latin typeface="Arial"/>
              <a:cs typeface="Arial"/>
            </a:endParaRPr>
          </a:p>
        </p:txBody>
      </p:sp>
      <p:sp>
        <p:nvSpPr>
          <p:cNvPr id="3" name="object 3"/>
          <p:cNvSpPr txBox="1">
            <a:spLocks noGrp="1"/>
          </p:cNvSpPr>
          <p:nvPr>
            <p:ph type="title"/>
          </p:nvPr>
        </p:nvSpPr>
        <p:spPr>
          <a:xfrm>
            <a:off x="948334" y="464896"/>
            <a:ext cx="7244715" cy="695325"/>
          </a:xfrm>
          <a:prstGeom prst="rect">
            <a:avLst/>
          </a:prstGeom>
        </p:spPr>
        <p:txBody>
          <a:bodyPr vert="horz" wrap="square" lIns="0" tIns="12065" rIns="0" bIns="0" rtlCol="0">
            <a:spAutoFit/>
          </a:bodyPr>
          <a:lstStyle/>
          <a:p>
            <a:pPr marL="12700">
              <a:lnSpc>
                <a:spcPct val="100000"/>
              </a:lnSpc>
              <a:spcBef>
                <a:spcPts val="95"/>
              </a:spcBef>
            </a:pPr>
            <a:r>
              <a:rPr sz="4400" b="0" spc="-240" dirty="0">
                <a:latin typeface="Arial"/>
                <a:cs typeface="Arial"/>
              </a:rPr>
              <a:t>Elements </a:t>
            </a:r>
            <a:r>
              <a:rPr sz="4400" b="0" spc="-10" dirty="0">
                <a:latin typeface="Arial"/>
                <a:cs typeface="Arial"/>
              </a:rPr>
              <a:t>of </a:t>
            </a:r>
            <a:r>
              <a:rPr sz="4400" b="0" spc="-60" dirty="0">
                <a:latin typeface="Arial"/>
                <a:cs typeface="Arial"/>
              </a:rPr>
              <a:t>the</a:t>
            </a:r>
            <a:r>
              <a:rPr sz="4400" b="0" spc="-390" dirty="0">
                <a:latin typeface="Arial"/>
                <a:cs typeface="Arial"/>
              </a:rPr>
              <a:t> </a:t>
            </a:r>
            <a:r>
              <a:rPr sz="4400" b="0" spc="-150" dirty="0">
                <a:latin typeface="Arial"/>
                <a:cs typeface="Arial"/>
              </a:rPr>
              <a:t>communication</a:t>
            </a:r>
            <a:endParaRPr sz="4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12</a:t>
            </a:fld>
            <a:endParaRPr spc="-60" dirty="0"/>
          </a:p>
        </p:txBody>
      </p:sp>
      <p:sp>
        <p:nvSpPr>
          <p:cNvPr id="2" name="object 2"/>
          <p:cNvSpPr txBox="1"/>
          <p:nvPr/>
        </p:nvSpPr>
        <p:spPr>
          <a:xfrm>
            <a:off x="536244" y="1303428"/>
            <a:ext cx="7642859" cy="4511675"/>
          </a:xfrm>
          <a:prstGeom prst="rect">
            <a:avLst/>
          </a:prstGeom>
        </p:spPr>
        <p:txBody>
          <a:bodyPr vert="horz" wrap="square" lIns="0" tIns="52069" rIns="0" bIns="0" rtlCol="0">
            <a:spAutoFit/>
          </a:bodyPr>
          <a:lstStyle/>
          <a:p>
            <a:pPr marL="12700">
              <a:lnSpc>
                <a:spcPct val="100000"/>
              </a:lnSpc>
              <a:spcBef>
                <a:spcPts val="409"/>
              </a:spcBef>
            </a:pPr>
            <a:r>
              <a:rPr sz="2700" b="1" spc="-5" dirty="0">
                <a:solidFill>
                  <a:srgbClr val="00AFEF"/>
                </a:solidFill>
                <a:latin typeface="Carlito"/>
                <a:cs typeface="Carlito"/>
              </a:rPr>
              <a:t>Feedback:</a:t>
            </a:r>
            <a:endParaRPr sz="2700">
              <a:latin typeface="Carlito"/>
              <a:cs typeface="Carlito"/>
            </a:endParaRPr>
          </a:p>
          <a:p>
            <a:pPr marL="356870" marR="579755" indent="-344805">
              <a:lnSpc>
                <a:spcPts val="2930"/>
              </a:lnSpc>
              <a:spcBef>
                <a:spcPts val="670"/>
              </a:spcBef>
              <a:buChar char="•"/>
              <a:tabLst>
                <a:tab pos="356870" algn="l"/>
                <a:tab pos="357505" algn="l"/>
              </a:tabLst>
            </a:pPr>
            <a:r>
              <a:rPr sz="2700" spc="35" dirty="0">
                <a:latin typeface="Arial"/>
                <a:cs typeface="Arial"/>
              </a:rPr>
              <a:t>It</a:t>
            </a:r>
            <a:r>
              <a:rPr sz="2700" spc="-175" dirty="0">
                <a:latin typeface="Arial"/>
                <a:cs typeface="Arial"/>
              </a:rPr>
              <a:t> </a:t>
            </a:r>
            <a:r>
              <a:rPr sz="2700" spc="-135" dirty="0">
                <a:latin typeface="Arial"/>
                <a:cs typeface="Arial"/>
              </a:rPr>
              <a:t>is</a:t>
            </a:r>
            <a:r>
              <a:rPr sz="2700" spc="-155" dirty="0">
                <a:latin typeface="Arial"/>
                <a:cs typeface="Arial"/>
              </a:rPr>
              <a:t> </a:t>
            </a:r>
            <a:r>
              <a:rPr sz="2700" spc="-204" dirty="0">
                <a:latin typeface="Arial"/>
                <a:cs typeface="Arial"/>
              </a:rPr>
              <a:t>a</a:t>
            </a:r>
            <a:r>
              <a:rPr sz="2700" spc="-140" dirty="0">
                <a:latin typeface="Arial"/>
                <a:cs typeface="Arial"/>
              </a:rPr>
              <a:t> </a:t>
            </a:r>
            <a:r>
              <a:rPr sz="2700" spc="-25" dirty="0">
                <a:latin typeface="Arial"/>
                <a:cs typeface="Arial"/>
              </a:rPr>
              <a:t>return</a:t>
            </a:r>
            <a:r>
              <a:rPr sz="2700" spc="-190" dirty="0">
                <a:latin typeface="Arial"/>
                <a:cs typeface="Arial"/>
              </a:rPr>
              <a:t> </a:t>
            </a:r>
            <a:r>
              <a:rPr sz="2700" spc="-210" dirty="0">
                <a:latin typeface="Arial"/>
                <a:cs typeface="Arial"/>
              </a:rPr>
              <a:t>message</a:t>
            </a:r>
            <a:r>
              <a:rPr sz="2700" spc="-155" dirty="0">
                <a:latin typeface="Arial"/>
                <a:cs typeface="Arial"/>
              </a:rPr>
              <a:t> </a:t>
            </a:r>
            <a:r>
              <a:rPr sz="2700" spc="-105" dirty="0">
                <a:latin typeface="Arial"/>
                <a:cs typeface="Arial"/>
              </a:rPr>
              <a:t>sent</a:t>
            </a:r>
            <a:r>
              <a:rPr sz="2700" spc="-170" dirty="0">
                <a:latin typeface="Arial"/>
                <a:cs typeface="Arial"/>
              </a:rPr>
              <a:t> </a:t>
            </a:r>
            <a:r>
              <a:rPr sz="2700" spc="-120" dirty="0">
                <a:latin typeface="Arial"/>
                <a:cs typeface="Arial"/>
              </a:rPr>
              <a:t>by</a:t>
            </a:r>
            <a:r>
              <a:rPr sz="2700" spc="-145" dirty="0">
                <a:latin typeface="Arial"/>
                <a:cs typeface="Arial"/>
              </a:rPr>
              <a:t> </a:t>
            </a:r>
            <a:r>
              <a:rPr sz="2700" spc="-25" dirty="0">
                <a:latin typeface="Arial"/>
                <a:cs typeface="Arial"/>
              </a:rPr>
              <a:t>the</a:t>
            </a:r>
            <a:r>
              <a:rPr sz="2700" spc="-190" dirty="0">
                <a:latin typeface="Arial"/>
                <a:cs typeface="Arial"/>
              </a:rPr>
              <a:t> </a:t>
            </a:r>
            <a:r>
              <a:rPr sz="2700" spc="-95" dirty="0">
                <a:latin typeface="Arial"/>
                <a:cs typeface="Arial"/>
              </a:rPr>
              <a:t>receiver</a:t>
            </a:r>
            <a:r>
              <a:rPr sz="2700" spc="-195" dirty="0">
                <a:latin typeface="Arial"/>
                <a:cs typeface="Arial"/>
              </a:rPr>
              <a:t> </a:t>
            </a:r>
            <a:r>
              <a:rPr sz="2700" spc="30" dirty="0">
                <a:latin typeface="Arial"/>
                <a:cs typeface="Arial"/>
              </a:rPr>
              <a:t>to</a:t>
            </a:r>
            <a:r>
              <a:rPr sz="2700" spc="-170" dirty="0">
                <a:latin typeface="Arial"/>
                <a:cs typeface="Arial"/>
              </a:rPr>
              <a:t> </a:t>
            </a:r>
            <a:r>
              <a:rPr sz="2700" spc="-25" dirty="0">
                <a:latin typeface="Arial"/>
                <a:cs typeface="Arial"/>
              </a:rPr>
              <a:t>the  </a:t>
            </a:r>
            <a:r>
              <a:rPr sz="2700" spc="-155" dirty="0">
                <a:latin typeface="Arial"/>
                <a:cs typeface="Arial"/>
              </a:rPr>
              <a:t>sender.</a:t>
            </a:r>
            <a:endParaRPr sz="2700">
              <a:latin typeface="Arial"/>
              <a:cs typeface="Arial"/>
            </a:endParaRPr>
          </a:p>
          <a:p>
            <a:pPr marL="356870" marR="5080" indent="-344805">
              <a:lnSpc>
                <a:spcPct val="90200"/>
              </a:lnSpc>
              <a:spcBef>
                <a:spcPts val="585"/>
              </a:spcBef>
              <a:buChar char="•"/>
              <a:tabLst>
                <a:tab pos="356870" algn="l"/>
                <a:tab pos="357505" algn="l"/>
              </a:tabLst>
            </a:pPr>
            <a:r>
              <a:rPr sz="2700" spc="35" dirty="0">
                <a:latin typeface="Arial"/>
                <a:cs typeface="Arial"/>
              </a:rPr>
              <a:t>It </a:t>
            </a:r>
            <a:r>
              <a:rPr sz="2700" spc="-135" dirty="0">
                <a:latin typeface="Arial"/>
                <a:cs typeface="Arial"/>
              </a:rPr>
              <a:t>is </a:t>
            </a:r>
            <a:r>
              <a:rPr sz="2700" spc="-80" dirty="0">
                <a:latin typeface="Arial"/>
                <a:cs typeface="Arial"/>
              </a:rPr>
              <a:t>most </a:t>
            </a:r>
            <a:r>
              <a:rPr sz="2700" spc="-114" dirty="0">
                <a:latin typeface="Arial"/>
                <a:cs typeface="Arial"/>
              </a:rPr>
              <a:t>essential </a:t>
            </a:r>
            <a:r>
              <a:rPr sz="2700" spc="-75" dirty="0">
                <a:latin typeface="Arial"/>
                <a:cs typeface="Arial"/>
              </a:rPr>
              <a:t>element </a:t>
            </a:r>
            <a:r>
              <a:rPr sz="2700" spc="5" dirty="0">
                <a:latin typeface="Arial"/>
                <a:cs typeface="Arial"/>
              </a:rPr>
              <a:t>of </a:t>
            </a:r>
            <a:r>
              <a:rPr sz="2700" spc="-25" dirty="0">
                <a:latin typeface="Arial"/>
                <a:cs typeface="Arial"/>
              </a:rPr>
              <a:t>the </a:t>
            </a:r>
            <a:r>
              <a:rPr sz="2700" spc="-80" dirty="0">
                <a:latin typeface="Arial"/>
                <a:cs typeface="Arial"/>
              </a:rPr>
              <a:t>communication  </a:t>
            </a:r>
            <a:r>
              <a:rPr sz="2700" spc="-160" dirty="0">
                <a:latin typeface="Arial"/>
                <a:cs typeface="Arial"/>
              </a:rPr>
              <a:t>process </a:t>
            </a:r>
            <a:r>
              <a:rPr sz="2700" spc="-250" dirty="0">
                <a:latin typeface="Arial"/>
                <a:cs typeface="Arial"/>
              </a:rPr>
              <a:t>as </a:t>
            </a:r>
            <a:r>
              <a:rPr sz="2700" spc="90" dirty="0">
                <a:latin typeface="Arial"/>
                <a:cs typeface="Arial"/>
              </a:rPr>
              <a:t>it</a:t>
            </a:r>
            <a:r>
              <a:rPr sz="2700" spc="-570" dirty="0">
                <a:latin typeface="Arial"/>
                <a:cs typeface="Arial"/>
              </a:rPr>
              <a:t> </a:t>
            </a:r>
            <a:r>
              <a:rPr sz="2700" spc="-155" dirty="0">
                <a:latin typeface="Arial"/>
                <a:cs typeface="Arial"/>
              </a:rPr>
              <a:t>shows </a:t>
            </a:r>
            <a:r>
              <a:rPr sz="2700" dirty="0">
                <a:latin typeface="Arial"/>
                <a:cs typeface="Arial"/>
              </a:rPr>
              <a:t>that </a:t>
            </a:r>
            <a:r>
              <a:rPr sz="2700" spc="-25" dirty="0">
                <a:latin typeface="Arial"/>
                <a:cs typeface="Arial"/>
              </a:rPr>
              <a:t>the </a:t>
            </a:r>
            <a:r>
              <a:rPr sz="2700" spc="-95" dirty="0">
                <a:latin typeface="Arial"/>
                <a:cs typeface="Arial"/>
              </a:rPr>
              <a:t>receiver </a:t>
            </a:r>
            <a:r>
              <a:rPr sz="2700" spc="-200" dirty="0">
                <a:latin typeface="Arial"/>
                <a:cs typeface="Arial"/>
              </a:rPr>
              <a:t>has </a:t>
            </a:r>
            <a:r>
              <a:rPr sz="2700" spc="-85" dirty="0">
                <a:latin typeface="Arial"/>
                <a:cs typeface="Arial"/>
              </a:rPr>
              <a:t>understood  </a:t>
            </a:r>
            <a:r>
              <a:rPr sz="2700" spc="-25" dirty="0">
                <a:latin typeface="Arial"/>
                <a:cs typeface="Arial"/>
              </a:rPr>
              <a:t>the </a:t>
            </a:r>
            <a:r>
              <a:rPr sz="2700" spc="-60" dirty="0">
                <a:latin typeface="Arial"/>
                <a:cs typeface="Arial"/>
              </a:rPr>
              <a:t>primary </a:t>
            </a:r>
            <a:r>
              <a:rPr sz="2700" spc="-210" dirty="0">
                <a:latin typeface="Arial"/>
                <a:cs typeface="Arial"/>
              </a:rPr>
              <a:t>message </a:t>
            </a:r>
            <a:r>
              <a:rPr sz="2700" spc="-105" dirty="0">
                <a:latin typeface="Arial"/>
                <a:cs typeface="Arial"/>
              </a:rPr>
              <a:t>sent </a:t>
            </a:r>
            <a:r>
              <a:rPr sz="2700" spc="-120" dirty="0">
                <a:latin typeface="Arial"/>
                <a:cs typeface="Arial"/>
              </a:rPr>
              <a:t>by </a:t>
            </a:r>
            <a:r>
              <a:rPr sz="2700" spc="-25" dirty="0">
                <a:latin typeface="Arial"/>
                <a:cs typeface="Arial"/>
              </a:rPr>
              <a:t>the </a:t>
            </a:r>
            <a:r>
              <a:rPr sz="2700" spc="-125" dirty="0">
                <a:latin typeface="Arial"/>
                <a:cs typeface="Arial"/>
              </a:rPr>
              <a:t>sender </a:t>
            </a:r>
            <a:r>
              <a:rPr sz="2700" spc="50" dirty="0">
                <a:latin typeface="Arial"/>
                <a:cs typeface="Arial"/>
              </a:rPr>
              <a:t>&amp; </a:t>
            </a:r>
            <a:r>
              <a:rPr sz="2700" spc="-25" dirty="0">
                <a:latin typeface="Arial"/>
                <a:cs typeface="Arial"/>
              </a:rPr>
              <a:t>the  </a:t>
            </a:r>
            <a:r>
              <a:rPr sz="2700" spc="-80" dirty="0">
                <a:latin typeface="Arial"/>
                <a:cs typeface="Arial"/>
              </a:rPr>
              <a:t>communication </a:t>
            </a:r>
            <a:r>
              <a:rPr sz="2700" spc="-160" dirty="0">
                <a:latin typeface="Arial"/>
                <a:cs typeface="Arial"/>
              </a:rPr>
              <a:t>process </a:t>
            </a:r>
            <a:r>
              <a:rPr sz="2700" spc="-135" dirty="0">
                <a:latin typeface="Arial"/>
                <a:cs typeface="Arial"/>
              </a:rPr>
              <a:t>is </a:t>
            </a:r>
            <a:r>
              <a:rPr sz="2700" spc="-60" dirty="0">
                <a:latin typeface="Arial"/>
                <a:cs typeface="Arial"/>
              </a:rPr>
              <a:t>now </a:t>
            </a:r>
            <a:r>
              <a:rPr sz="2700" spc="-110" dirty="0">
                <a:latin typeface="Arial"/>
                <a:cs typeface="Arial"/>
              </a:rPr>
              <a:t>consider</a:t>
            </a:r>
            <a:r>
              <a:rPr sz="2700" spc="-570" dirty="0">
                <a:latin typeface="Arial"/>
                <a:cs typeface="Arial"/>
              </a:rPr>
              <a:t> </a:t>
            </a:r>
            <a:r>
              <a:rPr sz="2700" spc="-80" dirty="0">
                <a:latin typeface="Arial"/>
                <a:cs typeface="Arial"/>
              </a:rPr>
              <a:t>complete.</a:t>
            </a:r>
            <a:endParaRPr sz="2700">
              <a:latin typeface="Arial"/>
              <a:cs typeface="Arial"/>
            </a:endParaRPr>
          </a:p>
          <a:p>
            <a:pPr marL="356870" marR="630555" indent="-344805" algn="just">
              <a:lnSpc>
                <a:spcPct val="90000"/>
              </a:lnSpc>
              <a:spcBef>
                <a:spcPts val="635"/>
              </a:spcBef>
              <a:buChar char="•"/>
              <a:tabLst>
                <a:tab pos="357505" algn="l"/>
              </a:tabLst>
            </a:pPr>
            <a:r>
              <a:rPr sz="2700" spc="-235" dirty="0">
                <a:latin typeface="Arial"/>
                <a:cs typeface="Arial"/>
              </a:rPr>
              <a:t>A </a:t>
            </a:r>
            <a:r>
              <a:rPr sz="2700" spc="-155" dirty="0">
                <a:latin typeface="Arial"/>
                <a:cs typeface="Arial"/>
              </a:rPr>
              <a:t>successful </a:t>
            </a:r>
            <a:r>
              <a:rPr sz="2700" spc="-80" dirty="0">
                <a:latin typeface="Arial"/>
                <a:cs typeface="Arial"/>
              </a:rPr>
              <a:t>communication </a:t>
            </a:r>
            <a:r>
              <a:rPr sz="2700" spc="-90" dirty="0">
                <a:latin typeface="Arial"/>
                <a:cs typeface="Arial"/>
              </a:rPr>
              <a:t>must </a:t>
            </a:r>
            <a:r>
              <a:rPr sz="2700" spc="-120" dirty="0">
                <a:latin typeface="Arial"/>
                <a:cs typeface="Arial"/>
              </a:rPr>
              <a:t>be </a:t>
            </a:r>
            <a:r>
              <a:rPr sz="2700" spc="-204" dirty="0">
                <a:latin typeface="Arial"/>
                <a:cs typeface="Arial"/>
              </a:rPr>
              <a:t>a</a:t>
            </a:r>
            <a:r>
              <a:rPr sz="2700" spc="-430" dirty="0">
                <a:latin typeface="Arial"/>
                <a:cs typeface="Arial"/>
              </a:rPr>
              <a:t> </a:t>
            </a:r>
            <a:r>
              <a:rPr sz="2700" spc="-60" dirty="0">
                <a:latin typeface="Arial"/>
                <a:cs typeface="Arial"/>
              </a:rPr>
              <a:t>two-way  </a:t>
            </a:r>
            <a:r>
              <a:rPr sz="2700" spc="-160" dirty="0">
                <a:latin typeface="Arial"/>
                <a:cs typeface="Arial"/>
              </a:rPr>
              <a:t>process </a:t>
            </a:r>
            <a:r>
              <a:rPr sz="2700" spc="-80" dirty="0">
                <a:latin typeface="Arial"/>
                <a:cs typeface="Arial"/>
              </a:rPr>
              <a:t>where </a:t>
            </a:r>
            <a:r>
              <a:rPr sz="2700" spc="-25" dirty="0">
                <a:latin typeface="Arial"/>
                <a:cs typeface="Arial"/>
              </a:rPr>
              <a:t>the </a:t>
            </a:r>
            <a:r>
              <a:rPr sz="2700" spc="-125" dirty="0">
                <a:latin typeface="Arial"/>
                <a:cs typeface="Arial"/>
              </a:rPr>
              <a:t>sender </a:t>
            </a:r>
            <a:r>
              <a:rPr sz="2700" spc="-190" dirty="0">
                <a:latin typeface="Arial"/>
                <a:cs typeface="Arial"/>
              </a:rPr>
              <a:t>sends </a:t>
            </a:r>
            <a:r>
              <a:rPr sz="2700" spc="-25" dirty="0">
                <a:latin typeface="Arial"/>
                <a:cs typeface="Arial"/>
              </a:rPr>
              <a:t>the </a:t>
            </a:r>
            <a:r>
              <a:rPr sz="2700" spc="-210" dirty="0">
                <a:latin typeface="Arial"/>
                <a:cs typeface="Arial"/>
              </a:rPr>
              <a:t>message </a:t>
            </a:r>
            <a:r>
              <a:rPr sz="2700" spc="45" dirty="0">
                <a:latin typeface="Arial"/>
                <a:cs typeface="Arial"/>
              </a:rPr>
              <a:t>&amp;  </a:t>
            </a:r>
            <a:r>
              <a:rPr sz="2700" spc="-135" dirty="0">
                <a:latin typeface="Arial"/>
                <a:cs typeface="Arial"/>
              </a:rPr>
              <a:t>receives </a:t>
            </a:r>
            <a:r>
              <a:rPr sz="2700" spc="-130" dirty="0">
                <a:latin typeface="Arial"/>
                <a:cs typeface="Arial"/>
              </a:rPr>
              <a:t>feedback </a:t>
            </a:r>
            <a:r>
              <a:rPr sz="2700" spc="-30" dirty="0">
                <a:latin typeface="Arial"/>
                <a:cs typeface="Arial"/>
              </a:rPr>
              <a:t>from </a:t>
            </a:r>
            <a:r>
              <a:rPr sz="2700" spc="-25" dirty="0">
                <a:latin typeface="Arial"/>
                <a:cs typeface="Arial"/>
              </a:rPr>
              <a:t>the</a:t>
            </a:r>
            <a:r>
              <a:rPr sz="2700" spc="-430" dirty="0">
                <a:latin typeface="Arial"/>
                <a:cs typeface="Arial"/>
              </a:rPr>
              <a:t> </a:t>
            </a:r>
            <a:r>
              <a:rPr sz="2700" spc="-125" dirty="0">
                <a:latin typeface="Arial"/>
                <a:cs typeface="Arial"/>
              </a:rPr>
              <a:t>receiver.</a:t>
            </a:r>
            <a:endParaRPr sz="2700">
              <a:latin typeface="Arial"/>
              <a:cs typeface="Arial"/>
            </a:endParaRPr>
          </a:p>
          <a:p>
            <a:pPr marL="356870" indent="-344805" algn="just">
              <a:lnSpc>
                <a:spcPct val="100000"/>
              </a:lnSpc>
              <a:spcBef>
                <a:spcPts val="340"/>
              </a:spcBef>
              <a:buChar char="•"/>
              <a:tabLst>
                <a:tab pos="357505" algn="l"/>
              </a:tabLst>
            </a:pPr>
            <a:r>
              <a:rPr sz="2700" spc="-210" dirty="0">
                <a:latin typeface="Arial"/>
                <a:cs typeface="Arial"/>
              </a:rPr>
              <a:t>These </a:t>
            </a:r>
            <a:r>
              <a:rPr sz="2700" spc="-130" dirty="0">
                <a:latin typeface="Arial"/>
                <a:cs typeface="Arial"/>
              </a:rPr>
              <a:t>feedback </a:t>
            </a:r>
            <a:r>
              <a:rPr sz="2700" spc="-90" dirty="0">
                <a:latin typeface="Arial"/>
                <a:cs typeface="Arial"/>
              </a:rPr>
              <a:t>could </a:t>
            </a:r>
            <a:r>
              <a:rPr sz="2700" spc="-120" dirty="0">
                <a:latin typeface="Arial"/>
                <a:cs typeface="Arial"/>
              </a:rPr>
              <a:t>be </a:t>
            </a:r>
            <a:r>
              <a:rPr sz="2700" spc="-95" dirty="0">
                <a:latin typeface="Arial"/>
                <a:cs typeface="Arial"/>
              </a:rPr>
              <a:t>verbal </a:t>
            </a:r>
            <a:r>
              <a:rPr sz="2700" spc="50" dirty="0">
                <a:latin typeface="Arial"/>
                <a:cs typeface="Arial"/>
              </a:rPr>
              <a:t>&amp;</a:t>
            </a:r>
            <a:r>
              <a:rPr sz="2700" spc="-385" dirty="0">
                <a:latin typeface="Arial"/>
                <a:cs typeface="Arial"/>
              </a:rPr>
              <a:t> </a:t>
            </a:r>
            <a:r>
              <a:rPr sz="2700" spc="-90" dirty="0">
                <a:latin typeface="Arial"/>
                <a:cs typeface="Arial"/>
              </a:rPr>
              <a:t>nonverbal.</a:t>
            </a:r>
            <a:endParaRPr sz="2700">
              <a:latin typeface="Arial"/>
              <a:cs typeface="Arial"/>
            </a:endParaRPr>
          </a:p>
        </p:txBody>
      </p:sp>
      <p:sp>
        <p:nvSpPr>
          <p:cNvPr id="3" name="object 3"/>
          <p:cNvSpPr txBox="1">
            <a:spLocks noGrp="1"/>
          </p:cNvSpPr>
          <p:nvPr>
            <p:ph type="title"/>
          </p:nvPr>
        </p:nvSpPr>
        <p:spPr>
          <a:xfrm>
            <a:off x="948334" y="464896"/>
            <a:ext cx="7244715" cy="695325"/>
          </a:xfrm>
          <a:prstGeom prst="rect">
            <a:avLst/>
          </a:prstGeom>
        </p:spPr>
        <p:txBody>
          <a:bodyPr vert="horz" wrap="square" lIns="0" tIns="12065" rIns="0" bIns="0" rtlCol="0">
            <a:spAutoFit/>
          </a:bodyPr>
          <a:lstStyle/>
          <a:p>
            <a:pPr marL="12700">
              <a:lnSpc>
                <a:spcPct val="100000"/>
              </a:lnSpc>
              <a:spcBef>
                <a:spcPts val="95"/>
              </a:spcBef>
            </a:pPr>
            <a:r>
              <a:rPr sz="4400" b="0" spc="-240" dirty="0">
                <a:latin typeface="Arial"/>
                <a:cs typeface="Arial"/>
              </a:rPr>
              <a:t>Elements </a:t>
            </a:r>
            <a:r>
              <a:rPr sz="4400" b="0" spc="-10" dirty="0">
                <a:latin typeface="Arial"/>
                <a:cs typeface="Arial"/>
              </a:rPr>
              <a:t>of </a:t>
            </a:r>
            <a:r>
              <a:rPr sz="4400" b="0" spc="-60" dirty="0">
                <a:latin typeface="Arial"/>
                <a:cs typeface="Arial"/>
              </a:rPr>
              <a:t>the</a:t>
            </a:r>
            <a:r>
              <a:rPr sz="4400" b="0" spc="-390" dirty="0">
                <a:latin typeface="Arial"/>
                <a:cs typeface="Arial"/>
              </a:rPr>
              <a:t> </a:t>
            </a:r>
            <a:r>
              <a:rPr sz="4400" b="0" spc="-150" dirty="0">
                <a:latin typeface="Arial"/>
                <a:cs typeface="Arial"/>
              </a:rPr>
              <a:t>communication</a:t>
            </a:r>
            <a:endParaRPr sz="44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DAC6-EDD7-4857-964F-C1B6F33F4619}"/>
              </a:ext>
            </a:extLst>
          </p:cNvPr>
          <p:cNvSpPr>
            <a:spLocks noGrp="1"/>
          </p:cNvSpPr>
          <p:nvPr>
            <p:ph type="title"/>
          </p:nvPr>
        </p:nvSpPr>
        <p:spPr>
          <a:xfrm>
            <a:off x="609601" y="29921"/>
            <a:ext cx="6816978" cy="1231106"/>
          </a:xfrm>
        </p:spPr>
        <p:txBody>
          <a:bodyPr/>
          <a:lstStyle/>
          <a:p>
            <a:r>
              <a:rPr lang="en-US" b="0" spc="-240" dirty="0">
                <a:latin typeface="Arial"/>
                <a:cs typeface="Arial"/>
              </a:rPr>
              <a:t>Elements </a:t>
            </a:r>
            <a:r>
              <a:rPr lang="en-US" b="0" spc="-10" dirty="0">
                <a:latin typeface="Arial"/>
                <a:cs typeface="Arial"/>
              </a:rPr>
              <a:t>of </a:t>
            </a:r>
            <a:r>
              <a:rPr lang="en-US" b="0" spc="-60" dirty="0">
                <a:latin typeface="Arial"/>
                <a:cs typeface="Arial"/>
              </a:rPr>
              <a:t>the</a:t>
            </a:r>
            <a:r>
              <a:rPr lang="en-US" b="0" spc="-390" dirty="0">
                <a:latin typeface="Arial"/>
                <a:cs typeface="Arial"/>
              </a:rPr>
              <a:t> </a:t>
            </a:r>
            <a:r>
              <a:rPr lang="en-US" b="0" spc="-150" dirty="0">
                <a:latin typeface="Arial"/>
                <a:cs typeface="Arial"/>
              </a:rPr>
              <a:t>communication</a:t>
            </a:r>
            <a:endParaRPr lang="en-PK" dirty="0"/>
          </a:p>
        </p:txBody>
      </p:sp>
      <p:sp>
        <p:nvSpPr>
          <p:cNvPr id="3" name="Text Placeholder 2">
            <a:extLst>
              <a:ext uri="{FF2B5EF4-FFF2-40B4-BE49-F238E27FC236}">
                <a16:creationId xmlns:a16="http://schemas.microsoft.com/office/drawing/2014/main" id="{1C73A01B-24F0-441C-99F2-0E3F03905F2C}"/>
              </a:ext>
            </a:extLst>
          </p:cNvPr>
          <p:cNvSpPr>
            <a:spLocks noGrp="1"/>
          </p:cNvSpPr>
          <p:nvPr>
            <p:ph type="body" idx="1"/>
          </p:nvPr>
        </p:nvSpPr>
        <p:spPr>
          <a:xfrm>
            <a:off x="533730" y="1560956"/>
            <a:ext cx="8076539" cy="3447098"/>
          </a:xfrm>
        </p:spPr>
        <p:txBody>
          <a:bodyPr/>
          <a:lstStyle/>
          <a:p>
            <a:r>
              <a:rPr lang="en-PK" sz="2800" b="1" dirty="0">
                <a:solidFill>
                  <a:schemeClr val="tx2">
                    <a:lumMod val="60000"/>
                    <a:lumOff val="40000"/>
                  </a:schemeClr>
                </a:solidFill>
              </a:rPr>
              <a:t>Context</a:t>
            </a:r>
            <a:r>
              <a:rPr lang="en-US" sz="2800" b="1" dirty="0">
                <a:solidFill>
                  <a:schemeClr val="tx2">
                    <a:lumMod val="60000"/>
                    <a:lumOff val="40000"/>
                  </a:schemeClr>
                </a:solidFill>
              </a:rPr>
              <a:t>:</a:t>
            </a:r>
            <a:endParaRPr lang="en-US" sz="2800" b="1" dirty="0"/>
          </a:p>
          <a:p>
            <a:pPr marL="457200" indent="-457200">
              <a:buFont typeface="Arial" panose="020B0604020202020204" pitchFamily="34" charset="0"/>
              <a:buChar char="•"/>
            </a:pPr>
            <a:r>
              <a:rPr lang="en-US" sz="2800" dirty="0"/>
              <a:t>It is the setting or environment in which communication takes place.</a:t>
            </a:r>
          </a:p>
          <a:p>
            <a:pPr marL="457200" indent="-457200">
              <a:buFont typeface="Arial" panose="020B0604020202020204" pitchFamily="34" charset="0"/>
              <a:buChar char="•"/>
            </a:pPr>
            <a:r>
              <a:rPr lang="en-PK" sz="2800" dirty="0"/>
              <a:t>Communication is affected by the context in which it takes place.</a:t>
            </a:r>
            <a:endParaRPr lang="en-US" sz="2800" dirty="0"/>
          </a:p>
          <a:p>
            <a:pPr marL="457200" indent="-457200">
              <a:buFont typeface="Arial" panose="020B0604020202020204" pitchFamily="34" charset="0"/>
              <a:buChar char="•"/>
            </a:pPr>
            <a:r>
              <a:rPr lang="en-PK" sz="2800" dirty="0"/>
              <a:t>This context may be physical, social, chronological or cultural. </a:t>
            </a:r>
            <a:endParaRPr lang="en-US" sz="2800" dirty="0"/>
          </a:p>
          <a:p>
            <a:pPr marL="457200" indent="-457200">
              <a:buFont typeface="Arial" panose="020B0604020202020204" pitchFamily="34" charset="0"/>
              <a:buChar char="•"/>
            </a:pPr>
            <a:r>
              <a:rPr lang="en-PK" sz="2800" dirty="0"/>
              <a:t>Every communication proceeds with context. </a:t>
            </a:r>
          </a:p>
        </p:txBody>
      </p:sp>
    </p:spTree>
    <p:extLst>
      <p:ext uri="{BB962C8B-B14F-4D97-AF65-F5344CB8AC3E}">
        <p14:creationId xmlns:p14="http://schemas.microsoft.com/office/powerpoint/2010/main" val="2877606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14</a:t>
            </a:fld>
            <a:endParaRPr spc="-60" dirty="0"/>
          </a:p>
        </p:txBody>
      </p:sp>
      <p:sp>
        <p:nvSpPr>
          <p:cNvPr id="2" name="object 2"/>
          <p:cNvSpPr txBox="1"/>
          <p:nvPr/>
        </p:nvSpPr>
        <p:spPr>
          <a:xfrm>
            <a:off x="307340" y="1303428"/>
            <a:ext cx="8433435" cy="4429125"/>
          </a:xfrm>
          <a:prstGeom prst="rect">
            <a:avLst/>
          </a:prstGeom>
        </p:spPr>
        <p:txBody>
          <a:bodyPr vert="horz" wrap="square" lIns="0" tIns="52069" rIns="0" bIns="0" rtlCol="0">
            <a:spAutoFit/>
          </a:bodyPr>
          <a:lstStyle/>
          <a:p>
            <a:pPr marL="12700">
              <a:lnSpc>
                <a:spcPct val="100000"/>
              </a:lnSpc>
              <a:spcBef>
                <a:spcPts val="409"/>
              </a:spcBef>
            </a:pPr>
            <a:r>
              <a:rPr sz="2700" b="1" dirty="0">
                <a:solidFill>
                  <a:srgbClr val="00AFEF"/>
                </a:solidFill>
                <a:latin typeface="Carlito"/>
                <a:cs typeface="Carlito"/>
              </a:rPr>
              <a:t>Confounding</a:t>
            </a:r>
            <a:r>
              <a:rPr sz="2700" b="1" spc="-100" dirty="0">
                <a:solidFill>
                  <a:srgbClr val="00AFEF"/>
                </a:solidFill>
                <a:latin typeface="Carlito"/>
                <a:cs typeface="Carlito"/>
              </a:rPr>
              <a:t> </a:t>
            </a:r>
            <a:r>
              <a:rPr sz="2700" b="1" dirty="0">
                <a:solidFill>
                  <a:srgbClr val="00AFEF"/>
                </a:solidFill>
                <a:latin typeface="Carlito"/>
                <a:cs typeface="Carlito"/>
              </a:rPr>
              <a:t>elements:</a:t>
            </a:r>
            <a:endParaRPr sz="2700">
              <a:latin typeface="Carlito"/>
              <a:cs typeface="Carlito"/>
            </a:endParaRPr>
          </a:p>
          <a:p>
            <a:pPr marL="356870" marR="53340" indent="-344805">
              <a:lnSpc>
                <a:spcPct val="90000"/>
              </a:lnSpc>
              <a:spcBef>
                <a:spcPts val="635"/>
              </a:spcBef>
              <a:buChar char="•"/>
              <a:tabLst>
                <a:tab pos="356870" algn="l"/>
                <a:tab pos="357505" algn="l"/>
              </a:tabLst>
            </a:pPr>
            <a:r>
              <a:rPr sz="2700" spc="-210" dirty="0">
                <a:latin typeface="Arial"/>
                <a:cs typeface="Arial"/>
              </a:rPr>
              <a:t>These </a:t>
            </a:r>
            <a:r>
              <a:rPr sz="2700" spc="-100" dirty="0">
                <a:latin typeface="Arial"/>
                <a:cs typeface="Arial"/>
              </a:rPr>
              <a:t>elements </a:t>
            </a:r>
            <a:r>
              <a:rPr sz="2700" spc="-114" dirty="0">
                <a:latin typeface="Arial"/>
                <a:cs typeface="Arial"/>
              </a:rPr>
              <a:t>are </a:t>
            </a:r>
            <a:r>
              <a:rPr sz="2700" dirty="0">
                <a:latin typeface="Arial"/>
                <a:cs typeface="Arial"/>
              </a:rPr>
              <a:t>not </a:t>
            </a:r>
            <a:r>
              <a:rPr sz="2700" spc="-204" dirty="0">
                <a:latin typeface="Arial"/>
                <a:cs typeface="Arial"/>
              </a:rPr>
              <a:t>a </a:t>
            </a:r>
            <a:r>
              <a:rPr sz="2700" spc="-45" dirty="0">
                <a:latin typeface="Arial"/>
                <a:cs typeface="Arial"/>
              </a:rPr>
              <a:t>direct </a:t>
            </a:r>
            <a:r>
              <a:rPr sz="2700" spc="-25" dirty="0">
                <a:latin typeface="Arial"/>
                <a:cs typeface="Arial"/>
              </a:rPr>
              <a:t>part </a:t>
            </a:r>
            <a:r>
              <a:rPr sz="2700" spc="5" dirty="0">
                <a:latin typeface="Arial"/>
                <a:cs typeface="Arial"/>
              </a:rPr>
              <a:t>of </a:t>
            </a:r>
            <a:r>
              <a:rPr sz="2700" spc="-25" dirty="0">
                <a:latin typeface="Arial"/>
                <a:cs typeface="Arial"/>
              </a:rPr>
              <a:t>the </a:t>
            </a:r>
            <a:r>
              <a:rPr sz="2700" dirty="0">
                <a:latin typeface="Arial"/>
                <a:cs typeface="Arial"/>
              </a:rPr>
              <a:t>flow </a:t>
            </a:r>
            <a:r>
              <a:rPr sz="2700" spc="5" dirty="0">
                <a:latin typeface="Arial"/>
                <a:cs typeface="Arial"/>
              </a:rPr>
              <a:t>of </a:t>
            </a:r>
            <a:r>
              <a:rPr sz="2700" spc="-25" dirty="0">
                <a:latin typeface="Arial"/>
                <a:cs typeface="Arial"/>
              </a:rPr>
              <a:t>the  </a:t>
            </a:r>
            <a:r>
              <a:rPr sz="2700" spc="-80" dirty="0">
                <a:latin typeface="Arial"/>
                <a:cs typeface="Arial"/>
              </a:rPr>
              <a:t>communication </a:t>
            </a:r>
            <a:r>
              <a:rPr sz="2700" spc="-160" dirty="0">
                <a:latin typeface="Arial"/>
                <a:cs typeface="Arial"/>
              </a:rPr>
              <a:t>process </a:t>
            </a:r>
            <a:r>
              <a:rPr sz="2700" spc="-5" dirty="0">
                <a:latin typeface="Arial"/>
                <a:cs typeface="Arial"/>
              </a:rPr>
              <a:t>but</a:t>
            </a:r>
            <a:r>
              <a:rPr sz="2700" spc="-565" dirty="0">
                <a:latin typeface="Arial"/>
                <a:cs typeface="Arial"/>
              </a:rPr>
              <a:t> </a:t>
            </a:r>
            <a:r>
              <a:rPr sz="2700" spc="-80" dirty="0">
                <a:latin typeface="Arial"/>
                <a:cs typeface="Arial"/>
              </a:rPr>
              <a:t>influence </a:t>
            </a:r>
            <a:r>
              <a:rPr sz="2700" spc="-25" dirty="0">
                <a:latin typeface="Arial"/>
                <a:cs typeface="Arial"/>
              </a:rPr>
              <a:t>the </a:t>
            </a:r>
            <a:r>
              <a:rPr sz="2700" spc="-80" dirty="0">
                <a:latin typeface="Arial"/>
                <a:cs typeface="Arial"/>
              </a:rPr>
              <a:t>communication  </a:t>
            </a:r>
            <a:r>
              <a:rPr sz="2700" spc="-160" dirty="0">
                <a:latin typeface="Arial"/>
                <a:cs typeface="Arial"/>
              </a:rPr>
              <a:t>process </a:t>
            </a:r>
            <a:r>
              <a:rPr sz="2700" spc="-75" dirty="0">
                <a:latin typeface="Arial"/>
                <a:cs typeface="Arial"/>
              </a:rPr>
              <a:t>significantly</a:t>
            </a:r>
            <a:r>
              <a:rPr sz="2700" spc="-240" dirty="0">
                <a:latin typeface="Arial"/>
                <a:cs typeface="Arial"/>
              </a:rPr>
              <a:t> </a:t>
            </a:r>
            <a:r>
              <a:rPr sz="2700" spc="-60" dirty="0">
                <a:latin typeface="Arial"/>
                <a:cs typeface="Arial"/>
              </a:rPr>
              <a:t>indirected.</a:t>
            </a:r>
            <a:endParaRPr sz="2700">
              <a:latin typeface="Arial"/>
              <a:cs typeface="Arial"/>
            </a:endParaRPr>
          </a:p>
          <a:p>
            <a:pPr marL="356870" marR="163830" indent="-344805">
              <a:lnSpc>
                <a:spcPct val="90000"/>
              </a:lnSpc>
              <a:spcBef>
                <a:spcPts val="665"/>
              </a:spcBef>
              <a:buChar char="•"/>
              <a:tabLst>
                <a:tab pos="356870" algn="l"/>
                <a:tab pos="357505" algn="l"/>
              </a:tabLst>
            </a:pPr>
            <a:r>
              <a:rPr sz="2700" spc="-210" dirty="0">
                <a:latin typeface="Arial"/>
                <a:cs typeface="Arial"/>
              </a:rPr>
              <a:t>These</a:t>
            </a:r>
            <a:r>
              <a:rPr sz="2700" spc="-204" dirty="0">
                <a:latin typeface="Arial"/>
                <a:cs typeface="Arial"/>
              </a:rPr>
              <a:t> </a:t>
            </a:r>
            <a:r>
              <a:rPr sz="2700" spc="-100" dirty="0">
                <a:latin typeface="Arial"/>
                <a:cs typeface="Arial"/>
              </a:rPr>
              <a:t>elements</a:t>
            </a:r>
            <a:r>
              <a:rPr sz="2700" spc="-170" dirty="0">
                <a:latin typeface="Arial"/>
                <a:cs typeface="Arial"/>
              </a:rPr>
              <a:t> </a:t>
            </a:r>
            <a:r>
              <a:rPr sz="2700" spc="-114" dirty="0">
                <a:latin typeface="Arial"/>
                <a:cs typeface="Arial"/>
              </a:rPr>
              <a:t>are</a:t>
            </a:r>
            <a:r>
              <a:rPr sz="2700" spc="-160" dirty="0">
                <a:latin typeface="Arial"/>
                <a:cs typeface="Arial"/>
              </a:rPr>
              <a:t> </a:t>
            </a:r>
            <a:r>
              <a:rPr sz="2700" spc="-75" dirty="0">
                <a:latin typeface="Arial"/>
                <a:cs typeface="Arial"/>
              </a:rPr>
              <a:t>interpersonal</a:t>
            </a:r>
            <a:r>
              <a:rPr sz="2700" spc="-210" dirty="0">
                <a:latin typeface="Arial"/>
                <a:cs typeface="Arial"/>
              </a:rPr>
              <a:t> </a:t>
            </a:r>
            <a:r>
              <a:rPr sz="2700" spc="-114" dirty="0">
                <a:latin typeface="Arial"/>
                <a:cs typeface="Arial"/>
              </a:rPr>
              <a:t>variables</a:t>
            </a:r>
            <a:r>
              <a:rPr sz="2700" spc="-185" dirty="0">
                <a:latin typeface="Arial"/>
                <a:cs typeface="Arial"/>
              </a:rPr>
              <a:t> </a:t>
            </a:r>
            <a:r>
              <a:rPr sz="2700" spc="5" dirty="0">
                <a:latin typeface="Arial"/>
                <a:cs typeface="Arial"/>
              </a:rPr>
              <a:t>of</a:t>
            </a:r>
            <a:r>
              <a:rPr sz="2700" spc="-165" dirty="0">
                <a:latin typeface="Arial"/>
                <a:cs typeface="Arial"/>
              </a:rPr>
              <a:t> </a:t>
            </a:r>
            <a:r>
              <a:rPr sz="2700" spc="-25" dirty="0">
                <a:latin typeface="Arial"/>
                <a:cs typeface="Arial"/>
              </a:rPr>
              <a:t>the</a:t>
            </a:r>
            <a:r>
              <a:rPr sz="2700" spc="-160" dirty="0">
                <a:latin typeface="Arial"/>
                <a:cs typeface="Arial"/>
              </a:rPr>
              <a:t> </a:t>
            </a:r>
            <a:r>
              <a:rPr sz="2700" spc="-125" dirty="0">
                <a:latin typeface="Arial"/>
                <a:cs typeface="Arial"/>
              </a:rPr>
              <a:t>sender  </a:t>
            </a:r>
            <a:r>
              <a:rPr sz="2700" spc="50" dirty="0">
                <a:latin typeface="Arial"/>
                <a:cs typeface="Arial"/>
              </a:rPr>
              <a:t>&amp; </a:t>
            </a:r>
            <a:r>
              <a:rPr sz="2700" spc="-25" dirty="0">
                <a:latin typeface="Arial"/>
                <a:cs typeface="Arial"/>
              </a:rPr>
              <a:t>the </a:t>
            </a:r>
            <a:r>
              <a:rPr sz="2700" spc="-95" dirty="0">
                <a:latin typeface="Arial"/>
                <a:cs typeface="Arial"/>
              </a:rPr>
              <a:t>receiver </a:t>
            </a:r>
            <a:r>
              <a:rPr sz="2700" spc="50" dirty="0">
                <a:latin typeface="Arial"/>
                <a:cs typeface="Arial"/>
              </a:rPr>
              <a:t>&amp; </a:t>
            </a:r>
            <a:r>
              <a:rPr sz="2700" spc="-25" dirty="0">
                <a:latin typeface="Arial"/>
                <a:cs typeface="Arial"/>
              </a:rPr>
              <a:t>the </a:t>
            </a:r>
            <a:r>
              <a:rPr sz="2700" spc="-70" dirty="0">
                <a:latin typeface="Arial"/>
                <a:cs typeface="Arial"/>
              </a:rPr>
              <a:t>environment </a:t>
            </a:r>
            <a:r>
              <a:rPr sz="2700" spc="-80" dirty="0">
                <a:latin typeface="Arial"/>
                <a:cs typeface="Arial"/>
              </a:rPr>
              <a:t>where </a:t>
            </a:r>
            <a:r>
              <a:rPr sz="2700" spc="-25" dirty="0">
                <a:latin typeface="Arial"/>
                <a:cs typeface="Arial"/>
              </a:rPr>
              <a:t>the  </a:t>
            </a:r>
            <a:r>
              <a:rPr sz="2700" spc="-80" dirty="0">
                <a:latin typeface="Arial"/>
                <a:cs typeface="Arial"/>
              </a:rPr>
              <a:t>communication </a:t>
            </a:r>
            <a:r>
              <a:rPr sz="2700" spc="-160" dirty="0">
                <a:latin typeface="Arial"/>
                <a:cs typeface="Arial"/>
              </a:rPr>
              <a:t>process </a:t>
            </a:r>
            <a:r>
              <a:rPr sz="2700" spc="-110" dirty="0">
                <a:latin typeface="Arial"/>
                <a:cs typeface="Arial"/>
              </a:rPr>
              <a:t>take</a:t>
            </a:r>
            <a:r>
              <a:rPr sz="2700" spc="-375" dirty="0">
                <a:latin typeface="Arial"/>
                <a:cs typeface="Arial"/>
              </a:rPr>
              <a:t> </a:t>
            </a:r>
            <a:r>
              <a:rPr sz="2700" spc="-120" dirty="0">
                <a:latin typeface="Arial"/>
                <a:cs typeface="Arial"/>
              </a:rPr>
              <a:t>place.</a:t>
            </a:r>
            <a:endParaRPr sz="2700">
              <a:latin typeface="Arial"/>
              <a:cs typeface="Arial"/>
            </a:endParaRPr>
          </a:p>
          <a:p>
            <a:pPr marL="356870" marR="5080" indent="-344805">
              <a:lnSpc>
                <a:spcPct val="90100"/>
              </a:lnSpc>
              <a:spcBef>
                <a:spcPts val="635"/>
              </a:spcBef>
              <a:buChar char="•"/>
              <a:tabLst>
                <a:tab pos="356870" algn="l"/>
                <a:tab pos="357505" algn="l"/>
              </a:tabLst>
            </a:pPr>
            <a:r>
              <a:rPr sz="2700" spc="-85" dirty="0">
                <a:latin typeface="Arial"/>
                <a:cs typeface="Arial"/>
              </a:rPr>
              <a:t>Interpersonal </a:t>
            </a:r>
            <a:r>
              <a:rPr sz="2700" spc="-114" dirty="0">
                <a:latin typeface="Arial"/>
                <a:cs typeface="Arial"/>
              </a:rPr>
              <a:t>variables </a:t>
            </a:r>
            <a:r>
              <a:rPr sz="2700" spc="-170" dirty="0">
                <a:latin typeface="Arial"/>
                <a:cs typeface="Arial"/>
              </a:rPr>
              <a:t>such </a:t>
            </a:r>
            <a:r>
              <a:rPr sz="2700" spc="-245" dirty="0">
                <a:latin typeface="Arial"/>
                <a:cs typeface="Arial"/>
              </a:rPr>
              <a:t>as </a:t>
            </a:r>
            <a:r>
              <a:rPr sz="2700" spc="-70" dirty="0">
                <a:latin typeface="Arial"/>
                <a:cs typeface="Arial"/>
              </a:rPr>
              <a:t>perception, </a:t>
            </a:r>
            <a:r>
              <a:rPr sz="2700" spc="-90" dirty="0">
                <a:latin typeface="Arial"/>
                <a:cs typeface="Arial"/>
              </a:rPr>
              <a:t>beliefs,</a:t>
            </a:r>
            <a:r>
              <a:rPr sz="2700" spc="-365" dirty="0">
                <a:latin typeface="Arial"/>
                <a:cs typeface="Arial"/>
              </a:rPr>
              <a:t> </a:t>
            </a:r>
            <a:r>
              <a:rPr sz="2700" spc="-140" dirty="0">
                <a:latin typeface="Arial"/>
                <a:cs typeface="Arial"/>
              </a:rPr>
              <a:t>values,  </a:t>
            </a:r>
            <a:r>
              <a:rPr sz="2700" spc="-80" dirty="0">
                <a:latin typeface="Arial"/>
                <a:cs typeface="Arial"/>
              </a:rPr>
              <a:t>sociocultural </a:t>
            </a:r>
            <a:r>
              <a:rPr sz="2700" spc="-114" dirty="0">
                <a:latin typeface="Arial"/>
                <a:cs typeface="Arial"/>
              </a:rPr>
              <a:t>background, </a:t>
            </a:r>
            <a:r>
              <a:rPr sz="2700" spc="-85" dirty="0">
                <a:latin typeface="Arial"/>
                <a:cs typeface="Arial"/>
              </a:rPr>
              <a:t>educational </a:t>
            </a:r>
            <a:r>
              <a:rPr sz="2700" spc="45" dirty="0">
                <a:latin typeface="Arial"/>
                <a:cs typeface="Arial"/>
              </a:rPr>
              <a:t>&amp; </a:t>
            </a:r>
            <a:r>
              <a:rPr sz="2700" spc="-85" dirty="0">
                <a:latin typeface="Arial"/>
                <a:cs typeface="Arial"/>
              </a:rPr>
              <a:t>developmental  </a:t>
            </a:r>
            <a:r>
              <a:rPr sz="2700" spc="-114" dirty="0">
                <a:latin typeface="Arial"/>
                <a:cs typeface="Arial"/>
              </a:rPr>
              <a:t>levels, </a:t>
            </a:r>
            <a:r>
              <a:rPr sz="2700" spc="-45" dirty="0">
                <a:latin typeface="Arial"/>
                <a:cs typeface="Arial"/>
              </a:rPr>
              <a:t>emotion, </a:t>
            </a:r>
            <a:r>
              <a:rPr sz="2700" spc="-150" dirty="0">
                <a:latin typeface="Arial"/>
                <a:cs typeface="Arial"/>
              </a:rPr>
              <a:t>gender, </a:t>
            </a:r>
            <a:r>
              <a:rPr sz="2700" spc="-135" dirty="0">
                <a:latin typeface="Arial"/>
                <a:cs typeface="Arial"/>
              </a:rPr>
              <a:t>physical </a:t>
            </a:r>
            <a:r>
              <a:rPr sz="2700" spc="45" dirty="0">
                <a:latin typeface="Arial"/>
                <a:cs typeface="Arial"/>
              </a:rPr>
              <a:t>&amp; </a:t>
            </a:r>
            <a:r>
              <a:rPr sz="2700" spc="-70" dirty="0">
                <a:latin typeface="Arial"/>
                <a:cs typeface="Arial"/>
              </a:rPr>
              <a:t>mental </a:t>
            </a:r>
            <a:r>
              <a:rPr sz="2700" spc="-65" dirty="0">
                <a:latin typeface="Arial"/>
                <a:cs typeface="Arial"/>
              </a:rPr>
              <a:t>health, </a:t>
            </a:r>
            <a:r>
              <a:rPr sz="2700" spc="-80" dirty="0">
                <a:latin typeface="Arial"/>
                <a:cs typeface="Arial"/>
              </a:rPr>
              <a:t>etc.  </a:t>
            </a:r>
            <a:r>
              <a:rPr sz="2700" spc="-155" dirty="0">
                <a:latin typeface="Arial"/>
                <a:cs typeface="Arial"/>
              </a:rPr>
              <a:t>may </a:t>
            </a:r>
            <a:r>
              <a:rPr sz="2700" spc="-75" dirty="0">
                <a:latin typeface="Arial"/>
                <a:cs typeface="Arial"/>
              </a:rPr>
              <a:t>significantly </a:t>
            </a:r>
            <a:r>
              <a:rPr sz="2700" spc="-70" dirty="0">
                <a:latin typeface="Arial"/>
                <a:cs typeface="Arial"/>
              </a:rPr>
              <a:t>affect </a:t>
            </a:r>
            <a:r>
              <a:rPr sz="2700" spc="-30" dirty="0">
                <a:latin typeface="Arial"/>
                <a:cs typeface="Arial"/>
              </a:rPr>
              <a:t>the </a:t>
            </a:r>
            <a:r>
              <a:rPr sz="2700" spc="-80" dirty="0">
                <a:latin typeface="Arial"/>
                <a:cs typeface="Arial"/>
              </a:rPr>
              <a:t>communication</a:t>
            </a:r>
            <a:r>
              <a:rPr sz="2700" spc="-555" dirty="0">
                <a:latin typeface="Arial"/>
                <a:cs typeface="Arial"/>
              </a:rPr>
              <a:t> </a:t>
            </a:r>
            <a:r>
              <a:rPr sz="2700" spc="-145" dirty="0">
                <a:latin typeface="Arial"/>
                <a:cs typeface="Arial"/>
              </a:rPr>
              <a:t>process.</a:t>
            </a:r>
            <a:endParaRPr sz="2700">
              <a:latin typeface="Arial"/>
              <a:cs typeface="Arial"/>
            </a:endParaRPr>
          </a:p>
        </p:txBody>
      </p:sp>
      <p:sp>
        <p:nvSpPr>
          <p:cNvPr id="3" name="object 3"/>
          <p:cNvSpPr txBox="1">
            <a:spLocks noGrp="1"/>
          </p:cNvSpPr>
          <p:nvPr>
            <p:ph type="title"/>
          </p:nvPr>
        </p:nvSpPr>
        <p:spPr>
          <a:xfrm>
            <a:off x="948334" y="464896"/>
            <a:ext cx="7244715" cy="695325"/>
          </a:xfrm>
          <a:prstGeom prst="rect">
            <a:avLst/>
          </a:prstGeom>
        </p:spPr>
        <p:txBody>
          <a:bodyPr vert="horz" wrap="square" lIns="0" tIns="12065" rIns="0" bIns="0" rtlCol="0">
            <a:spAutoFit/>
          </a:bodyPr>
          <a:lstStyle/>
          <a:p>
            <a:pPr marL="12700">
              <a:lnSpc>
                <a:spcPct val="100000"/>
              </a:lnSpc>
              <a:spcBef>
                <a:spcPts val="95"/>
              </a:spcBef>
            </a:pPr>
            <a:r>
              <a:rPr sz="4400" b="0" spc="-240" dirty="0">
                <a:latin typeface="Arial"/>
                <a:cs typeface="Arial"/>
              </a:rPr>
              <a:t>Elements </a:t>
            </a:r>
            <a:r>
              <a:rPr sz="4400" b="0" spc="-10" dirty="0">
                <a:latin typeface="Arial"/>
                <a:cs typeface="Arial"/>
              </a:rPr>
              <a:t>of </a:t>
            </a:r>
            <a:r>
              <a:rPr sz="4400" b="0" spc="-60" dirty="0">
                <a:latin typeface="Arial"/>
                <a:cs typeface="Arial"/>
              </a:rPr>
              <a:t>the</a:t>
            </a:r>
            <a:r>
              <a:rPr sz="4400" b="0" spc="-390" dirty="0">
                <a:latin typeface="Arial"/>
                <a:cs typeface="Arial"/>
              </a:rPr>
              <a:t> </a:t>
            </a:r>
            <a:r>
              <a:rPr sz="4400" b="0" spc="-150" dirty="0">
                <a:latin typeface="Arial"/>
                <a:cs typeface="Arial"/>
              </a:rPr>
              <a:t>communication</a:t>
            </a:r>
            <a:endParaRPr sz="4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371600"/>
          </a:xfrm>
          <a:custGeom>
            <a:avLst/>
            <a:gdLst/>
            <a:ahLst/>
            <a:cxnLst/>
            <a:rect l="l" t="t" r="r" b="b"/>
            <a:pathLst>
              <a:path w="9144000" h="1371600">
                <a:moveTo>
                  <a:pt x="9144000" y="0"/>
                </a:moveTo>
                <a:lnTo>
                  <a:pt x="0" y="0"/>
                </a:lnTo>
                <a:lnTo>
                  <a:pt x="0" y="1371600"/>
                </a:lnTo>
                <a:lnTo>
                  <a:pt x="9144000" y="1371600"/>
                </a:lnTo>
                <a:lnTo>
                  <a:pt x="9144000" y="0"/>
                </a:lnTo>
                <a:close/>
              </a:path>
            </a:pathLst>
          </a:custGeom>
          <a:solidFill>
            <a:srgbClr val="92D050"/>
          </a:solidFill>
        </p:spPr>
        <p:txBody>
          <a:bodyPr wrap="square" lIns="0" tIns="0" rIns="0" bIns="0" rtlCol="0"/>
          <a:lstStyle/>
          <a:p>
            <a:endParaRPr/>
          </a:p>
        </p:txBody>
      </p:sp>
      <p:sp>
        <p:nvSpPr>
          <p:cNvPr id="3" name="object 3"/>
          <p:cNvSpPr txBox="1">
            <a:spLocks noGrp="1"/>
          </p:cNvSpPr>
          <p:nvPr>
            <p:ph type="title"/>
          </p:nvPr>
        </p:nvSpPr>
        <p:spPr>
          <a:xfrm>
            <a:off x="1274825" y="304545"/>
            <a:ext cx="6596380" cy="695325"/>
          </a:xfrm>
          <a:prstGeom prst="rect">
            <a:avLst/>
          </a:prstGeom>
        </p:spPr>
        <p:txBody>
          <a:bodyPr vert="horz" wrap="square" lIns="0" tIns="11430" rIns="0" bIns="0" rtlCol="0">
            <a:spAutoFit/>
          </a:bodyPr>
          <a:lstStyle/>
          <a:p>
            <a:pPr marL="12700">
              <a:lnSpc>
                <a:spcPct val="100000"/>
              </a:lnSpc>
              <a:spcBef>
                <a:spcPts val="90"/>
              </a:spcBef>
            </a:pPr>
            <a:r>
              <a:rPr sz="4400" spc="-20" dirty="0"/>
              <a:t>TYPES </a:t>
            </a:r>
            <a:r>
              <a:rPr sz="4400" spc="-5" dirty="0"/>
              <a:t>OF</a:t>
            </a:r>
            <a:r>
              <a:rPr sz="4400" spc="-20" dirty="0"/>
              <a:t> </a:t>
            </a:r>
            <a:r>
              <a:rPr sz="4400" spc="-35" dirty="0"/>
              <a:t>COMMUNICATION</a:t>
            </a:r>
            <a:endParaRPr sz="440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6" name="object 6"/>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15</a:t>
            </a:fld>
            <a:endParaRPr spc="-60" dirty="0"/>
          </a:p>
        </p:txBody>
      </p:sp>
      <p:sp>
        <p:nvSpPr>
          <p:cNvPr id="4" name="object 4"/>
          <p:cNvSpPr txBox="1"/>
          <p:nvPr/>
        </p:nvSpPr>
        <p:spPr>
          <a:xfrm>
            <a:off x="536244" y="1607870"/>
            <a:ext cx="7417434" cy="3978275"/>
          </a:xfrm>
          <a:prstGeom prst="rect">
            <a:avLst/>
          </a:prstGeom>
        </p:spPr>
        <p:txBody>
          <a:bodyPr vert="horz" wrap="square" lIns="0" tIns="12700" rIns="0" bIns="0" rtlCol="0">
            <a:spAutoFit/>
          </a:bodyPr>
          <a:lstStyle/>
          <a:p>
            <a:pPr marL="585470" marR="576580" indent="-573405">
              <a:lnSpc>
                <a:spcPct val="150100"/>
              </a:lnSpc>
              <a:spcBef>
                <a:spcPts val="100"/>
              </a:spcBef>
              <a:buAutoNum type="romanUcPeriod"/>
              <a:tabLst>
                <a:tab pos="585470" algn="l"/>
                <a:tab pos="586105" algn="l"/>
              </a:tabLst>
            </a:pPr>
            <a:r>
              <a:rPr sz="3200" b="1" spc="-5" dirty="0">
                <a:latin typeface="Carlito"/>
                <a:cs typeface="Carlito"/>
              </a:rPr>
              <a:t>Based on </a:t>
            </a:r>
            <a:r>
              <a:rPr sz="3200" b="1" spc="-10" dirty="0">
                <a:latin typeface="Carlito"/>
                <a:cs typeface="Carlito"/>
              </a:rPr>
              <a:t>the means </a:t>
            </a:r>
            <a:r>
              <a:rPr sz="3200" b="1" spc="-5" dirty="0">
                <a:latin typeface="Carlito"/>
                <a:cs typeface="Carlito"/>
              </a:rPr>
              <a:t>of </a:t>
            </a:r>
            <a:r>
              <a:rPr sz="3200" b="1" spc="-10" dirty="0">
                <a:latin typeface="Carlito"/>
                <a:cs typeface="Carlito"/>
              </a:rPr>
              <a:t>delivering the  </a:t>
            </a:r>
            <a:r>
              <a:rPr sz="3200" b="1" spc="-15" dirty="0">
                <a:latin typeface="Carlito"/>
                <a:cs typeface="Carlito"/>
              </a:rPr>
              <a:t>message</a:t>
            </a:r>
            <a:endParaRPr sz="3200">
              <a:latin typeface="Carlito"/>
              <a:cs typeface="Carlito"/>
            </a:endParaRPr>
          </a:p>
          <a:p>
            <a:pPr marL="585470" indent="-573405">
              <a:lnSpc>
                <a:spcPct val="100000"/>
              </a:lnSpc>
              <a:spcBef>
                <a:spcPts val="2690"/>
              </a:spcBef>
              <a:buAutoNum type="romanUcPeriod"/>
              <a:tabLst>
                <a:tab pos="585470" algn="l"/>
                <a:tab pos="586105" algn="l"/>
              </a:tabLst>
            </a:pPr>
            <a:r>
              <a:rPr sz="3200" b="1" spc="-5" dirty="0">
                <a:latin typeface="Carlito"/>
                <a:cs typeface="Carlito"/>
              </a:rPr>
              <a:t>Based on </a:t>
            </a:r>
            <a:r>
              <a:rPr sz="3200" b="1" spc="-10" dirty="0">
                <a:latin typeface="Carlito"/>
                <a:cs typeface="Carlito"/>
              </a:rPr>
              <a:t>the purpose </a:t>
            </a:r>
            <a:r>
              <a:rPr sz="3200" b="1" spc="-5" dirty="0">
                <a:latin typeface="Carlito"/>
                <a:cs typeface="Carlito"/>
              </a:rPr>
              <a:t>of</a:t>
            </a:r>
            <a:r>
              <a:rPr sz="3200" b="1" spc="-10" dirty="0">
                <a:latin typeface="Carlito"/>
                <a:cs typeface="Carlito"/>
              </a:rPr>
              <a:t> communication</a:t>
            </a:r>
            <a:endParaRPr sz="3200">
              <a:latin typeface="Carlito"/>
              <a:cs typeface="Carlito"/>
            </a:endParaRPr>
          </a:p>
          <a:p>
            <a:pPr marL="585470" indent="-573405">
              <a:lnSpc>
                <a:spcPct val="100000"/>
              </a:lnSpc>
              <a:spcBef>
                <a:spcPts val="2690"/>
              </a:spcBef>
              <a:buAutoNum type="romanUcPeriod"/>
              <a:tabLst>
                <a:tab pos="585470" algn="l"/>
                <a:tab pos="586105" algn="l"/>
              </a:tabLst>
            </a:pPr>
            <a:r>
              <a:rPr sz="3200" b="1" spc="-5" dirty="0">
                <a:latin typeface="Carlito"/>
                <a:cs typeface="Carlito"/>
              </a:rPr>
              <a:t>Based on </a:t>
            </a:r>
            <a:r>
              <a:rPr sz="3200" b="1" spc="-15" dirty="0">
                <a:latin typeface="Carlito"/>
                <a:cs typeface="Carlito"/>
              </a:rPr>
              <a:t>the levels </a:t>
            </a:r>
            <a:r>
              <a:rPr sz="3200" b="1" spc="-5" dirty="0">
                <a:latin typeface="Carlito"/>
                <a:cs typeface="Carlito"/>
              </a:rPr>
              <a:t>of</a:t>
            </a:r>
            <a:r>
              <a:rPr sz="3200" b="1" spc="35" dirty="0">
                <a:latin typeface="Carlito"/>
                <a:cs typeface="Carlito"/>
              </a:rPr>
              <a:t> </a:t>
            </a:r>
            <a:r>
              <a:rPr sz="3200" b="1" spc="-10" dirty="0">
                <a:latin typeface="Carlito"/>
                <a:cs typeface="Carlito"/>
              </a:rPr>
              <a:t>communication</a:t>
            </a:r>
            <a:endParaRPr sz="3200">
              <a:latin typeface="Carlito"/>
              <a:cs typeface="Carlito"/>
            </a:endParaRPr>
          </a:p>
          <a:p>
            <a:pPr marL="585470" indent="-573405">
              <a:lnSpc>
                <a:spcPct val="100000"/>
              </a:lnSpc>
              <a:spcBef>
                <a:spcPts val="2690"/>
              </a:spcBef>
              <a:buAutoNum type="romanUcPeriod"/>
              <a:tabLst>
                <a:tab pos="586105" algn="l"/>
              </a:tabLst>
            </a:pPr>
            <a:r>
              <a:rPr sz="3200" b="1" spc="-5" dirty="0">
                <a:latin typeface="Carlito"/>
                <a:cs typeface="Carlito"/>
              </a:rPr>
              <a:t>Based on </a:t>
            </a:r>
            <a:r>
              <a:rPr sz="3200" b="1" spc="-15" dirty="0">
                <a:latin typeface="Carlito"/>
                <a:cs typeface="Carlito"/>
              </a:rPr>
              <a:t>the </a:t>
            </a:r>
            <a:r>
              <a:rPr sz="3200" b="1" spc="-25" dirty="0">
                <a:latin typeface="Carlito"/>
                <a:cs typeface="Carlito"/>
              </a:rPr>
              <a:t>pattern </a:t>
            </a:r>
            <a:r>
              <a:rPr sz="3200" b="1" spc="-5" dirty="0">
                <a:latin typeface="Carlito"/>
                <a:cs typeface="Carlito"/>
              </a:rPr>
              <a:t>of</a:t>
            </a:r>
            <a:r>
              <a:rPr sz="3200" b="1" spc="60" dirty="0">
                <a:latin typeface="Carlito"/>
                <a:cs typeface="Carlito"/>
              </a:rPr>
              <a:t> </a:t>
            </a:r>
            <a:r>
              <a:rPr sz="3200" b="1" spc="-10" dirty="0">
                <a:latin typeface="Carlito"/>
                <a:cs typeface="Carlito"/>
              </a:rPr>
              <a:t>communication</a:t>
            </a:r>
            <a:endParaRPr sz="320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custGeom>
            <a:avLst/>
            <a:gdLst/>
            <a:ahLst/>
            <a:cxnLst/>
            <a:rect l="l" t="t" r="r" b="b"/>
            <a:pathLst>
              <a:path w="9144000" h="1066800">
                <a:moveTo>
                  <a:pt x="9144000" y="0"/>
                </a:moveTo>
                <a:lnTo>
                  <a:pt x="0" y="0"/>
                </a:lnTo>
                <a:lnTo>
                  <a:pt x="0" y="1066800"/>
                </a:lnTo>
                <a:lnTo>
                  <a:pt x="9144000" y="1066800"/>
                </a:lnTo>
                <a:lnTo>
                  <a:pt x="9144000" y="0"/>
                </a:lnTo>
                <a:close/>
              </a:path>
            </a:pathLst>
          </a:custGeom>
          <a:solidFill>
            <a:srgbClr val="FFFF00"/>
          </a:solidFill>
        </p:spPr>
        <p:txBody>
          <a:bodyPr wrap="square" lIns="0" tIns="0" rIns="0" bIns="0" rtlCol="0"/>
          <a:lstStyle/>
          <a:p>
            <a:endParaRPr/>
          </a:p>
        </p:txBody>
      </p:sp>
      <p:sp>
        <p:nvSpPr>
          <p:cNvPr id="3" name="object 3"/>
          <p:cNvSpPr txBox="1"/>
          <p:nvPr/>
        </p:nvSpPr>
        <p:spPr>
          <a:xfrm>
            <a:off x="78739" y="252425"/>
            <a:ext cx="8409305" cy="5608320"/>
          </a:xfrm>
          <a:prstGeom prst="rect">
            <a:avLst/>
          </a:prstGeom>
        </p:spPr>
        <p:txBody>
          <a:bodyPr vert="horz" wrap="square" lIns="0" tIns="12065" rIns="0" bIns="0" rtlCol="0">
            <a:spAutoFit/>
          </a:bodyPr>
          <a:lstStyle/>
          <a:p>
            <a:pPr marL="316865" indent="-304800">
              <a:lnSpc>
                <a:spcPct val="100000"/>
              </a:lnSpc>
              <a:spcBef>
                <a:spcPts val="95"/>
              </a:spcBef>
              <a:buAutoNum type="romanUcPeriod"/>
              <a:tabLst>
                <a:tab pos="317500" algn="l"/>
              </a:tabLst>
            </a:pPr>
            <a:r>
              <a:rPr sz="3200" b="1" spc="-5" dirty="0">
                <a:latin typeface="Carlito"/>
                <a:cs typeface="Carlito"/>
              </a:rPr>
              <a:t>Based on </a:t>
            </a:r>
            <a:r>
              <a:rPr sz="3200" b="1" spc="-10" dirty="0">
                <a:latin typeface="Carlito"/>
                <a:cs typeface="Carlito"/>
              </a:rPr>
              <a:t>the means </a:t>
            </a:r>
            <a:r>
              <a:rPr sz="3200" b="1" spc="-5" dirty="0">
                <a:latin typeface="Carlito"/>
                <a:cs typeface="Carlito"/>
              </a:rPr>
              <a:t>of </a:t>
            </a:r>
            <a:r>
              <a:rPr sz="3200" b="1" spc="-10" dirty="0">
                <a:latin typeface="Carlito"/>
                <a:cs typeface="Carlito"/>
              </a:rPr>
              <a:t>delivering the</a:t>
            </a:r>
            <a:r>
              <a:rPr sz="3200" b="1" spc="95" dirty="0">
                <a:latin typeface="Carlito"/>
                <a:cs typeface="Carlito"/>
              </a:rPr>
              <a:t> </a:t>
            </a:r>
            <a:r>
              <a:rPr sz="3200" b="1" spc="-15" dirty="0">
                <a:latin typeface="Carlito"/>
                <a:cs typeface="Carlito"/>
              </a:rPr>
              <a:t>message</a:t>
            </a:r>
            <a:endParaRPr sz="3200">
              <a:latin typeface="Carlito"/>
              <a:cs typeface="Carlito"/>
            </a:endParaRPr>
          </a:p>
          <a:p>
            <a:pPr marL="737870" lvl="1" indent="-573405">
              <a:lnSpc>
                <a:spcPct val="100000"/>
              </a:lnSpc>
              <a:spcBef>
                <a:spcPts val="2855"/>
              </a:spcBef>
              <a:buAutoNum type="alphaLcParenR"/>
              <a:tabLst>
                <a:tab pos="737870" algn="l"/>
                <a:tab pos="738505" algn="l"/>
              </a:tabLst>
            </a:pPr>
            <a:r>
              <a:rPr sz="3200" b="1" spc="-40" dirty="0">
                <a:latin typeface="Carlito"/>
                <a:cs typeface="Carlito"/>
              </a:rPr>
              <a:t>Verbal</a:t>
            </a:r>
            <a:r>
              <a:rPr sz="3200" b="1" spc="-25" dirty="0">
                <a:latin typeface="Carlito"/>
                <a:cs typeface="Carlito"/>
              </a:rPr>
              <a:t> </a:t>
            </a:r>
            <a:r>
              <a:rPr sz="3200" b="1" spc="-10" dirty="0">
                <a:latin typeface="Carlito"/>
                <a:cs typeface="Carlito"/>
              </a:rPr>
              <a:t>communication:</a:t>
            </a:r>
            <a:endParaRPr sz="3200">
              <a:latin typeface="Carlito"/>
              <a:cs typeface="Carlito"/>
            </a:endParaRPr>
          </a:p>
          <a:p>
            <a:pPr marL="737870" marR="604520" indent="-573405">
              <a:lnSpc>
                <a:spcPts val="3460"/>
              </a:lnSpc>
              <a:spcBef>
                <a:spcPts val="819"/>
              </a:spcBef>
              <a:buChar char="•"/>
              <a:tabLst>
                <a:tab pos="737870" algn="l"/>
                <a:tab pos="738505" algn="l"/>
              </a:tabLst>
            </a:pPr>
            <a:r>
              <a:rPr sz="3200" spc="50" dirty="0">
                <a:latin typeface="Arial"/>
                <a:cs typeface="Arial"/>
              </a:rPr>
              <a:t>It </a:t>
            </a:r>
            <a:r>
              <a:rPr sz="3200" spc="-185" dirty="0">
                <a:latin typeface="Arial"/>
                <a:cs typeface="Arial"/>
              </a:rPr>
              <a:t>occurs </a:t>
            </a:r>
            <a:r>
              <a:rPr sz="3200" spc="-75" dirty="0">
                <a:latin typeface="Arial"/>
                <a:cs typeface="Arial"/>
              </a:rPr>
              <a:t>through </a:t>
            </a:r>
            <a:r>
              <a:rPr sz="3200" spc="-40" dirty="0">
                <a:latin typeface="Arial"/>
                <a:cs typeface="Arial"/>
              </a:rPr>
              <a:t>the </a:t>
            </a:r>
            <a:r>
              <a:rPr sz="3200" spc="-105" dirty="0">
                <a:latin typeface="Arial"/>
                <a:cs typeface="Arial"/>
              </a:rPr>
              <a:t>medium </a:t>
            </a:r>
            <a:r>
              <a:rPr sz="3200" spc="-10" dirty="0">
                <a:latin typeface="Arial"/>
                <a:cs typeface="Arial"/>
              </a:rPr>
              <a:t>of</a:t>
            </a:r>
            <a:r>
              <a:rPr sz="3200" spc="-509" dirty="0">
                <a:latin typeface="Arial"/>
                <a:cs typeface="Arial"/>
              </a:rPr>
              <a:t> </a:t>
            </a:r>
            <a:r>
              <a:rPr sz="3200" spc="-190" dirty="0">
                <a:latin typeface="Arial"/>
                <a:cs typeface="Arial"/>
              </a:rPr>
              <a:t>spoken </a:t>
            </a:r>
            <a:r>
              <a:rPr sz="3200" spc="-30" dirty="0">
                <a:latin typeface="Arial"/>
                <a:cs typeface="Arial"/>
              </a:rPr>
              <a:t>or  </a:t>
            </a:r>
            <a:r>
              <a:rPr sz="3200" spc="-5" dirty="0">
                <a:latin typeface="Arial"/>
                <a:cs typeface="Arial"/>
              </a:rPr>
              <a:t>written.</a:t>
            </a:r>
            <a:endParaRPr sz="3200">
              <a:latin typeface="Arial"/>
              <a:cs typeface="Arial"/>
            </a:endParaRPr>
          </a:p>
          <a:p>
            <a:pPr marL="737870" marR="5080" indent="-573405">
              <a:lnSpc>
                <a:spcPts val="3460"/>
              </a:lnSpc>
              <a:spcBef>
                <a:spcPts val="765"/>
              </a:spcBef>
              <a:buChar char="•"/>
              <a:tabLst>
                <a:tab pos="737870" algn="l"/>
                <a:tab pos="738505" algn="l"/>
              </a:tabLst>
            </a:pPr>
            <a:r>
              <a:rPr sz="3200" spc="-290" dirty="0">
                <a:latin typeface="Arial"/>
                <a:cs typeface="Arial"/>
              </a:rPr>
              <a:t>A </a:t>
            </a:r>
            <a:r>
              <a:rPr sz="3200" spc="-90" dirty="0">
                <a:latin typeface="Arial"/>
                <a:cs typeface="Arial"/>
              </a:rPr>
              <a:t>combination </a:t>
            </a:r>
            <a:r>
              <a:rPr sz="3200" spc="-10" dirty="0">
                <a:latin typeface="Arial"/>
                <a:cs typeface="Arial"/>
              </a:rPr>
              <a:t>of </a:t>
            </a:r>
            <a:r>
              <a:rPr sz="3200" spc="-175" dirty="0">
                <a:latin typeface="Arial"/>
                <a:cs typeface="Arial"/>
              </a:rPr>
              <a:t>several </a:t>
            </a:r>
            <a:r>
              <a:rPr sz="3200" spc="-130" dirty="0">
                <a:latin typeface="Arial"/>
                <a:cs typeface="Arial"/>
              </a:rPr>
              <a:t>words </a:t>
            </a:r>
            <a:r>
              <a:rPr sz="3200" spc="-165" dirty="0">
                <a:latin typeface="Arial"/>
                <a:cs typeface="Arial"/>
              </a:rPr>
              <a:t>is </a:t>
            </a:r>
            <a:r>
              <a:rPr sz="3200" spc="-190" dirty="0">
                <a:latin typeface="Arial"/>
                <a:cs typeface="Arial"/>
              </a:rPr>
              <a:t>used </a:t>
            </a:r>
            <a:r>
              <a:rPr sz="3200" spc="40" dirty="0">
                <a:latin typeface="Arial"/>
                <a:cs typeface="Arial"/>
              </a:rPr>
              <a:t>&amp;</a:t>
            </a:r>
            <a:r>
              <a:rPr sz="3200" spc="-170" dirty="0">
                <a:latin typeface="Arial"/>
                <a:cs typeface="Arial"/>
              </a:rPr>
              <a:t> </a:t>
            </a:r>
            <a:r>
              <a:rPr sz="3200" spc="-200" dirty="0">
                <a:latin typeface="Arial"/>
                <a:cs typeface="Arial"/>
              </a:rPr>
              <a:t>each  </a:t>
            </a:r>
            <a:r>
              <a:rPr sz="3200" spc="-130" dirty="0">
                <a:latin typeface="Arial"/>
                <a:cs typeface="Arial"/>
              </a:rPr>
              <a:t>words </a:t>
            </a:r>
            <a:r>
              <a:rPr sz="3200" spc="-215" dirty="0">
                <a:latin typeface="Arial"/>
                <a:cs typeface="Arial"/>
              </a:rPr>
              <a:t>conveys </a:t>
            </a:r>
            <a:r>
              <a:rPr sz="3200" spc="-254" dirty="0">
                <a:latin typeface="Arial"/>
                <a:cs typeface="Arial"/>
              </a:rPr>
              <a:t>a </a:t>
            </a:r>
            <a:r>
              <a:rPr sz="3200" spc="-130" dirty="0">
                <a:latin typeface="Arial"/>
                <a:cs typeface="Arial"/>
              </a:rPr>
              <a:t>specific</a:t>
            </a:r>
            <a:r>
              <a:rPr sz="3200" spc="-30" dirty="0">
                <a:latin typeface="Arial"/>
                <a:cs typeface="Arial"/>
              </a:rPr>
              <a:t> </a:t>
            </a:r>
            <a:r>
              <a:rPr sz="3200" spc="-140" dirty="0">
                <a:latin typeface="Arial"/>
                <a:cs typeface="Arial"/>
              </a:rPr>
              <a:t>meaning.</a:t>
            </a:r>
            <a:endParaRPr sz="3200">
              <a:latin typeface="Arial"/>
              <a:cs typeface="Arial"/>
            </a:endParaRPr>
          </a:p>
          <a:p>
            <a:pPr marL="737870" marR="38100" indent="-573405">
              <a:lnSpc>
                <a:spcPct val="90000"/>
              </a:lnSpc>
              <a:spcBef>
                <a:spcPts val="715"/>
              </a:spcBef>
              <a:buChar char="•"/>
              <a:tabLst>
                <a:tab pos="737870" algn="l"/>
                <a:tab pos="738505" algn="l"/>
              </a:tabLst>
            </a:pPr>
            <a:r>
              <a:rPr sz="3200" spc="-275" dirty="0">
                <a:latin typeface="Arial"/>
                <a:cs typeface="Arial"/>
              </a:rPr>
              <a:t>Some </a:t>
            </a:r>
            <a:r>
              <a:rPr sz="3200" spc="-35" dirty="0">
                <a:latin typeface="Arial"/>
                <a:cs typeface="Arial"/>
              </a:rPr>
              <a:t>important </a:t>
            </a:r>
            <a:r>
              <a:rPr sz="3200" spc="-125" dirty="0">
                <a:latin typeface="Arial"/>
                <a:cs typeface="Arial"/>
              </a:rPr>
              <a:t>elements </a:t>
            </a:r>
            <a:r>
              <a:rPr sz="3200" spc="-10" dirty="0">
                <a:latin typeface="Arial"/>
                <a:cs typeface="Arial"/>
              </a:rPr>
              <a:t>of </a:t>
            </a:r>
            <a:r>
              <a:rPr sz="3200" spc="-114" dirty="0">
                <a:latin typeface="Arial"/>
                <a:cs typeface="Arial"/>
              </a:rPr>
              <a:t>verbal  </a:t>
            </a:r>
            <a:r>
              <a:rPr sz="3200" spc="-105" dirty="0">
                <a:latin typeface="Arial"/>
                <a:cs typeface="Arial"/>
              </a:rPr>
              <a:t>communication </a:t>
            </a:r>
            <a:r>
              <a:rPr sz="3200" spc="-150" dirty="0">
                <a:latin typeface="Arial"/>
                <a:cs typeface="Arial"/>
              </a:rPr>
              <a:t>are </a:t>
            </a:r>
            <a:r>
              <a:rPr sz="3200" spc="-175" dirty="0">
                <a:latin typeface="Arial"/>
                <a:cs typeface="Arial"/>
              </a:rPr>
              <a:t>language, </a:t>
            </a:r>
            <a:r>
              <a:rPr sz="3200" spc="-155" dirty="0">
                <a:latin typeface="Arial"/>
                <a:cs typeface="Arial"/>
              </a:rPr>
              <a:t>vocabulary,  </a:t>
            </a:r>
            <a:r>
              <a:rPr sz="3200" spc="-85" dirty="0">
                <a:latin typeface="Arial"/>
                <a:cs typeface="Arial"/>
              </a:rPr>
              <a:t>denotative </a:t>
            </a:r>
            <a:r>
              <a:rPr sz="3200" spc="40" dirty="0">
                <a:latin typeface="Arial"/>
                <a:cs typeface="Arial"/>
              </a:rPr>
              <a:t>&amp; </a:t>
            </a:r>
            <a:r>
              <a:rPr sz="3200" spc="-90" dirty="0">
                <a:latin typeface="Arial"/>
                <a:cs typeface="Arial"/>
              </a:rPr>
              <a:t>connotative </a:t>
            </a:r>
            <a:r>
              <a:rPr sz="3200" spc="-135" dirty="0">
                <a:latin typeface="Arial"/>
                <a:cs typeface="Arial"/>
              </a:rPr>
              <a:t>meaning, </a:t>
            </a:r>
            <a:r>
              <a:rPr sz="3200" spc="-145" dirty="0">
                <a:latin typeface="Arial"/>
                <a:cs typeface="Arial"/>
              </a:rPr>
              <a:t>pacing,  </a:t>
            </a:r>
            <a:r>
              <a:rPr sz="3200" spc="-50" dirty="0">
                <a:latin typeface="Arial"/>
                <a:cs typeface="Arial"/>
              </a:rPr>
              <a:t>intonation, </a:t>
            </a:r>
            <a:r>
              <a:rPr sz="3200" spc="-90" dirty="0">
                <a:latin typeface="Arial"/>
                <a:cs typeface="Arial"/>
              </a:rPr>
              <a:t>clarity, </a:t>
            </a:r>
            <a:r>
              <a:rPr sz="3200" spc="-200" dirty="0">
                <a:latin typeface="Arial"/>
                <a:cs typeface="Arial"/>
              </a:rPr>
              <a:t>consciousness, </a:t>
            </a:r>
            <a:r>
              <a:rPr sz="3200" spc="-185" dirty="0">
                <a:latin typeface="Arial"/>
                <a:cs typeface="Arial"/>
              </a:rPr>
              <a:t>preciseness,  </a:t>
            </a:r>
            <a:r>
              <a:rPr sz="3200" spc="-135" dirty="0">
                <a:latin typeface="Arial"/>
                <a:cs typeface="Arial"/>
              </a:rPr>
              <a:t>comprehension, </a:t>
            </a:r>
            <a:r>
              <a:rPr sz="3200" spc="-100" dirty="0">
                <a:latin typeface="Arial"/>
                <a:cs typeface="Arial"/>
              </a:rPr>
              <a:t>brevity, </a:t>
            </a:r>
            <a:r>
              <a:rPr sz="3200" spc="-45" dirty="0">
                <a:latin typeface="Arial"/>
                <a:cs typeface="Arial"/>
              </a:rPr>
              <a:t>timing </a:t>
            </a:r>
            <a:r>
              <a:rPr sz="3200" spc="40" dirty="0">
                <a:latin typeface="Arial"/>
                <a:cs typeface="Arial"/>
              </a:rPr>
              <a:t>&amp;</a:t>
            </a:r>
            <a:r>
              <a:rPr sz="3200" spc="-250" dirty="0">
                <a:latin typeface="Arial"/>
                <a:cs typeface="Arial"/>
              </a:rPr>
              <a:t> </a:t>
            </a:r>
            <a:r>
              <a:rPr sz="3200" spc="-150" dirty="0">
                <a:latin typeface="Arial"/>
                <a:cs typeface="Arial"/>
              </a:rPr>
              <a:t>relevance.</a:t>
            </a:r>
            <a:endParaRPr sz="3200">
              <a:latin typeface="Arial"/>
              <a:cs typeface="Arial"/>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16</a:t>
            </a:fld>
            <a:endParaRPr spc="-6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17</a:t>
            </a:fld>
            <a:endParaRPr spc="-60" dirty="0"/>
          </a:p>
        </p:txBody>
      </p:sp>
      <p:sp>
        <p:nvSpPr>
          <p:cNvPr id="2" name="object 2"/>
          <p:cNvSpPr txBox="1">
            <a:spLocks noGrp="1"/>
          </p:cNvSpPr>
          <p:nvPr>
            <p:ph type="title"/>
          </p:nvPr>
        </p:nvSpPr>
        <p:spPr>
          <a:xfrm>
            <a:off x="6841617" y="464896"/>
            <a:ext cx="1771014" cy="695325"/>
          </a:xfrm>
          <a:prstGeom prst="rect">
            <a:avLst/>
          </a:prstGeom>
        </p:spPr>
        <p:txBody>
          <a:bodyPr vert="horz" wrap="square" lIns="0" tIns="12065" rIns="0" bIns="0" rtlCol="0">
            <a:spAutoFit/>
          </a:bodyPr>
          <a:lstStyle/>
          <a:p>
            <a:pPr marL="12700">
              <a:lnSpc>
                <a:spcPct val="100000"/>
              </a:lnSpc>
              <a:spcBef>
                <a:spcPts val="95"/>
              </a:spcBef>
            </a:pPr>
            <a:r>
              <a:rPr sz="4400" b="0" spc="-550" dirty="0">
                <a:latin typeface="Arial"/>
                <a:cs typeface="Arial"/>
              </a:rPr>
              <a:t>C</a:t>
            </a:r>
            <a:r>
              <a:rPr sz="4400" b="0" spc="-405" dirty="0">
                <a:latin typeface="Arial"/>
                <a:cs typeface="Arial"/>
              </a:rPr>
              <a:t>o</a:t>
            </a:r>
            <a:r>
              <a:rPr sz="4400" b="0" spc="-145" dirty="0">
                <a:latin typeface="Arial"/>
                <a:cs typeface="Arial"/>
              </a:rPr>
              <a:t>u</a:t>
            </a:r>
            <a:r>
              <a:rPr sz="4400" b="0" spc="-195" dirty="0">
                <a:latin typeface="Arial"/>
                <a:cs typeface="Arial"/>
              </a:rPr>
              <a:t>n</a:t>
            </a:r>
            <a:r>
              <a:rPr sz="4400" b="0" spc="-560" dirty="0">
                <a:latin typeface="Arial"/>
                <a:cs typeface="Arial"/>
              </a:rPr>
              <a:t>t…</a:t>
            </a:r>
            <a:endParaRPr sz="4400">
              <a:latin typeface="Arial"/>
              <a:cs typeface="Arial"/>
            </a:endParaRPr>
          </a:p>
        </p:txBody>
      </p:sp>
      <p:sp>
        <p:nvSpPr>
          <p:cNvPr id="3" name="object 3"/>
          <p:cNvSpPr txBox="1"/>
          <p:nvPr/>
        </p:nvSpPr>
        <p:spPr>
          <a:xfrm>
            <a:off x="536244" y="1510968"/>
            <a:ext cx="5791200" cy="2952750"/>
          </a:xfrm>
          <a:prstGeom prst="rect">
            <a:avLst/>
          </a:prstGeom>
        </p:spPr>
        <p:txBody>
          <a:bodyPr vert="horz" wrap="square" lIns="0" tIns="110490" rIns="0" bIns="0" rtlCol="0">
            <a:spAutoFit/>
          </a:bodyPr>
          <a:lstStyle/>
          <a:p>
            <a:pPr marL="12700">
              <a:lnSpc>
                <a:spcPct val="100000"/>
              </a:lnSpc>
              <a:spcBef>
                <a:spcPts val="870"/>
              </a:spcBef>
            </a:pPr>
            <a:r>
              <a:rPr sz="3200" i="1" spc="-15" dirty="0">
                <a:latin typeface="Carlito"/>
                <a:cs typeface="Carlito"/>
              </a:rPr>
              <a:t>Subtypes </a:t>
            </a:r>
            <a:r>
              <a:rPr sz="3200" i="1" spc="-10" dirty="0">
                <a:latin typeface="Carlito"/>
                <a:cs typeface="Carlito"/>
              </a:rPr>
              <a:t>of verbal</a:t>
            </a:r>
            <a:r>
              <a:rPr sz="3200" i="1" spc="130" dirty="0">
                <a:latin typeface="Carlito"/>
                <a:cs typeface="Carlito"/>
              </a:rPr>
              <a:t> </a:t>
            </a:r>
            <a:r>
              <a:rPr sz="3200" i="1" spc="-15" dirty="0">
                <a:latin typeface="Carlito"/>
                <a:cs typeface="Carlito"/>
              </a:rPr>
              <a:t>communication:</a:t>
            </a:r>
            <a:endParaRPr sz="3200">
              <a:latin typeface="Carlito"/>
              <a:cs typeface="Carlito"/>
            </a:endParaRPr>
          </a:p>
          <a:p>
            <a:pPr marL="356870" indent="-344805">
              <a:lnSpc>
                <a:spcPct val="100000"/>
              </a:lnSpc>
              <a:spcBef>
                <a:spcPts val="770"/>
              </a:spcBef>
              <a:buChar char="•"/>
              <a:tabLst>
                <a:tab pos="356870" algn="l"/>
                <a:tab pos="357505" algn="l"/>
              </a:tabLst>
            </a:pPr>
            <a:r>
              <a:rPr sz="3200" spc="-240" dirty="0">
                <a:latin typeface="Arial"/>
                <a:cs typeface="Arial"/>
              </a:rPr>
              <a:t>Spoken</a:t>
            </a:r>
            <a:r>
              <a:rPr sz="3200" spc="-155" dirty="0">
                <a:latin typeface="Arial"/>
                <a:cs typeface="Arial"/>
              </a:rPr>
              <a:t> </a:t>
            </a:r>
            <a:r>
              <a:rPr sz="3200" spc="-105" dirty="0">
                <a:latin typeface="Arial"/>
                <a:cs typeface="Arial"/>
              </a:rPr>
              <a:t>communication</a:t>
            </a:r>
            <a:endParaRPr sz="3200">
              <a:latin typeface="Arial"/>
              <a:cs typeface="Arial"/>
            </a:endParaRPr>
          </a:p>
          <a:p>
            <a:pPr marL="356870" indent="-344805">
              <a:lnSpc>
                <a:spcPct val="100000"/>
              </a:lnSpc>
              <a:spcBef>
                <a:spcPts val="770"/>
              </a:spcBef>
              <a:buChar char="•"/>
              <a:tabLst>
                <a:tab pos="356870" algn="l"/>
                <a:tab pos="357505" algn="l"/>
              </a:tabLst>
            </a:pPr>
            <a:r>
              <a:rPr sz="3200" spc="-30" dirty="0">
                <a:latin typeface="Arial"/>
                <a:cs typeface="Arial"/>
              </a:rPr>
              <a:t>Written</a:t>
            </a:r>
            <a:r>
              <a:rPr sz="3200" spc="-170" dirty="0">
                <a:latin typeface="Arial"/>
                <a:cs typeface="Arial"/>
              </a:rPr>
              <a:t> </a:t>
            </a:r>
            <a:r>
              <a:rPr sz="3200" spc="-105" dirty="0">
                <a:latin typeface="Arial"/>
                <a:cs typeface="Arial"/>
              </a:rPr>
              <a:t>communication</a:t>
            </a:r>
            <a:endParaRPr sz="3200">
              <a:latin typeface="Arial"/>
              <a:cs typeface="Arial"/>
            </a:endParaRPr>
          </a:p>
          <a:p>
            <a:pPr marL="356870" indent="-344805">
              <a:lnSpc>
                <a:spcPct val="100000"/>
              </a:lnSpc>
              <a:spcBef>
                <a:spcPts val="770"/>
              </a:spcBef>
              <a:buChar char="•"/>
              <a:tabLst>
                <a:tab pos="356870" algn="l"/>
                <a:tab pos="357505" algn="l"/>
              </a:tabLst>
            </a:pPr>
            <a:r>
              <a:rPr sz="3200" spc="-145" dirty="0">
                <a:latin typeface="Arial"/>
                <a:cs typeface="Arial"/>
              </a:rPr>
              <a:t>Telecommunication</a:t>
            </a:r>
            <a:endParaRPr sz="3200">
              <a:latin typeface="Arial"/>
              <a:cs typeface="Arial"/>
            </a:endParaRPr>
          </a:p>
          <a:p>
            <a:pPr marL="356870" indent="-344805">
              <a:lnSpc>
                <a:spcPct val="100000"/>
              </a:lnSpc>
              <a:spcBef>
                <a:spcPts val="770"/>
              </a:spcBef>
              <a:buChar char="•"/>
              <a:tabLst>
                <a:tab pos="356870" algn="l"/>
                <a:tab pos="357505" algn="l"/>
              </a:tabLst>
            </a:pPr>
            <a:r>
              <a:rPr sz="3200" spc="-130" dirty="0">
                <a:latin typeface="Arial"/>
                <a:cs typeface="Arial"/>
              </a:rPr>
              <a:t>Electronic</a:t>
            </a:r>
            <a:r>
              <a:rPr sz="3200" spc="-175" dirty="0">
                <a:latin typeface="Arial"/>
                <a:cs typeface="Arial"/>
              </a:rPr>
              <a:t> </a:t>
            </a:r>
            <a:r>
              <a:rPr sz="3200" spc="-110" dirty="0">
                <a:latin typeface="Arial"/>
                <a:cs typeface="Arial"/>
              </a:rPr>
              <a:t>communication</a:t>
            </a:r>
            <a:endParaRPr sz="32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FFFF00"/>
          </a:solidFill>
        </p:spPr>
        <p:txBody>
          <a:bodyPr wrap="square" lIns="0" tIns="0" rIns="0" bIns="0" rtlCol="0"/>
          <a:lstStyle/>
          <a:p>
            <a:endParaRPr/>
          </a:p>
        </p:txBody>
      </p:sp>
      <p:sp>
        <p:nvSpPr>
          <p:cNvPr id="3" name="object 3"/>
          <p:cNvSpPr txBox="1"/>
          <p:nvPr/>
        </p:nvSpPr>
        <p:spPr>
          <a:xfrm>
            <a:off x="78739" y="176225"/>
            <a:ext cx="8301355" cy="5586730"/>
          </a:xfrm>
          <a:prstGeom prst="rect">
            <a:avLst/>
          </a:prstGeom>
        </p:spPr>
        <p:txBody>
          <a:bodyPr vert="horz" wrap="square" lIns="0" tIns="12065" rIns="0" bIns="0" rtlCol="0">
            <a:spAutoFit/>
          </a:bodyPr>
          <a:lstStyle/>
          <a:p>
            <a:pPr marL="12700">
              <a:lnSpc>
                <a:spcPct val="100000"/>
              </a:lnSpc>
              <a:spcBef>
                <a:spcPts val="95"/>
              </a:spcBef>
            </a:pPr>
            <a:r>
              <a:rPr sz="3200" b="1" spc="-10" dirty="0">
                <a:latin typeface="Carlito"/>
                <a:cs typeface="Carlito"/>
              </a:rPr>
              <a:t>I. </a:t>
            </a:r>
            <a:r>
              <a:rPr sz="3200" b="1" spc="-5" dirty="0">
                <a:latin typeface="Carlito"/>
                <a:cs typeface="Carlito"/>
              </a:rPr>
              <a:t>Based on </a:t>
            </a:r>
            <a:r>
              <a:rPr sz="3200" b="1" spc="-10" dirty="0">
                <a:latin typeface="Carlito"/>
                <a:cs typeface="Carlito"/>
              </a:rPr>
              <a:t>the means </a:t>
            </a:r>
            <a:r>
              <a:rPr sz="3200" b="1" spc="-5" dirty="0">
                <a:latin typeface="Carlito"/>
                <a:cs typeface="Carlito"/>
              </a:rPr>
              <a:t>of </a:t>
            </a:r>
            <a:r>
              <a:rPr sz="3200" b="1" spc="-10" dirty="0">
                <a:latin typeface="Carlito"/>
                <a:cs typeface="Carlito"/>
              </a:rPr>
              <a:t>delivering the</a:t>
            </a:r>
            <a:r>
              <a:rPr sz="3200" b="1" spc="85" dirty="0">
                <a:latin typeface="Carlito"/>
                <a:cs typeface="Carlito"/>
              </a:rPr>
              <a:t> </a:t>
            </a:r>
            <a:r>
              <a:rPr sz="3200" b="1" spc="-15" dirty="0">
                <a:latin typeface="Carlito"/>
                <a:cs typeface="Carlito"/>
              </a:rPr>
              <a:t>message</a:t>
            </a:r>
            <a:endParaRPr sz="3200">
              <a:latin typeface="Carlito"/>
              <a:cs typeface="Carlito"/>
            </a:endParaRPr>
          </a:p>
          <a:p>
            <a:pPr>
              <a:lnSpc>
                <a:spcPct val="100000"/>
              </a:lnSpc>
              <a:spcBef>
                <a:spcPts val="55"/>
              </a:spcBef>
            </a:pPr>
            <a:endParaRPr sz="3100">
              <a:latin typeface="Carlito"/>
              <a:cs typeface="Carlito"/>
            </a:endParaRPr>
          </a:p>
          <a:p>
            <a:pPr marL="469900">
              <a:lnSpc>
                <a:spcPct val="100000"/>
              </a:lnSpc>
            </a:pPr>
            <a:r>
              <a:rPr sz="3200" b="1" spc="-10" dirty="0">
                <a:latin typeface="Carlito"/>
                <a:cs typeface="Carlito"/>
              </a:rPr>
              <a:t>b) </a:t>
            </a:r>
            <a:r>
              <a:rPr sz="3200" b="1" spc="-15" dirty="0">
                <a:latin typeface="Carlito"/>
                <a:cs typeface="Carlito"/>
              </a:rPr>
              <a:t>Nonverbal</a:t>
            </a:r>
            <a:r>
              <a:rPr sz="3200" b="1" spc="15" dirty="0">
                <a:latin typeface="Carlito"/>
                <a:cs typeface="Carlito"/>
              </a:rPr>
              <a:t> </a:t>
            </a:r>
            <a:r>
              <a:rPr sz="3200" b="1" spc="-10" dirty="0">
                <a:latin typeface="Carlito"/>
                <a:cs typeface="Carlito"/>
              </a:rPr>
              <a:t>communication</a:t>
            </a:r>
            <a:endParaRPr sz="3200">
              <a:latin typeface="Carlito"/>
              <a:cs typeface="Carlito"/>
            </a:endParaRPr>
          </a:p>
          <a:p>
            <a:pPr marL="814069" marR="73025" indent="-344805">
              <a:lnSpc>
                <a:spcPct val="100000"/>
              </a:lnSpc>
              <a:spcBef>
                <a:spcPts val="770"/>
              </a:spcBef>
              <a:buChar char="•"/>
              <a:tabLst>
                <a:tab pos="814069" algn="l"/>
                <a:tab pos="814705" algn="l"/>
                <a:tab pos="1660525" algn="l"/>
              </a:tabLst>
            </a:pPr>
            <a:r>
              <a:rPr sz="3200" spc="-210" dirty="0">
                <a:latin typeface="Arial"/>
                <a:cs typeface="Arial"/>
              </a:rPr>
              <a:t>This	</a:t>
            </a:r>
            <a:r>
              <a:rPr sz="3200" spc="-105" dirty="0">
                <a:latin typeface="Arial"/>
                <a:cs typeface="Arial"/>
              </a:rPr>
              <a:t>communication </a:t>
            </a:r>
            <a:r>
              <a:rPr sz="3200" spc="-185" dirty="0">
                <a:latin typeface="Arial"/>
                <a:cs typeface="Arial"/>
              </a:rPr>
              <a:t>occurs </a:t>
            </a:r>
            <a:r>
              <a:rPr sz="3200" spc="5" dirty="0">
                <a:latin typeface="Arial"/>
                <a:cs typeface="Arial"/>
              </a:rPr>
              <a:t>without </a:t>
            </a:r>
            <a:r>
              <a:rPr sz="3200" spc="-114" dirty="0">
                <a:latin typeface="Arial"/>
                <a:cs typeface="Arial"/>
              </a:rPr>
              <a:t>words;  </a:t>
            </a:r>
            <a:r>
              <a:rPr sz="3200" spc="-110" dirty="0">
                <a:latin typeface="Arial"/>
                <a:cs typeface="Arial"/>
              </a:rPr>
              <a:t>where </a:t>
            </a:r>
            <a:r>
              <a:rPr sz="3200" spc="-40" dirty="0">
                <a:latin typeface="Arial"/>
                <a:cs typeface="Arial"/>
              </a:rPr>
              <a:t>the </a:t>
            </a:r>
            <a:r>
              <a:rPr sz="3200" spc="-70" dirty="0">
                <a:latin typeface="Arial"/>
                <a:cs typeface="Arial"/>
              </a:rPr>
              <a:t>five </a:t>
            </a:r>
            <a:r>
              <a:rPr sz="3200" spc="-260" dirty="0">
                <a:latin typeface="Arial"/>
                <a:cs typeface="Arial"/>
              </a:rPr>
              <a:t>senses </a:t>
            </a:r>
            <a:r>
              <a:rPr sz="3200" spc="40" dirty="0">
                <a:latin typeface="Arial"/>
                <a:cs typeface="Arial"/>
              </a:rPr>
              <a:t>&amp; </a:t>
            </a:r>
            <a:r>
              <a:rPr sz="3200" spc="-80" dirty="0">
                <a:latin typeface="Arial"/>
                <a:cs typeface="Arial"/>
              </a:rPr>
              <a:t>whole </a:t>
            </a:r>
            <a:r>
              <a:rPr sz="3200" spc="-175" dirty="0">
                <a:latin typeface="Arial"/>
                <a:cs typeface="Arial"/>
              </a:rPr>
              <a:t>range </a:t>
            </a:r>
            <a:r>
              <a:rPr sz="3200" spc="-10" dirty="0">
                <a:latin typeface="Arial"/>
                <a:cs typeface="Arial"/>
              </a:rPr>
              <a:t>of</a:t>
            </a:r>
            <a:r>
              <a:rPr sz="3200" spc="-595" dirty="0">
                <a:latin typeface="Arial"/>
                <a:cs typeface="Arial"/>
              </a:rPr>
              <a:t> </a:t>
            </a:r>
            <a:r>
              <a:rPr sz="3200" spc="-120" dirty="0">
                <a:latin typeface="Arial"/>
                <a:cs typeface="Arial"/>
              </a:rPr>
              <a:t>body  </a:t>
            </a:r>
            <a:r>
              <a:rPr sz="3200" spc="-135" dirty="0">
                <a:latin typeface="Arial"/>
                <a:cs typeface="Arial"/>
              </a:rPr>
              <a:t>movements, </a:t>
            </a:r>
            <a:r>
              <a:rPr sz="3200" spc="-105" dirty="0">
                <a:latin typeface="Arial"/>
                <a:cs typeface="Arial"/>
              </a:rPr>
              <a:t>posture, </a:t>
            </a:r>
            <a:r>
              <a:rPr sz="3200" spc="-140" dirty="0">
                <a:latin typeface="Arial"/>
                <a:cs typeface="Arial"/>
              </a:rPr>
              <a:t>gesture, </a:t>
            </a:r>
            <a:r>
              <a:rPr sz="3200" spc="-114" dirty="0">
                <a:latin typeface="Arial"/>
                <a:cs typeface="Arial"/>
              </a:rPr>
              <a:t>facial  </a:t>
            </a:r>
            <a:r>
              <a:rPr sz="3200" spc="-185" dirty="0">
                <a:latin typeface="Arial"/>
                <a:cs typeface="Arial"/>
              </a:rPr>
              <a:t>expressions </a:t>
            </a:r>
            <a:r>
              <a:rPr sz="3200" spc="40" dirty="0">
                <a:latin typeface="Arial"/>
                <a:cs typeface="Arial"/>
              </a:rPr>
              <a:t>&amp; </a:t>
            </a:r>
            <a:r>
              <a:rPr sz="3200" spc="-150" dirty="0">
                <a:latin typeface="Arial"/>
                <a:cs typeface="Arial"/>
              </a:rPr>
              <a:t>silence are </a:t>
            </a:r>
            <a:r>
              <a:rPr sz="3200" spc="-195" dirty="0">
                <a:latin typeface="Arial"/>
                <a:cs typeface="Arial"/>
              </a:rPr>
              <a:t>used </a:t>
            </a:r>
            <a:r>
              <a:rPr sz="3200" spc="-15" dirty="0">
                <a:latin typeface="Arial"/>
                <a:cs typeface="Arial"/>
              </a:rPr>
              <a:t>for </a:t>
            </a:r>
            <a:r>
              <a:rPr sz="3200" spc="-165" dirty="0">
                <a:latin typeface="Arial"/>
                <a:cs typeface="Arial"/>
              </a:rPr>
              <a:t>sending </a:t>
            </a:r>
            <a:r>
              <a:rPr sz="3200" spc="40" dirty="0">
                <a:latin typeface="Arial"/>
                <a:cs typeface="Arial"/>
              </a:rPr>
              <a:t>&amp;  </a:t>
            </a:r>
            <a:r>
              <a:rPr sz="3200" spc="-130" dirty="0">
                <a:latin typeface="Arial"/>
                <a:cs typeface="Arial"/>
              </a:rPr>
              <a:t>receiving </a:t>
            </a:r>
            <a:r>
              <a:rPr sz="3200" spc="-40" dirty="0">
                <a:latin typeface="Arial"/>
                <a:cs typeface="Arial"/>
              </a:rPr>
              <a:t>the</a:t>
            </a:r>
            <a:r>
              <a:rPr sz="3200" spc="-195" dirty="0">
                <a:latin typeface="Arial"/>
                <a:cs typeface="Arial"/>
              </a:rPr>
              <a:t> </a:t>
            </a:r>
            <a:r>
              <a:rPr sz="3200" spc="-235" dirty="0">
                <a:latin typeface="Arial"/>
                <a:cs typeface="Arial"/>
              </a:rPr>
              <a:t>message.</a:t>
            </a:r>
            <a:endParaRPr sz="3200">
              <a:latin typeface="Arial"/>
              <a:cs typeface="Arial"/>
            </a:endParaRPr>
          </a:p>
          <a:p>
            <a:pPr marL="814069" marR="5080" indent="-344805" algn="just">
              <a:lnSpc>
                <a:spcPct val="100000"/>
              </a:lnSpc>
              <a:spcBef>
                <a:spcPts val="780"/>
              </a:spcBef>
              <a:buChar char="•"/>
              <a:tabLst>
                <a:tab pos="814705" algn="l"/>
              </a:tabLst>
            </a:pPr>
            <a:r>
              <a:rPr sz="3200" spc="-135" dirty="0">
                <a:latin typeface="Arial"/>
                <a:cs typeface="Arial"/>
              </a:rPr>
              <a:t>Nonverbal </a:t>
            </a:r>
            <a:r>
              <a:rPr sz="3200" spc="-105" dirty="0">
                <a:latin typeface="Arial"/>
                <a:cs typeface="Arial"/>
              </a:rPr>
              <a:t>communication </a:t>
            </a:r>
            <a:r>
              <a:rPr sz="3200" spc="-165" dirty="0">
                <a:latin typeface="Arial"/>
                <a:cs typeface="Arial"/>
              </a:rPr>
              <a:t>is </a:t>
            </a:r>
            <a:r>
              <a:rPr sz="3200" spc="-250" dirty="0">
                <a:latin typeface="Arial"/>
                <a:cs typeface="Arial"/>
              </a:rPr>
              <a:t>a </a:t>
            </a:r>
            <a:r>
              <a:rPr sz="3200" spc="-110" dirty="0">
                <a:latin typeface="Arial"/>
                <a:cs typeface="Arial"/>
              </a:rPr>
              <a:t>more </a:t>
            </a:r>
            <a:r>
              <a:rPr sz="3200" spc="-150" dirty="0">
                <a:latin typeface="Arial"/>
                <a:cs typeface="Arial"/>
              </a:rPr>
              <a:t>accurate  </a:t>
            </a:r>
            <a:r>
              <a:rPr sz="3200" spc="-180" dirty="0">
                <a:latin typeface="Arial"/>
                <a:cs typeface="Arial"/>
              </a:rPr>
              <a:t>way </a:t>
            </a:r>
            <a:r>
              <a:rPr sz="3200" spc="-15" dirty="0">
                <a:latin typeface="Arial"/>
                <a:cs typeface="Arial"/>
              </a:rPr>
              <a:t>of </a:t>
            </a:r>
            <a:r>
              <a:rPr sz="3200" spc="-105" dirty="0">
                <a:latin typeface="Arial"/>
                <a:cs typeface="Arial"/>
              </a:rPr>
              <a:t>communication </a:t>
            </a:r>
            <a:r>
              <a:rPr sz="3200" spc="-215" dirty="0">
                <a:latin typeface="Arial"/>
                <a:cs typeface="Arial"/>
              </a:rPr>
              <a:t>because </a:t>
            </a:r>
            <a:r>
              <a:rPr sz="3200" spc="100" dirty="0">
                <a:latin typeface="Arial"/>
                <a:cs typeface="Arial"/>
              </a:rPr>
              <a:t>it </a:t>
            </a:r>
            <a:r>
              <a:rPr sz="3200" spc="-185" dirty="0">
                <a:latin typeface="Arial"/>
                <a:cs typeface="Arial"/>
              </a:rPr>
              <a:t>convey </a:t>
            </a:r>
            <a:r>
              <a:rPr sz="3200" spc="-40" dirty="0">
                <a:latin typeface="Arial"/>
                <a:cs typeface="Arial"/>
              </a:rPr>
              <a:t>the  </a:t>
            </a:r>
            <a:r>
              <a:rPr sz="3200" spc="-20" dirty="0">
                <a:latin typeface="Arial"/>
                <a:cs typeface="Arial"/>
              </a:rPr>
              <a:t>true </a:t>
            </a:r>
            <a:r>
              <a:rPr sz="3200" spc="40" dirty="0">
                <a:latin typeface="Arial"/>
                <a:cs typeface="Arial"/>
              </a:rPr>
              <a:t>&amp;</a:t>
            </a:r>
            <a:r>
              <a:rPr sz="3200" spc="-665" dirty="0">
                <a:latin typeface="Arial"/>
                <a:cs typeface="Arial"/>
              </a:rPr>
              <a:t> </a:t>
            </a:r>
            <a:r>
              <a:rPr sz="3200" spc="-80" dirty="0">
                <a:latin typeface="Arial"/>
                <a:cs typeface="Arial"/>
              </a:rPr>
              <a:t>intended </a:t>
            </a:r>
            <a:r>
              <a:rPr sz="3200" spc="-150" dirty="0">
                <a:latin typeface="Arial"/>
                <a:cs typeface="Arial"/>
              </a:rPr>
              <a:t>meaning </a:t>
            </a:r>
            <a:r>
              <a:rPr sz="3200" spc="-10" dirty="0">
                <a:latin typeface="Arial"/>
                <a:cs typeface="Arial"/>
              </a:rPr>
              <a:t>of </a:t>
            </a:r>
            <a:r>
              <a:rPr sz="3200" spc="-40" dirty="0">
                <a:latin typeface="Arial"/>
                <a:cs typeface="Arial"/>
              </a:rPr>
              <a:t>the </a:t>
            </a:r>
            <a:r>
              <a:rPr sz="3200" spc="-235" dirty="0">
                <a:latin typeface="Arial"/>
                <a:cs typeface="Arial"/>
              </a:rPr>
              <a:t>message.</a:t>
            </a:r>
            <a:endParaRPr sz="3200">
              <a:latin typeface="Arial"/>
              <a:cs typeface="Arial"/>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18</a:t>
            </a:fld>
            <a:endParaRPr spc="-6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7" name="object 7"/>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19</a:t>
            </a:fld>
            <a:endParaRPr spc="-60" dirty="0"/>
          </a:p>
        </p:txBody>
      </p:sp>
      <p:sp>
        <p:nvSpPr>
          <p:cNvPr id="2" name="object 2"/>
          <p:cNvSpPr txBox="1">
            <a:spLocks noGrp="1"/>
          </p:cNvSpPr>
          <p:nvPr>
            <p:ph type="title"/>
          </p:nvPr>
        </p:nvSpPr>
        <p:spPr>
          <a:xfrm>
            <a:off x="7146417" y="75641"/>
            <a:ext cx="1771014" cy="695325"/>
          </a:xfrm>
          <a:prstGeom prst="rect">
            <a:avLst/>
          </a:prstGeom>
        </p:spPr>
        <p:txBody>
          <a:bodyPr vert="horz" wrap="square" lIns="0" tIns="12065" rIns="0" bIns="0" rtlCol="0">
            <a:spAutoFit/>
          </a:bodyPr>
          <a:lstStyle/>
          <a:p>
            <a:pPr marL="12700">
              <a:lnSpc>
                <a:spcPct val="100000"/>
              </a:lnSpc>
              <a:spcBef>
                <a:spcPts val="95"/>
              </a:spcBef>
            </a:pPr>
            <a:r>
              <a:rPr sz="4400" b="0" spc="-550" dirty="0">
                <a:latin typeface="Arial"/>
                <a:cs typeface="Arial"/>
              </a:rPr>
              <a:t>C</a:t>
            </a:r>
            <a:r>
              <a:rPr sz="4400" b="0" spc="-405" dirty="0">
                <a:latin typeface="Arial"/>
                <a:cs typeface="Arial"/>
              </a:rPr>
              <a:t>o</a:t>
            </a:r>
            <a:r>
              <a:rPr sz="4400" b="0" spc="-145" dirty="0">
                <a:latin typeface="Arial"/>
                <a:cs typeface="Arial"/>
              </a:rPr>
              <a:t>u</a:t>
            </a:r>
            <a:r>
              <a:rPr sz="4400" b="0" spc="-195" dirty="0">
                <a:latin typeface="Arial"/>
                <a:cs typeface="Arial"/>
              </a:rPr>
              <a:t>n</a:t>
            </a:r>
            <a:r>
              <a:rPr sz="4400" b="0" spc="-560" dirty="0">
                <a:latin typeface="Arial"/>
                <a:cs typeface="Arial"/>
              </a:rPr>
              <a:t>t…</a:t>
            </a:r>
            <a:endParaRPr sz="4400">
              <a:latin typeface="Arial"/>
              <a:cs typeface="Arial"/>
            </a:endParaRPr>
          </a:p>
        </p:txBody>
      </p:sp>
      <p:sp>
        <p:nvSpPr>
          <p:cNvPr id="3" name="object 3"/>
          <p:cNvSpPr txBox="1"/>
          <p:nvPr/>
        </p:nvSpPr>
        <p:spPr>
          <a:xfrm>
            <a:off x="536244" y="1039495"/>
            <a:ext cx="7025005" cy="757555"/>
          </a:xfrm>
          <a:prstGeom prst="rect">
            <a:avLst/>
          </a:prstGeom>
        </p:spPr>
        <p:txBody>
          <a:bodyPr vert="horz" wrap="square" lIns="0" tIns="12700" rIns="0" bIns="0" rtlCol="0">
            <a:spAutoFit/>
          </a:bodyPr>
          <a:lstStyle/>
          <a:p>
            <a:pPr marL="12700" marR="5080">
              <a:lnSpc>
                <a:spcPct val="100000"/>
              </a:lnSpc>
              <a:spcBef>
                <a:spcPts val="100"/>
              </a:spcBef>
            </a:pPr>
            <a:r>
              <a:rPr sz="2400" b="1" spc="-10" dirty="0">
                <a:latin typeface="Carlito"/>
                <a:cs typeface="Carlito"/>
              </a:rPr>
              <a:t>Nonverbal </a:t>
            </a:r>
            <a:r>
              <a:rPr sz="2400" b="1" spc="-5" dirty="0">
                <a:latin typeface="Carlito"/>
                <a:cs typeface="Carlito"/>
              </a:rPr>
              <a:t>communication </a:t>
            </a:r>
            <a:r>
              <a:rPr sz="2400" b="1" spc="-25" dirty="0">
                <a:latin typeface="Carlito"/>
                <a:cs typeface="Carlito"/>
              </a:rPr>
              <a:t>may </a:t>
            </a:r>
            <a:r>
              <a:rPr sz="2400" b="1" dirty="0">
                <a:latin typeface="Carlito"/>
                <a:cs typeface="Carlito"/>
              </a:rPr>
              <a:t>be accomplished </a:t>
            </a:r>
            <a:r>
              <a:rPr sz="2400" b="1" spc="-10" dirty="0">
                <a:latin typeface="Carlito"/>
                <a:cs typeface="Carlito"/>
              </a:rPr>
              <a:t>by</a:t>
            </a:r>
            <a:r>
              <a:rPr sz="2400" b="1" spc="-180" dirty="0">
                <a:latin typeface="Carlito"/>
                <a:cs typeface="Carlito"/>
              </a:rPr>
              <a:t> </a:t>
            </a:r>
            <a:r>
              <a:rPr sz="2400" b="1" dirty="0">
                <a:latin typeface="Carlito"/>
                <a:cs typeface="Carlito"/>
              </a:rPr>
              <a:t>the  </a:t>
            </a:r>
            <a:r>
              <a:rPr sz="2400" b="1" spc="-5" dirty="0">
                <a:latin typeface="Carlito"/>
                <a:cs typeface="Carlito"/>
              </a:rPr>
              <a:t>following</a:t>
            </a:r>
            <a:r>
              <a:rPr sz="2400" b="1" spc="-95" dirty="0">
                <a:latin typeface="Carlito"/>
                <a:cs typeface="Carlito"/>
              </a:rPr>
              <a:t> </a:t>
            </a:r>
            <a:r>
              <a:rPr sz="2400" b="1" spc="-5" dirty="0">
                <a:latin typeface="Carlito"/>
                <a:cs typeface="Carlito"/>
              </a:rPr>
              <a:t>means:</a:t>
            </a:r>
            <a:endParaRPr sz="2400">
              <a:latin typeface="Carlito"/>
              <a:cs typeface="Carlito"/>
            </a:endParaRPr>
          </a:p>
        </p:txBody>
      </p:sp>
      <p:sp>
        <p:nvSpPr>
          <p:cNvPr id="4" name="object 4"/>
          <p:cNvSpPr txBox="1"/>
          <p:nvPr/>
        </p:nvSpPr>
        <p:spPr>
          <a:xfrm>
            <a:off x="536244" y="1922970"/>
            <a:ext cx="2451100" cy="2221865"/>
          </a:xfrm>
          <a:prstGeom prst="rect">
            <a:avLst/>
          </a:prstGeom>
        </p:spPr>
        <p:txBody>
          <a:bodyPr vert="horz" wrap="square" lIns="0" tIns="86360" rIns="0" bIns="0" rtlCol="0">
            <a:spAutoFit/>
          </a:bodyPr>
          <a:lstStyle/>
          <a:p>
            <a:pPr marL="356870" indent="-344805">
              <a:lnSpc>
                <a:spcPct val="100000"/>
              </a:lnSpc>
              <a:spcBef>
                <a:spcPts val="680"/>
              </a:spcBef>
              <a:buFont typeface="Wingdings"/>
              <a:buChar char=""/>
              <a:tabLst>
                <a:tab pos="356870" algn="l"/>
                <a:tab pos="357505" algn="l"/>
              </a:tabLst>
            </a:pPr>
            <a:r>
              <a:rPr sz="2400" spc="-185" dirty="0">
                <a:latin typeface="Arial"/>
                <a:cs typeface="Arial"/>
              </a:rPr>
              <a:t>Touch</a:t>
            </a:r>
            <a:endParaRPr sz="2400">
              <a:latin typeface="Arial"/>
              <a:cs typeface="Arial"/>
            </a:endParaRPr>
          </a:p>
          <a:p>
            <a:pPr marL="356870" indent="-344805">
              <a:lnSpc>
                <a:spcPct val="100000"/>
              </a:lnSpc>
              <a:spcBef>
                <a:spcPts val="580"/>
              </a:spcBef>
              <a:buFont typeface="Wingdings"/>
              <a:buChar char=""/>
              <a:tabLst>
                <a:tab pos="356870" algn="l"/>
                <a:tab pos="357505" algn="l"/>
              </a:tabLst>
            </a:pPr>
            <a:r>
              <a:rPr sz="2400" spc="-254" dirty="0">
                <a:latin typeface="Arial"/>
                <a:cs typeface="Arial"/>
              </a:rPr>
              <a:t>Eye</a:t>
            </a:r>
            <a:r>
              <a:rPr sz="2400" spc="-170" dirty="0">
                <a:latin typeface="Arial"/>
                <a:cs typeface="Arial"/>
              </a:rPr>
              <a:t> </a:t>
            </a:r>
            <a:r>
              <a:rPr sz="2400" spc="-70" dirty="0">
                <a:latin typeface="Arial"/>
                <a:cs typeface="Arial"/>
              </a:rPr>
              <a:t>contact</a:t>
            </a:r>
            <a:endParaRPr sz="2400">
              <a:latin typeface="Arial"/>
              <a:cs typeface="Arial"/>
            </a:endParaRPr>
          </a:p>
          <a:p>
            <a:pPr marL="356870" indent="-344805">
              <a:lnSpc>
                <a:spcPct val="100000"/>
              </a:lnSpc>
              <a:spcBef>
                <a:spcPts val="575"/>
              </a:spcBef>
              <a:buFont typeface="Wingdings"/>
              <a:buChar char=""/>
              <a:tabLst>
                <a:tab pos="356870" algn="l"/>
                <a:tab pos="357505" algn="l"/>
              </a:tabLst>
            </a:pPr>
            <a:r>
              <a:rPr sz="2400" spc="-165" dirty="0">
                <a:latin typeface="Arial"/>
                <a:cs typeface="Arial"/>
              </a:rPr>
              <a:t>Facial</a:t>
            </a:r>
            <a:r>
              <a:rPr sz="2400" spc="-229" dirty="0">
                <a:latin typeface="Arial"/>
                <a:cs typeface="Arial"/>
              </a:rPr>
              <a:t> </a:t>
            </a:r>
            <a:r>
              <a:rPr sz="2400" spc="-120" dirty="0">
                <a:latin typeface="Arial"/>
                <a:cs typeface="Arial"/>
              </a:rPr>
              <a:t>expression</a:t>
            </a:r>
            <a:endParaRPr sz="2400">
              <a:latin typeface="Arial"/>
              <a:cs typeface="Arial"/>
            </a:endParaRPr>
          </a:p>
          <a:p>
            <a:pPr marL="356870" indent="-344805">
              <a:lnSpc>
                <a:spcPct val="100000"/>
              </a:lnSpc>
              <a:spcBef>
                <a:spcPts val="580"/>
              </a:spcBef>
              <a:buFont typeface="Wingdings"/>
              <a:buChar char=""/>
              <a:tabLst>
                <a:tab pos="356870" algn="l"/>
                <a:tab pos="357505" algn="l"/>
              </a:tabLst>
            </a:pPr>
            <a:r>
              <a:rPr sz="2400" spc="-120" dirty="0">
                <a:latin typeface="Arial"/>
                <a:cs typeface="Arial"/>
              </a:rPr>
              <a:t>Posture</a:t>
            </a:r>
            <a:endParaRPr sz="2400">
              <a:latin typeface="Arial"/>
              <a:cs typeface="Arial"/>
            </a:endParaRPr>
          </a:p>
          <a:p>
            <a:pPr marL="356870" indent="-344805">
              <a:lnSpc>
                <a:spcPct val="100000"/>
              </a:lnSpc>
              <a:spcBef>
                <a:spcPts val="575"/>
              </a:spcBef>
              <a:buFont typeface="Wingdings"/>
              <a:buChar char=""/>
              <a:tabLst>
                <a:tab pos="356870" algn="l"/>
                <a:tab pos="357505" algn="l"/>
              </a:tabLst>
            </a:pPr>
            <a:r>
              <a:rPr sz="2400" spc="-120" dirty="0">
                <a:latin typeface="Arial"/>
                <a:cs typeface="Arial"/>
              </a:rPr>
              <a:t>Posture</a:t>
            </a:r>
            <a:endParaRPr sz="2400">
              <a:latin typeface="Arial"/>
              <a:cs typeface="Arial"/>
            </a:endParaRPr>
          </a:p>
        </p:txBody>
      </p:sp>
      <p:sp>
        <p:nvSpPr>
          <p:cNvPr id="5" name="object 5"/>
          <p:cNvSpPr txBox="1"/>
          <p:nvPr/>
        </p:nvSpPr>
        <p:spPr>
          <a:xfrm>
            <a:off x="4725415" y="2117722"/>
            <a:ext cx="2867660" cy="2221230"/>
          </a:xfrm>
          <a:prstGeom prst="rect">
            <a:avLst/>
          </a:prstGeom>
        </p:spPr>
        <p:txBody>
          <a:bodyPr vert="horz" wrap="square" lIns="0" tIns="85725" rIns="0" bIns="0" rtlCol="0">
            <a:spAutoFit/>
          </a:bodyPr>
          <a:lstStyle/>
          <a:p>
            <a:pPr marL="356870" indent="-344805">
              <a:lnSpc>
                <a:spcPct val="100000"/>
              </a:lnSpc>
              <a:spcBef>
                <a:spcPts val="675"/>
              </a:spcBef>
              <a:buFont typeface="Wingdings"/>
              <a:buChar char=""/>
              <a:tabLst>
                <a:tab pos="356870" algn="l"/>
                <a:tab pos="357505" algn="l"/>
              </a:tabLst>
            </a:pPr>
            <a:r>
              <a:rPr sz="2400" spc="-100" dirty="0">
                <a:latin typeface="Arial"/>
                <a:cs typeface="Arial"/>
              </a:rPr>
              <a:t>Gait</a:t>
            </a:r>
            <a:endParaRPr sz="2400">
              <a:latin typeface="Arial"/>
              <a:cs typeface="Arial"/>
            </a:endParaRPr>
          </a:p>
          <a:p>
            <a:pPr marL="421005" indent="-408940">
              <a:lnSpc>
                <a:spcPct val="100000"/>
              </a:lnSpc>
              <a:spcBef>
                <a:spcPts val="575"/>
              </a:spcBef>
              <a:buFont typeface="Wingdings"/>
              <a:buChar char=""/>
              <a:tabLst>
                <a:tab pos="421005" algn="l"/>
                <a:tab pos="421640" algn="l"/>
              </a:tabLst>
            </a:pPr>
            <a:r>
              <a:rPr sz="2400" spc="-105" dirty="0">
                <a:latin typeface="Arial"/>
                <a:cs typeface="Arial"/>
              </a:rPr>
              <a:t>gesture</a:t>
            </a:r>
            <a:endParaRPr sz="2400">
              <a:latin typeface="Arial"/>
              <a:cs typeface="Arial"/>
            </a:endParaRPr>
          </a:p>
          <a:p>
            <a:pPr marL="356870" indent="-344805">
              <a:lnSpc>
                <a:spcPct val="100000"/>
              </a:lnSpc>
              <a:spcBef>
                <a:spcPts val="580"/>
              </a:spcBef>
              <a:buFont typeface="Wingdings"/>
              <a:buChar char=""/>
              <a:tabLst>
                <a:tab pos="356870" algn="l"/>
                <a:tab pos="357505" algn="l"/>
              </a:tabLst>
            </a:pPr>
            <a:r>
              <a:rPr sz="2400" spc="-160" dirty="0">
                <a:latin typeface="Arial"/>
                <a:cs typeface="Arial"/>
              </a:rPr>
              <a:t>Physical</a:t>
            </a:r>
            <a:r>
              <a:rPr sz="2400" spc="-210" dirty="0">
                <a:latin typeface="Arial"/>
                <a:cs typeface="Arial"/>
              </a:rPr>
              <a:t> </a:t>
            </a:r>
            <a:r>
              <a:rPr sz="2400" spc="-125" dirty="0">
                <a:latin typeface="Arial"/>
                <a:cs typeface="Arial"/>
              </a:rPr>
              <a:t>appearance</a:t>
            </a:r>
            <a:endParaRPr sz="2400">
              <a:latin typeface="Arial"/>
              <a:cs typeface="Arial"/>
            </a:endParaRPr>
          </a:p>
          <a:p>
            <a:pPr marL="356870" indent="-344805">
              <a:lnSpc>
                <a:spcPct val="100000"/>
              </a:lnSpc>
              <a:spcBef>
                <a:spcPts val="575"/>
              </a:spcBef>
              <a:buFont typeface="Wingdings"/>
              <a:buChar char=""/>
              <a:tabLst>
                <a:tab pos="356870" algn="l"/>
                <a:tab pos="357505" algn="l"/>
              </a:tabLst>
            </a:pPr>
            <a:r>
              <a:rPr sz="2400" spc="-160" dirty="0">
                <a:latin typeface="Arial"/>
                <a:cs typeface="Arial"/>
              </a:rPr>
              <a:t>Sound</a:t>
            </a:r>
            <a:endParaRPr sz="2400">
              <a:latin typeface="Arial"/>
              <a:cs typeface="Arial"/>
            </a:endParaRPr>
          </a:p>
          <a:p>
            <a:pPr marL="356870" indent="-344805">
              <a:lnSpc>
                <a:spcPct val="100000"/>
              </a:lnSpc>
              <a:spcBef>
                <a:spcPts val="580"/>
              </a:spcBef>
              <a:buFont typeface="Wingdings"/>
              <a:buChar char=""/>
              <a:tabLst>
                <a:tab pos="356870" algn="l"/>
                <a:tab pos="357505" algn="l"/>
              </a:tabLst>
            </a:pPr>
            <a:r>
              <a:rPr sz="2400" spc="-150" dirty="0">
                <a:latin typeface="Arial"/>
                <a:cs typeface="Arial"/>
              </a:rPr>
              <a:t>Silence</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a:t>
            </a:fld>
            <a:endParaRPr spc="-60" dirty="0"/>
          </a:p>
        </p:txBody>
      </p:sp>
      <p:sp>
        <p:nvSpPr>
          <p:cNvPr id="2" name="object 2"/>
          <p:cNvSpPr txBox="1">
            <a:spLocks noGrp="1"/>
          </p:cNvSpPr>
          <p:nvPr>
            <p:ph type="title"/>
          </p:nvPr>
        </p:nvSpPr>
        <p:spPr>
          <a:xfrm>
            <a:off x="2960877" y="464896"/>
            <a:ext cx="3225165" cy="695325"/>
          </a:xfrm>
          <a:prstGeom prst="rect">
            <a:avLst/>
          </a:prstGeom>
        </p:spPr>
        <p:txBody>
          <a:bodyPr vert="horz" wrap="square" lIns="0" tIns="12065" rIns="0" bIns="0" rtlCol="0">
            <a:spAutoFit/>
          </a:bodyPr>
          <a:lstStyle/>
          <a:p>
            <a:pPr marL="12700">
              <a:lnSpc>
                <a:spcPct val="100000"/>
              </a:lnSpc>
              <a:spcBef>
                <a:spcPts val="95"/>
              </a:spcBef>
            </a:pPr>
            <a:r>
              <a:rPr sz="4400" b="0" spc="-175" dirty="0">
                <a:latin typeface="Arial"/>
                <a:cs typeface="Arial"/>
              </a:rPr>
              <a:t>Introduction…</a:t>
            </a:r>
            <a:endParaRPr sz="4400">
              <a:latin typeface="Arial"/>
              <a:cs typeface="Arial"/>
            </a:endParaRPr>
          </a:p>
        </p:txBody>
      </p:sp>
      <p:sp>
        <p:nvSpPr>
          <p:cNvPr id="3" name="object 3"/>
          <p:cNvSpPr txBox="1"/>
          <p:nvPr/>
        </p:nvSpPr>
        <p:spPr>
          <a:xfrm>
            <a:off x="536244" y="1533220"/>
            <a:ext cx="7755255" cy="3537585"/>
          </a:xfrm>
          <a:prstGeom prst="rect">
            <a:avLst/>
          </a:prstGeom>
        </p:spPr>
        <p:txBody>
          <a:bodyPr vert="horz" wrap="square" lIns="0" tIns="12065" rIns="0" bIns="0" rtlCol="0">
            <a:spAutoFit/>
          </a:bodyPr>
          <a:lstStyle/>
          <a:p>
            <a:pPr marL="356870" marR="5080" indent="-344805">
              <a:lnSpc>
                <a:spcPct val="100000"/>
              </a:lnSpc>
              <a:spcBef>
                <a:spcPts val="95"/>
              </a:spcBef>
              <a:buChar char="•"/>
              <a:tabLst>
                <a:tab pos="356870" algn="l"/>
                <a:tab pos="357505" algn="l"/>
              </a:tabLst>
            </a:pPr>
            <a:r>
              <a:rPr sz="3200" spc="-235" dirty="0">
                <a:latin typeface="Arial"/>
                <a:cs typeface="Arial"/>
              </a:rPr>
              <a:t>The </a:t>
            </a:r>
            <a:r>
              <a:rPr sz="3200" spc="-30" dirty="0">
                <a:latin typeface="Arial"/>
                <a:cs typeface="Arial"/>
              </a:rPr>
              <a:t>term </a:t>
            </a:r>
            <a:r>
              <a:rPr sz="3200" spc="-105" dirty="0">
                <a:latin typeface="Arial"/>
                <a:cs typeface="Arial"/>
              </a:rPr>
              <a:t>communication </a:t>
            </a:r>
            <a:r>
              <a:rPr sz="3200" spc="-165" dirty="0">
                <a:latin typeface="Arial"/>
                <a:cs typeface="Arial"/>
              </a:rPr>
              <a:t>is </a:t>
            </a:r>
            <a:r>
              <a:rPr sz="3200" spc="-105" dirty="0">
                <a:latin typeface="Arial"/>
                <a:cs typeface="Arial"/>
              </a:rPr>
              <a:t>derived </a:t>
            </a:r>
            <a:r>
              <a:rPr sz="3200" spc="-35" dirty="0">
                <a:latin typeface="Arial"/>
                <a:cs typeface="Arial"/>
              </a:rPr>
              <a:t>from</a:t>
            </a:r>
            <a:r>
              <a:rPr sz="3200" spc="-305" dirty="0">
                <a:latin typeface="Arial"/>
                <a:cs typeface="Arial"/>
              </a:rPr>
              <a:t> </a:t>
            </a:r>
            <a:r>
              <a:rPr sz="3200" spc="-40" dirty="0">
                <a:latin typeface="Arial"/>
                <a:cs typeface="Arial"/>
              </a:rPr>
              <a:t>the  </a:t>
            </a:r>
            <a:r>
              <a:rPr sz="3200" spc="-25" dirty="0">
                <a:latin typeface="Arial"/>
                <a:cs typeface="Arial"/>
              </a:rPr>
              <a:t>latin </a:t>
            </a:r>
            <a:r>
              <a:rPr sz="3200" spc="-70" dirty="0">
                <a:latin typeface="Arial"/>
                <a:cs typeface="Arial"/>
              </a:rPr>
              <a:t>word </a:t>
            </a:r>
            <a:r>
              <a:rPr sz="3200" i="1" spc="-25" dirty="0">
                <a:latin typeface="Carlito"/>
                <a:cs typeface="Carlito"/>
              </a:rPr>
              <a:t>communis</a:t>
            </a:r>
            <a:r>
              <a:rPr sz="3200" spc="-25" dirty="0">
                <a:latin typeface="Arial"/>
                <a:cs typeface="Arial"/>
              </a:rPr>
              <a:t>, </a:t>
            </a:r>
            <a:r>
              <a:rPr sz="3200" spc="-150" dirty="0">
                <a:latin typeface="Arial"/>
                <a:cs typeface="Arial"/>
              </a:rPr>
              <a:t>meaning</a:t>
            </a:r>
            <a:r>
              <a:rPr sz="3200" spc="-430" dirty="0">
                <a:latin typeface="Arial"/>
                <a:cs typeface="Arial"/>
              </a:rPr>
              <a:t> </a:t>
            </a:r>
            <a:r>
              <a:rPr sz="3200" spc="-135" dirty="0">
                <a:latin typeface="Arial"/>
                <a:cs typeface="Arial"/>
              </a:rPr>
              <a:t>common.</a:t>
            </a:r>
            <a:endParaRPr sz="3200" dirty="0">
              <a:latin typeface="Arial"/>
              <a:cs typeface="Arial"/>
            </a:endParaRPr>
          </a:p>
          <a:p>
            <a:pPr marL="356870" marR="26034" indent="-344805">
              <a:lnSpc>
                <a:spcPct val="100000"/>
              </a:lnSpc>
              <a:spcBef>
                <a:spcPts val="770"/>
              </a:spcBef>
              <a:buChar char="•"/>
              <a:tabLst>
                <a:tab pos="356870" algn="l"/>
                <a:tab pos="357505" algn="l"/>
              </a:tabLst>
            </a:pPr>
            <a:r>
              <a:rPr sz="3200" spc="-95" dirty="0">
                <a:latin typeface="Arial"/>
                <a:cs typeface="Arial"/>
              </a:rPr>
              <a:t>In </a:t>
            </a:r>
            <a:r>
              <a:rPr sz="3200" spc="-145" dirty="0">
                <a:latin typeface="Arial"/>
                <a:cs typeface="Arial"/>
              </a:rPr>
              <a:t>general, </a:t>
            </a:r>
            <a:r>
              <a:rPr sz="3200" spc="-105" dirty="0">
                <a:latin typeface="Arial"/>
                <a:cs typeface="Arial"/>
              </a:rPr>
              <a:t>communication </a:t>
            </a:r>
            <a:r>
              <a:rPr sz="3200" spc="-130" dirty="0">
                <a:latin typeface="Arial"/>
                <a:cs typeface="Arial"/>
              </a:rPr>
              <a:t>refers </a:t>
            </a:r>
            <a:r>
              <a:rPr sz="3200" spc="30" dirty="0">
                <a:latin typeface="Arial"/>
                <a:cs typeface="Arial"/>
              </a:rPr>
              <a:t>to </a:t>
            </a:r>
            <a:r>
              <a:rPr sz="3200" spc="-40" dirty="0">
                <a:latin typeface="Arial"/>
                <a:cs typeface="Arial"/>
              </a:rPr>
              <a:t>the  </a:t>
            </a:r>
            <a:r>
              <a:rPr sz="3200" spc="-120" dirty="0">
                <a:latin typeface="Arial"/>
                <a:cs typeface="Arial"/>
              </a:rPr>
              <a:t> </a:t>
            </a:r>
            <a:r>
              <a:rPr sz="3200" spc="-215" dirty="0">
                <a:latin typeface="Arial"/>
                <a:cs typeface="Arial"/>
              </a:rPr>
              <a:t>exchange </a:t>
            </a:r>
            <a:r>
              <a:rPr sz="3200" spc="-10" dirty="0">
                <a:latin typeface="Arial"/>
                <a:cs typeface="Arial"/>
              </a:rPr>
              <a:t>of </a:t>
            </a:r>
            <a:r>
              <a:rPr sz="3200" spc="-55" dirty="0">
                <a:latin typeface="Arial"/>
                <a:cs typeface="Arial"/>
              </a:rPr>
              <a:t>information, </a:t>
            </a:r>
            <a:r>
              <a:rPr sz="3200" spc="-165" dirty="0">
                <a:latin typeface="Arial"/>
                <a:cs typeface="Arial"/>
              </a:rPr>
              <a:t>ideas,  </a:t>
            </a:r>
            <a:r>
              <a:rPr sz="3200" spc="-125" dirty="0">
                <a:latin typeface="Arial"/>
                <a:cs typeface="Arial"/>
              </a:rPr>
              <a:t>facts, </a:t>
            </a:r>
            <a:r>
              <a:rPr sz="3200" spc="-105" dirty="0">
                <a:latin typeface="Arial"/>
                <a:cs typeface="Arial"/>
              </a:rPr>
              <a:t>opinions, </a:t>
            </a:r>
            <a:r>
              <a:rPr sz="3200" spc="-110" dirty="0">
                <a:latin typeface="Arial"/>
                <a:cs typeface="Arial"/>
              </a:rPr>
              <a:t>beliefs, </a:t>
            </a:r>
            <a:r>
              <a:rPr sz="3200" spc="-135" dirty="0">
                <a:latin typeface="Arial"/>
                <a:cs typeface="Arial"/>
              </a:rPr>
              <a:t>feelings </a:t>
            </a:r>
            <a:r>
              <a:rPr sz="3200" spc="40" dirty="0">
                <a:latin typeface="Arial"/>
                <a:cs typeface="Arial"/>
              </a:rPr>
              <a:t>&amp; </a:t>
            </a:r>
            <a:r>
              <a:rPr sz="3200" spc="-55" dirty="0">
                <a:latin typeface="Arial"/>
                <a:cs typeface="Arial"/>
              </a:rPr>
              <a:t>attitudes  </a:t>
            </a:r>
            <a:r>
              <a:rPr sz="3200" spc="-75" dirty="0">
                <a:latin typeface="Arial"/>
                <a:cs typeface="Arial"/>
              </a:rPr>
              <a:t>through </a:t>
            </a:r>
            <a:r>
              <a:rPr sz="3200" spc="-114" dirty="0">
                <a:latin typeface="Arial"/>
                <a:cs typeface="Arial"/>
              </a:rPr>
              <a:t>verbal </a:t>
            </a:r>
            <a:r>
              <a:rPr sz="3200" spc="-30" dirty="0">
                <a:latin typeface="Arial"/>
                <a:cs typeface="Arial"/>
              </a:rPr>
              <a:t>or </a:t>
            </a:r>
            <a:r>
              <a:rPr sz="3200" spc="-120" dirty="0">
                <a:latin typeface="Arial"/>
                <a:cs typeface="Arial"/>
              </a:rPr>
              <a:t>nonverbal </a:t>
            </a:r>
            <a:r>
              <a:rPr sz="3200" spc="-210" dirty="0">
                <a:latin typeface="Arial"/>
                <a:cs typeface="Arial"/>
              </a:rPr>
              <a:t>means</a:t>
            </a:r>
            <a:r>
              <a:rPr sz="3200" spc="-385" dirty="0">
                <a:latin typeface="Arial"/>
                <a:cs typeface="Arial"/>
              </a:rPr>
              <a:t> </a:t>
            </a:r>
            <a:r>
              <a:rPr sz="3200" spc="-100" dirty="0">
                <a:latin typeface="Arial"/>
                <a:cs typeface="Arial"/>
              </a:rPr>
              <a:t>between  </a:t>
            </a:r>
            <a:r>
              <a:rPr sz="3200" spc="10" dirty="0">
                <a:latin typeface="Arial"/>
                <a:cs typeface="Arial"/>
              </a:rPr>
              <a:t>two </a:t>
            </a:r>
            <a:r>
              <a:rPr sz="3200" spc="-114" dirty="0">
                <a:latin typeface="Arial"/>
                <a:cs typeface="Arial"/>
              </a:rPr>
              <a:t>people </a:t>
            </a:r>
            <a:r>
              <a:rPr sz="3200" spc="-30" dirty="0">
                <a:latin typeface="Arial"/>
                <a:cs typeface="Arial"/>
              </a:rPr>
              <a:t>or </a:t>
            </a:r>
            <a:r>
              <a:rPr sz="3200" dirty="0">
                <a:latin typeface="Arial"/>
                <a:cs typeface="Arial"/>
              </a:rPr>
              <a:t>within </a:t>
            </a:r>
            <a:r>
              <a:rPr sz="3200" spc="-250" dirty="0">
                <a:latin typeface="Arial"/>
                <a:cs typeface="Arial"/>
              </a:rPr>
              <a:t>a </a:t>
            </a:r>
            <a:r>
              <a:rPr sz="3200" spc="-120" dirty="0">
                <a:latin typeface="Arial"/>
                <a:cs typeface="Arial"/>
              </a:rPr>
              <a:t>group </a:t>
            </a:r>
            <a:r>
              <a:rPr sz="3200" spc="-10" dirty="0">
                <a:latin typeface="Arial"/>
                <a:cs typeface="Arial"/>
              </a:rPr>
              <a:t>of</a:t>
            </a:r>
            <a:r>
              <a:rPr sz="3200" spc="-640" dirty="0">
                <a:latin typeface="Arial"/>
                <a:cs typeface="Arial"/>
              </a:rPr>
              <a:t> </a:t>
            </a:r>
            <a:r>
              <a:rPr sz="3200" spc="-114" dirty="0">
                <a:latin typeface="Arial"/>
                <a:cs typeface="Arial"/>
              </a:rPr>
              <a:t>people.</a:t>
            </a:r>
            <a:endParaRPr sz="32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990600"/>
          </a:xfrm>
          <a:custGeom>
            <a:avLst/>
            <a:gdLst/>
            <a:ahLst/>
            <a:cxnLst/>
            <a:rect l="l" t="t" r="r" b="b"/>
            <a:pathLst>
              <a:path w="9144000" h="990600">
                <a:moveTo>
                  <a:pt x="9144000" y="0"/>
                </a:moveTo>
                <a:lnTo>
                  <a:pt x="0" y="0"/>
                </a:lnTo>
                <a:lnTo>
                  <a:pt x="0" y="990600"/>
                </a:lnTo>
                <a:lnTo>
                  <a:pt x="9144000" y="990600"/>
                </a:lnTo>
                <a:lnTo>
                  <a:pt x="9144000" y="0"/>
                </a:lnTo>
                <a:close/>
              </a:path>
            </a:pathLst>
          </a:custGeom>
          <a:solidFill>
            <a:srgbClr val="FFFF00"/>
          </a:solidFill>
        </p:spPr>
        <p:txBody>
          <a:bodyPr wrap="square" lIns="0" tIns="0" rIns="0" bIns="0" rtlCol="0"/>
          <a:lstStyle/>
          <a:p>
            <a:endParaRPr/>
          </a:p>
        </p:txBody>
      </p:sp>
      <p:sp>
        <p:nvSpPr>
          <p:cNvPr id="3" name="object 3"/>
          <p:cNvSpPr txBox="1"/>
          <p:nvPr/>
        </p:nvSpPr>
        <p:spPr>
          <a:xfrm>
            <a:off x="78739" y="214325"/>
            <a:ext cx="8517255" cy="4984750"/>
          </a:xfrm>
          <a:prstGeom prst="rect">
            <a:avLst/>
          </a:prstGeom>
        </p:spPr>
        <p:txBody>
          <a:bodyPr vert="horz" wrap="square" lIns="0" tIns="12065" rIns="0" bIns="0" rtlCol="0">
            <a:spAutoFit/>
          </a:bodyPr>
          <a:lstStyle/>
          <a:p>
            <a:pPr marL="423545" indent="-411480">
              <a:lnSpc>
                <a:spcPct val="100000"/>
              </a:lnSpc>
              <a:spcBef>
                <a:spcPts val="95"/>
              </a:spcBef>
              <a:buAutoNum type="romanUcPeriod" startAt="2"/>
              <a:tabLst>
                <a:tab pos="424180" algn="l"/>
              </a:tabLst>
            </a:pPr>
            <a:r>
              <a:rPr sz="3200" b="1" spc="-5" dirty="0">
                <a:latin typeface="Carlito"/>
                <a:cs typeface="Carlito"/>
              </a:rPr>
              <a:t>Based on </a:t>
            </a:r>
            <a:r>
              <a:rPr sz="3200" b="1" spc="-10" dirty="0">
                <a:latin typeface="Carlito"/>
                <a:cs typeface="Carlito"/>
              </a:rPr>
              <a:t>the </a:t>
            </a:r>
            <a:r>
              <a:rPr sz="3200" b="1" spc="-15" dirty="0">
                <a:latin typeface="Carlito"/>
                <a:cs typeface="Carlito"/>
              </a:rPr>
              <a:t>purpose </a:t>
            </a:r>
            <a:r>
              <a:rPr sz="3200" b="1" spc="-5" dirty="0">
                <a:latin typeface="Carlito"/>
                <a:cs typeface="Carlito"/>
              </a:rPr>
              <a:t>of</a:t>
            </a:r>
            <a:r>
              <a:rPr sz="3200" b="1" spc="125" dirty="0">
                <a:latin typeface="Carlito"/>
                <a:cs typeface="Carlito"/>
              </a:rPr>
              <a:t> </a:t>
            </a:r>
            <a:r>
              <a:rPr sz="3200" b="1" spc="-10" dirty="0">
                <a:latin typeface="Carlito"/>
                <a:cs typeface="Carlito"/>
              </a:rPr>
              <a:t>communication</a:t>
            </a:r>
            <a:endParaRPr sz="3200">
              <a:latin typeface="Carlito"/>
              <a:cs typeface="Carlito"/>
            </a:endParaRPr>
          </a:p>
          <a:p>
            <a:pPr>
              <a:lnSpc>
                <a:spcPct val="100000"/>
              </a:lnSpc>
              <a:spcBef>
                <a:spcPts val="10"/>
              </a:spcBef>
              <a:buFont typeface="Carlito"/>
              <a:buAutoNum type="romanUcPeriod" startAt="2"/>
            </a:pPr>
            <a:endParaRPr sz="2400">
              <a:latin typeface="Carlito"/>
              <a:cs typeface="Carlito"/>
            </a:endParaRPr>
          </a:p>
          <a:p>
            <a:pPr marL="680085" lvl="1" indent="-515620">
              <a:lnSpc>
                <a:spcPct val="100000"/>
              </a:lnSpc>
              <a:buAutoNum type="alphaLcParenR"/>
              <a:tabLst>
                <a:tab pos="680085" algn="l"/>
                <a:tab pos="680720" algn="l"/>
              </a:tabLst>
            </a:pPr>
            <a:r>
              <a:rPr sz="3200" b="1" spc="-15" dirty="0">
                <a:latin typeface="Carlito"/>
                <a:cs typeface="Carlito"/>
              </a:rPr>
              <a:t>Formal</a:t>
            </a:r>
            <a:r>
              <a:rPr sz="3200" b="1" spc="-10" dirty="0">
                <a:latin typeface="Carlito"/>
                <a:cs typeface="Carlito"/>
              </a:rPr>
              <a:t> communication</a:t>
            </a:r>
            <a:endParaRPr sz="3200">
              <a:latin typeface="Carlito"/>
              <a:cs typeface="Carlito"/>
            </a:endParaRPr>
          </a:p>
          <a:p>
            <a:pPr marL="680085" marR="5080" indent="-515620">
              <a:lnSpc>
                <a:spcPct val="100000"/>
              </a:lnSpc>
              <a:spcBef>
                <a:spcPts val="770"/>
              </a:spcBef>
              <a:buChar char="•"/>
              <a:tabLst>
                <a:tab pos="680085" algn="l"/>
                <a:tab pos="680720" algn="l"/>
              </a:tabLst>
            </a:pPr>
            <a:r>
              <a:rPr sz="3200" spc="-160" dirty="0">
                <a:latin typeface="Arial"/>
                <a:cs typeface="Arial"/>
              </a:rPr>
              <a:t>Formal </a:t>
            </a:r>
            <a:r>
              <a:rPr sz="3200" spc="-105" dirty="0">
                <a:latin typeface="Arial"/>
                <a:cs typeface="Arial"/>
              </a:rPr>
              <a:t>communication </a:t>
            </a:r>
            <a:r>
              <a:rPr sz="3200" spc="-85" dirty="0">
                <a:latin typeface="Arial"/>
                <a:cs typeface="Arial"/>
              </a:rPr>
              <a:t>follows </a:t>
            </a:r>
            <a:r>
              <a:rPr sz="3200" spc="-60" dirty="0">
                <a:latin typeface="Arial"/>
                <a:cs typeface="Arial"/>
              </a:rPr>
              <a:t>line </a:t>
            </a:r>
            <a:r>
              <a:rPr sz="3200" spc="-10" dirty="0">
                <a:latin typeface="Arial"/>
                <a:cs typeface="Arial"/>
              </a:rPr>
              <a:t>of</a:t>
            </a:r>
            <a:r>
              <a:rPr sz="3200" spc="-355" dirty="0">
                <a:latin typeface="Arial"/>
                <a:cs typeface="Arial"/>
              </a:rPr>
              <a:t> </a:t>
            </a:r>
            <a:r>
              <a:rPr sz="3200" spc="-30" dirty="0">
                <a:latin typeface="Arial"/>
                <a:cs typeface="Arial"/>
              </a:rPr>
              <a:t>authority  </a:t>
            </a:r>
            <a:r>
              <a:rPr sz="3200" spc="40" dirty="0">
                <a:latin typeface="Arial"/>
                <a:cs typeface="Arial"/>
              </a:rPr>
              <a:t>&amp; </a:t>
            </a:r>
            <a:r>
              <a:rPr sz="3200" spc="-165" dirty="0">
                <a:latin typeface="Arial"/>
                <a:cs typeface="Arial"/>
              </a:rPr>
              <a:t>is </a:t>
            </a:r>
            <a:r>
              <a:rPr sz="3200" spc="-130" dirty="0">
                <a:latin typeface="Arial"/>
                <a:cs typeface="Arial"/>
              </a:rPr>
              <a:t>generally </a:t>
            </a:r>
            <a:r>
              <a:rPr sz="3200" spc="-190" dirty="0">
                <a:latin typeface="Arial"/>
                <a:cs typeface="Arial"/>
              </a:rPr>
              <a:t>used </a:t>
            </a:r>
            <a:r>
              <a:rPr sz="3200" spc="-40" dirty="0">
                <a:latin typeface="Arial"/>
                <a:cs typeface="Arial"/>
              </a:rPr>
              <a:t>in </a:t>
            </a:r>
            <a:r>
              <a:rPr sz="3200" spc="-120" dirty="0">
                <a:latin typeface="Arial"/>
                <a:cs typeface="Arial"/>
              </a:rPr>
              <a:t>organization </a:t>
            </a:r>
            <a:r>
              <a:rPr sz="3200" spc="40" dirty="0">
                <a:latin typeface="Arial"/>
                <a:cs typeface="Arial"/>
              </a:rPr>
              <a:t>to </a:t>
            </a:r>
            <a:r>
              <a:rPr sz="3200" spc="-170" dirty="0">
                <a:latin typeface="Arial"/>
                <a:cs typeface="Arial"/>
              </a:rPr>
              <a:t>achieve  </a:t>
            </a:r>
            <a:r>
              <a:rPr sz="3200" spc="-114" dirty="0">
                <a:latin typeface="Arial"/>
                <a:cs typeface="Arial"/>
              </a:rPr>
              <a:t>organizational</a:t>
            </a:r>
            <a:r>
              <a:rPr sz="3200" spc="-185" dirty="0">
                <a:latin typeface="Arial"/>
                <a:cs typeface="Arial"/>
              </a:rPr>
              <a:t> </a:t>
            </a:r>
            <a:r>
              <a:rPr sz="3200" spc="-110" dirty="0">
                <a:latin typeface="Arial"/>
                <a:cs typeface="Arial"/>
              </a:rPr>
              <a:t>objectives.</a:t>
            </a:r>
            <a:endParaRPr sz="3200">
              <a:latin typeface="Arial"/>
              <a:cs typeface="Arial"/>
            </a:endParaRPr>
          </a:p>
          <a:p>
            <a:pPr marL="680085" marR="398145" indent="-515620">
              <a:lnSpc>
                <a:spcPct val="100000"/>
              </a:lnSpc>
              <a:spcBef>
                <a:spcPts val="775"/>
              </a:spcBef>
              <a:buChar char="•"/>
              <a:tabLst>
                <a:tab pos="680085" algn="l"/>
                <a:tab pos="680720" algn="l"/>
              </a:tabLst>
            </a:pPr>
            <a:r>
              <a:rPr sz="3200" spc="-200" dirty="0">
                <a:latin typeface="Arial"/>
                <a:cs typeface="Arial"/>
              </a:rPr>
              <a:t>For </a:t>
            </a:r>
            <a:r>
              <a:rPr sz="3200" spc="-155" dirty="0">
                <a:latin typeface="Arial"/>
                <a:cs typeface="Arial"/>
              </a:rPr>
              <a:t>example, </a:t>
            </a:r>
            <a:r>
              <a:rPr sz="3200" spc="-40" dirty="0">
                <a:latin typeface="Arial"/>
                <a:cs typeface="Arial"/>
              </a:rPr>
              <a:t>the </a:t>
            </a:r>
            <a:r>
              <a:rPr sz="3200" spc="-135" dirty="0">
                <a:latin typeface="Arial"/>
                <a:cs typeface="Arial"/>
              </a:rPr>
              <a:t>nursing </a:t>
            </a:r>
            <a:r>
              <a:rPr sz="3200" spc="-90" dirty="0">
                <a:latin typeface="Arial"/>
                <a:cs typeface="Arial"/>
              </a:rPr>
              <a:t>superintendent </a:t>
            </a:r>
            <a:r>
              <a:rPr sz="3200" spc="-10" dirty="0">
                <a:latin typeface="Arial"/>
                <a:cs typeface="Arial"/>
              </a:rPr>
              <a:t>of</a:t>
            </a:r>
            <a:r>
              <a:rPr sz="3200" spc="-315" dirty="0">
                <a:latin typeface="Arial"/>
                <a:cs typeface="Arial"/>
              </a:rPr>
              <a:t> </a:t>
            </a:r>
            <a:r>
              <a:rPr sz="3200" spc="-254" dirty="0">
                <a:latin typeface="Arial"/>
                <a:cs typeface="Arial"/>
              </a:rPr>
              <a:t>a  </a:t>
            </a:r>
            <a:r>
              <a:rPr sz="3200" spc="-95" dirty="0">
                <a:latin typeface="Arial"/>
                <a:cs typeface="Arial"/>
              </a:rPr>
              <a:t>hospital </a:t>
            </a:r>
            <a:r>
              <a:rPr sz="3200" spc="10" dirty="0">
                <a:latin typeface="Arial"/>
                <a:cs typeface="Arial"/>
              </a:rPr>
              <a:t>will </a:t>
            </a:r>
            <a:r>
              <a:rPr sz="3200" spc="-130" dirty="0">
                <a:latin typeface="Arial"/>
                <a:cs typeface="Arial"/>
              </a:rPr>
              <a:t>communicate </a:t>
            </a:r>
            <a:r>
              <a:rPr sz="3200" spc="20" dirty="0">
                <a:latin typeface="Arial"/>
                <a:cs typeface="Arial"/>
              </a:rPr>
              <a:t>with </a:t>
            </a:r>
            <a:r>
              <a:rPr sz="3200" spc="-75" dirty="0">
                <a:latin typeface="Arial"/>
                <a:cs typeface="Arial"/>
              </a:rPr>
              <a:t>staff </a:t>
            </a:r>
            <a:r>
              <a:rPr sz="3200" spc="-160" dirty="0">
                <a:latin typeface="Arial"/>
                <a:cs typeface="Arial"/>
              </a:rPr>
              <a:t>nurse  </a:t>
            </a:r>
            <a:r>
              <a:rPr sz="3200" spc="-75" dirty="0">
                <a:latin typeface="Arial"/>
                <a:cs typeface="Arial"/>
              </a:rPr>
              <a:t>through </a:t>
            </a:r>
            <a:r>
              <a:rPr sz="3200" spc="-155" dirty="0">
                <a:latin typeface="Arial"/>
                <a:cs typeface="Arial"/>
              </a:rPr>
              <a:t>assistant </a:t>
            </a:r>
            <a:r>
              <a:rPr sz="3200" spc="-135" dirty="0">
                <a:latin typeface="Arial"/>
                <a:cs typeface="Arial"/>
              </a:rPr>
              <a:t>nursing </a:t>
            </a:r>
            <a:r>
              <a:rPr sz="3200" spc="-105" dirty="0">
                <a:latin typeface="Arial"/>
                <a:cs typeface="Arial"/>
              </a:rPr>
              <a:t>superintendents,  </a:t>
            </a:r>
            <a:r>
              <a:rPr sz="3200" spc="-155" dirty="0">
                <a:latin typeface="Arial"/>
                <a:cs typeface="Arial"/>
              </a:rPr>
              <a:t>supervisors </a:t>
            </a:r>
            <a:r>
              <a:rPr sz="3200" spc="40" dirty="0">
                <a:latin typeface="Arial"/>
                <a:cs typeface="Arial"/>
              </a:rPr>
              <a:t>&amp; </a:t>
            </a:r>
            <a:r>
              <a:rPr sz="3200" spc="-130" dirty="0">
                <a:latin typeface="Arial"/>
                <a:cs typeface="Arial"/>
              </a:rPr>
              <a:t>ward-in-charge</a:t>
            </a:r>
            <a:r>
              <a:rPr sz="3200" spc="-305" dirty="0">
                <a:latin typeface="Arial"/>
                <a:cs typeface="Arial"/>
              </a:rPr>
              <a:t> </a:t>
            </a:r>
            <a:r>
              <a:rPr sz="3200" spc="-175" dirty="0">
                <a:latin typeface="Arial"/>
                <a:cs typeface="Arial"/>
              </a:rPr>
              <a:t>nurses.</a:t>
            </a:r>
            <a:endParaRPr sz="3200">
              <a:latin typeface="Arial"/>
              <a:cs typeface="Arial"/>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20</a:t>
            </a:fld>
            <a:endParaRPr spc="-6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510968"/>
            <a:ext cx="7773670" cy="3830954"/>
          </a:xfrm>
          <a:prstGeom prst="rect">
            <a:avLst/>
          </a:prstGeom>
        </p:spPr>
        <p:txBody>
          <a:bodyPr vert="horz" wrap="square" lIns="0" tIns="110490" rIns="0" bIns="0" rtlCol="0">
            <a:spAutoFit/>
          </a:bodyPr>
          <a:lstStyle/>
          <a:p>
            <a:pPr marL="12700">
              <a:lnSpc>
                <a:spcPct val="100000"/>
              </a:lnSpc>
              <a:spcBef>
                <a:spcPts val="870"/>
              </a:spcBef>
            </a:pPr>
            <a:r>
              <a:rPr sz="3200" b="1" spc="-10" dirty="0">
                <a:latin typeface="Carlito"/>
                <a:cs typeface="Carlito"/>
              </a:rPr>
              <a:t>b) </a:t>
            </a:r>
            <a:r>
              <a:rPr sz="3200" b="1" spc="-20" dirty="0">
                <a:latin typeface="Carlito"/>
                <a:cs typeface="Carlito"/>
              </a:rPr>
              <a:t>Informal</a:t>
            </a:r>
            <a:r>
              <a:rPr sz="3200" b="1" spc="30" dirty="0">
                <a:latin typeface="Carlito"/>
                <a:cs typeface="Carlito"/>
              </a:rPr>
              <a:t> </a:t>
            </a:r>
            <a:r>
              <a:rPr sz="3200" b="1" spc="-10" dirty="0">
                <a:latin typeface="Carlito"/>
                <a:cs typeface="Carlito"/>
              </a:rPr>
              <a:t>communication</a:t>
            </a:r>
            <a:endParaRPr sz="3200">
              <a:latin typeface="Carlito"/>
              <a:cs typeface="Carlito"/>
            </a:endParaRPr>
          </a:p>
          <a:p>
            <a:pPr marL="356870" marR="5080" indent="-344805">
              <a:lnSpc>
                <a:spcPct val="100000"/>
              </a:lnSpc>
              <a:spcBef>
                <a:spcPts val="770"/>
              </a:spcBef>
              <a:buChar char="•"/>
              <a:tabLst>
                <a:tab pos="356870" algn="l"/>
                <a:tab pos="357505" algn="l"/>
              </a:tabLst>
            </a:pPr>
            <a:r>
              <a:rPr sz="3200" spc="-75" dirty="0">
                <a:latin typeface="Arial"/>
                <a:cs typeface="Arial"/>
              </a:rPr>
              <a:t>Informal </a:t>
            </a:r>
            <a:r>
              <a:rPr sz="3200" spc="-105" dirty="0">
                <a:latin typeface="Arial"/>
                <a:cs typeface="Arial"/>
              </a:rPr>
              <a:t>communication </a:t>
            </a:r>
            <a:r>
              <a:rPr sz="3200" spc="-190" dirty="0">
                <a:latin typeface="Arial"/>
                <a:cs typeface="Arial"/>
              </a:rPr>
              <a:t>does </a:t>
            </a:r>
            <a:r>
              <a:rPr sz="3200" spc="-10" dirty="0">
                <a:latin typeface="Arial"/>
                <a:cs typeface="Arial"/>
              </a:rPr>
              <a:t>not </a:t>
            </a:r>
            <a:r>
              <a:rPr sz="3200" spc="-35" dirty="0">
                <a:latin typeface="Arial"/>
                <a:cs typeface="Arial"/>
              </a:rPr>
              <a:t>follow</a:t>
            </a:r>
            <a:r>
              <a:rPr sz="3200" spc="-355" dirty="0">
                <a:latin typeface="Arial"/>
                <a:cs typeface="Arial"/>
              </a:rPr>
              <a:t> </a:t>
            </a:r>
            <a:r>
              <a:rPr sz="3200" spc="-65" dirty="0">
                <a:latin typeface="Arial"/>
                <a:cs typeface="Arial"/>
              </a:rPr>
              <a:t>line  </a:t>
            </a:r>
            <a:r>
              <a:rPr sz="3200" spc="-10" dirty="0">
                <a:latin typeface="Arial"/>
                <a:cs typeface="Arial"/>
              </a:rPr>
              <a:t>of</a:t>
            </a:r>
            <a:r>
              <a:rPr sz="3200" spc="-195" dirty="0">
                <a:latin typeface="Arial"/>
                <a:cs typeface="Arial"/>
              </a:rPr>
              <a:t> </a:t>
            </a:r>
            <a:r>
              <a:rPr sz="3200" spc="-60" dirty="0">
                <a:latin typeface="Arial"/>
                <a:cs typeface="Arial"/>
              </a:rPr>
              <a:t>authority.</a:t>
            </a:r>
            <a:endParaRPr sz="3200">
              <a:latin typeface="Arial"/>
              <a:cs typeface="Arial"/>
            </a:endParaRPr>
          </a:p>
          <a:p>
            <a:pPr marL="356870" marR="657860" indent="-344805">
              <a:lnSpc>
                <a:spcPct val="100000"/>
              </a:lnSpc>
              <a:spcBef>
                <a:spcPts val="770"/>
              </a:spcBef>
              <a:buChar char="•"/>
              <a:tabLst>
                <a:tab pos="356870" algn="l"/>
                <a:tab pos="357505" algn="l"/>
              </a:tabLst>
            </a:pPr>
            <a:r>
              <a:rPr sz="3200" spc="-229" dirty="0">
                <a:latin typeface="Arial"/>
                <a:cs typeface="Arial"/>
              </a:rPr>
              <a:t>Examples </a:t>
            </a:r>
            <a:r>
              <a:rPr sz="3200" spc="-10" dirty="0">
                <a:latin typeface="Arial"/>
                <a:cs typeface="Arial"/>
              </a:rPr>
              <a:t>of </a:t>
            </a:r>
            <a:r>
              <a:rPr sz="3200" spc="-65" dirty="0">
                <a:latin typeface="Arial"/>
                <a:cs typeface="Arial"/>
              </a:rPr>
              <a:t>informal </a:t>
            </a:r>
            <a:r>
              <a:rPr sz="3200" spc="-105" dirty="0">
                <a:latin typeface="Arial"/>
                <a:cs typeface="Arial"/>
              </a:rPr>
              <a:t>communication</a:t>
            </a:r>
            <a:r>
              <a:rPr sz="3200" spc="-325" dirty="0">
                <a:latin typeface="Arial"/>
                <a:cs typeface="Arial"/>
              </a:rPr>
              <a:t> </a:t>
            </a:r>
            <a:r>
              <a:rPr sz="3200" spc="-150" dirty="0">
                <a:latin typeface="Arial"/>
                <a:cs typeface="Arial"/>
              </a:rPr>
              <a:t>are  </a:t>
            </a:r>
            <a:r>
              <a:rPr sz="3200" spc="-185" dirty="0">
                <a:latin typeface="Arial"/>
                <a:cs typeface="Arial"/>
              </a:rPr>
              <a:t>gossip, </a:t>
            </a:r>
            <a:r>
              <a:rPr sz="3200" spc="-85" dirty="0">
                <a:latin typeface="Arial"/>
                <a:cs typeface="Arial"/>
              </a:rPr>
              <a:t>chitchat </a:t>
            </a:r>
            <a:r>
              <a:rPr sz="3200" spc="40" dirty="0">
                <a:latin typeface="Arial"/>
                <a:cs typeface="Arial"/>
              </a:rPr>
              <a:t>&amp; </a:t>
            </a:r>
            <a:r>
              <a:rPr sz="3200" spc="5" dirty="0">
                <a:latin typeface="Arial"/>
                <a:cs typeface="Arial"/>
              </a:rPr>
              <a:t>kitty</a:t>
            </a:r>
            <a:r>
              <a:rPr sz="3200" spc="-405" dirty="0">
                <a:latin typeface="Arial"/>
                <a:cs typeface="Arial"/>
              </a:rPr>
              <a:t> </a:t>
            </a:r>
            <a:r>
              <a:rPr sz="3200" spc="-95" dirty="0">
                <a:latin typeface="Arial"/>
                <a:cs typeface="Arial"/>
              </a:rPr>
              <a:t>parties.</a:t>
            </a:r>
            <a:endParaRPr sz="3200">
              <a:latin typeface="Arial"/>
              <a:cs typeface="Arial"/>
            </a:endParaRPr>
          </a:p>
          <a:p>
            <a:pPr marL="356870" marR="254000" indent="-344805">
              <a:lnSpc>
                <a:spcPct val="100000"/>
              </a:lnSpc>
              <a:spcBef>
                <a:spcPts val="770"/>
              </a:spcBef>
              <a:buChar char="•"/>
              <a:tabLst>
                <a:tab pos="356870" algn="l"/>
                <a:tab pos="357505" algn="l"/>
              </a:tabLst>
            </a:pPr>
            <a:r>
              <a:rPr sz="3200" spc="50" dirty="0">
                <a:latin typeface="Arial"/>
                <a:cs typeface="Arial"/>
              </a:rPr>
              <a:t>It </a:t>
            </a:r>
            <a:r>
              <a:rPr sz="3200" spc="-165" dirty="0">
                <a:latin typeface="Arial"/>
                <a:cs typeface="Arial"/>
              </a:rPr>
              <a:t>is </a:t>
            </a:r>
            <a:r>
              <a:rPr sz="3200" spc="-120" dirty="0">
                <a:latin typeface="Arial"/>
                <a:cs typeface="Arial"/>
              </a:rPr>
              <a:t>very </a:t>
            </a:r>
            <a:r>
              <a:rPr sz="3200" spc="-114" dirty="0">
                <a:latin typeface="Arial"/>
                <a:cs typeface="Arial"/>
              </a:rPr>
              <a:t>fast </a:t>
            </a:r>
            <a:r>
              <a:rPr sz="3200" spc="40" dirty="0">
                <a:latin typeface="Arial"/>
                <a:cs typeface="Arial"/>
              </a:rPr>
              <a:t>&amp; </a:t>
            </a:r>
            <a:r>
              <a:rPr sz="3200" spc="-130" dirty="0">
                <a:latin typeface="Arial"/>
                <a:cs typeface="Arial"/>
              </a:rPr>
              <a:t>usually </a:t>
            </a:r>
            <a:r>
              <a:rPr sz="3200" spc="-185" dirty="0">
                <a:latin typeface="Arial"/>
                <a:cs typeface="Arial"/>
              </a:rPr>
              <a:t>takes </a:t>
            </a:r>
            <a:r>
              <a:rPr sz="3200" spc="-155" dirty="0">
                <a:latin typeface="Arial"/>
                <a:cs typeface="Arial"/>
              </a:rPr>
              <a:t>place </a:t>
            </a:r>
            <a:r>
              <a:rPr sz="3200" spc="-40" dirty="0">
                <a:latin typeface="Arial"/>
                <a:cs typeface="Arial"/>
              </a:rPr>
              <a:t>in </a:t>
            </a:r>
            <a:r>
              <a:rPr sz="3200" spc="-155" dirty="0">
                <a:latin typeface="Arial"/>
                <a:cs typeface="Arial"/>
              </a:rPr>
              <a:t>social  </a:t>
            </a:r>
            <a:r>
              <a:rPr sz="3200" spc="-165" dirty="0">
                <a:latin typeface="Arial"/>
                <a:cs typeface="Arial"/>
              </a:rPr>
              <a:t>groups </a:t>
            </a:r>
            <a:r>
              <a:rPr sz="3200" spc="-100" dirty="0">
                <a:latin typeface="Arial"/>
                <a:cs typeface="Arial"/>
              </a:rPr>
              <a:t>like </a:t>
            </a:r>
            <a:r>
              <a:rPr sz="3200" spc="-90" dirty="0">
                <a:latin typeface="Arial"/>
                <a:cs typeface="Arial"/>
              </a:rPr>
              <a:t>friends, </a:t>
            </a:r>
            <a:r>
              <a:rPr sz="3200" spc="-114" dirty="0">
                <a:latin typeface="Arial"/>
                <a:cs typeface="Arial"/>
              </a:rPr>
              <a:t>family, peer </a:t>
            </a:r>
            <a:r>
              <a:rPr sz="3200" spc="-155" dirty="0">
                <a:latin typeface="Arial"/>
                <a:cs typeface="Arial"/>
              </a:rPr>
              <a:t>groups,</a:t>
            </a:r>
            <a:r>
              <a:rPr sz="3200" spc="-295" dirty="0">
                <a:latin typeface="Arial"/>
                <a:cs typeface="Arial"/>
              </a:rPr>
              <a:t> </a:t>
            </a:r>
            <a:r>
              <a:rPr sz="3200" spc="-105" dirty="0">
                <a:latin typeface="Arial"/>
                <a:cs typeface="Arial"/>
              </a:rPr>
              <a:t>etc.</a:t>
            </a:r>
            <a:endParaRPr sz="3200">
              <a:latin typeface="Arial"/>
              <a:cs typeface="Arial"/>
            </a:endParaRPr>
          </a:p>
        </p:txBody>
      </p:sp>
      <p:sp>
        <p:nvSpPr>
          <p:cNvPr id="3" name="object 3"/>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FFFF00"/>
          </a:solidFill>
        </p:spPr>
        <p:txBody>
          <a:bodyPr wrap="square" lIns="0" tIns="0" rIns="0" bIns="0" rtlCol="0"/>
          <a:lstStyle/>
          <a:p>
            <a:endParaRPr/>
          </a:p>
        </p:txBody>
      </p:sp>
      <p:sp>
        <p:nvSpPr>
          <p:cNvPr id="4" name="object 4"/>
          <p:cNvSpPr txBox="1">
            <a:spLocks noGrp="1"/>
          </p:cNvSpPr>
          <p:nvPr>
            <p:ph type="title"/>
          </p:nvPr>
        </p:nvSpPr>
        <p:spPr>
          <a:xfrm>
            <a:off x="78739" y="290830"/>
            <a:ext cx="7259955" cy="512445"/>
          </a:xfrm>
          <a:prstGeom prst="rect">
            <a:avLst/>
          </a:prstGeom>
        </p:spPr>
        <p:txBody>
          <a:bodyPr vert="horz" wrap="square" lIns="0" tIns="11430" rIns="0" bIns="0" rtlCol="0">
            <a:spAutoFit/>
          </a:bodyPr>
          <a:lstStyle/>
          <a:p>
            <a:pPr marL="12700">
              <a:lnSpc>
                <a:spcPct val="100000"/>
              </a:lnSpc>
              <a:spcBef>
                <a:spcPts val="90"/>
              </a:spcBef>
            </a:pPr>
            <a:r>
              <a:rPr sz="3200" spc="-15" dirty="0"/>
              <a:t>II. </a:t>
            </a:r>
            <a:r>
              <a:rPr sz="3200" spc="-5" dirty="0"/>
              <a:t>Based on </a:t>
            </a:r>
            <a:r>
              <a:rPr sz="3200" spc="-10" dirty="0"/>
              <a:t>the purpose </a:t>
            </a:r>
            <a:r>
              <a:rPr sz="3200" spc="-5" dirty="0"/>
              <a:t>of</a:t>
            </a:r>
            <a:r>
              <a:rPr sz="3200" spc="35" dirty="0"/>
              <a:t> </a:t>
            </a:r>
            <a:r>
              <a:rPr sz="3200" spc="-10" dirty="0"/>
              <a:t>communication</a:t>
            </a:r>
            <a:endParaRPr sz="320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6" name="object 6"/>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21</a:t>
            </a:fld>
            <a:endParaRPr spc="-6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066800"/>
          </a:xfrm>
          <a:custGeom>
            <a:avLst/>
            <a:gdLst/>
            <a:ahLst/>
            <a:cxnLst/>
            <a:rect l="l" t="t" r="r" b="b"/>
            <a:pathLst>
              <a:path w="9144000" h="1066800">
                <a:moveTo>
                  <a:pt x="9144000" y="0"/>
                </a:moveTo>
                <a:lnTo>
                  <a:pt x="0" y="0"/>
                </a:lnTo>
                <a:lnTo>
                  <a:pt x="0" y="1066800"/>
                </a:lnTo>
                <a:lnTo>
                  <a:pt x="9144000" y="1066800"/>
                </a:lnTo>
                <a:lnTo>
                  <a:pt x="9144000" y="0"/>
                </a:lnTo>
                <a:close/>
              </a:path>
            </a:pathLst>
          </a:custGeom>
          <a:solidFill>
            <a:srgbClr val="FFFF00"/>
          </a:solidFill>
        </p:spPr>
        <p:txBody>
          <a:bodyPr wrap="square" lIns="0" tIns="0" rIns="0" bIns="0" rtlCol="0"/>
          <a:lstStyle/>
          <a:p>
            <a:endParaRPr/>
          </a:p>
        </p:txBody>
      </p:sp>
      <p:sp>
        <p:nvSpPr>
          <p:cNvPr id="3" name="object 3"/>
          <p:cNvSpPr txBox="1"/>
          <p:nvPr/>
        </p:nvSpPr>
        <p:spPr>
          <a:xfrm>
            <a:off x="78739" y="252425"/>
            <a:ext cx="8267065" cy="5739130"/>
          </a:xfrm>
          <a:prstGeom prst="rect">
            <a:avLst/>
          </a:prstGeom>
        </p:spPr>
        <p:txBody>
          <a:bodyPr vert="horz" wrap="square" lIns="0" tIns="12065" rIns="0" bIns="0" rtlCol="0">
            <a:spAutoFit/>
          </a:bodyPr>
          <a:lstStyle/>
          <a:p>
            <a:pPr marL="12700">
              <a:lnSpc>
                <a:spcPct val="100000"/>
              </a:lnSpc>
              <a:spcBef>
                <a:spcPts val="95"/>
              </a:spcBef>
            </a:pPr>
            <a:r>
              <a:rPr sz="3200" b="1" spc="-15" dirty="0">
                <a:latin typeface="Carlito"/>
                <a:cs typeface="Carlito"/>
              </a:rPr>
              <a:t>II. </a:t>
            </a:r>
            <a:r>
              <a:rPr sz="3200" b="1" spc="-5" dirty="0">
                <a:latin typeface="Carlito"/>
                <a:cs typeface="Carlito"/>
              </a:rPr>
              <a:t>Based on </a:t>
            </a:r>
            <a:r>
              <a:rPr sz="3200" b="1" spc="-10" dirty="0">
                <a:latin typeface="Carlito"/>
                <a:cs typeface="Carlito"/>
              </a:rPr>
              <a:t>the </a:t>
            </a:r>
            <a:r>
              <a:rPr sz="3200" b="1" spc="-15" dirty="0">
                <a:latin typeface="Carlito"/>
                <a:cs typeface="Carlito"/>
              </a:rPr>
              <a:t>purpose </a:t>
            </a:r>
            <a:r>
              <a:rPr sz="3200" b="1" spc="-5" dirty="0">
                <a:latin typeface="Carlito"/>
                <a:cs typeface="Carlito"/>
              </a:rPr>
              <a:t>of</a:t>
            </a:r>
            <a:r>
              <a:rPr sz="3200" b="1" spc="114" dirty="0">
                <a:latin typeface="Carlito"/>
                <a:cs typeface="Carlito"/>
              </a:rPr>
              <a:t> </a:t>
            </a:r>
            <a:r>
              <a:rPr sz="3200" b="1" spc="-10" dirty="0">
                <a:latin typeface="Carlito"/>
                <a:cs typeface="Carlito"/>
              </a:rPr>
              <a:t>communication</a:t>
            </a:r>
            <a:endParaRPr sz="3200">
              <a:latin typeface="Carlito"/>
              <a:cs typeface="Carlito"/>
            </a:endParaRPr>
          </a:p>
          <a:p>
            <a:pPr>
              <a:lnSpc>
                <a:spcPct val="100000"/>
              </a:lnSpc>
              <a:spcBef>
                <a:spcPts val="35"/>
              </a:spcBef>
            </a:pPr>
            <a:endParaRPr sz="4100">
              <a:latin typeface="Carlito"/>
              <a:cs typeface="Carlito"/>
            </a:endParaRPr>
          </a:p>
          <a:p>
            <a:pPr marL="241300">
              <a:lnSpc>
                <a:spcPct val="100000"/>
              </a:lnSpc>
              <a:spcBef>
                <a:spcPts val="5"/>
              </a:spcBef>
            </a:pPr>
            <a:r>
              <a:rPr sz="3200" b="1" dirty="0">
                <a:latin typeface="Carlito"/>
                <a:cs typeface="Carlito"/>
              </a:rPr>
              <a:t>c) </a:t>
            </a:r>
            <a:r>
              <a:rPr sz="3200" b="1" spc="-15" dirty="0">
                <a:latin typeface="Carlito"/>
                <a:cs typeface="Carlito"/>
              </a:rPr>
              <a:t>Therapeutic</a:t>
            </a:r>
            <a:r>
              <a:rPr sz="3200" b="1" spc="5" dirty="0">
                <a:latin typeface="Carlito"/>
                <a:cs typeface="Carlito"/>
              </a:rPr>
              <a:t> </a:t>
            </a:r>
            <a:r>
              <a:rPr sz="3200" b="1" spc="-10" dirty="0">
                <a:latin typeface="Carlito"/>
                <a:cs typeface="Carlito"/>
              </a:rPr>
              <a:t>communication:</a:t>
            </a:r>
            <a:endParaRPr sz="3200">
              <a:latin typeface="Carlito"/>
              <a:cs typeface="Carlito"/>
            </a:endParaRPr>
          </a:p>
          <a:p>
            <a:pPr marL="585470" marR="210185" indent="-344805">
              <a:lnSpc>
                <a:spcPct val="100000"/>
              </a:lnSpc>
              <a:spcBef>
                <a:spcPts val="770"/>
              </a:spcBef>
              <a:buChar char="•"/>
              <a:tabLst>
                <a:tab pos="585470" algn="l"/>
                <a:tab pos="586105" algn="l"/>
              </a:tabLst>
            </a:pPr>
            <a:r>
              <a:rPr sz="3200" spc="-130" dirty="0">
                <a:latin typeface="Arial"/>
                <a:cs typeface="Arial"/>
              </a:rPr>
              <a:t>Therapeutic </a:t>
            </a:r>
            <a:r>
              <a:rPr sz="3200" spc="-105" dirty="0">
                <a:latin typeface="Arial"/>
                <a:cs typeface="Arial"/>
              </a:rPr>
              <a:t>communication </a:t>
            </a:r>
            <a:r>
              <a:rPr sz="3200" spc="-180" dirty="0">
                <a:latin typeface="Arial"/>
                <a:cs typeface="Arial"/>
              </a:rPr>
              <a:t>takes </a:t>
            </a:r>
            <a:r>
              <a:rPr sz="3200" spc="-155" dirty="0">
                <a:latin typeface="Arial"/>
                <a:cs typeface="Arial"/>
              </a:rPr>
              <a:t>place  </a:t>
            </a:r>
            <a:r>
              <a:rPr sz="3200" spc="-100" dirty="0">
                <a:latin typeface="Arial"/>
                <a:cs typeface="Arial"/>
              </a:rPr>
              <a:t>between </a:t>
            </a:r>
            <a:r>
              <a:rPr sz="3200" spc="-254" dirty="0">
                <a:latin typeface="Arial"/>
                <a:cs typeface="Arial"/>
              </a:rPr>
              <a:t>a </a:t>
            </a:r>
            <a:r>
              <a:rPr sz="3200" spc="-75" dirty="0">
                <a:latin typeface="Arial"/>
                <a:cs typeface="Arial"/>
              </a:rPr>
              <a:t>health </a:t>
            </a:r>
            <a:r>
              <a:rPr sz="3200" spc="-180" dirty="0">
                <a:latin typeface="Arial"/>
                <a:cs typeface="Arial"/>
              </a:rPr>
              <a:t>care </a:t>
            </a:r>
            <a:r>
              <a:rPr sz="3200" spc="-130" dirty="0">
                <a:latin typeface="Arial"/>
                <a:cs typeface="Arial"/>
              </a:rPr>
              <a:t>personnel </a:t>
            </a:r>
            <a:r>
              <a:rPr sz="3200" spc="40" dirty="0">
                <a:latin typeface="Arial"/>
                <a:cs typeface="Arial"/>
              </a:rPr>
              <a:t>&amp; </a:t>
            </a:r>
            <a:r>
              <a:rPr sz="3200" spc="-254" dirty="0">
                <a:latin typeface="Arial"/>
                <a:cs typeface="Arial"/>
              </a:rPr>
              <a:t>a </a:t>
            </a:r>
            <a:r>
              <a:rPr sz="3200" spc="-50" dirty="0">
                <a:latin typeface="Arial"/>
                <a:cs typeface="Arial"/>
              </a:rPr>
              <a:t>patient,  </a:t>
            </a:r>
            <a:r>
              <a:rPr sz="3200" spc="20" dirty="0">
                <a:latin typeface="Arial"/>
                <a:cs typeface="Arial"/>
              </a:rPr>
              <a:t>with </a:t>
            </a:r>
            <a:r>
              <a:rPr sz="3200" spc="-40" dirty="0">
                <a:latin typeface="Arial"/>
                <a:cs typeface="Arial"/>
              </a:rPr>
              <a:t>the </a:t>
            </a:r>
            <a:r>
              <a:rPr sz="3200" spc="-130" dirty="0">
                <a:latin typeface="Arial"/>
                <a:cs typeface="Arial"/>
              </a:rPr>
              <a:t>purpose </a:t>
            </a:r>
            <a:r>
              <a:rPr sz="3200" spc="-10" dirty="0">
                <a:latin typeface="Arial"/>
                <a:cs typeface="Arial"/>
              </a:rPr>
              <a:t>of </a:t>
            </a:r>
            <a:r>
              <a:rPr sz="3200" spc="-75" dirty="0">
                <a:latin typeface="Arial"/>
                <a:cs typeface="Arial"/>
              </a:rPr>
              <a:t>modifying </a:t>
            </a:r>
            <a:r>
              <a:rPr sz="3200" spc="-40" dirty="0">
                <a:latin typeface="Arial"/>
                <a:cs typeface="Arial"/>
              </a:rPr>
              <a:t>the </a:t>
            </a:r>
            <a:r>
              <a:rPr sz="3200" spc="-45" dirty="0">
                <a:latin typeface="Arial"/>
                <a:cs typeface="Arial"/>
              </a:rPr>
              <a:t>patient  </a:t>
            </a:r>
            <a:r>
              <a:rPr sz="3200" spc="-145" dirty="0">
                <a:latin typeface="Arial"/>
                <a:cs typeface="Arial"/>
              </a:rPr>
              <a:t>behavior.</a:t>
            </a:r>
            <a:endParaRPr sz="3200">
              <a:latin typeface="Arial"/>
              <a:cs typeface="Arial"/>
            </a:endParaRPr>
          </a:p>
          <a:p>
            <a:pPr marL="585470" marR="5080" indent="-344805">
              <a:lnSpc>
                <a:spcPct val="100000"/>
              </a:lnSpc>
              <a:spcBef>
                <a:spcPts val="775"/>
              </a:spcBef>
              <a:buChar char="•"/>
              <a:tabLst>
                <a:tab pos="585470" algn="l"/>
                <a:tab pos="586105" algn="l"/>
              </a:tabLst>
            </a:pPr>
            <a:r>
              <a:rPr sz="3200" spc="-210" dirty="0">
                <a:latin typeface="Arial"/>
                <a:cs typeface="Arial"/>
              </a:rPr>
              <a:t>This </a:t>
            </a:r>
            <a:r>
              <a:rPr sz="3200" spc="-165" dirty="0">
                <a:latin typeface="Arial"/>
                <a:cs typeface="Arial"/>
              </a:rPr>
              <a:t>is </a:t>
            </a:r>
            <a:r>
              <a:rPr sz="3200" spc="-155" dirty="0">
                <a:latin typeface="Arial"/>
                <a:cs typeface="Arial"/>
              </a:rPr>
              <a:t>accomplished </a:t>
            </a:r>
            <a:r>
              <a:rPr sz="3200" spc="20" dirty="0">
                <a:latin typeface="Arial"/>
                <a:cs typeface="Arial"/>
              </a:rPr>
              <a:t>with </a:t>
            </a:r>
            <a:r>
              <a:rPr sz="3200" spc="-114" dirty="0">
                <a:latin typeface="Arial"/>
                <a:cs typeface="Arial"/>
              </a:rPr>
              <a:t>repeated</a:t>
            </a:r>
            <a:r>
              <a:rPr sz="3200" spc="-220" dirty="0">
                <a:latin typeface="Arial"/>
                <a:cs typeface="Arial"/>
              </a:rPr>
              <a:t> </a:t>
            </a:r>
            <a:r>
              <a:rPr sz="3200" spc="-60" dirty="0">
                <a:latin typeface="Arial"/>
                <a:cs typeface="Arial"/>
              </a:rPr>
              <a:t>interaction  </a:t>
            </a:r>
            <a:r>
              <a:rPr sz="3200" spc="-165" dirty="0">
                <a:latin typeface="Arial"/>
                <a:cs typeface="Arial"/>
              </a:rPr>
              <a:t>using </a:t>
            </a:r>
            <a:r>
              <a:rPr sz="3200" spc="-85" dirty="0">
                <a:latin typeface="Arial"/>
                <a:cs typeface="Arial"/>
              </a:rPr>
              <a:t>certain </a:t>
            </a:r>
            <a:r>
              <a:rPr sz="3200" spc="-140" dirty="0">
                <a:latin typeface="Arial"/>
                <a:cs typeface="Arial"/>
              </a:rPr>
              <a:t>essential </a:t>
            </a:r>
            <a:r>
              <a:rPr sz="3200" spc="-10" dirty="0">
                <a:latin typeface="Arial"/>
                <a:cs typeface="Arial"/>
              </a:rPr>
              <a:t>attribute </a:t>
            </a:r>
            <a:r>
              <a:rPr sz="3200" spc="-210" dirty="0">
                <a:latin typeface="Arial"/>
                <a:cs typeface="Arial"/>
              </a:rPr>
              <a:t>such </a:t>
            </a:r>
            <a:r>
              <a:rPr sz="3200" spc="-305" dirty="0">
                <a:latin typeface="Arial"/>
                <a:cs typeface="Arial"/>
              </a:rPr>
              <a:t>as </a:t>
            </a:r>
            <a:r>
              <a:rPr sz="3200" spc="-30" dirty="0">
                <a:latin typeface="Arial"/>
                <a:cs typeface="Arial"/>
              </a:rPr>
              <a:t>trust,  </a:t>
            </a:r>
            <a:r>
              <a:rPr sz="3200" spc="-145" dirty="0">
                <a:latin typeface="Arial"/>
                <a:cs typeface="Arial"/>
              </a:rPr>
              <a:t>empathy, </a:t>
            </a:r>
            <a:r>
              <a:rPr sz="3200" spc="-140" dirty="0">
                <a:latin typeface="Arial"/>
                <a:cs typeface="Arial"/>
              </a:rPr>
              <a:t>tenderness, </a:t>
            </a:r>
            <a:r>
              <a:rPr sz="3200" spc="-145" dirty="0">
                <a:latin typeface="Arial"/>
                <a:cs typeface="Arial"/>
              </a:rPr>
              <a:t>concern </a:t>
            </a:r>
            <a:r>
              <a:rPr sz="3200" spc="40" dirty="0">
                <a:latin typeface="Arial"/>
                <a:cs typeface="Arial"/>
              </a:rPr>
              <a:t>&amp;  </a:t>
            </a:r>
            <a:r>
              <a:rPr sz="3200" spc="-105" dirty="0">
                <a:latin typeface="Arial"/>
                <a:cs typeface="Arial"/>
              </a:rPr>
              <a:t>nonjudgemental</a:t>
            </a:r>
            <a:r>
              <a:rPr sz="3200" spc="-120" dirty="0">
                <a:latin typeface="Arial"/>
                <a:cs typeface="Arial"/>
              </a:rPr>
              <a:t> </a:t>
            </a:r>
            <a:r>
              <a:rPr sz="3200" spc="-25" dirty="0">
                <a:latin typeface="Arial"/>
                <a:cs typeface="Arial"/>
              </a:rPr>
              <a:t>attitude.</a:t>
            </a:r>
            <a:endParaRPr sz="3200">
              <a:latin typeface="Arial"/>
              <a:cs typeface="Arial"/>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22</a:t>
            </a:fld>
            <a:endParaRPr spc="-6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9067800" cy="990600"/>
          </a:xfrm>
          <a:custGeom>
            <a:avLst/>
            <a:gdLst/>
            <a:ahLst/>
            <a:cxnLst/>
            <a:rect l="l" t="t" r="r" b="b"/>
            <a:pathLst>
              <a:path w="9067800" h="990600">
                <a:moveTo>
                  <a:pt x="9067800" y="0"/>
                </a:moveTo>
                <a:lnTo>
                  <a:pt x="0" y="0"/>
                </a:lnTo>
                <a:lnTo>
                  <a:pt x="0" y="990600"/>
                </a:lnTo>
                <a:lnTo>
                  <a:pt x="9067800" y="990600"/>
                </a:lnTo>
                <a:lnTo>
                  <a:pt x="9067800" y="0"/>
                </a:lnTo>
                <a:close/>
              </a:path>
            </a:pathLst>
          </a:custGeom>
          <a:solidFill>
            <a:srgbClr val="FFFF00"/>
          </a:solidFill>
        </p:spPr>
        <p:txBody>
          <a:bodyPr wrap="square" lIns="0" tIns="0" rIns="0" bIns="0" rtlCol="0"/>
          <a:lstStyle/>
          <a:p>
            <a:endParaRPr/>
          </a:p>
        </p:txBody>
      </p:sp>
      <p:sp>
        <p:nvSpPr>
          <p:cNvPr id="3" name="object 3"/>
          <p:cNvSpPr txBox="1"/>
          <p:nvPr/>
        </p:nvSpPr>
        <p:spPr>
          <a:xfrm>
            <a:off x="154939" y="214325"/>
            <a:ext cx="8568690" cy="4648835"/>
          </a:xfrm>
          <a:prstGeom prst="rect">
            <a:avLst/>
          </a:prstGeom>
        </p:spPr>
        <p:txBody>
          <a:bodyPr vert="horz" wrap="square" lIns="0" tIns="12065" rIns="0" bIns="0" rtlCol="0">
            <a:spAutoFit/>
          </a:bodyPr>
          <a:lstStyle/>
          <a:p>
            <a:pPr marL="533400" indent="-521334">
              <a:lnSpc>
                <a:spcPct val="100000"/>
              </a:lnSpc>
              <a:spcBef>
                <a:spcPts val="95"/>
              </a:spcBef>
              <a:buAutoNum type="romanUcPeriod" startAt="3"/>
              <a:tabLst>
                <a:tab pos="534035" algn="l"/>
              </a:tabLst>
            </a:pPr>
            <a:r>
              <a:rPr sz="3200" b="1" spc="-5" dirty="0">
                <a:latin typeface="Carlito"/>
                <a:cs typeface="Carlito"/>
              </a:rPr>
              <a:t>Based on </a:t>
            </a:r>
            <a:r>
              <a:rPr sz="3200" b="1" spc="-10" dirty="0">
                <a:latin typeface="Carlito"/>
                <a:cs typeface="Carlito"/>
              </a:rPr>
              <a:t>the </a:t>
            </a:r>
            <a:r>
              <a:rPr sz="3200" b="1" spc="-15" dirty="0">
                <a:latin typeface="Carlito"/>
                <a:cs typeface="Carlito"/>
              </a:rPr>
              <a:t>levels </a:t>
            </a:r>
            <a:r>
              <a:rPr sz="3200" b="1" dirty="0">
                <a:latin typeface="Carlito"/>
                <a:cs typeface="Carlito"/>
              </a:rPr>
              <a:t>of</a:t>
            </a:r>
            <a:r>
              <a:rPr sz="3200" b="1" spc="50" dirty="0">
                <a:latin typeface="Carlito"/>
                <a:cs typeface="Carlito"/>
              </a:rPr>
              <a:t> </a:t>
            </a:r>
            <a:r>
              <a:rPr sz="3200" b="1" spc="-10" dirty="0">
                <a:latin typeface="Carlito"/>
                <a:cs typeface="Carlito"/>
              </a:rPr>
              <a:t>communication</a:t>
            </a:r>
            <a:endParaRPr sz="3200">
              <a:latin typeface="Carlito"/>
              <a:cs typeface="Carlito"/>
            </a:endParaRPr>
          </a:p>
          <a:p>
            <a:pPr>
              <a:lnSpc>
                <a:spcPct val="100000"/>
              </a:lnSpc>
              <a:spcBef>
                <a:spcPts val="50"/>
              </a:spcBef>
              <a:buFont typeface="Carlito"/>
              <a:buAutoNum type="romanUcPeriod" startAt="3"/>
            </a:pPr>
            <a:endParaRPr sz="3350">
              <a:latin typeface="Carlito"/>
              <a:cs typeface="Carlito"/>
            </a:endParaRPr>
          </a:p>
          <a:p>
            <a:pPr marL="680085" lvl="1" indent="-515620">
              <a:lnSpc>
                <a:spcPct val="100000"/>
              </a:lnSpc>
              <a:buAutoNum type="alphaLcParenR"/>
              <a:tabLst>
                <a:tab pos="680085" algn="l"/>
                <a:tab pos="680720" algn="l"/>
              </a:tabLst>
            </a:pPr>
            <a:r>
              <a:rPr sz="3200" b="1" spc="-20" dirty="0">
                <a:latin typeface="Carlito"/>
                <a:cs typeface="Carlito"/>
              </a:rPr>
              <a:t>Intrapersonal</a:t>
            </a:r>
            <a:r>
              <a:rPr sz="3200" b="1" spc="20" dirty="0">
                <a:latin typeface="Carlito"/>
                <a:cs typeface="Carlito"/>
              </a:rPr>
              <a:t> </a:t>
            </a:r>
            <a:r>
              <a:rPr sz="3200" b="1" spc="-10" dirty="0">
                <a:latin typeface="Carlito"/>
                <a:cs typeface="Carlito"/>
              </a:rPr>
              <a:t>communication</a:t>
            </a:r>
            <a:endParaRPr sz="3200">
              <a:latin typeface="Carlito"/>
              <a:cs typeface="Carlito"/>
            </a:endParaRPr>
          </a:p>
          <a:p>
            <a:pPr marL="680085" marR="307975" indent="-515620">
              <a:lnSpc>
                <a:spcPct val="100000"/>
              </a:lnSpc>
              <a:spcBef>
                <a:spcPts val="770"/>
              </a:spcBef>
              <a:buChar char="•"/>
              <a:tabLst>
                <a:tab pos="680085" algn="l"/>
                <a:tab pos="680720" algn="l"/>
              </a:tabLst>
            </a:pPr>
            <a:r>
              <a:rPr sz="3200" spc="50" dirty="0">
                <a:latin typeface="Arial"/>
                <a:cs typeface="Arial"/>
              </a:rPr>
              <a:t>It </a:t>
            </a:r>
            <a:r>
              <a:rPr sz="3200" spc="-140" dirty="0">
                <a:latin typeface="Arial"/>
                <a:cs typeface="Arial"/>
              </a:rPr>
              <a:t>take </a:t>
            </a:r>
            <a:r>
              <a:rPr sz="3200" spc="-155" dirty="0">
                <a:latin typeface="Arial"/>
                <a:cs typeface="Arial"/>
              </a:rPr>
              <a:t>place </a:t>
            </a:r>
            <a:r>
              <a:rPr sz="3200" dirty="0">
                <a:latin typeface="Arial"/>
                <a:cs typeface="Arial"/>
              </a:rPr>
              <a:t>within </a:t>
            </a:r>
            <a:r>
              <a:rPr sz="3200" spc="-180" dirty="0">
                <a:latin typeface="Arial"/>
                <a:cs typeface="Arial"/>
              </a:rPr>
              <a:t>an </a:t>
            </a:r>
            <a:r>
              <a:rPr sz="3200" spc="-70" dirty="0">
                <a:latin typeface="Arial"/>
                <a:cs typeface="Arial"/>
              </a:rPr>
              <a:t>individual; </a:t>
            </a:r>
            <a:r>
              <a:rPr sz="3200" spc="-125" dirty="0">
                <a:latin typeface="Arial"/>
                <a:cs typeface="Arial"/>
              </a:rPr>
              <a:t>we </a:t>
            </a:r>
            <a:r>
              <a:rPr sz="3200" spc="-190" dirty="0">
                <a:latin typeface="Arial"/>
                <a:cs typeface="Arial"/>
              </a:rPr>
              <a:t>may</a:t>
            </a:r>
            <a:r>
              <a:rPr sz="3200" spc="-645" dirty="0">
                <a:latin typeface="Arial"/>
                <a:cs typeface="Arial"/>
              </a:rPr>
              <a:t> </a:t>
            </a:r>
            <a:r>
              <a:rPr sz="3200" spc="-170" dirty="0">
                <a:latin typeface="Arial"/>
                <a:cs typeface="Arial"/>
              </a:rPr>
              <a:t>also  </a:t>
            </a:r>
            <a:r>
              <a:rPr sz="3200" spc="-270" dirty="0">
                <a:latin typeface="Arial"/>
                <a:cs typeface="Arial"/>
              </a:rPr>
              <a:t>say </a:t>
            </a:r>
            <a:r>
              <a:rPr sz="3200" spc="100" dirty="0">
                <a:latin typeface="Arial"/>
                <a:cs typeface="Arial"/>
              </a:rPr>
              <a:t>it </a:t>
            </a:r>
            <a:r>
              <a:rPr sz="3200" spc="-165" dirty="0">
                <a:latin typeface="Arial"/>
                <a:cs typeface="Arial"/>
              </a:rPr>
              <a:t>is</a:t>
            </a:r>
            <a:r>
              <a:rPr sz="3200" spc="-350" dirty="0">
                <a:latin typeface="Arial"/>
                <a:cs typeface="Arial"/>
              </a:rPr>
              <a:t> </a:t>
            </a:r>
            <a:r>
              <a:rPr sz="3200" spc="-85" dirty="0">
                <a:latin typeface="Arial"/>
                <a:cs typeface="Arial"/>
              </a:rPr>
              <a:t>self-talk.</a:t>
            </a:r>
            <a:endParaRPr sz="3200">
              <a:latin typeface="Arial"/>
              <a:cs typeface="Arial"/>
            </a:endParaRPr>
          </a:p>
          <a:p>
            <a:pPr marL="680085" marR="5080" indent="-515620">
              <a:lnSpc>
                <a:spcPct val="100000"/>
              </a:lnSpc>
              <a:spcBef>
                <a:spcPts val="775"/>
              </a:spcBef>
              <a:buChar char="•"/>
              <a:tabLst>
                <a:tab pos="680085" algn="l"/>
                <a:tab pos="680720" algn="l"/>
              </a:tabLst>
            </a:pPr>
            <a:r>
              <a:rPr sz="3200" spc="50" dirty="0">
                <a:latin typeface="Arial"/>
                <a:cs typeface="Arial"/>
              </a:rPr>
              <a:t>It </a:t>
            </a:r>
            <a:r>
              <a:rPr sz="3200" spc="-165" dirty="0">
                <a:latin typeface="Arial"/>
                <a:cs typeface="Arial"/>
              </a:rPr>
              <a:t>is </a:t>
            </a:r>
            <a:r>
              <a:rPr sz="3200" spc="-114" dirty="0">
                <a:latin typeface="Arial"/>
                <a:cs typeface="Arial"/>
              </a:rPr>
              <a:t>crucial </a:t>
            </a:r>
            <a:r>
              <a:rPr sz="3200" spc="-215" dirty="0">
                <a:latin typeface="Arial"/>
                <a:cs typeface="Arial"/>
              </a:rPr>
              <a:t>because </a:t>
            </a:r>
            <a:r>
              <a:rPr sz="3200" spc="100" dirty="0">
                <a:latin typeface="Arial"/>
                <a:cs typeface="Arial"/>
              </a:rPr>
              <a:t>it </a:t>
            </a:r>
            <a:r>
              <a:rPr sz="3200" spc="-130" dirty="0">
                <a:latin typeface="Arial"/>
                <a:cs typeface="Arial"/>
              </a:rPr>
              <a:t>provides </a:t>
            </a:r>
            <a:r>
              <a:rPr sz="3200" spc="-250" dirty="0">
                <a:latin typeface="Arial"/>
                <a:cs typeface="Arial"/>
              </a:rPr>
              <a:t>a </a:t>
            </a:r>
            <a:r>
              <a:rPr sz="3200" spc="-145" dirty="0">
                <a:latin typeface="Arial"/>
                <a:cs typeface="Arial"/>
              </a:rPr>
              <a:t>person </a:t>
            </a:r>
            <a:r>
              <a:rPr sz="3200" spc="20" dirty="0">
                <a:latin typeface="Arial"/>
                <a:cs typeface="Arial"/>
              </a:rPr>
              <a:t>with</a:t>
            </a:r>
            <a:r>
              <a:rPr sz="3200" spc="-490" dirty="0">
                <a:latin typeface="Arial"/>
                <a:cs typeface="Arial"/>
              </a:rPr>
              <a:t> </a:t>
            </a:r>
            <a:r>
              <a:rPr sz="3200" spc="-175" dirty="0">
                <a:latin typeface="Arial"/>
                <a:cs typeface="Arial"/>
              </a:rPr>
              <a:t>an  </a:t>
            </a:r>
            <a:r>
              <a:rPr sz="3200" spc="-30" dirty="0">
                <a:latin typeface="Arial"/>
                <a:cs typeface="Arial"/>
              </a:rPr>
              <a:t>opportunity </a:t>
            </a:r>
            <a:r>
              <a:rPr sz="3200" spc="35" dirty="0">
                <a:latin typeface="Arial"/>
                <a:cs typeface="Arial"/>
              </a:rPr>
              <a:t>to </a:t>
            </a:r>
            <a:r>
              <a:rPr sz="3200" spc="-310" dirty="0">
                <a:latin typeface="Arial"/>
                <a:cs typeface="Arial"/>
              </a:rPr>
              <a:t>assess </a:t>
            </a:r>
            <a:r>
              <a:rPr sz="3200" spc="-114" dirty="0">
                <a:latin typeface="Arial"/>
                <a:cs typeface="Arial"/>
              </a:rPr>
              <a:t>self </a:t>
            </a:r>
            <a:r>
              <a:rPr sz="3200" spc="-30" dirty="0">
                <a:latin typeface="Arial"/>
                <a:cs typeface="Arial"/>
              </a:rPr>
              <a:t>or </a:t>
            </a:r>
            <a:r>
              <a:rPr sz="3200" spc="-250" dirty="0">
                <a:latin typeface="Arial"/>
                <a:cs typeface="Arial"/>
              </a:rPr>
              <a:t>a </a:t>
            </a:r>
            <a:r>
              <a:rPr sz="3200" spc="-60" dirty="0">
                <a:latin typeface="Arial"/>
                <a:cs typeface="Arial"/>
              </a:rPr>
              <a:t>situation, </a:t>
            </a:r>
            <a:r>
              <a:rPr sz="3200" spc="-105" dirty="0">
                <a:latin typeface="Arial"/>
                <a:cs typeface="Arial"/>
              </a:rPr>
              <a:t>before  </a:t>
            </a:r>
            <a:r>
              <a:rPr sz="3200" spc="-114" dirty="0">
                <a:latin typeface="Arial"/>
                <a:cs typeface="Arial"/>
              </a:rPr>
              <a:t>acting </a:t>
            </a:r>
            <a:r>
              <a:rPr sz="3200" spc="-105" dirty="0">
                <a:latin typeface="Arial"/>
                <a:cs typeface="Arial"/>
              </a:rPr>
              <a:t>on </a:t>
            </a:r>
            <a:r>
              <a:rPr sz="3200" spc="35" dirty="0">
                <a:latin typeface="Arial"/>
                <a:cs typeface="Arial"/>
              </a:rPr>
              <a:t>it, </a:t>
            </a:r>
            <a:r>
              <a:rPr sz="3200" spc="-45" dirty="0">
                <a:latin typeface="Arial"/>
                <a:cs typeface="Arial"/>
              </a:rPr>
              <a:t>ultimately </a:t>
            </a:r>
            <a:r>
              <a:rPr sz="3200" spc="-90" dirty="0">
                <a:latin typeface="Arial"/>
                <a:cs typeface="Arial"/>
              </a:rPr>
              <a:t>affecting </a:t>
            </a:r>
            <a:r>
              <a:rPr sz="3200" spc="-40" dirty="0">
                <a:latin typeface="Arial"/>
                <a:cs typeface="Arial"/>
              </a:rPr>
              <a:t>the </a:t>
            </a:r>
            <a:r>
              <a:rPr sz="3200" spc="-150" dirty="0">
                <a:latin typeface="Arial"/>
                <a:cs typeface="Arial"/>
              </a:rPr>
              <a:t>person  </a:t>
            </a:r>
            <a:r>
              <a:rPr sz="3200" spc="-145" dirty="0">
                <a:latin typeface="Arial"/>
                <a:cs typeface="Arial"/>
              </a:rPr>
              <a:t>behavior.</a:t>
            </a:r>
            <a:endParaRPr sz="3200">
              <a:latin typeface="Arial"/>
              <a:cs typeface="Arial"/>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23</a:t>
            </a:fld>
            <a:endParaRPr spc="-6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990600"/>
          </a:xfrm>
          <a:custGeom>
            <a:avLst/>
            <a:gdLst/>
            <a:ahLst/>
            <a:cxnLst/>
            <a:rect l="l" t="t" r="r" b="b"/>
            <a:pathLst>
              <a:path w="9144000" h="990600">
                <a:moveTo>
                  <a:pt x="9144000" y="0"/>
                </a:moveTo>
                <a:lnTo>
                  <a:pt x="0" y="0"/>
                </a:lnTo>
                <a:lnTo>
                  <a:pt x="0" y="990600"/>
                </a:lnTo>
                <a:lnTo>
                  <a:pt x="9144000" y="990600"/>
                </a:lnTo>
                <a:lnTo>
                  <a:pt x="9144000" y="0"/>
                </a:lnTo>
                <a:close/>
              </a:path>
            </a:pathLst>
          </a:custGeom>
          <a:solidFill>
            <a:srgbClr val="FFFF00"/>
          </a:solidFill>
        </p:spPr>
        <p:txBody>
          <a:bodyPr wrap="square" lIns="0" tIns="0" rIns="0" bIns="0" rtlCol="0"/>
          <a:lstStyle/>
          <a:p>
            <a:endParaRPr/>
          </a:p>
        </p:txBody>
      </p:sp>
      <p:sp>
        <p:nvSpPr>
          <p:cNvPr id="3" name="object 3"/>
          <p:cNvSpPr txBox="1"/>
          <p:nvPr/>
        </p:nvSpPr>
        <p:spPr>
          <a:xfrm>
            <a:off x="78739" y="214325"/>
            <a:ext cx="8332470" cy="5386705"/>
          </a:xfrm>
          <a:prstGeom prst="rect">
            <a:avLst/>
          </a:prstGeom>
        </p:spPr>
        <p:txBody>
          <a:bodyPr vert="horz" wrap="square" lIns="0" tIns="12065" rIns="0" bIns="0" rtlCol="0">
            <a:spAutoFit/>
          </a:bodyPr>
          <a:lstStyle/>
          <a:p>
            <a:pPr marL="12700">
              <a:lnSpc>
                <a:spcPct val="100000"/>
              </a:lnSpc>
              <a:spcBef>
                <a:spcPts val="95"/>
              </a:spcBef>
            </a:pPr>
            <a:r>
              <a:rPr sz="3200" b="1" spc="-15" dirty="0">
                <a:latin typeface="Carlito"/>
                <a:cs typeface="Carlito"/>
              </a:rPr>
              <a:t>III. </a:t>
            </a:r>
            <a:r>
              <a:rPr sz="3200" b="1" spc="-5" dirty="0">
                <a:latin typeface="Carlito"/>
                <a:cs typeface="Carlito"/>
              </a:rPr>
              <a:t>Based on </a:t>
            </a:r>
            <a:r>
              <a:rPr sz="3200" b="1" spc="-10" dirty="0">
                <a:latin typeface="Carlito"/>
                <a:cs typeface="Carlito"/>
              </a:rPr>
              <a:t>the </a:t>
            </a:r>
            <a:r>
              <a:rPr sz="3200" b="1" spc="-15" dirty="0">
                <a:latin typeface="Carlito"/>
                <a:cs typeface="Carlito"/>
              </a:rPr>
              <a:t>levels </a:t>
            </a:r>
            <a:r>
              <a:rPr sz="3200" b="1" dirty="0">
                <a:latin typeface="Carlito"/>
                <a:cs typeface="Carlito"/>
              </a:rPr>
              <a:t>of</a:t>
            </a:r>
            <a:r>
              <a:rPr sz="3200" b="1" spc="65" dirty="0">
                <a:latin typeface="Carlito"/>
                <a:cs typeface="Carlito"/>
              </a:rPr>
              <a:t> </a:t>
            </a:r>
            <a:r>
              <a:rPr sz="3200" b="1" spc="-10" dirty="0">
                <a:latin typeface="Carlito"/>
                <a:cs typeface="Carlito"/>
              </a:rPr>
              <a:t>communication</a:t>
            </a:r>
            <a:endParaRPr sz="3200">
              <a:latin typeface="Carlito"/>
              <a:cs typeface="Carlito"/>
            </a:endParaRPr>
          </a:p>
          <a:p>
            <a:pPr>
              <a:lnSpc>
                <a:spcPct val="100000"/>
              </a:lnSpc>
              <a:spcBef>
                <a:spcPts val="30"/>
              </a:spcBef>
            </a:pPr>
            <a:endParaRPr sz="4350">
              <a:latin typeface="Carlito"/>
              <a:cs typeface="Carlito"/>
            </a:endParaRPr>
          </a:p>
          <a:p>
            <a:pPr marL="469900">
              <a:lnSpc>
                <a:spcPct val="100000"/>
              </a:lnSpc>
              <a:spcBef>
                <a:spcPts val="5"/>
              </a:spcBef>
            </a:pPr>
            <a:r>
              <a:rPr sz="3200" b="1" spc="-10" dirty="0">
                <a:latin typeface="Carlito"/>
                <a:cs typeface="Carlito"/>
              </a:rPr>
              <a:t>b) </a:t>
            </a:r>
            <a:r>
              <a:rPr sz="3200" b="1" spc="-20" dirty="0">
                <a:latin typeface="Carlito"/>
                <a:cs typeface="Carlito"/>
              </a:rPr>
              <a:t>Interpersonal</a:t>
            </a:r>
            <a:r>
              <a:rPr sz="3200" b="1" spc="60" dirty="0">
                <a:latin typeface="Carlito"/>
                <a:cs typeface="Carlito"/>
              </a:rPr>
              <a:t> </a:t>
            </a:r>
            <a:r>
              <a:rPr sz="3200" b="1" spc="-10" dirty="0">
                <a:latin typeface="Carlito"/>
                <a:cs typeface="Carlito"/>
              </a:rPr>
              <a:t>communication</a:t>
            </a:r>
            <a:endParaRPr sz="3200">
              <a:latin typeface="Carlito"/>
              <a:cs typeface="Carlito"/>
            </a:endParaRPr>
          </a:p>
          <a:p>
            <a:pPr marL="814069" marR="248285" indent="-344805">
              <a:lnSpc>
                <a:spcPct val="100000"/>
              </a:lnSpc>
              <a:spcBef>
                <a:spcPts val="770"/>
              </a:spcBef>
              <a:buChar char="•"/>
              <a:tabLst>
                <a:tab pos="814069" algn="l"/>
                <a:tab pos="814705" algn="l"/>
              </a:tabLst>
            </a:pPr>
            <a:r>
              <a:rPr sz="3200" spc="50" dirty="0">
                <a:latin typeface="Arial"/>
                <a:cs typeface="Arial"/>
              </a:rPr>
              <a:t>It </a:t>
            </a:r>
            <a:r>
              <a:rPr sz="3200" spc="-185" dirty="0">
                <a:latin typeface="Arial"/>
                <a:cs typeface="Arial"/>
              </a:rPr>
              <a:t>takes </a:t>
            </a:r>
            <a:r>
              <a:rPr sz="3200" spc="-155" dirty="0">
                <a:latin typeface="Arial"/>
                <a:cs typeface="Arial"/>
              </a:rPr>
              <a:t>place </a:t>
            </a:r>
            <a:r>
              <a:rPr sz="3200" spc="-125" dirty="0">
                <a:latin typeface="Arial"/>
                <a:cs typeface="Arial"/>
              </a:rPr>
              <a:t>whenever </a:t>
            </a:r>
            <a:r>
              <a:rPr sz="3200" spc="10" dirty="0">
                <a:latin typeface="Arial"/>
                <a:cs typeface="Arial"/>
              </a:rPr>
              <a:t>two </a:t>
            </a:r>
            <a:r>
              <a:rPr sz="3200" spc="-30" dirty="0">
                <a:latin typeface="Arial"/>
                <a:cs typeface="Arial"/>
              </a:rPr>
              <a:t>or</a:t>
            </a:r>
            <a:r>
              <a:rPr sz="3200" spc="-625" dirty="0">
                <a:latin typeface="Arial"/>
                <a:cs typeface="Arial"/>
              </a:rPr>
              <a:t> </a:t>
            </a:r>
            <a:r>
              <a:rPr sz="3200" spc="-110" dirty="0">
                <a:latin typeface="Arial"/>
                <a:cs typeface="Arial"/>
              </a:rPr>
              <a:t>more </a:t>
            </a:r>
            <a:r>
              <a:rPr sz="3200" spc="-114" dirty="0">
                <a:latin typeface="Arial"/>
                <a:cs typeface="Arial"/>
              </a:rPr>
              <a:t>people  </a:t>
            </a:r>
            <a:r>
              <a:rPr sz="3200" spc="-65" dirty="0">
                <a:latin typeface="Arial"/>
                <a:cs typeface="Arial"/>
              </a:rPr>
              <a:t>interact </a:t>
            </a:r>
            <a:r>
              <a:rPr sz="3200" spc="40" dirty="0">
                <a:latin typeface="Arial"/>
                <a:cs typeface="Arial"/>
              </a:rPr>
              <a:t>&amp; </a:t>
            </a:r>
            <a:r>
              <a:rPr sz="3200" spc="-215" dirty="0">
                <a:latin typeface="Arial"/>
                <a:cs typeface="Arial"/>
              </a:rPr>
              <a:t>exchange </a:t>
            </a:r>
            <a:r>
              <a:rPr sz="3200" spc="-270" dirty="0">
                <a:latin typeface="Arial"/>
                <a:cs typeface="Arial"/>
              </a:rPr>
              <a:t>messages </a:t>
            </a:r>
            <a:r>
              <a:rPr sz="3200" spc="-30" dirty="0">
                <a:latin typeface="Arial"/>
                <a:cs typeface="Arial"/>
              </a:rPr>
              <a:t>or</a:t>
            </a:r>
            <a:r>
              <a:rPr sz="3200" spc="-305" dirty="0">
                <a:latin typeface="Arial"/>
                <a:cs typeface="Arial"/>
              </a:rPr>
              <a:t> </a:t>
            </a:r>
            <a:r>
              <a:rPr sz="3200" spc="-165" dirty="0">
                <a:latin typeface="Arial"/>
                <a:cs typeface="Arial"/>
              </a:rPr>
              <a:t>ideas.</a:t>
            </a:r>
            <a:endParaRPr sz="3200">
              <a:latin typeface="Arial"/>
              <a:cs typeface="Arial"/>
            </a:endParaRPr>
          </a:p>
          <a:p>
            <a:pPr marL="814069" marR="5080" indent="-344805">
              <a:lnSpc>
                <a:spcPct val="100000"/>
              </a:lnSpc>
              <a:spcBef>
                <a:spcPts val="770"/>
              </a:spcBef>
              <a:buChar char="•"/>
              <a:tabLst>
                <a:tab pos="814069" algn="l"/>
                <a:tab pos="814705" algn="l"/>
              </a:tabLst>
            </a:pPr>
            <a:r>
              <a:rPr sz="3200" spc="-210" dirty="0">
                <a:latin typeface="Arial"/>
                <a:cs typeface="Arial"/>
              </a:rPr>
              <a:t>This </a:t>
            </a:r>
            <a:r>
              <a:rPr sz="3200" spc="-165" dirty="0">
                <a:latin typeface="Arial"/>
                <a:cs typeface="Arial"/>
              </a:rPr>
              <a:t>is </a:t>
            </a:r>
            <a:r>
              <a:rPr sz="3200" spc="-170" dirty="0">
                <a:latin typeface="Arial"/>
                <a:cs typeface="Arial"/>
              </a:rPr>
              <a:t>also </a:t>
            </a:r>
            <a:r>
              <a:rPr sz="3200" spc="-135" dirty="0">
                <a:latin typeface="Arial"/>
                <a:cs typeface="Arial"/>
              </a:rPr>
              <a:t>one </a:t>
            </a:r>
            <a:r>
              <a:rPr sz="3200" spc="-10" dirty="0">
                <a:latin typeface="Arial"/>
                <a:cs typeface="Arial"/>
              </a:rPr>
              <a:t>of </a:t>
            </a:r>
            <a:r>
              <a:rPr sz="3200" spc="-40" dirty="0">
                <a:latin typeface="Arial"/>
                <a:cs typeface="Arial"/>
              </a:rPr>
              <a:t>the </a:t>
            </a:r>
            <a:r>
              <a:rPr sz="3200" spc="-114" dirty="0">
                <a:latin typeface="Arial"/>
                <a:cs typeface="Arial"/>
              </a:rPr>
              <a:t>most </a:t>
            </a:r>
            <a:r>
              <a:rPr sz="3200" spc="-145" dirty="0">
                <a:latin typeface="Arial"/>
                <a:cs typeface="Arial"/>
              </a:rPr>
              <a:t>common </a:t>
            </a:r>
            <a:r>
              <a:rPr sz="3200" spc="-105" dirty="0">
                <a:latin typeface="Arial"/>
                <a:cs typeface="Arial"/>
              </a:rPr>
              <a:t>forms</a:t>
            </a:r>
            <a:r>
              <a:rPr sz="3200" spc="-380" dirty="0">
                <a:latin typeface="Arial"/>
                <a:cs typeface="Arial"/>
              </a:rPr>
              <a:t> </a:t>
            </a:r>
            <a:r>
              <a:rPr sz="3200" spc="-15" dirty="0">
                <a:latin typeface="Arial"/>
                <a:cs typeface="Arial"/>
              </a:rPr>
              <a:t>of  </a:t>
            </a:r>
            <a:r>
              <a:rPr sz="3200" spc="-105" dirty="0">
                <a:latin typeface="Arial"/>
                <a:cs typeface="Arial"/>
              </a:rPr>
              <a:t>communication </a:t>
            </a:r>
            <a:r>
              <a:rPr sz="3200" spc="-40" dirty="0">
                <a:latin typeface="Arial"/>
                <a:cs typeface="Arial"/>
              </a:rPr>
              <a:t>in </a:t>
            </a:r>
            <a:r>
              <a:rPr sz="3200" spc="-55" dirty="0">
                <a:latin typeface="Arial"/>
                <a:cs typeface="Arial"/>
              </a:rPr>
              <a:t>our </a:t>
            </a:r>
            <a:r>
              <a:rPr sz="3200" spc="-95" dirty="0">
                <a:latin typeface="Arial"/>
                <a:cs typeface="Arial"/>
              </a:rPr>
              <a:t>daily</a:t>
            </a:r>
            <a:r>
              <a:rPr sz="3200" spc="-390" dirty="0">
                <a:latin typeface="Arial"/>
                <a:cs typeface="Arial"/>
              </a:rPr>
              <a:t> </a:t>
            </a:r>
            <a:r>
              <a:rPr sz="3200" spc="-130" dirty="0">
                <a:latin typeface="Arial"/>
                <a:cs typeface="Arial"/>
              </a:rPr>
              <a:t>lives.</a:t>
            </a:r>
            <a:endParaRPr sz="3200">
              <a:latin typeface="Arial"/>
              <a:cs typeface="Arial"/>
            </a:endParaRPr>
          </a:p>
          <a:p>
            <a:pPr marL="814069" marR="580390" indent="-344805">
              <a:lnSpc>
                <a:spcPct val="100000"/>
              </a:lnSpc>
              <a:spcBef>
                <a:spcPts val="770"/>
              </a:spcBef>
              <a:buChar char="•"/>
              <a:tabLst>
                <a:tab pos="814069" algn="l"/>
                <a:tab pos="814705" algn="l"/>
              </a:tabLst>
            </a:pPr>
            <a:r>
              <a:rPr sz="3200" spc="-105" dirty="0">
                <a:latin typeface="Arial"/>
                <a:cs typeface="Arial"/>
              </a:rPr>
              <a:t>Interpersonal communication </a:t>
            </a:r>
            <a:r>
              <a:rPr sz="3200" spc="-195" dirty="0">
                <a:latin typeface="Arial"/>
                <a:cs typeface="Arial"/>
              </a:rPr>
              <a:t>may </a:t>
            </a:r>
            <a:r>
              <a:rPr sz="3200" spc="-10" dirty="0">
                <a:latin typeface="Arial"/>
                <a:cs typeface="Arial"/>
              </a:rPr>
              <a:t>further  </a:t>
            </a:r>
            <a:r>
              <a:rPr sz="3200" spc="-150" dirty="0">
                <a:latin typeface="Arial"/>
                <a:cs typeface="Arial"/>
              </a:rPr>
              <a:t>categories </a:t>
            </a:r>
            <a:r>
              <a:rPr sz="3200" spc="-10" dirty="0">
                <a:latin typeface="Arial"/>
                <a:cs typeface="Arial"/>
              </a:rPr>
              <a:t>into </a:t>
            </a:r>
            <a:r>
              <a:rPr sz="3200" spc="-140" dirty="0">
                <a:latin typeface="Arial"/>
                <a:cs typeface="Arial"/>
              </a:rPr>
              <a:t>assertive, </a:t>
            </a:r>
            <a:r>
              <a:rPr sz="3200" spc="-135" dirty="0">
                <a:latin typeface="Arial"/>
                <a:cs typeface="Arial"/>
              </a:rPr>
              <a:t>nonassertive </a:t>
            </a:r>
            <a:r>
              <a:rPr sz="3200" spc="40" dirty="0">
                <a:latin typeface="Arial"/>
                <a:cs typeface="Arial"/>
              </a:rPr>
              <a:t>&amp;  </a:t>
            </a:r>
            <a:r>
              <a:rPr sz="3200" spc="-204" dirty="0">
                <a:latin typeface="Arial"/>
                <a:cs typeface="Arial"/>
              </a:rPr>
              <a:t>aggressive</a:t>
            </a:r>
            <a:r>
              <a:rPr sz="3200" spc="-170" dirty="0">
                <a:latin typeface="Arial"/>
                <a:cs typeface="Arial"/>
              </a:rPr>
              <a:t> </a:t>
            </a:r>
            <a:r>
              <a:rPr sz="3200" spc="-105" dirty="0">
                <a:latin typeface="Arial"/>
                <a:cs typeface="Arial"/>
              </a:rPr>
              <a:t>communication.</a:t>
            </a:r>
            <a:endParaRPr sz="3200">
              <a:latin typeface="Arial"/>
              <a:cs typeface="Arial"/>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24</a:t>
            </a:fld>
            <a:endParaRPr spc="-6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510968"/>
            <a:ext cx="7871459" cy="3245485"/>
          </a:xfrm>
          <a:prstGeom prst="rect">
            <a:avLst/>
          </a:prstGeom>
        </p:spPr>
        <p:txBody>
          <a:bodyPr vert="horz" wrap="square" lIns="0" tIns="110490" rIns="0" bIns="0" rtlCol="0">
            <a:spAutoFit/>
          </a:bodyPr>
          <a:lstStyle/>
          <a:p>
            <a:pPr marL="12700">
              <a:lnSpc>
                <a:spcPct val="100000"/>
              </a:lnSpc>
              <a:spcBef>
                <a:spcPts val="870"/>
              </a:spcBef>
            </a:pPr>
            <a:r>
              <a:rPr sz="3200" b="1" spc="-5" dirty="0">
                <a:latin typeface="Carlito"/>
                <a:cs typeface="Carlito"/>
              </a:rPr>
              <a:t>c) </a:t>
            </a:r>
            <a:r>
              <a:rPr sz="3200" b="1" spc="-30" dirty="0">
                <a:latin typeface="Carlito"/>
                <a:cs typeface="Carlito"/>
              </a:rPr>
              <a:t>Transpersonal</a:t>
            </a:r>
            <a:r>
              <a:rPr sz="3200" b="1" spc="35" dirty="0">
                <a:latin typeface="Carlito"/>
                <a:cs typeface="Carlito"/>
              </a:rPr>
              <a:t> </a:t>
            </a:r>
            <a:r>
              <a:rPr sz="3200" b="1" spc="-10" dirty="0">
                <a:latin typeface="Carlito"/>
                <a:cs typeface="Carlito"/>
              </a:rPr>
              <a:t>communication</a:t>
            </a:r>
            <a:endParaRPr sz="3200">
              <a:latin typeface="Carlito"/>
              <a:cs typeface="Carlito"/>
            </a:endParaRPr>
          </a:p>
          <a:p>
            <a:pPr marL="356870" marR="1036955" indent="-344805">
              <a:lnSpc>
                <a:spcPct val="100000"/>
              </a:lnSpc>
              <a:spcBef>
                <a:spcPts val="770"/>
              </a:spcBef>
              <a:buChar char="•"/>
              <a:tabLst>
                <a:tab pos="356870" algn="l"/>
                <a:tab pos="357505" algn="l"/>
              </a:tabLst>
            </a:pPr>
            <a:r>
              <a:rPr sz="3200" spc="50" dirty="0">
                <a:latin typeface="Arial"/>
                <a:cs typeface="Arial"/>
              </a:rPr>
              <a:t>It </a:t>
            </a:r>
            <a:r>
              <a:rPr sz="3200" spc="-185" dirty="0">
                <a:latin typeface="Arial"/>
                <a:cs typeface="Arial"/>
              </a:rPr>
              <a:t>takes </a:t>
            </a:r>
            <a:r>
              <a:rPr sz="3200" spc="-155" dirty="0">
                <a:latin typeface="Arial"/>
                <a:cs typeface="Arial"/>
              </a:rPr>
              <a:t>place </a:t>
            </a:r>
            <a:r>
              <a:rPr sz="3200" dirty="0">
                <a:latin typeface="Arial"/>
                <a:cs typeface="Arial"/>
              </a:rPr>
              <a:t>within </a:t>
            </a:r>
            <a:r>
              <a:rPr sz="3200" spc="-250" dirty="0">
                <a:latin typeface="Arial"/>
                <a:cs typeface="Arial"/>
              </a:rPr>
              <a:t>a </a:t>
            </a:r>
            <a:r>
              <a:rPr sz="3200" spc="-170" dirty="0">
                <a:latin typeface="Arial"/>
                <a:cs typeface="Arial"/>
              </a:rPr>
              <a:t>person’s</a:t>
            </a:r>
            <a:r>
              <a:rPr sz="3200" spc="-470" dirty="0">
                <a:latin typeface="Arial"/>
                <a:cs typeface="Arial"/>
              </a:rPr>
              <a:t> </a:t>
            </a:r>
            <a:r>
              <a:rPr sz="3200" spc="-60" dirty="0">
                <a:latin typeface="Arial"/>
                <a:cs typeface="Arial"/>
              </a:rPr>
              <a:t>spiritual  </a:t>
            </a:r>
            <a:r>
              <a:rPr sz="3200" spc="-110" dirty="0">
                <a:latin typeface="Arial"/>
                <a:cs typeface="Arial"/>
              </a:rPr>
              <a:t>domain.</a:t>
            </a:r>
            <a:endParaRPr sz="3200">
              <a:latin typeface="Arial"/>
              <a:cs typeface="Arial"/>
            </a:endParaRPr>
          </a:p>
          <a:p>
            <a:pPr marL="356870" marR="5080" indent="-344805">
              <a:lnSpc>
                <a:spcPct val="100000"/>
              </a:lnSpc>
              <a:spcBef>
                <a:spcPts val="770"/>
              </a:spcBef>
              <a:buChar char="•"/>
              <a:tabLst>
                <a:tab pos="356870" algn="l"/>
                <a:tab pos="357505" algn="l"/>
              </a:tabLst>
            </a:pPr>
            <a:r>
              <a:rPr sz="3200" spc="-235" dirty="0">
                <a:latin typeface="Arial"/>
                <a:cs typeface="Arial"/>
              </a:rPr>
              <a:t>The </a:t>
            </a:r>
            <a:r>
              <a:rPr sz="3200" spc="-135" dirty="0">
                <a:latin typeface="Arial"/>
                <a:cs typeface="Arial"/>
              </a:rPr>
              <a:t>purpose </a:t>
            </a:r>
            <a:r>
              <a:rPr sz="3200" spc="-10" dirty="0">
                <a:latin typeface="Arial"/>
                <a:cs typeface="Arial"/>
              </a:rPr>
              <a:t>of </a:t>
            </a:r>
            <a:r>
              <a:rPr sz="3200" spc="-130" dirty="0">
                <a:latin typeface="Arial"/>
                <a:cs typeface="Arial"/>
              </a:rPr>
              <a:t>transpersonal </a:t>
            </a:r>
            <a:r>
              <a:rPr sz="3200" spc="-110" dirty="0">
                <a:latin typeface="Arial"/>
                <a:cs typeface="Arial"/>
              </a:rPr>
              <a:t>communication  </a:t>
            </a:r>
            <a:r>
              <a:rPr sz="3200" spc="-165" dirty="0">
                <a:latin typeface="Arial"/>
                <a:cs typeface="Arial"/>
              </a:rPr>
              <a:t>is </a:t>
            </a:r>
            <a:r>
              <a:rPr sz="3200" spc="30" dirty="0">
                <a:latin typeface="Arial"/>
                <a:cs typeface="Arial"/>
              </a:rPr>
              <a:t>to </a:t>
            </a:r>
            <a:r>
              <a:rPr sz="3200" spc="-145" dirty="0">
                <a:latin typeface="Arial"/>
                <a:cs typeface="Arial"/>
              </a:rPr>
              <a:t>realize </a:t>
            </a:r>
            <a:r>
              <a:rPr sz="3200" spc="-110" dirty="0">
                <a:latin typeface="Arial"/>
                <a:cs typeface="Arial"/>
              </a:rPr>
              <a:t>selfhood, </a:t>
            </a:r>
            <a:r>
              <a:rPr sz="3200" spc="-175" dirty="0">
                <a:latin typeface="Arial"/>
                <a:cs typeface="Arial"/>
              </a:rPr>
              <a:t>enhance </a:t>
            </a:r>
            <a:r>
              <a:rPr sz="3200" spc="-40" dirty="0">
                <a:latin typeface="Arial"/>
                <a:cs typeface="Arial"/>
              </a:rPr>
              <a:t>spirituality </a:t>
            </a:r>
            <a:r>
              <a:rPr sz="3200" spc="40" dirty="0">
                <a:latin typeface="Arial"/>
                <a:cs typeface="Arial"/>
              </a:rPr>
              <a:t>&amp;  </a:t>
            </a:r>
            <a:r>
              <a:rPr sz="3200" spc="-155" dirty="0">
                <a:latin typeface="Arial"/>
                <a:cs typeface="Arial"/>
              </a:rPr>
              <a:t>answer </a:t>
            </a:r>
            <a:r>
              <a:rPr sz="3200" spc="-130" dirty="0">
                <a:latin typeface="Arial"/>
                <a:cs typeface="Arial"/>
              </a:rPr>
              <a:t>questions </a:t>
            </a:r>
            <a:r>
              <a:rPr sz="3200" spc="-5" dirty="0">
                <a:latin typeface="Arial"/>
                <a:cs typeface="Arial"/>
              </a:rPr>
              <a:t>that </a:t>
            </a:r>
            <a:r>
              <a:rPr sz="3200" spc="-150" dirty="0">
                <a:latin typeface="Arial"/>
                <a:cs typeface="Arial"/>
              </a:rPr>
              <a:t>are </a:t>
            </a:r>
            <a:r>
              <a:rPr sz="3200" spc="-60" dirty="0">
                <a:latin typeface="Arial"/>
                <a:cs typeface="Arial"/>
              </a:rPr>
              <a:t>spiritual </a:t>
            </a:r>
            <a:r>
              <a:rPr sz="3200" spc="-40" dirty="0">
                <a:latin typeface="Arial"/>
                <a:cs typeface="Arial"/>
              </a:rPr>
              <a:t>in</a:t>
            </a:r>
            <a:r>
              <a:rPr sz="3200" spc="-445" dirty="0">
                <a:latin typeface="Arial"/>
                <a:cs typeface="Arial"/>
              </a:rPr>
              <a:t> </a:t>
            </a:r>
            <a:r>
              <a:rPr sz="3200" spc="-85" dirty="0">
                <a:latin typeface="Arial"/>
                <a:cs typeface="Arial"/>
              </a:rPr>
              <a:t>nature.</a:t>
            </a:r>
            <a:endParaRPr sz="3200">
              <a:latin typeface="Arial"/>
              <a:cs typeface="Arial"/>
            </a:endParaRPr>
          </a:p>
        </p:txBody>
      </p:sp>
      <p:sp>
        <p:nvSpPr>
          <p:cNvPr id="3" name="object 3"/>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FFFF00"/>
          </a:solidFill>
        </p:spPr>
        <p:txBody>
          <a:bodyPr wrap="square" lIns="0" tIns="0" rIns="0" bIns="0" rtlCol="0"/>
          <a:lstStyle/>
          <a:p>
            <a:endParaRPr/>
          </a:p>
        </p:txBody>
      </p:sp>
      <p:sp>
        <p:nvSpPr>
          <p:cNvPr id="4" name="object 4"/>
          <p:cNvSpPr txBox="1">
            <a:spLocks noGrp="1"/>
          </p:cNvSpPr>
          <p:nvPr>
            <p:ph type="title"/>
          </p:nvPr>
        </p:nvSpPr>
        <p:spPr>
          <a:xfrm>
            <a:off x="78739" y="290830"/>
            <a:ext cx="6944359" cy="512445"/>
          </a:xfrm>
          <a:prstGeom prst="rect">
            <a:avLst/>
          </a:prstGeom>
        </p:spPr>
        <p:txBody>
          <a:bodyPr vert="horz" wrap="square" lIns="0" tIns="11430" rIns="0" bIns="0" rtlCol="0">
            <a:spAutoFit/>
          </a:bodyPr>
          <a:lstStyle/>
          <a:p>
            <a:pPr marL="12700">
              <a:lnSpc>
                <a:spcPct val="100000"/>
              </a:lnSpc>
              <a:spcBef>
                <a:spcPts val="90"/>
              </a:spcBef>
            </a:pPr>
            <a:r>
              <a:rPr sz="3200" spc="-15" dirty="0"/>
              <a:t>III. </a:t>
            </a:r>
            <a:r>
              <a:rPr sz="3200" spc="-5" dirty="0"/>
              <a:t>Based on </a:t>
            </a:r>
            <a:r>
              <a:rPr sz="3200" spc="-10" dirty="0"/>
              <a:t>the </a:t>
            </a:r>
            <a:r>
              <a:rPr sz="3200" spc="-15" dirty="0"/>
              <a:t>levels </a:t>
            </a:r>
            <a:r>
              <a:rPr sz="3200" dirty="0"/>
              <a:t>of</a:t>
            </a:r>
            <a:r>
              <a:rPr sz="3200" spc="35" dirty="0"/>
              <a:t> </a:t>
            </a:r>
            <a:r>
              <a:rPr sz="3200" spc="-10" dirty="0"/>
              <a:t>communication</a:t>
            </a:r>
            <a:endParaRPr sz="320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6" name="object 6"/>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25</a:t>
            </a:fld>
            <a:endParaRPr spc="-6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FFFF00"/>
          </a:solidFill>
        </p:spPr>
        <p:txBody>
          <a:bodyPr wrap="square" lIns="0" tIns="0" rIns="0" bIns="0" rtlCol="0"/>
          <a:lstStyle/>
          <a:p>
            <a:endParaRPr/>
          </a:p>
        </p:txBody>
      </p:sp>
      <p:sp>
        <p:nvSpPr>
          <p:cNvPr id="3" name="object 3"/>
          <p:cNvSpPr txBox="1"/>
          <p:nvPr/>
        </p:nvSpPr>
        <p:spPr>
          <a:xfrm>
            <a:off x="78739" y="176225"/>
            <a:ext cx="8288655" cy="5099050"/>
          </a:xfrm>
          <a:prstGeom prst="rect">
            <a:avLst/>
          </a:prstGeom>
        </p:spPr>
        <p:txBody>
          <a:bodyPr vert="horz" wrap="square" lIns="0" tIns="12065" rIns="0" bIns="0" rtlCol="0">
            <a:spAutoFit/>
          </a:bodyPr>
          <a:lstStyle/>
          <a:p>
            <a:pPr marL="12700">
              <a:lnSpc>
                <a:spcPct val="100000"/>
              </a:lnSpc>
              <a:spcBef>
                <a:spcPts val="95"/>
              </a:spcBef>
            </a:pPr>
            <a:r>
              <a:rPr sz="3200" b="1" spc="-15" dirty="0">
                <a:latin typeface="Carlito"/>
                <a:cs typeface="Carlito"/>
              </a:rPr>
              <a:t>III. </a:t>
            </a:r>
            <a:r>
              <a:rPr sz="3200" b="1" spc="-5" dirty="0">
                <a:latin typeface="Carlito"/>
                <a:cs typeface="Carlito"/>
              </a:rPr>
              <a:t>Based on </a:t>
            </a:r>
            <a:r>
              <a:rPr sz="3200" b="1" spc="-10" dirty="0">
                <a:latin typeface="Carlito"/>
                <a:cs typeface="Carlito"/>
              </a:rPr>
              <a:t>the </a:t>
            </a:r>
            <a:r>
              <a:rPr sz="3200" b="1" spc="-15" dirty="0">
                <a:latin typeface="Carlito"/>
                <a:cs typeface="Carlito"/>
              </a:rPr>
              <a:t>levels </a:t>
            </a:r>
            <a:r>
              <a:rPr sz="3200" b="1" dirty="0">
                <a:latin typeface="Carlito"/>
                <a:cs typeface="Carlito"/>
              </a:rPr>
              <a:t>of</a:t>
            </a:r>
            <a:r>
              <a:rPr sz="3200" b="1" spc="65" dirty="0">
                <a:latin typeface="Carlito"/>
                <a:cs typeface="Carlito"/>
              </a:rPr>
              <a:t> </a:t>
            </a:r>
            <a:r>
              <a:rPr sz="3200" b="1" spc="-10" dirty="0">
                <a:latin typeface="Carlito"/>
                <a:cs typeface="Carlito"/>
              </a:rPr>
              <a:t>communication</a:t>
            </a:r>
            <a:endParaRPr sz="3200">
              <a:latin typeface="Carlito"/>
              <a:cs typeface="Carlito"/>
            </a:endParaRPr>
          </a:p>
          <a:p>
            <a:pPr>
              <a:lnSpc>
                <a:spcPct val="100000"/>
              </a:lnSpc>
              <a:spcBef>
                <a:spcPts val="55"/>
              </a:spcBef>
            </a:pPr>
            <a:endParaRPr sz="3100">
              <a:latin typeface="Carlito"/>
              <a:cs typeface="Carlito"/>
            </a:endParaRPr>
          </a:p>
          <a:p>
            <a:pPr marL="469900">
              <a:lnSpc>
                <a:spcPct val="100000"/>
              </a:lnSpc>
            </a:pPr>
            <a:r>
              <a:rPr sz="3200" b="1" spc="-10" dirty="0">
                <a:latin typeface="Carlito"/>
                <a:cs typeface="Carlito"/>
              </a:rPr>
              <a:t>d) Small-group</a:t>
            </a:r>
            <a:r>
              <a:rPr sz="3200" b="1" spc="-5" dirty="0">
                <a:latin typeface="Carlito"/>
                <a:cs typeface="Carlito"/>
              </a:rPr>
              <a:t> </a:t>
            </a:r>
            <a:r>
              <a:rPr sz="3200" b="1" spc="-10" dirty="0">
                <a:latin typeface="Carlito"/>
                <a:cs typeface="Carlito"/>
              </a:rPr>
              <a:t>communication</a:t>
            </a:r>
            <a:endParaRPr sz="3200">
              <a:latin typeface="Carlito"/>
              <a:cs typeface="Carlito"/>
            </a:endParaRPr>
          </a:p>
          <a:p>
            <a:pPr marL="814069" marR="5080" indent="-344805">
              <a:lnSpc>
                <a:spcPct val="100000"/>
              </a:lnSpc>
              <a:spcBef>
                <a:spcPts val="770"/>
              </a:spcBef>
              <a:buChar char="•"/>
              <a:tabLst>
                <a:tab pos="814069" algn="l"/>
                <a:tab pos="814705" algn="l"/>
              </a:tabLst>
            </a:pPr>
            <a:r>
              <a:rPr sz="3200" spc="-195" dirty="0">
                <a:latin typeface="Arial"/>
                <a:cs typeface="Arial"/>
              </a:rPr>
              <a:t>An </a:t>
            </a:r>
            <a:r>
              <a:rPr sz="3200" spc="-165" dirty="0">
                <a:latin typeface="Arial"/>
                <a:cs typeface="Arial"/>
              </a:rPr>
              <a:t>example </a:t>
            </a:r>
            <a:r>
              <a:rPr sz="3200" spc="-10" dirty="0">
                <a:latin typeface="Arial"/>
                <a:cs typeface="Arial"/>
              </a:rPr>
              <a:t>of </a:t>
            </a:r>
            <a:r>
              <a:rPr sz="3200" spc="-254" dirty="0">
                <a:latin typeface="Arial"/>
                <a:cs typeface="Arial"/>
              </a:rPr>
              <a:t>a </a:t>
            </a:r>
            <a:r>
              <a:rPr sz="3200" spc="-125" dirty="0">
                <a:latin typeface="Arial"/>
                <a:cs typeface="Arial"/>
              </a:rPr>
              <a:t>small-group </a:t>
            </a:r>
            <a:r>
              <a:rPr sz="3200" spc="-110" dirty="0">
                <a:latin typeface="Arial"/>
                <a:cs typeface="Arial"/>
              </a:rPr>
              <a:t>communication  </a:t>
            </a:r>
            <a:r>
              <a:rPr sz="3200" spc="-165" dirty="0">
                <a:latin typeface="Arial"/>
                <a:cs typeface="Arial"/>
              </a:rPr>
              <a:t>is </a:t>
            </a:r>
            <a:r>
              <a:rPr sz="3200" spc="-110" dirty="0">
                <a:latin typeface="Arial"/>
                <a:cs typeface="Arial"/>
              </a:rPr>
              <a:t>when </a:t>
            </a:r>
            <a:r>
              <a:rPr sz="3200" spc="-155" dirty="0">
                <a:latin typeface="Arial"/>
                <a:cs typeface="Arial"/>
              </a:rPr>
              <a:t>nurse </a:t>
            </a:r>
            <a:r>
              <a:rPr sz="3200" spc="-60" dirty="0">
                <a:latin typeface="Arial"/>
                <a:cs typeface="Arial"/>
              </a:rPr>
              <a:t>interact </a:t>
            </a:r>
            <a:r>
              <a:rPr sz="3200" spc="20" dirty="0">
                <a:latin typeface="Arial"/>
                <a:cs typeface="Arial"/>
              </a:rPr>
              <a:t>with </a:t>
            </a:r>
            <a:r>
              <a:rPr sz="3200" spc="10" dirty="0">
                <a:latin typeface="Arial"/>
                <a:cs typeface="Arial"/>
              </a:rPr>
              <a:t>two </a:t>
            </a:r>
            <a:r>
              <a:rPr sz="3200" spc="-30" dirty="0">
                <a:latin typeface="Arial"/>
                <a:cs typeface="Arial"/>
              </a:rPr>
              <a:t>or </a:t>
            </a:r>
            <a:r>
              <a:rPr sz="3200" spc="-110" dirty="0">
                <a:latin typeface="Arial"/>
                <a:cs typeface="Arial"/>
              </a:rPr>
              <a:t>more  </a:t>
            </a:r>
            <a:r>
              <a:rPr sz="3200" spc="-95" dirty="0">
                <a:latin typeface="Arial"/>
                <a:cs typeface="Arial"/>
              </a:rPr>
              <a:t>individuals </a:t>
            </a:r>
            <a:r>
              <a:rPr sz="3200" spc="-120" dirty="0">
                <a:latin typeface="Arial"/>
                <a:cs typeface="Arial"/>
              </a:rPr>
              <a:t>face-to-face </a:t>
            </a:r>
            <a:r>
              <a:rPr sz="3200" spc="-30" dirty="0">
                <a:latin typeface="Arial"/>
                <a:cs typeface="Arial"/>
              </a:rPr>
              <a:t>or </a:t>
            </a:r>
            <a:r>
              <a:rPr sz="3200" spc="-220" dirty="0">
                <a:latin typeface="Arial"/>
                <a:cs typeface="Arial"/>
              </a:rPr>
              <a:t>use </a:t>
            </a:r>
            <a:r>
              <a:rPr sz="3200" spc="-250" dirty="0">
                <a:latin typeface="Arial"/>
                <a:cs typeface="Arial"/>
              </a:rPr>
              <a:t>a </a:t>
            </a:r>
            <a:r>
              <a:rPr sz="3200" spc="-105" dirty="0">
                <a:latin typeface="Arial"/>
                <a:cs typeface="Arial"/>
              </a:rPr>
              <a:t>medium</a:t>
            </a:r>
            <a:r>
              <a:rPr sz="3200" spc="-310" dirty="0">
                <a:latin typeface="Arial"/>
                <a:cs typeface="Arial"/>
              </a:rPr>
              <a:t> </a:t>
            </a:r>
            <a:r>
              <a:rPr sz="3200" spc="-105" dirty="0">
                <a:latin typeface="Arial"/>
                <a:cs typeface="Arial"/>
              </a:rPr>
              <a:t>(like  </a:t>
            </a:r>
            <a:r>
              <a:rPr sz="3200" spc="-254" dirty="0">
                <a:latin typeface="Arial"/>
                <a:cs typeface="Arial"/>
              </a:rPr>
              <a:t>a </a:t>
            </a:r>
            <a:r>
              <a:rPr sz="3200" spc="-145" dirty="0">
                <a:latin typeface="Arial"/>
                <a:cs typeface="Arial"/>
              </a:rPr>
              <a:t>conference</a:t>
            </a:r>
            <a:r>
              <a:rPr sz="3200" spc="-75" dirty="0">
                <a:latin typeface="Arial"/>
                <a:cs typeface="Arial"/>
              </a:rPr>
              <a:t> </a:t>
            </a:r>
            <a:r>
              <a:rPr sz="3200" spc="-114" dirty="0">
                <a:latin typeface="Arial"/>
                <a:cs typeface="Arial"/>
              </a:rPr>
              <a:t>call).</a:t>
            </a:r>
            <a:endParaRPr sz="3200">
              <a:latin typeface="Arial"/>
              <a:cs typeface="Arial"/>
            </a:endParaRPr>
          </a:p>
          <a:p>
            <a:pPr marL="814069" marR="523875" indent="-344805" algn="just">
              <a:lnSpc>
                <a:spcPct val="100000"/>
              </a:lnSpc>
              <a:spcBef>
                <a:spcPts val="775"/>
              </a:spcBef>
              <a:buChar char="•"/>
              <a:tabLst>
                <a:tab pos="814705" algn="l"/>
              </a:tabLst>
            </a:pPr>
            <a:r>
              <a:rPr sz="3200" spc="-110" dirty="0">
                <a:latin typeface="Arial"/>
                <a:cs typeface="Arial"/>
              </a:rPr>
              <a:t>Patient </a:t>
            </a:r>
            <a:r>
              <a:rPr sz="3200" spc="-185" dirty="0">
                <a:latin typeface="Arial"/>
                <a:cs typeface="Arial"/>
              </a:rPr>
              <a:t>care </a:t>
            </a:r>
            <a:r>
              <a:rPr sz="3200" spc="-160" dirty="0">
                <a:latin typeface="Arial"/>
                <a:cs typeface="Arial"/>
              </a:rPr>
              <a:t>conferences, </a:t>
            </a:r>
            <a:r>
              <a:rPr sz="3200" spc="-80" dirty="0">
                <a:latin typeface="Arial"/>
                <a:cs typeface="Arial"/>
              </a:rPr>
              <a:t>staff </a:t>
            </a:r>
            <a:r>
              <a:rPr sz="3200" spc="-135" dirty="0">
                <a:latin typeface="Arial"/>
                <a:cs typeface="Arial"/>
              </a:rPr>
              <a:t>meetings</a:t>
            </a:r>
            <a:r>
              <a:rPr sz="3200" spc="-240" dirty="0">
                <a:latin typeface="Arial"/>
                <a:cs typeface="Arial"/>
              </a:rPr>
              <a:t> </a:t>
            </a:r>
            <a:r>
              <a:rPr sz="3200" spc="40" dirty="0">
                <a:latin typeface="Arial"/>
                <a:cs typeface="Arial"/>
              </a:rPr>
              <a:t>&amp;  </a:t>
            </a:r>
            <a:r>
              <a:rPr sz="3200" spc="-80" dirty="0">
                <a:latin typeface="Arial"/>
                <a:cs typeface="Arial"/>
              </a:rPr>
              <a:t>reports </a:t>
            </a:r>
            <a:r>
              <a:rPr sz="3200" spc="-150" dirty="0">
                <a:latin typeface="Arial"/>
                <a:cs typeface="Arial"/>
              </a:rPr>
              <a:t>are good </a:t>
            </a:r>
            <a:r>
              <a:rPr sz="3200" spc="-190" dirty="0">
                <a:latin typeface="Arial"/>
                <a:cs typeface="Arial"/>
              </a:rPr>
              <a:t>examples </a:t>
            </a:r>
            <a:r>
              <a:rPr sz="3200" spc="-10" dirty="0">
                <a:latin typeface="Arial"/>
                <a:cs typeface="Arial"/>
              </a:rPr>
              <a:t>of </a:t>
            </a:r>
            <a:r>
              <a:rPr sz="3200" spc="-120" dirty="0">
                <a:latin typeface="Arial"/>
                <a:cs typeface="Arial"/>
              </a:rPr>
              <a:t>small-group  </a:t>
            </a:r>
            <a:r>
              <a:rPr sz="3200" spc="-105" dirty="0">
                <a:latin typeface="Arial"/>
                <a:cs typeface="Arial"/>
              </a:rPr>
              <a:t>communication.</a:t>
            </a:r>
            <a:endParaRPr sz="3200">
              <a:latin typeface="Arial"/>
              <a:cs typeface="Arial"/>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26</a:t>
            </a:fld>
            <a:endParaRPr spc="-6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990600"/>
          </a:xfrm>
          <a:custGeom>
            <a:avLst/>
            <a:gdLst/>
            <a:ahLst/>
            <a:cxnLst/>
            <a:rect l="l" t="t" r="r" b="b"/>
            <a:pathLst>
              <a:path w="9144000" h="990600">
                <a:moveTo>
                  <a:pt x="9144000" y="0"/>
                </a:moveTo>
                <a:lnTo>
                  <a:pt x="0" y="0"/>
                </a:lnTo>
                <a:lnTo>
                  <a:pt x="0" y="990600"/>
                </a:lnTo>
                <a:lnTo>
                  <a:pt x="9144000" y="990600"/>
                </a:lnTo>
                <a:lnTo>
                  <a:pt x="9144000" y="0"/>
                </a:lnTo>
                <a:close/>
              </a:path>
            </a:pathLst>
          </a:custGeom>
          <a:solidFill>
            <a:srgbClr val="FFFF00"/>
          </a:solidFill>
        </p:spPr>
        <p:txBody>
          <a:bodyPr wrap="square" lIns="0" tIns="0" rIns="0" bIns="0" rtlCol="0"/>
          <a:lstStyle/>
          <a:p>
            <a:endParaRPr/>
          </a:p>
        </p:txBody>
      </p:sp>
      <p:sp>
        <p:nvSpPr>
          <p:cNvPr id="3" name="object 3"/>
          <p:cNvSpPr txBox="1"/>
          <p:nvPr/>
        </p:nvSpPr>
        <p:spPr>
          <a:xfrm>
            <a:off x="78739" y="214325"/>
            <a:ext cx="8650605" cy="5234305"/>
          </a:xfrm>
          <a:prstGeom prst="rect">
            <a:avLst/>
          </a:prstGeom>
        </p:spPr>
        <p:txBody>
          <a:bodyPr vert="horz" wrap="square" lIns="0" tIns="12065" rIns="0" bIns="0" rtlCol="0">
            <a:spAutoFit/>
          </a:bodyPr>
          <a:lstStyle/>
          <a:p>
            <a:pPr marL="12700">
              <a:lnSpc>
                <a:spcPct val="100000"/>
              </a:lnSpc>
              <a:spcBef>
                <a:spcPts val="95"/>
              </a:spcBef>
            </a:pPr>
            <a:r>
              <a:rPr sz="3200" b="1" spc="-15" dirty="0">
                <a:latin typeface="Carlito"/>
                <a:cs typeface="Carlito"/>
              </a:rPr>
              <a:t>III. </a:t>
            </a:r>
            <a:r>
              <a:rPr sz="3200" b="1" spc="-5" dirty="0">
                <a:latin typeface="Carlito"/>
                <a:cs typeface="Carlito"/>
              </a:rPr>
              <a:t>Based on </a:t>
            </a:r>
            <a:r>
              <a:rPr sz="3200" b="1" spc="-10" dirty="0">
                <a:latin typeface="Carlito"/>
                <a:cs typeface="Carlito"/>
              </a:rPr>
              <a:t>the </a:t>
            </a:r>
            <a:r>
              <a:rPr sz="3200" b="1" spc="-15" dirty="0">
                <a:latin typeface="Carlito"/>
                <a:cs typeface="Carlito"/>
              </a:rPr>
              <a:t>levels </a:t>
            </a:r>
            <a:r>
              <a:rPr sz="3200" b="1" dirty="0">
                <a:latin typeface="Carlito"/>
                <a:cs typeface="Carlito"/>
              </a:rPr>
              <a:t>of</a:t>
            </a:r>
            <a:r>
              <a:rPr sz="3200" b="1" spc="65" dirty="0">
                <a:latin typeface="Carlito"/>
                <a:cs typeface="Carlito"/>
              </a:rPr>
              <a:t> </a:t>
            </a:r>
            <a:r>
              <a:rPr sz="3200" b="1" spc="-10" dirty="0">
                <a:latin typeface="Carlito"/>
                <a:cs typeface="Carlito"/>
              </a:rPr>
              <a:t>communication</a:t>
            </a:r>
            <a:endParaRPr sz="3200">
              <a:latin typeface="Carlito"/>
              <a:cs typeface="Carlito"/>
            </a:endParaRPr>
          </a:p>
          <a:p>
            <a:pPr>
              <a:lnSpc>
                <a:spcPct val="100000"/>
              </a:lnSpc>
              <a:spcBef>
                <a:spcPts val="50"/>
              </a:spcBef>
            </a:pPr>
            <a:endParaRPr sz="3350">
              <a:latin typeface="Carlito"/>
              <a:cs typeface="Carlito"/>
            </a:endParaRPr>
          </a:p>
          <a:p>
            <a:pPr marL="317500">
              <a:lnSpc>
                <a:spcPct val="100000"/>
              </a:lnSpc>
            </a:pPr>
            <a:r>
              <a:rPr sz="3200" b="1" spc="-10" dirty="0">
                <a:latin typeface="Carlito"/>
                <a:cs typeface="Carlito"/>
              </a:rPr>
              <a:t>e) </a:t>
            </a:r>
            <a:r>
              <a:rPr sz="3200" b="1" spc="-5" dirty="0">
                <a:latin typeface="Carlito"/>
                <a:cs typeface="Carlito"/>
              </a:rPr>
              <a:t>Public</a:t>
            </a:r>
            <a:r>
              <a:rPr sz="3200" b="1" spc="5" dirty="0">
                <a:latin typeface="Carlito"/>
                <a:cs typeface="Carlito"/>
              </a:rPr>
              <a:t> </a:t>
            </a:r>
            <a:r>
              <a:rPr sz="3200" b="1" spc="-10" dirty="0">
                <a:latin typeface="Carlito"/>
                <a:cs typeface="Carlito"/>
              </a:rPr>
              <a:t>communication</a:t>
            </a:r>
            <a:endParaRPr sz="3200">
              <a:latin typeface="Carlito"/>
              <a:cs typeface="Carlito"/>
            </a:endParaRPr>
          </a:p>
          <a:p>
            <a:pPr marL="661670" marR="551815" indent="-344805">
              <a:lnSpc>
                <a:spcPct val="100000"/>
              </a:lnSpc>
              <a:spcBef>
                <a:spcPts val="770"/>
              </a:spcBef>
              <a:buChar char="•"/>
              <a:tabLst>
                <a:tab pos="661670" algn="l"/>
                <a:tab pos="662305" algn="l"/>
              </a:tabLst>
            </a:pPr>
            <a:r>
              <a:rPr sz="3200" spc="-150" dirty="0">
                <a:latin typeface="Arial"/>
                <a:cs typeface="Arial"/>
              </a:rPr>
              <a:t>Public </a:t>
            </a:r>
            <a:r>
              <a:rPr sz="3200" spc="-160" dirty="0">
                <a:latin typeface="Arial"/>
                <a:cs typeface="Arial"/>
              </a:rPr>
              <a:t>is </a:t>
            </a:r>
            <a:r>
              <a:rPr sz="3200" spc="-130" dirty="0">
                <a:latin typeface="Arial"/>
                <a:cs typeface="Arial"/>
              </a:rPr>
              <a:t>generally </a:t>
            </a:r>
            <a:r>
              <a:rPr sz="3200" spc="-90" dirty="0">
                <a:latin typeface="Arial"/>
                <a:cs typeface="Arial"/>
              </a:rPr>
              <a:t>defined </a:t>
            </a:r>
            <a:r>
              <a:rPr sz="3200" spc="-300" dirty="0">
                <a:latin typeface="Arial"/>
                <a:cs typeface="Arial"/>
              </a:rPr>
              <a:t>as </a:t>
            </a:r>
            <a:r>
              <a:rPr sz="3200" spc="-254" dirty="0">
                <a:latin typeface="Arial"/>
                <a:cs typeface="Arial"/>
              </a:rPr>
              <a:t>a </a:t>
            </a:r>
            <a:r>
              <a:rPr sz="3200" spc="-145" dirty="0">
                <a:latin typeface="Arial"/>
                <a:cs typeface="Arial"/>
              </a:rPr>
              <a:t>large </a:t>
            </a:r>
            <a:r>
              <a:rPr sz="3200" spc="-120" dirty="0">
                <a:latin typeface="Arial"/>
                <a:cs typeface="Arial"/>
              </a:rPr>
              <a:t>group </a:t>
            </a:r>
            <a:r>
              <a:rPr sz="3200" spc="-15" dirty="0">
                <a:latin typeface="Arial"/>
                <a:cs typeface="Arial"/>
              </a:rPr>
              <a:t>of  </a:t>
            </a:r>
            <a:r>
              <a:rPr sz="3200" spc="-110" dirty="0">
                <a:latin typeface="Arial"/>
                <a:cs typeface="Arial"/>
              </a:rPr>
              <a:t>people.</a:t>
            </a:r>
            <a:endParaRPr sz="3200">
              <a:latin typeface="Arial"/>
              <a:cs typeface="Arial"/>
            </a:endParaRPr>
          </a:p>
          <a:p>
            <a:pPr marL="661670" marR="982980" indent="-344805">
              <a:lnSpc>
                <a:spcPct val="100000"/>
              </a:lnSpc>
              <a:spcBef>
                <a:spcPts val="775"/>
              </a:spcBef>
              <a:buChar char="•"/>
              <a:tabLst>
                <a:tab pos="661670" algn="l"/>
                <a:tab pos="662305" algn="l"/>
              </a:tabLst>
            </a:pPr>
            <a:r>
              <a:rPr sz="3200" spc="-130" dirty="0">
                <a:latin typeface="Arial"/>
                <a:cs typeface="Arial"/>
              </a:rPr>
              <a:t>Communication </a:t>
            </a:r>
            <a:r>
              <a:rPr sz="3200" spc="20" dirty="0">
                <a:latin typeface="Arial"/>
                <a:cs typeface="Arial"/>
              </a:rPr>
              <a:t>with </a:t>
            </a:r>
            <a:r>
              <a:rPr sz="3200" spc="-204" dirty="0">
                <a:latin typeface="Arial"/>
                <a:cs typeface="Arial"/>
              </a:rPr>
              <a:t>such </a:t>
            </a:r>
            <a:r>
              <a:rPr sz="3200" spc="-250" dirty="0">
                <a:latin typeface="Arial"/>
                <a:cs typeface="Arial"/>
              </a:rPr>
              <a:t>a </a:t>
            </a:r>
            <a:r>
              <a:rPr sz="3200" spc="-145" dirty="0">
                <a:latin typeface="Arial"/>
                <a:cs typeface="Arial"/>
              </a:rPr>
              <a:t>large </a:t>
            </a:r>
            <a:r>
              <a:rPr sz="3200" spc="-120" dirty="0">
                <a:latin typeface="Arial"/>
                <a:cs typeface="Arial"/>
              </a:rPr>
              <a:t>group </a:t>
            </a:r>
            <a:r>
              <a:rPr sz="3200" spc="-10" dirty="0">
                <a:latin typeface="Arial"/>
                <a:cs typeface="Arial"/>
              </a:rPr>
              <a:t>of  </a:t>
            </a:r>
            <a:r>
              <a:rPr sz="3200" spc="-114" dirty="0">
                <a:latin typeface="Arial"/>
                <a:cs typeface="Arial"/>
              </a:rPr>
              <a:t>people </a:t>
            </a:r>
            <a:r>
              <a:rPr sz="3200" spc="-165" dirty="0">
                <a:latin typeface="Arial"/>
                <a:cs typeface="Arial"/>
              </a:rPr>
              <a:t>is </a:t>
            </a:r>
            <a:r>
              <a:rPr sz="3200" spc="-105" dirty="0">
                <a:latin typeface="Arial"/>
                <a:cs typeface="Arial"/>
              </a:rPr>
              <a:t>known </a:t>
            </a:r>
            <a:r>
              <a:rPr sz="3200" spc="-305" dirty="0">
                <a:latin typeface="Arial"/>
                <a:cs typeface="Arial"/>
              </a:rPr>
              <a:t>as </a:t>
            </a:r>
            <a:r>
              <a:rPr sz="3200" spc="-85" dirty="0">
                <a:latin typeface="Arial"/>
                <a:cs typeface="Arial"/>
              </a:rPr>
              <a:t>public</a:t>
            </a:r>
            <a:r>
              <a:rPr sz="3200" spc="-45" dirty="0">
                <a:latin typeface="Arial"/>
                <a:cs typeface="Arial"/>
              </a:rPr>
              <a:t> </a:t>
            </a:r>
            <a:r>
              <a:rPr sz="3200" spc="-105" dirty="0">
                <a:latin typeface="Arial"/>
                <a:cs typeface="Arial"/>
              </a:rPr>
              <a:t>communication.</a:t>
            </a:r>
            <a:endParaRPr sz="3200">
              <a:latin typeface="Arial"/>
              <a:cs typeface="Arial"/>
            </a:endParaRPr>
          </a:p>
          <a:p>
            <a:pPr marL="661670" marR="5080" indent="-344805">
              <a:lnSpc>
                <a:spcPct val="100000"/>
              </a:lnSpc>
              <a:spcBef>
                <a:spcPts val="775"/>
              </a:spcBef>
              <a:buChar char="•"/>
              <a:tabLst>
                <a:tab pos="661670" algn="l"/>
                <a:tab pos="662305" algn="l"/>
              </a:tabLst>
            </a:pPr>
            <a:r>
              <a:rPr sz="3200" spc="-150" dirty="0">
                <a:latin typeface="Arial"/>
                <a:cs typeface="Arial"/>
              </a:rPr>
              <a:t>Public </a:t>
            </a:r>
            <a:r>
              <a:rPr sz="3200" spc="-105" dirty="0">
                <a:latin typeface="Arial"/>
                <a:cs typeface="Arial"/>
              </a:rPr>
              <a:t>communication </a:t>
            </a:r>
            <a:r>
              <a:rPr sz="3200" spc="-114" dirty="0">
                <a:latin typeface="Arial"/>
                <a:cs typeface="Arial"/>
              </a:rPr>
              <a:t>requires </a:t>
            </a:r>
            <a:r>
              <a:rPr sz="3200" spc="-140" dirty="0">
                <a:latin typeface="Arial"/>
                <a:cs typeface="Arial"/>
              </a:rPr>
              <a:t>essential </a:t>
            </a:r>
            <a:r>
              <a:rPr sz="3200" spc="-130" dirty="0">
                <a:latin typeface="Arial"/>
                <a:cs typeface="Arial"/>
              </a:rPr>
              <a:t>skills </a:t>
            </a:r>
            <a:r>
              <a:rPr sz="3200" spc="40" dirty="0">
                <a:latin typeface="Arial"/>
                <a:cs typeface="Arial"/>
              </a:rPr>
              <a:t>to  </a:t>
            </a:r>
            <a:r>
              <a:rPr sz="3200" spc="-95" dirty="0">
                <a:latin typeface="Arial"/>
                <a:cs typeface="Arial"/>
              </a:rPr>
              <a:t>influence </a:t>
            </a:r>
            <a:r>
              <a:rPr sz="3200" spc="-114" dirty="0">
                <a:latin typeface="Arial"/>
                <a:cs typeface="Arial"/>
              </a:rPr>
              <a:t>people </a:t>
            </a:r>
            <a:r>
              <a:rPr sz="3200" spc="-50" dirty="0">
                <a:latin typeface="Arial"/>
                <a:cs typeface="Arial"/>
              </a:rPr>
              <a:t>at </a:t>
            </a:r>
            <a:r>
              <a:rPr sz="3200" spc="-145" dirty="0">
                <a:latin typeface="Arial"/>
                <a:cs typeface="Arial"/>
              </a:rPr>
              <a:t>large </a:t>
            </a:r>
            <a:r>
              <a:rPr sz="3200" spc="40" dirty="0">
                <a:latin typeface="Arial"/>
                <a:cs typeface="Arial"/>
              </a:rPr>
              <a:t>&amp; </a:t>
            </a:r>
            <a:r>
              <a:rPr sz="3200" spc="-130" dirty="0">
                <a:latin typeface="Arial"/>
                <a:cs typeface="Arial"/>
              </a:rPr>
              <a:t>media </a:t>
            </a:r>
            <a:r>
              <a:rPr sz="3200" spc="-75" dirty="0">
                <a:latin typeface="Arial"/>
                <a:cs typeface="Arial"/>
              </a:rPr>
              <a:t>material </a:t>
            </a:r>
            <a:r>
              <a:rPr sz="3200" spc="35" dirty="0">
                <a:latin typeface="Arial"/>
                <a:cs typeface="Arial"/>
              </a:rPr>
              <a:t>to  </a:t>
            </a:r>
            <a:r>
              <a:rPr sz="3200" spc="-165" dirty="0">
                <a:latin typeface="Arial"/>
                <a:cs typeface="Arial"/>
              </a:rPr>
              <a:t>reach </a:t>
            </a:r>
            <a:r>
              <a:rPr sz="3200" spc="-120" dirty="0">
                <a:latin typeface="Arial"/>
                <a:cs typeface="Arial"/>
              </a:rPr>
              <a:t>member </a:t>
            </a:r>
            <a:r>
              <a:rPr sz="3200" spc="-10" dirty="0">
                <a:latin typeface="Arial"/>
                <a:cs typeface="Arial"/>
              </a:rPr>
              <a:t>of </a:t>
            </a:r>
            <a:r>
              <a:rPr sz="3200" spc="-40" dirty="0">
                <a:latin typeface="Arial"/>
                <a:cs typeface="Arial"/>
              </a:rPr>
              <a:t>the </a:t>
            </a:r>
            <a:r>
              <a:rPr sz="3200" spc="-85" dirty="0">
                <a:latin typeface="Arial"/>
                <a:cs typeface="Arial"/>
              </a:rPr>
              <a:t>public </a:t>
            </a:r>
            <a:r>
              <a:rPr sz="3200" spc="-110" dirty="0">
                <a:latin typeface="Arial"/>
                <a:cs typeface="Arial"/>
              </a:rPr>
              <a:t>clearly </a:t>
            </a:r>
            <a:r>
              <a:rPr sz="3200" spc="40" dirty="0">
                <a:latin typeface="Arial"/>
                <a:cs typeface="Arial"/>
              </a:rPr>
              <a:t>&amp;</a:t>
            </a:r>
            <a:r>
              <a:rPr sz="3200" spc="-490" dirty="0">
                <a:latin typeface="Arial"/>
                <a:cs typeface="Arial"/>
              </a:rPr>
              <a:t> </a:t>
            </a:r>
            <a:r>
              <a:rPr sz="3200" spc="-105" dirty="0">
                <a:latin typeface="Arial"/>
                <a:cs typeface="Arial"/>
              </a:rPr>
              <a:t>loudly.</a:t>
            </a:r>
            <a:endParaRPr sz="3200">
              <a:latin typeface="Arial"/>
              <a:cs typeface="Arial"/>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27</a:t>
            </a:fld>
            <a:endParaRPr spc="-6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510968"/>
            <a:ext cx="7210425" cy="2660015"/>
          </a:xfrm>
          <a:prstGeom prst="rect">
            <a:avLst/>
          </a:prstGeom>
        </p:spPr>
        <p:txBody>
          <a:bodyPr vert="horz" wrap="square" lIns="0" tIns="110490" rIns="0" bIns="0" rtlCol="0">
            <a:spAutoFit/>
          </a:bodyPr>
          <a:lstStyle/>
          <a:p>
            <a:pPr marL="12700">
              <a:lnSpc>
                <a:spcPct val="100000"/>
              </a:lnSpc>
              <a:spcBef>
                <a:spcPts val="870"/>
              </a:spcBef>
            </a:pPr>
            <a:r>
              <a:rPr sz="3200" b="1" spc="15" dirty="0">
                <a:latin typeface="Carlito"/>
                <a:cs typeface="Carlito"/>
              </a:rPr>
              <a:t>f) </a:t>
            </a:r>
            <a:r>
              <a:rPr sz="3200" b="1" spc="-20" dirty="0">
                <a:latin typeface="Carlito"/>
                <a:cs typeface="Carlito"/>
              </a:rPr>
              <a:t>Organizational</a:t>
            </a:r>
            <a:r>
              <a:rPr sz="3200" b="1" spc="-30" dirty="0">
                <a:latin typeface="Carlito"/>
                <a:cs typeface="Carlito"/>
              </a:rPr>
              <a:t> </a:t>
            </a:r>
            <a:r>
              <a:rPr sz="3200" b="1" spc="-10" dirty="0">
                <a:latin typeface="Carlito"/>
                <a:cs typeface="Carlito"/>
              </a:rPr>
              <a:t>communication</a:t>
            </a:r>
            <a:endParaRPr sz="3200">
              <a:latin typeface="Carlito"/>
              <a:cs typeface="Carlito"/>
            </a:endParaRPr>
          </a:p>
          <a:p>
            <a:pPr marL="356870" marR="5080" indent="-344805">
              <a:lnSpc>
                <a:spcPct val="100000"/>
              </a:lnSpc>
              <a:spcBef>
                <a:spcPts val="770"/>
              </a:spcBef>
              <a:buChar char="•"/>
              <a:tabLst>
                <a:tab pos="356870" algn="l"/>
                <a:tab pos="357505" algn="l"/>
              </a:tabLst>
            </a:pPr>
            <a:r>
              <a:rPr sz="3200" spc="50" dirty="0">
                <a:latin typeface="Arial"/>
                <a:cs typeface="Arial"/>
              </a:rPr>
              <a:t>It </a:t>
            </a:r>
            <a:r>
              <a:rPr sz="3200" spc="-185" dirty="0">
                <a:latin typeface="Arial"/>
                <a:cs typeface="Arial"/>
              </a:rPr>
              <a:t>takes </a:t>
            </a:r>
            <a:r>
              <a:rPr sz="3200" spc="-155" dirty="0">
                <a:latin typeface="Arial"/>
                <a:cs typeface="Arial"/>
              </a:rPr>
              <a:t>place </a:t>
            </a:r>
            <a:r>
              <a:rPr sz="3200" spc="-110" dirty="0">
                <a:latin typeface="Arial"/>
                <a:cs typeface="Arial"/>
              </a:rPr>
              <a:t>when </a:t>
            </a:r>
            <a:r>
              <a:rPr sz="3200" spc="-95" dirty="0">
                <a:latin typeface="Arial"/>
                <a:cs typeface="Arial"/>
              </a:rPr>
              <a:t>individuals </a:t>
            </a:r>
            <a:r>
              <a:rPr sz="3200" spc="40" dirty="0">
                <a:latin typeface="Arial"/>
                <a:cs typeface="Arial"/>
              </a:rPr>
              <a:t>&amp; </a:t>
            </a:r>
            <a:r>
              <a:rPr sz="3200" spc="-165" dirty="0">
                <a:latin typeface="Arial"/>
                <a:cs typeface="Arial"/>
              </a:rPr>
              <a:t>groups  </a:t>
            </a:r>
            <a:r>
              <a:rPr sz="3200" dirty="0">
                <a:latin typeface="Arial"/>
                <a:cs typeface="Arial"/>
              </a:rPr>
              <a:t>within </a:t>
            </a:r>
            <a:r>
              <a:rPr sz="3200" spc="-180" dirty="0">
                <a:latin typeface="Arial"/>
                <a:cs typeface="Arial"/>
              </a:rPr>
              <a:t>an </a:t>
            </a:r>
            <a:r>
              <a:rPr sz="3200" spc="-120" dirty="0">
                <a:latin typeface="Arial"/>
                <a:cs typeface="Arial"/>
              </a:rPr>
              <a:t>organization </a:t>
            </a:r>
            <a:r>
              <a:rPr sz="3200" spc="-125" dirty="0">
                <a:latin typeface="Arial"/>
                <a:cs typeface="Arial"/>
              </a:rPr>
              <a:t>communicate</a:t>
            </a:r>
            <a:r>
              <a:rPr sz="3200" spc="-355" dirty="0">
                <a:latin typeface="Arial"/>
                <a:cs typeface="Arial"/>
              </a:rPr>
              <a:t> </a:t>
            </a:r>
            <a:r>
              <a:rPr sz="3200" spc="20" dirty="0">
                <a:latin typeface="Arial"/>
                <a:cs typeface="Arial"/>
              </a:rPr>
              <a:t>with  </a:t>
            </a:r>
            <a:r>
              <a:rPr sz="3200" spc="-200" dirty="0">
                <a:latin typeface="Arial"/>
                <a:cs typeface="Arial"/>
              </a:rPr>
              <a:t>each </a:t>
            </a:r>
            <a:r>
              <a:rPr sz="3200" spc="-35" dirty="0">
                <a:latin typeface="Arial"/>
                <a:cs typeface="Arial"/>
              </a:rPr>
              <a:t>other </a:t>
            </a:r>
            <a:r>
              <a:rPr sz="3200" spc="30" dirty="0">
                <a:latin typeface="Arial"/>
                <a:cs typeface="Arial"/>
              </a:rPr>
              <a:t>to </a:t>
            </a:r>
            <a:r>
              <a:rPr sz="3200" spc="-170" dirty="0">
                <a:latin typeface="Arial"/>
                <a:cs typeface="Arial"/>
              </a:rPr>
              <a:t>achieve </a:t>
            </a:r>
            <a:r>
              <a:rPr sz="3200" spc="-140" dirty="0">
                <a:latin typeface="Arial"/>
                <a:cs typeface="Arial"/>
              </a:rPr>
              <a:t>established  </a:t>
            </a:r>
            <a:r>
              <a:rPr sz="3200" spc="-120" dirty="0">
                <a:latin typeface="Arial"/>
                <a:cs typeface="Arial"/>
              </a:rPr>
              <a:t>organizational</a:t>
            </a:r>
            <a:r>
              <a:rPr sz="3200" spc="-185" dirty="0">
                <a:latin typeface="Arial"/>
                <a:cs typeface="Arial"/>
              </a:rPr>
              <a:t> </a:t>
            </a:r>
            <a:r>
              <a:rPr sz="3200" spc="-180" dirty="0">
                <a:latin typeface="Arial"/>
                <a:cs typeface="Arial"/>
              </a:rPr>
              <a:t>goals.</a:t>
            </a:r>
            <a:endParaRPr sz="3200">
              <a:latin typeface="Arial"/>
              <a:cs typeface="Arial"/>
            </a:endParaRPr>
          </a:p>
        </p:txBody>
      </p:sp>
      <p:sp>
        <p:nvSpPr>
          <p:cNvPr id="3" name="object 3"/>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FFFF00"/>
          </a:solidFill>
        </p:spPr>
        <p:txBody>
          <a:bodyPr wrap="square" lIns="0" tIns="0" rIns="0" bIns="0" rtlCol="0"/>
          <a:lstStyle/>
          <a:p>
            <a:endParaRPr/>
          </a:p>
        </p:txBody>
      </p:sp>
      <p:sp>
        <p:nvSpPr>
          <p:cNvPr id="4" name="object 4"/>
          <p:cNvSpPr txBox="1">
            <a:spLocks noGrp="1"/>
          </p:cNvSpPr>
          <p:nvPr>
            <p:ph type="title"/>
          </p:nvPr>
        </p:nvSpPr>
        <p:spPr>
          <a:xfrm>
            <a:off x="78739" y="176225"/>
            <a:ext cx="6946265" cy="512445"/>
          </a:xfrm>
          <a:prstGeom prst="rect">
            <a:avLst/>
          </a:prstGeom>
        </p:spPr>
        <p:txBody>
          <a:bodyPr vert="horz" wrap="square" lIns="0" tIns="12065" rIns="0" bIns="0" rtlCol="0">
            <a:spAutoFit/>
          </a:bodyPr>
          <a:lstStyle/>
          <a:p>
            <a:pPr marL="12700">
              <a:lnSpc>
                <a:spcPct val="100000"/>
              </a:lnSpc>
              <a:spcBef>
                <a:spcPts val="95"/>
              </a:spcBef>
            </a:pPr>
            <a:r>
              <a:rPr sz="3200" spc="-15" dirty="0"/>
              <a:t>III. </a:t>
            </a:r>
            <a:r>
              <a:rPr sz="3200" spc="-5" dirty="0"/>
              <a:t>Based on </a:t>
            </a:r>
            <a:r>
              <a:rPr sz="3200" spc="-10" dirty="0"/>
              <a:t>the </a:t>
            </a:r>
            <a:r>
              <a:rPr sz="3200" spc="-15" dirty="0"/>
              <a:t>levels </a:t>
            </a:r>
            <a:r>
              <a:rPr sz="3200" dirty="0"/>
              <a:t>of</a:t>
            </a:r>
            <a:r>
              <a:rPr sz="3200" spc="65" dirty="0"/>
              <a:t> </a:t>
            </a:r>
            <a:r>
              <a:rPr sz="3200" spc="-10" dirty="0"/>
              <a:t>communication</a:t>
            </a:r>
            <a:endParaRPr sz="320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6" name="object 6"/>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28</a:t>
            </a:fld>
            <a:endParaRPr spc="-6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FF00"/>
          </a:solidFill>
        </p:spPr>
        <p:txBody>
          <a:bodyPr wrap="square" lIns="0" tIns="0" rIns="0" bIns="0" rtlCol="0"/>
          <a:lstStyle/>
          <a:p>
            <a:endParaRPr/>
          </a:p>
        </p:txBody>
      </p:sp>
      <p:sp>
        <p:nvSpPr>
          <p:cNvPr id="3" name="object 3"/>
          <p:cNvSpPr txBox="1"/>
          <p:nvPr/>
        </p:nvSpPr>
        <p:spPr>
          <a:xfrm>
            <a:off x="78739" y="138125"/>
            <a:ext cx="7929245" cy="4496435"/>
          </a:xfrm>
          <a:prstGeom prst="rect">
            <a:avLst/>
          </a:prstGeom>
        </p:spPr>
        <p:txBody>
          <a:bodyPr vert="horz" wrap="square" lIns="0" tIns="12065" rIns="0" bIns="0" rtlCol="0">
            <a:spAutoFit/>
          </a:bodyPr>
          <a:lstStyle/>
          <a:p>
            <a:pPr marL="518159" indent="-506095">
              <a:lnSpc>
                <a:spcPct val="100000"/>
              </a:lnSpc>
              <a:spcBef>
                <a:spcPts val="95"/>
              </a:spcBef>
              <a:buAutoNum type="romanUcPeriod" startAt="4"/>
              <a:tabLst>
                <a:tab pos="518795" algn="l"/>
              </a:tabLst>
            </a:pPr>
            <a:r>
              <a:rPr sz="3200" b="1" spc="-5" dirty="0">
                <a:latin typeface="Carlito"/>
                <a:cs typeface="Carlito"/>
              </a:rPr>
              <a:t>Based on </a:t>
            </a:r>
            <a:r>
              <a:rPr sz="3200" b="1" spc="-10" dirty="0">
                <a:latin typeface="Carlito"/>
                <a:cs typeface="Carlito"/>
              </a:rPr>
              <a:t>the </a:t>
            </a:r>
            <a:r>
              <a:rPr sz="3200" b="1" spc="-25" dirty="0">
                <a:latin typeface="Carlito"/>
                <a:cs typeface="Carlito"/>
              </a:rPr>
              <a:t>pattern </a:t>
            </a:r>
            <a:r>
              <a:rPr sz="3200" b="1" spc="-5" dirty="0">
                <a:latin typeface="Carlito"/>
                <a:cs typeface="Carlito"/>
              </a:rPr>
              <a:t>of</a:t>
            </a:r>
            <a:r>
              <a:rPr sz="3200" b="1" spc="90" dirty="0">
                <a:latin typeface="Carlito"/>
                <a:cs typeface="Carlito"/>
              </a:rPr>
              <a:t> </a:t>
            </a:r>
            <a:r>
              <a:rPr sz="3200" b="1" spc="-10" dirty="0">
                <a:latin typeface="Carlito"/>
                <a:cs typeface="Carlito"/>
              </a:rPr>
              <a:t>communication</a:t>
            </a:r>
            <a:endParaRPr sz="3200">
              <a:latin typeface="Carlito"/>
              <a:cs typeface="Carlito"/>
            </a:endParaRPr>
          </a:p>
          <a:p>
            <a:pPr>
              <a:lnSpc>
                <a:spcPct val="100000"/>
              </a:lnSpc>
              <a:spcBef>
                <a:spcPts val="10"/>
              </a:spcBef>
              <a:buFont typeface="Carlito"/>
              <a:buAutoNum type="romanUcPeriod" startAt="4"/>
            </a:pPr>
            <a:endParaRPr sz="2400">
              <a:latin typeface="Carlito"/>
              <a:cs typeface="Carlito"/>
            </a:endParaRPr>
          </a:p>
          <a:p>
            <a:pPr marL="1137285" lvl="1" indent="-515620">
              <a:lnSpc>
                <a:spcPct val="100000"/>
              </a:lnSpc>
              <a:buAutoNum type="alphaLcParenR"/>
              <a:tabLst>
                <a:tab pos="1137285" algn="l"/>
                <a:tab pos="1137920" algn="l"/>
              </a:tabLst>
            </a:pPr>
            <a:r>
              <a:rPr sz="3200" b="1" spc="-20" dirty="0">
                <a:latin typeface="Carlito"/>
                <a:cs typeface="Carlito"/>
              </a:rPr>
              <a:t>One-way</a:t>
            </a:r>
            <a:r>
              <a:rPr sz="3200" b="1" spc="-35" dirty="0">
                <a:latin typeface="Carlito"/>
                <a:cs typeface="Carlito"/>
              </a:rPr>
              <a:t> </a:t>
            </a:r>
            <a:r>
              <a:rPr sz="3200" b="1" spc="-10" dirty="0">
                <a:latin typeface="Carlito"/>
                <a:cs typeface="Carlito"/>
              </a:rPr>
              <a:t>communication</a:t>
            </a:r>
            <a:endParaRPr sz="3200">
              <a:latin typeface="Carlito"/>
              <a:cs typeface="Carlito"/>
            </a:endParaRPr>
          </a:p>
          <a:p>
            <a:pPr marL="1137285" marR="5080" indent="-515620">
              <a:lnSpc>
                <a:spcPct val="100000"/>
              </a:lnSpc>
              <a:spcBef>
                <a:spcPts val="770"/>
              </a:spcBef>
              <a:buChar char="•"/>
              <a:tabLst>
                <a:tab pos="1137285" algn="l"/>
                <a:tab pos="1137920" algn="l"/>
              </a:tabLst>
            </a:pPr>
            <a:r>
              <a:rPr sz="3200" spc="50" dirty="0">
                <a:latin typeface="Arial"/>
                <a:cs typeface="Arial"/>
              </a:rPr>
              <a:t>It </a:t>
            </a:r>
            <a:r>
              <a:rPr sz="3200" spc="-140" dirty="0">
                <a:latin typeface="Arial"/>
                <a:cs typeface="Arial"/>
              </a:rPr>
              <a:t>take </a:t>
            </a:r>
            <a:r>
              <a:rPr sz="3200" spc="-155" dirty="0">
                <a:latin typeface="Arial"/>
                <a:cs typeface="Arial"/>
              </a:rPr>
              <a:t>place </a:t>
            </a:r>
            <a:r>
              <a:rPr sz="3200" spc="-110" dirty="0">
                <a:latin typeface="Arial"/>
                <a:cs typeface="Arial"/>
              </a:rPr>
              <a:t>when </a:t>
            </a:r>
            <a:r>
              <a:rPr sz="3200" spc="-254" dirty="0">
                <a:latin typeface="Arial"/>
                <a:cs typeface="Arial"/>
              </a:rPr>
              <a:t>message </a:t>
            </a:r>
            <a:r>
              <a:rPr sz="3200" spc="-150" dirty="0">
                <a:latin typeface="Arial"/>
                <a:cs typeface="Arial"/>
              </a:rPr>
              <a:t>are</a:t>
            </a:r>
            <a:r>
              <a:rPr sz="3200" spc="-400" dirty="0">
                <a:latin typeface="Arial"/>
                <a:cs typeface="Arial"/>
              </a:rPr>
              <a:t> </a:t>
            </a:r>
            <a:r>
              <a:rPr sz="3200" spc="-105" dirty="0">
                <a:latin typeface="Arial"/>
                <a:cs typeface="Arial"/>
              </a:rPr>
              <a:t>delivered  </a:t>
            </a:r>
            <a:r>
              <a:rPr sz="3200" spc="35" dirty="0">
                <a:latin typeface="Arial"/>
                <a:cs typeface="Arial"/>
              </a:rPr>
              <a:t>to </a:t>
            </a:r>
            <a:r>
              <a:rPr sz="3200" spc="-40" dirty="0">
                <a:latin typeface="Arial"/>
                <a:cs typeface="Arial"/>
              </a:rPr>
              <a:t>the </a:t>
            </a:r>
            <a:r>
              <a:rPr sz="3200" spc="-150" dirty="0">
                <a:latin typeface="Arial"/>
                <a:cs typeface="Arial"/>
              </a:rPr>
              <a:t>audience </a:t>
            </a:r>
            <a:r>
              <a:rPr sz="3200" spc="-35" dirty="0">
                <a:latin typeface="Arial"/>
                <a:cs typeface="Arial"/>
              </a:rPr>
              <a:t>from </a:t>
            </a:r>
            <a:r>
              <a:rPr sz="3200" spc="-40" dirty="0">
                <a:latin typeface="Arial"/>
                <a:cs typeface="Arial"/>
              </a:rPr>
              <a:t>the </a:t>
            </a:r>
            <a:r>
              <a:rPr sz="3200" spc="-105" dirty="0">
                <a:latin typeface="Arial"/>
                <a:cs typeface="Arial"/>
              </a:rPr>
              <a:t>communicator  </a:t>
            </a:r>
            <a:r>
              <a:rPr sz="3200" spc="-90" dirty="0">
                <a:latin typeface="Arial"/>
                <a:cs typeface="Arial"/>
              </a:rPr>
              <a:t>only </a:t>
            </a:r>
            <a:r>
              <a:rPr sz="3200" spc="5" dirty="0">
                <a:latin typeface="Arial"/>
                <a:cs typeface="Arial"/>
              </a:rPr>
              <a:t>without </a:t>
            </a:r>
            <a:r>
              <a:rPr sz="3200" spc="-120" dirty="0">
                <a:latin typeface="Arial"/>
                <a:cs typeface="Arial"/>
              </a:rPr>
              <a:t>constant</a:t>
            </a:r>
            <a:r>
              <a:rPr sz="3200" spc="-380" dirty="0">
                <a:latin typeface="Arial"/>
                <a:cs typeface="Arial"/>
              </a:rPr>
              <a:t> </a:t>
            </a:r>
            <a:r>
              <a:rPr sz="3200" spc="-150" dirty="0">
                <a:latin typeface="Arial"/>
                <a:cs typeface="Arial"/>
              </a:rPr>
              <a:t>feedback.</a:t>
            </a:r>
            <a:endParaRPr sz="3200">
              <a:latin typeface="Arial"/>
              <a:cs typeface="Arial"/>
            </a:endParaRPr>
          </a:p>
          <a:p>
            <a:pPr marL="1137285" marR="308610" indent="-515620">
              <a:lnSpc>
                <a:spcPct val="100000"/>
              </a:lnSpc>
              <a:spcBef>
                <a:spcPts val="775"/>
              </a:spcBef>
              <a:buChar char="•"/>
              <a:tabLst>
                <a:tab pos="1137285" algn="l"/>
                <a:tab pos="1137920" algn="l"/>
              </a:tabLst>
            </a:pPr>
            <a:r>
              <a:rPr sz="3200" spc="-290" dirty="0">
                <a:latin typeface="Arial"/>
                <a:cs typeface="Arial"/>
              </a:rPr>
              <a:t>A </a:t>
            </a:r>
            <a:r>
              <a:rPr sz="3200" spc="-145" dirty="0">
                <a:latin typeface="Arial"/>
                <a:cs typeface="Arial"/>
              </a:rPr>
              <a:t>common </a:t>
            </a:r>
            <a:r>
              <a:rPr sz="3200" spc="-165" dirty="0">
                <a:latin typeface="Arial"/>
                <a:cs typeface="Arial"/>
              </a:rPr>
              <a:t>example </a:t>
            </a:r>
            <a:r>
              <a:rPr sz="3200" spc="-10" dirty="0">
                <a:latin typeface="Arial"/>
                <a:cs typeface="Arial"/>
              </a:rPr>
              <a:t>of </a:t>
            </a:r>
            <a:r>
              <a:rPr sz="3200" spc="-145" dirty="0">
                <a:latin typeface="Arial"/>
                <a:cs typeface="Arial"/>
              </a:rPr>
              <a:t>one-way  </a:t>
            </a:r>
            <a:r>
              <a:rPr sz="3200" spc="-105" dirty="0">
                <a:latin typeface="Arial"/>
                <a:cs typeface="Arial"/>
              </a:rPr>
              <a:t>communication </a:t>
            </a:r>
            <a:r>
              <a:rPr sz="3200" spc="-165" dirty="0">
                <a:latin typeface="Arial"/>
                <a:cs typeface="Arial"/>
              </a:rPr>
              <a:t>is </a:t>
            </a:r>
            <a:r>
              <a:rPr sz="3200" spc="-80" dirty="0">
                <a:latin typeface="Arial"/>
                <a:cs typeface="Arial"/>
              </a:rPr>
              <a:t>lecture </a:t>
            </a:r>
            <a:r>
              <a:rPr sz="3200" spc="-105" dirty="0">
                <a:latin typeface="Arial"/>
                <a:cs typeface="Arial"/>
              </a:rPr>
              <a:t>delivered </a:t>
            </a:r>
            <a:r>
              <a:rPr sz="3200" spc="-40" dirty="0">
                <a:latin typeface="Arial"/>
                <a:cs typeface="Arial"/>
              </a:rPr>
              <a:t>in</a:t>
            </a:r>
            <a:r>
              <a:rPr sz="3200" spc="-360" dirty="0">
                <a:latin typeface="Arial"/>
                <a:cs typeface="Arial"/>
              </a:rPr>
              <a:t> </a:t>
            </a:r>
            <a:r>
              <a:rPr sz="3200" spc="-254" dirty="0">
                <a:latin typeface="Arial"/>
                <a:cs typeface="Arial"/>
              </a:rPr>
              <a:t>a  </a:t>
            </a:r>
            <a:r>
              <a:rPr sz="3200" spc="-165" dirty="0">
                <a:latin typeface="Arial"/>
                <a:cs typeface="Arial"/>
              </a:rPr>
              <a:t>classroom.</a:t>
            </a:r>
            <a:endParaRPr sz="3200">
              <a:latin typeface="Arial"/>
              <a:cs typeface="Arial"/>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29</a:t>
            </a:fld>
            <a:endParaRPr spc="-6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3</a:t>
            </a:fld>
            <a:endParaRPr spc="-60" dirty="0"/>
          </a:p>
        </p:txBody>
      </p:sp>
      <p:sp>
        <p:nvSpPr>
          <p:cNvPr id="2" name="object 2"/>
          <p:cNvSpPr txBox="1">
            <a:spLocks noGrp="1"/>
          </p:cNvSpPr>
          <p:nvPr>
            <p:ph type="title"/>
          </p:nvPr>
        </p:nvSpPr>
        <p:spPr>
          <a:xfrm>
            <a:off x="536244" y="464896"/>
            <a:ext cx="6504940" cy="695325"/>
          </a:xfrm>
          <a:prstGeom prst="rect">
            <a:avLst/>
          </a:prstGeom>
        </p:spPr>
        <p:txBody>
          <a:bodyPr vert="horz" wrap="square" lIns="0" tIns="12065" rIns="0" bIns="0" rtlCol="0">
            <a:spAutoFit/>
          </a:bodyPr>
          <a:lstStyle/>
          <a:p>
            <a:pPr marL="12700">
              <a:lnSpc>
                <a:spcPct val="100000"/>
              </a:lnSpc>
              <a:spcBef>
                <a:spcPts val="95"/>
              </a:spcBef>
            </a:pPr>
            <a:r>
              <a:rPr sz="4400" b="0" spc="-80" dirty="0">
                <a:latin typeface="Arial"/>
                <a:cs typeface="Arial"/>
              </a:rPr>
              <a:t>Definition </a:t>
            </a:r>
            <a:r>
              <a:rPr sz="4400" b="0" spc="-10" dirty="0">
                <a:latin typeface="Arial"/>
                <a:cs typeface="Arial"/>
              </a:rPr>
              <a:t>of</a:t>
            </a:r>
            <a:r>
              <a:rPr sz="4400" b="0" spc="-350" dirty="0">
                <a:latin typeface="Arial"/>
                <a:cs typeface="Arial"/>
              </a:rPr>
              <a:t> </a:t>
            </a:r>
            <a:r>
              <a:rPr sz="4400" b="0" spc="-150" dirty="0">
                <a:latin typeface="Arial"/>
                <a:cs typeface="Arial"/>
              </a:rPr>
              <a:t>communication</a:t>
            </a:r>
            <a:endParaRPr sz="4400">
              <a:latin typeface="Arial"/>
              <a:cs typeface="Arial"/>
            </a:endParaRPr>
          </a:p>
        </p:txBody>
      </p:sp>
      <p:sp>
        <p:nvSpPr>
          <p:cNvPr id="3" name="object 3"/>
          <p:cNvSpPr txBox="1">
            <a:spLocks noGrp="1"/>
          </p:cNvSpPr>
          <p:nvPr>
            <p:ph type="body" idx="1"/>
          </p:nvPr>
        </p:nvSpPr>
        <p:spPr>
          <a:prstGeom prst="rect">
            <a:avLst/>
          </a:prstGeom>
        </p:spPr>
        <p:txBody>
          <a:bodyPr vert="horz" wrap="square" lIns="0" tIns="60325" rIns="0" bIns="0" rtlCol="0">
            <a:spAutoFit/>
          </a:bodyPr>
          <a:lstStyle/>
          <a:p>
            <a:pPr marL="358775" marR="153035" indent="-344805">
              <a:lnSpc>
                <a:spcPct val="90000"/>
              </a:lnSpc>
              <a:spcBef>
                <a:spcPts val="475"/>
              </a:spcBef>
              <a:buChar char="•"/>
              <a:tabLst>
                <a:tab pos="359410" algn="l"/>
                <a:tab pos="360045" algn="l"/>
              </a:tabLst>
            </a:pPr>
            <a:r>
              <a:rPr spc="-135" dirty="0"/>
              <a:t>Communication </a:t>
            </a:r>
            <a:r>
              <a:rPr spc="-165" dirty="0"/>
              <a:t>is </a:t>
            </a:r>
            <a:r>
              <a:rPr spc="-254" dirty="0"/>
              <a:t>a </a:t>
            </a:r>
            <a:r>
              <a:rPr spc="-200" dirty="0"/>
              <a:t>process </a:t>
            </a:r>
            <a:r>
              <a:rPr spc="-145" dirty="0"/>
              <a:t>by </a:t>
            </a:r>
            <a:r>
              <a:rPr spc="-95" dirty="0"/>
              <a:t>which  </a:t>
            </a:r>
            <a:r>
              <a:rPr spc="-50" dirty="0"/>
              <a:t>information </a:t>
            </a:r>
            <a:r>
              <a:rPr spc="-165" dirty="0"/>
              <a:t>is </a:t>
            </a:r>
            <a:r>
              <a:rPr spc="-204" dirty="0"/>
              <a:t>exchanged </a:t>
            </a:r>
            <a:r>
              <a:rPr spc="-100" dirty="0"/>
              <a:t>between</a:t>
            </a:r>
            <a:r>
              <a:rPr spc="-185" dirty="0"/>
              <a:t> </a:t>
            </a:r>
            <a:r>
              <a:rPr spc="-95" dirty="0"/>
              <a:t>individuals  </a:t>
            </a:r>
            <a:r>
              <a:rPr spc="-75" dirty="0"/>
              <a:t>through </a:t>
            </a:r>
            <a:r>
              <a:rPr spc="-254" dirty="0"/>
              <a:t>a </a:t>
            </a:r>
            <a:r>
              <a:rPr spc="-145" dirty="0"/>
              <a:t>common </a:t>
            </a:r>
            <a:r>
              <a:rPr spc="-190" dirty="0"/>
              <a:t>system </a:t>
            </a:r>
            <a:r>
              <a:rPr spc="-10" dirty="0"/>
              <a:t>of </a:t>
            </a:r>
            <a:r>
              <a:rPr spc="-175" dirty="0"/>
              <a:t>symbols </a:t>
            </a:r>
            <a:r>
              <a:rPr spc="40" dirty="0"/>
              <a:t>&amp; </a:t>
            </a:r>
            <a:r>
              <a:rPr spc="-215" dirty="0"/>
              <a:t>signs  </a:t>
            </a:r>
            <a:r>
              <a:rPr spc="-10" dirty="0"/>
              <a:t>of</a:t>
            </a:r>
            <a:r>
              <a:rPr spc="-195" dirty="0"/>
              <a:t> </a:t>
            </a:r>
            <a:r>
              <a:rPr spc="-145" dirty="0"/>
              <a:t>behavior.</a:t>
            </a:r>
          </a:p>
          <a:p>
            <a:pPr marL="4288790">
              <a:lnSpc>
                <a:spcPct val="100000"/>
              </a:lnSpc>
              <a:spcBef>
                <a:spcPts val="385"/>
              </a:spcBef>
              <a:tabLst>
                <a:tab pos="4634230" algn="l"/>
              </a:tabLst>
            </a:pPr>
            <a:r>
              <a:rPr spc="-90" dirty="0"/>
              <a:t>-	</a:t>
            </a:r>
            <a:r>
              <a:rPr spc="-150" dirty="0"/>
              <a:t>Webster’s</a:t>
            </a:r>
            <a:r>
              <a:rPr spc="-185" dirty="0"/>
              <a:t> </a:t>
            </a:r>
            <a:r>
              <a:rPr spc="-95" dirty="0"/>
              <a:t>Dictionary</a:t>
            </a:r>
          </a:p>
          <a:p>
            <a:pPr marL="358775" marR="267335" indent="-344805">
              <a:lnSpc>
                <a:spcPct val="90000"/>
              </a:lnSpc>
              <a:spcBef>
                <a:spcPts val="770"/>
              </a:spcBef>
              <a:buChar char="•"/>
              <a:tabLst>
                <a:tab pos="359410" algn="l"/>
                <a:tab pos="360045" algn="l"/>
              </a:tabLst>
            </a:pPr>
            <a:r>
              <a:rPr spc="-130" dirty="0"/>
              <a:t>Communication </a:t>
            </a:r>
            <a:r>
              <a:rPr spc="-165" dirty="0"/>
              <a:t>is </a:t>
            </a:r>
            <a:r>
              <a:rPr spc="-125" dirty="0"/>
              <a:t>interchange </a:t>
            </a:r>
            <a:r>
              <a:rPr spc="-10" dirty="0"/>
              <a:t>of </a:t>
            </a:r>
            <a:r>
              <a:rPr spc="-90" dirty="0"/>
              <a:t>thoughts,  </a:t>
            </a:r>
            <a:r>
              <a:rPr spc="-105" dirty="0"/>
              <a:t>opinions </a:t>
            </a:r>
            <a:r>
              <a:rPr spc="-30" dirty="0"/>
              <a:t>or </a:t>
            </a:r>
            <a:r>
              <a:rPr spc="-50" dirty="0"/>
              <a:t>information </a:t>
            </a:r>
            <a:r>
              <a:rPr spc="-145" dirty="0"/>
              <a:t>by </a:t>
            </a:r>
            <a:r>
              <a:rPr spc="-190" dirty="0"/>
              <a:t>speech, </a:t>
            </a:r>
            <a:r>
              <a:rPr spc="-25" dirty="0"/>
              <a:t>writing</a:t>
            </a:r>
            <a:r>
              <a:rPr spc="-405" dirty="0"/>
              <a:t> </a:t>
            </a:r>
            <a:r>
              <a:rPr spc="-30" dirty="0"/>
              <a:t>or  </a:t>
            </a:r>
            <a:r>
              <a:rPr spc="-195" dirty="0"/>
              <a:t>signs.</a:t>
            </a:r>
          </a:p>
          <a:p>
            <a:pPr marL="4959350">
              <a:lnSpc>
                <a:spcPct val="100000"/>
              </a:lnSpc>
              <a:spcBef>
                <a:spcPts val="390"/>
              </a:spcBef>
            </a:pPr>
            <a:r>
              <a:rPr spc="-90" dirty="0"/>
              <a:t>- </a:t>
            </a:r>
            <a:r>
              <a:rPr spc="-145" dirty="0"/>
              <a:t>Robert</a:t>
            </a:r>
            <a:r>
              <a:rPr spc="-254" dirty="0"/>
              <a:t> </a:t>
            </a:r>
            <a:r>
              <a:rPr spc="-140" dirty="0"/>
              <a:t>Andersion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510968"/>
            <a:ext cx="7915275" cy="2757805"/>
          </a:xfrm>
          <a:prstGeom prst="rect">
            <a:avLst/>
          </a:prstGeom>
        </p:spPr>
        <p:txBody>
          <a:bodyPr vert="horz" wrap="square" lIns="0" tIns="110490" rIns="0" bIns="0" rtlCol="0">
            <a:spAutoFit/>
          </a:bodyPr>
          <a:lstStyle/>
          <a:p>
            <a:pPr marL="12700">
              <a:lnSpc>
                <a:spcPct val="100000"/>
              </a:lnSpc>
              <a:spcBef>
                <a:spcPts val="870"/>
              </a:spcBef>
            </a:pPr>
            <a:r>
              <a:rPr sz="3200" b="1" spc="-10" dirty="0">
                <a:latin typeface="Carlito"/>
                <a:cs typeface="Carlito"/>
              </a:rPr>
              <a:t>b) </a:t>
            </a:r>
            <a:r>
              <a:rPr sz="3200" b="1" spc="-35" dirty="0">
                <a:latin typeface="Carlito"/>
                <a:cs typeface="Carlito"/>
              </a:rPr>
              <a:t>Two-way</a:t>
            </a:r>
            <a:r>
              <a:rPr sz="3200" b="1" spc="-10" dirty="0">
                <a:latin typeface="Carlito"/>
                <a:cs typeface="Carlito"/>
              </a:rPr>
              <a:t> communication</a:t>
            </a:r>
            <a:endParaRPr sz="3200">
              <a:latin typeface="Carlito"/>
              <a:cs typeface="Carlito"/>
            </a:endParaRPr>
          </a:p>
          <a:p>
            <a:pPr marL="356870" marR="5080" indent="-344805">
              <a:lnSpc>
                <a:spcPct val="100000"/>
              </a:lnSpc>
              <a:spcBef>
                <a:spcPts val="770"/>
              </a:spcBef>
              <a:buChar char="•"/>
              <a:tabLst>
                <a:tab pos="356870" algn="l"/>
                <a:tab pos="357505" algn="l"/>
              </a:tabLst>
            </a:pPr>
            <a:r>
              <a:rPr sz="3200" spc="50" dirty="0">
                <a:latin typeface="Arial"/>
                <a:cs typeface="Arial"/>
              </a:rPr>
              <a:t>It </a:t>
            </a:r>
            <a:r>
              <a:rPr sz="3200" spc="-185" dirty="0">
                <a:latin typeface="Arial"/>
                <a:cs typeface="Arial"/>
              </a:rPr>
              <a:t>takes </a:t>
            </a:r>
            <a:r>
              <a:rPr sz="3200" spc="-155" dirty="0">
                <a:latin typeface="Arial"/>
                <a:cs typeface="Arial"/>
              </a:rPr>
              <a:t>place </a:t>
            </a:r>
            <a:r>
              <a:rPr sz="3200" spc="-110" dirty="0">
                <a:latin typeface="Arial"/>
                <a:cs typeface="Arial"/>
              </a:rPr>
              <a:t>when </a:t>
            </a:r>
            <a:r>
              <a:rPr sz="3200" spc="-35" dirty="0">
                <a:latin typeface="Arial"/>
                <a:cs typeface="Arial"/>
              </a:rPr>
              <a:t>both </a:t>
            </a:r>
            <a:r>
              <a:rPr sz="3200" spc="-40" dirty="0">
                <a:latin typeface="Arial"/>
                <a:cs typeface="Arial"/>
              </a:rPr>
              <a:t>the </a:t>
            </a:r>
            <a:r>
              <a:rPr sz="3200" spc="-105" dirty="0">
                <a:latin typeface="Arial"/>
                <a:cs typeface="Arial"/>
              </a:rPr>
              <a:t>communicator</a:t>
            </a:r>
            <a:r>
              <a:rPr sz="3200" spc="-620" dirty="0">
                <a:latin typeface="Arial"/>
                <a:cs typeface="Arial"/>
              </a:rPr>
              <a:t> </a:t>
            </a:r>
            <a:r>
              <a:rPr sz="3200" spc="40" dirty="0">
                <a:latin typeface="Arial"/>
                <a:cs typeface="Arial"/>
              </a:rPr>
              <a:t>&amp;  </a:t>
            </a:r>
            <a:r>
              <a:rPr sz="3200" spc="-145" dirty="0">
                <a:latin typeface="Arial"/>
                <a:cs typeface="Arial"/>
              </a:rPr>
              <a:t>audience </a:t>
            </a:r>
            <a:r>
              <a:rPr sz="3200" spc="-140" dirty="0">
                <a:latin typeface="Arial"/>
                <a:cs typeface="Arial"/>
              </a:rPr>
              <a:t>take </a:t>
            </a:r>
            <a:r>
              <a:rPr sz="3200" spc="-35" dirty="0">
                <a:latin typeface="Arial"/>
                <a:cs typeface="Arial"/>
              </a:rPr>
              <a:t>part </a:t>
            </a:r>
            <a:r>
              <a:rPr sz="3200" spc="-40" dirty="0">
                <a:latin typeface="Arial"/>
                <a:cs typeface="Arial"/>
              </a:rPr>
              <a:t>in the</a:t>
            </a:r>
            <a:r>
              <a:rPr sz="3200" spc="-440" dirty="0">
                <a:latin typeface="Arial"/>
                <a:cs typeface="Arial"/>
              </a:rPr>
              <a:t> </a:t>
            </a:r>
            <a:r>
              <a:rPr sz="3200" spc="-185" dirty="0">
                <a:latin typeface="Arial"/>
                <a:cs typeface="Arial"/>
              </a:rPr>
              <a:t>process.</a:t>
            </a:r>
            <a:endParaRPr sz="3200">
              <a:latin typeface="Arial"/>
              <a:cs typeface="Arial"/>
            </a:endParaRPr>
          </a:p>
          <a:p>
            <a:pPr marL="356870" marR="120650" indent="-344805">
              <a:lnSpc>
                <a:spcPct val="100000"/>
              </a:lnSpc>
              <a:spcBef>
                <a:spcPts val="770"/>
              </a:spcBef>
              <a:buChar char="•"/>
              <a:tabLst>
                <a:tab pos="356870" algn="l"/>
                <a:tab pos="357505" algn="l"/>
              </a:tabLst>
            </a:pPr>
            <a:r>
              <a:rPr sz="3200" spc="-235" dirty="0">
                <a:latin typeface="Arial"/>
                <a:cs typeface="Arial"/>
              </a:rPr>
              <a:t>The </a:t>
            </a:r>
            <a:r>
              <a:rPr sz="3200" spc="-145" dirty="0">
                <a:latin typeface="Arial"/>
                <a:cs typeface="Arial"/>
              </a:rPr>
              <a:t>audience </a:t>
            </a:r>
            <a:r>
              <a:rPr sz="3200" spc="-195" dirty="0">
                <a:latin typeface="Arial"/>
                <a:cs typeface="Arial"/>
              </a:rPr>
              <a:t>may </a:t>
            </a:r>
            <a:r>
              <a:rPr sz="3200" spc="-165" dirty="0">
                <a:latin typeface="Arial"/>
                <a:cs typeface="Arial"/>
              </a:rPr>
              <a:t>raise </a:t>
            </a:r>
            <a:r>
              <a:rPr sz="3200" spc="-130" dirty="0">
                <a:latin typeface="Arial"/>
                <a:cs typeface="Arial"/>
              </a:rPr>
              <a:t>questions </a:t>
            </a:r>
            <a:r>
              <a:rPr sz="3200" spc="40" dirty="0">
                <a:latin typeface="Arial"/>
                <a:cs typeface="Arial"/>
              </a:rPr>
              <a:t>&amp; </a:t>
            </a:r>
            <a:r>
              <a:rPr sz="3200" spc="-155" dirty="0">
                <a:latin typeface="Arial"/>
                <a:cs typeface="Arial"/>
              </a:rPr>
              <a:t>add  </a:t>
            </a:r>
            <a:r>
              <a:rPr sz="3200" spc="-55" dirty="0">
                <a:latin typeface="Arial"/>
                <a:cs typeface="Arial"/>
              </a:rPr>
              <a:t>information, </a:t>
            </a:r>
            <a:r>
              <a:rPr sz="3200" spc="-180" dirty="0">
                <a:latin typeface="Arial"/>
                <a:cs typeface="Arial"/>
              </a:rPr>
              <a:t>ideas </a:t>
            </a:r>
            <a:r>
              <a:rPr sz="3200" spc="40" dirty="0">
                <a:latin typeface="Arial"/>
                <a:cs typeface="Arial"/>
              </a:rPr>
              <a:t>&amp; </a:t>
            </a:r>
            <a:r>
              <a:rPr sz="3200" spc="-105" dirty="0">
                <a:latin typeface="Arial"/>
                <a:cs typeface="Arial"/>
              </a:rPr>
              <a:t>opinions on </a:t>
            </a:r>
            <a:r>
              <a:rPr sz="3200" spc="-40" dirty="0">
                <a:latin typeface="Arial"/>
                <a:cs typeface="Arial"/>
              </a:rPr>
              <a:t>the</a:t>
            </a:r>
            <a:r>
              <a:rPr sz="3200" spc="-530" dirty="0">
                <a:latin typeface="Arial"/>
                <a:cs typeface="Arial"/>
              </a:rPr>
              <a:t> </a:t>
            </a:r>
            <a:r>
              <a:rPr sz="3200" spc="-110" dirty="0">
                <a:latin typeface="Arial"/>
                <a:cs typeface="Arial"/>
              </a:rPr>
              <a:t>subject.</a:t>
            </a:r>
            <a:endParaRPr sz="3200">
              <a:latin typeface="Arial"/>
              <a:cs typeface="Arial"/>
            </a:endParaRPr>
          </a:p>
        </p:txBody>
      </p:sp>
      <p:sp>
        <p:nvSpPr>
          <p:cNvPr id="3" name="object 3"/>
          <p:cNvSpPr/>
          <p:nvPr/>
        </p:nvSpPr>
        <p:spPr>
          <a:xfrm>
            <a:off x="0" y="0"/>
            <a:ext cx="9144000" cy="990600"/>
          </a:xfrm>
          <a:custGeom>
            <a:avLst/>
            <a:gdLst/>
            <a:ahLst/>
            <a:cxnLst/>
            <a:rect l="l" t="t" r="r" b="b"/>
            <a:pathLst>
              <a:path w="9144000" h="990600">
                <a:moveTo>
                  <a:pt x="9144000" y="0"/>
                </a:moveTo>
                <a:lnTo>
                  <a:pt x="0" y="0"/>
                </a:lnTo>
                <a:lnTo>
                  <a:pt x="0" y="990600"/>
                </a:lnTo>
                <a:lnTo>
                  <a:pt x="9144000" y="990600"/>
                </a:lnTo>
                <a:lnTo>
                  <a:pt x="9144000" y="0"/>
                </a:lnTo>
                <a:close/>
              </a:path>
            </a:pathLst>
          </a:custGeom>
          <a:solidFill>
            <a:srgbClr val="FFFF00"/>
          </a:solidFill>
        </p:spPr>
        <p:txBody>
          <a:bodyPr wrap="square" lIns="0" tIns="0" rIns="0" bIns="0" rtlCol="0"/>
          <a:lstStyle/>
          <a:p>
            <a:endParaRPr/>
          </a:p>
        </p:txBody>
      </p:sp>
      <p:sp>
        <p:nvSpPr>
          <p:cNvPr id="4" name="object 4"/>
          <p:cNvSpPr txBox="1">
            <a:spLocks noGrp="1"/>
          </p:cNvSpPr>
          <p:nvPr>
            <p:ph type="title"/>
          </p:nvPr>
        </p:nvSpPr>
        <p:spPr>
          <a:xfrm>
            <a:off x="78739" y="214325"/>
            <a:ext cx="7227570" cy="512445"/>
          </a:xfrm>
          <a:prstGeom prst="rect">
            <a:avLst/>
          </a:prstGeom>
        </p:spPr>
        <p:txBody>
          <a:bodyPr vert="horz" wrap="square" lIns="0" tIns="12065" rIns="0" bIns="0" rtlCol="0">
            <a:spAutoFit/>
          </a:bodyPr>
          <a:lstStyle/>
          <a:p>
            <a:pPr marL="12700">
              <a:lnSpc>
                <a:spcPct val="100000"/>
              </a:lnSpc>
              <a:spcBef>
                <a:spcPts val="95"/>
              </a:spcBef>
            </a:pPr>
            <a:r>
              <a:rPr sz="3200" spc="-110" dirty="0"/>
              <a:t>IV. </a:t>
            </a:r>
            <a:r>
              <a:rPr sz="3200" spc="-5" dirty="0"/>
              <a:t>Based on </a:t>
            </a:r>
            <a:r>
              <a:rPr sz="3200" spc="-10" dirty="0"/>
              <a:t>the </a:t>
            </a:r>
            <a:r>
              <a:rPr sz="3200" spc="-25" dirty="0"/>
              <a:t>pattern </a:t>
            </a:r>
            <a:r>
              <a:rPr sz="3200" spc="-5" dirty="0"/>
              <a:t>of</a:t>
            </a:r>
            <a:r>
              <a:rPr sz="3200" spc="155" dirty="0"/>
              <a:t> </a:t>
            </a:r>
            <a:r>
              <a:rPr sz="3200" spc="-10" dirty="0"/>
              <a:t>communication</a:t>
            </a:r>
            <a:endParaRPr sz="320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6" name="object 6"/>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30</a:t>
            </a:fld>
            <a:endParaRPr spc="-6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510968"/>
            <a:ext cx="7865109" cy="3245485"/>
          </a:xfrm>
          <a:prstGeom prst="rect">
            <a:avLst/>
          </a:prstGeom>
        </p:spPr>
        <p:txBody>
          <a:bodyPr vert="horz" wrap="square" lIns="0" tIns="110490" rIns="0" bIns="0" rtlCol="0">
            <a:spAutoFit/>
          </a:bodyPr>
          <a:lstStyle/>
          <a:p>
            <a:pPr marL="12700">
              <a:lnSpc>
                <a:spcPct val="100000"/>
              </a:lnSpc>
              <a:spcBef>
                <a:spcPts val="870"/>
              </a:spcBef>
            </a:pPr>
            <a:r>
              <a:rPr sz="3200" b="1" spc="-5" dirty="0">
                <a:latin typeface="Carlito"/>
                <a:cs typeface="Carlito"/>
              </a:rPr>
              <a:t>c) </a:t>
            </a:r>
            <a:r>
              <a:rPr sz="3200" b="1" spc="-10" dirty="0">
                <a:latin typeface="Carlito"/>
                <a:cs typeface="Carlito"/>
              </a:rPr>
              <a:t>One-to-one</a:t>
            </a:r>
            <a:r>
              <a:rPr sz="3200" b="1" spc="-20" dirty="0">
                <a:latin typeface="Carlito"/>
                <a:cs typeface="Carlito"/>
              </a:rPr>
              <a:t> </a:t>
            </a:r>
            <a:r>
              <a:rPr sz="3200" b="1" spc="-10" dirty="0">
                <a:latin typeface="Carlito"/>
                <a:cs typeface="Carlito"/>
              </a:rPr>
              <a:t>communication</a:t>
            </a:r>
            <a:endParaRPr sz="3200">
              <a:latin typeface="Carlito"/>
              <a:cs typeface="Carlito"/>
            </a:endParaRPr>
          </a:p>
          <a:p>
            <a:pPr marL="356870" marR="5080" indent="-344805">
              <a:lnSpc>
                <a:spcPct val="100000"/>
              </a:lnSpc>
              <a:spcBef>
                <a:spcPts val="770"/>
              </a:spcBef>
              <a:buChar char="•"/>
              <a:tabLst>
                <a:tab pos="356870" algn="l"/>
                <a:tab pos="357505" algn="l"/>
              </a:tabLst>
            </a:pPr>
            <a:r>
              <a:rPr sz="3200" spc="-130" dirty="0">
                <a:latin typeface="Arial"/>
                <a:cs typeface="Arial"/>
              </a:rPr>
              <a:t>Communication </a:t>
            </a:r>
            <a:r>
              <a:rPr sz="3200" spc="-100" dirty="0">
                <a:latin typeface="Arial"/>
                <a:cs typeface="Arial"/>
              </a:rPr>
              <a:t>between </a:t>
            </a:r>
            <a:r>
              <a:rPr sz="3200" spc="-135" dirty="0">
                <a:latin typeface="Arial"/>
                <a:cs typeface="Arial"/>
              </a:rPr>
              <a:t>one </a:t>
            </a:r>
            <a:r>
              <a:rPr sz="3200" spc="-155" dirty="0">
                <a:latin typeface="Arial"/>
                <a:cs typeface="Arial"/>
              </a:rPr>
              <a:t>sender </a:t>
            </a:r>
            <a:r>
              <a:rPr sz="3200" spc="40" dirty="0">
                <a:latin typeface="Arial"/>
                <a:cs typeface="Arial"/>
              </a:rPr>
              <a:t>&amp; </a:t>
            </a:r>
            <a:r>
              <a:rPr sz="3200" spc="-135" dirty="0">
                <a:latin typeface="Arial"/>
                <a:cs typeface="Arial"/>
              </a:rPr>
              <a:t>one  </a:t>
            </a:r>
            <a:r>
              <a:rPr sz="3200" spc="-75" dirty="0">
                <a:latin typeface="Arial"/>
                <a:cs typeface="Arial"/>
              </a:rPr>
              <a:t>recipient </a:t>
            </a:r>
            <a:r>
              <a:rPr sz="3200" spc="-45" dirty="0">
                <a:latin typeface="Arial"/>
                <a:cs typeface="Arial"/>
              </a:rPr>
              <a:t>at </a:t>
            </a:r>
            <a:r>
              <a:rPr sz="3200" spc="-135" dirty="0">
                <a:latin typeface="Arial"/>
                <a:cs typeface="Arial"/>
              </a:rPr>
              <a:t>one </a:t>
            </a:r>
            <a:r>
              <a:rPr sz="3200" spc="-25" dirty="0">
                <a:latin typeface="Arial"/>
                <a:cs typeface="Arial"/>
              </a:rPr>
              <a:t>time </a:t>
            </a:r>
            <a:r>
              <a:rPr sz="3200" spc="-165" dirty="0">
                <a:latin typeface="Arial"/>
                <a:cs typeface="Arial"/>
              </a:rPr>
              <a:t>is </a:t>
            </a:r>
            <a:r>
              <a:rPr sz="3200" spc="-75" dirty="0">
                <a:latin typeface="Arial"/>
                <a:cs typeface="Arial"/>
              </a:rPr>
              <a:t>termed </a:t>
            </a:r>
            <a:r>
              <a:rPr sz="3200" spc="-305" dirty="0">
                <a:latin typeface="Arial"/>
                <a:cs typeface="Arial"/>
              </a:rPr>
              <a:t>as</a:t>
            </a:r>
            <a:r>
              <a:rPr sz="3200" spc="-595" dirty="0">
                <a:latin typeface="Arial"/>
                <a:cs typeface="Arial"/>
              </a:rPr>
              <a:t> </a:t>
            </a:r>
            <a:r>
              <a:rPr sz="3200" spc="-90" dirty="0">
                <a:latin typeface="Arial"/>
                <a:cs typeface="Arial"/>
              </a:rPr>
              <a:t>one-to-one  </a:t>
            </a:r>
            <a:r>
              <a:rPr sz="3200" spc="-105" dirty="0">
                <a:latin typeface="Arial"/>
                <a:cs typeface="Arial"/>
              </a:rPr>
              <a:t>communication.</a:t>
            </a:r>
            <a:endParaRPr sz="3200">
              <a:latin typeface="Arial"/>
              <a:cs typeface="Arial"/>
            </a:endParaRPr>
          </a:p>
          <a:p>
            <a:pPr marL="356870" marR="221615" indent="-344805">
              <a:lnSpc>
                <a:spcPct val="100000"/>
              </a:lnSpc>
              <a:spcBef>
                <a:spcPts val="770"/>
              </a:spcBef>
              <a:buChar char="•"/>
              <a:tabLst>
                <a:tab pos="356870" algn="l"/>
                <a:tab pos="357505" algn="l"/>
              </a:tabLst>
            </a:pPr>
            <a:r>
              <a:rPr sz="3200" spc="-290" dirty="0">
                <a:latin typeface="Arial"/>
                <a:cs typeface="Arial"/>
              </a:rPr>
              <a:t>A </a:t>
            </a:r>
            <a:r>
              <a:rPr sz="3200" spc="-155" dirty="0">
                <a:latin typeface="Arial"/>
                <a:cs typeface="Arial"/>
              </a:rPr>
              <a:t>nurse </a:t>
            </a:r>
            <a:r>
              <a:rPr sz="3200" spc="-95" dirty="0">
                <a:latin typeface="Arial"/>
                <a:cs typeface="Arial"/>
              </a:rPr>
              <a:t>providing </a:t>
            </a:r>
            <a:r>
              <a:rPr sz="3200" spc="-50" dirty="0">
                <a:latin typeface="Arial"/>
                <a:cs typeface="Arial"/>
              </a:rPr>
              <a:t>information </a:t>
            </a:r>
            <a:r>
              <a:rPr sz="3200" spc="30" dirty="0">
                <a:latin typeface="Arial"/>
                <a:cs typeface="Arial"/>
              </a:rPr>
              <a:t>to </a:t>
            </a:r>
            <a:r>
              <a:rPr sz="3200" spc="-254" dirty="0">
                <a:latin typeface="Arial"/>
                <a:cs typeface="Arial"/>
              </a:rPr>
              <a:t>a </a:t>
            </a:r>
            <a:r>
              <a:rPr sz="3200" spc="-45" dirty="0">
                <a:latin typeface="Arial"/>
                <a:cs typeface="Arial"/>
              </a:rPr>
              <a:t>patient</a:t>
            </a:r>
            <a:r>
              <a:rPr sz="3200" spc="-320" dirty="0">
                <a:latin typeface="Arial"/>
                <a:cs typeface="Arial"/>
              </a:rPr>
              <a:t> </a:t>
            </a:r>
            <a:r>
              <a:rPr sz="3200" spc="-165" dirty="0">
                <a:latin typeface="Arial"/>
                <a:cs typeface="Arial"/>
              </a:rPr>
              <a:t>is  </a:t>
            </a:r>
            <a:r>
              <a:rPr sz="3200" spc="-180" dirty="0">
                <a:latin typeface="Arial"/>
                <a:cs typeface="Arial"/>
              </a:rPr>
              <a:t>an </a:t>
            </a:r>
            <a:r>
              <a:rPr sz="3200" spc="-165" dirty="0">
                <a:latin typeface="Arial"/>
                <a:cs typeface="Arial"/>
              </a:rPr>
              <a:t>example </a:t>
            </a:r>
            <a:r>
              <a:rPr sz="3200" spc="-15" dirty="0">
                <a:latin typeface="Arial"/>
                <a:cs typeface="Arial"/>
              </a:rPr>
              <a:t>of </a:t>
            </a:r>
            <a:r>
              <a:rPr sz="3200" spc="-90" dirty="0">
                <a:latin typeface="Arial"/>
                <a:cs typeface="Arial"/>
              </a:rPr>
              <a:t>one-to-one</a:t>
            </a:r>
            <a:r>
              <a:rPr sz="3200" spc="-315" dirty="0">
                <a:latin typeface="Arial"/>
                <a:cs typeface="Arial"/>
              </a:rPr>
              <a:t> </a:t>
            </a:r>
            <a:r>
              <a:rPr sz="3200" spc="-105" dirty="0">
                <a:latin typeface="Arial"/>
                <a:cs typeface="Arial"/>
              </a:rPr>
              <a:t>communication</a:t>
            </a:r>
            <a:endParaRPr sz="3200">
              <a:latin typeface="Arial"/>
              <a:cs typeface="Arial"/>
            </a:endParaRPr>
          </a:p>
        </p:txBody>
      </p:sp>
      <p:sp>
        <p:nvSpPr>
          <p:cNvPr id="3" name="object 3"/>
          <p:cNvSpPr/>
          <p:nvPr/>
        </p:nvSpPr>
        <p:spPr>
          <a:xfrm>
            <a:off x="0" y="0"/>
            <a:ext cx="9144000" cy="990600"/>
          </a:xfrm>
          <a:custGeom>
            <a:avLst/>
            <a:gdLst/>
            <a:ahLst/>
            <a:cxnLst/>
            <a:rect l="l" t="t" r="r" b="b"/>
            <a:pathLst>
              <a:path w="9144000" h="990600">
                <a:moveTo>
                  <a:pt x="9144000" y="0"/>
                </a:moveTo>
                <a:lnTo>
                  <a:pt x="0" y="0"/>
                </a:lnTo>
                <a:lnTo>
                  <a:pt x="0" y="990600"/>
                </a:lnTo>
                <a:lnTo>
                  <a:pt x="9144000" y="990600"/>
                </a:lnTo>
                <a:lnTo>
                  <a:pt x="9144000" y="0"/>
                </a:lnTo>
                <a:close/>
              </a:path>
            </a:pathLst>
          </a:custGeom>
          <a:solidFill>
            <a:srgbClr val="FFFF00"/>
          </a:solidFill>
        </p:spPr>
        <p:txBody>
          <a:bodyPr wrap="square" lIns="0" tIns="0" rIns="0" bIns="0" rtlCol="0"/>
          <a:lstStyle/>
          <a:p>
            <a:endParaRPr/>
          </a:p>
        </p:txBody>
      </p:sp>
      <p:sp>
        <p:nvSpPr>
          <p:cNvPr id="4" name="object 4"/>
          <p:cNvSpPr txBox="1">
            <a:spLocks noGrp="1"/>
          </p:cNvSpPr>
          <p:nvPr>
            <p:ph type="title"/>
          </p:nvPr>
        </p:nvSpPr>
        <p:spPr>
          <a:xfrm>
            <a:off x="78739" y="214325"/>
            <a:ext cx="7227570" cy="512445"/>
          </a:xfrm>
          <a:prstGeom prst="rect">
            <a:avLst/>
          </a:prstGeom>
        </p:spPr>
        <p:txBody>
          <a:bodyPr vert="horz" wrap="square" lIns="0" tIns="12065" rIns="0" bIns="0" rtlCol="0">
            <a:spAutoFit/>
          </a:bodyPr>
          <a:lstStyle/>
          <a:p>
            <a:pPr marL="12700">
              <a:lnSpc>
                <a:spcPct val="100000"/>
              </a:lnSpc>
              <a:spcBef>
                <a:spcPts val="95"/>
              </a:spcBef>
            </a:pPr>
            <a:r>
              <a:rPr sz="3200" spc="-110" dirty="0"/>
              <a:t>IV. </a:t>
            </a:r>
            <a:r>
              <a:rPr sz="3200" spc="-5" dirty="0"/>
              <a:t>Based on </a:t>
            </a:r>
            <a:r>
              <a:rPr sz="3200" spc="-10" dirty="0"/>
              <a:t>the </a:t>
            </a:r>
            <a:r>
              <a:rPr sz="3200" spc="-25" dirty="0"/>
              <a:t>pattern </a:t>
            </a:r>
            <a:r>
              <a:rPr sz="3200" spc="-5" dirty="0"/>
              <a:t>of</a:t>
            </a:r>
            <a:r>
              <a:rPr sz="3200" spc="155" dirty="0"/>
              <a:t> </a:t>
            </a:r>
            <a:r>
              <a:rPr sz="3200" spc="-10" dirty="0"/>
              <a:t>communication</a:t>
            </a:r>
            <a:endParaRPr sz="320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6" name="object 6"/>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31</a:t>
            </a:fld>
            <a:endParaRPr spc="-6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510968"/>
            <a:ext cx="7763509" cy="3733800"/>
          </a:xfrm>
          <a:prstGeom prst="rect">
            <a:avLst/>
          </a:prstGeom>
        </p:spPr>
        <p:txBody>
          <a:bodyPr vert="horz" wrap="square" lIns="0" tIns="110490" rIns="0" bIns="0" rtlCol="0">
            <a:spAutoFit/>
          </a:bodyPr>
          <a:lstStyle/>
          <a:p>
            <a:pPr marL="12700">
              <a:lnSpc>
                <a:spcPct val="100000"/>
              </a:lnSpc>
              <a:spcBef>
                <a:spcPts val="870"/>
              </a:spcBef>
            </a:pPr>
            <a:r>
              <a:rPr sz="3200" b="1" spc="-10" dirty="0">
                <a:latin typeface="Carlito"/>
                <a:cs typeface="Carlito"/>
              </a:rPr>
              <a:t>d) </a:t>
            </a:r>
            <a:r>
              <a:rPr sz="3200" b="1" spc="-15" dirty="0">
                <a:latin typeface="Carlito"/>
                <a:cs typeface="Carlito"/>
              </a:rPr>
              <a:t>One-to-many</a:t>
            </a:r>
            <a:r>
              <a:rPr sz="3200" b="1" spc="-10" dirty="0">
                <a:latin typeface="Carlito"/>
                <a:cs typeface="Carlito"/>
              </a:rPr>
              <a:t> communication</a:t>
            </a:r>
            <a:endParaRPr sz="3200">
              <a:latin typeface="Carlito"/>
              <a:cs typeface="Carlito"/>
            </a:endParaRPr>
          </a:p>
          <a:p>
            <a:pPr marL="356870" marR="5080" indent="-344805">
              <a:lnSpc>
                <a:spcPct val="100000"/>
              </a:lnSpc>
              <a:spcBef>
                <a:spcPts val="770"/>
              </a:spcBef>
              <a:buChar char="•"/>
              <a:tabLst>
                <a:tab pos="356870" algn="l"/>
                <a:tab pos="357505" algn="l"/>
              </a:tabLst>
            </a:pPr>
            <a:r>
              <a:rPr sz="3200" spc="-145" dirty="0">
                <a:latin typeface="Arial"/>
                <a:cs typeface="Arial"/>
              </a:rPr>
              <a:t>Where </a:t>
            </a:r>
            <a:r>
              <a:rPr sz="3200" spc="-135" dirty="0">
                <a:latin typeface="Arial"/>
                <a:cs typeface="Arial"/>
              </a:rPr>
              <a:t>one </a:t>
            </a:r>
            <a:r>
              <a:rPr sz="3200" spc="-150" dirty="0">
                <a:latin typeface="Arial"/>
                <a:cs typeface="Arial"/>
              </a:rPr>
              <a:t>person </a:t>
            </a:r>
            <a:r>
              <a:rPr sz="3200" spc="-145" dirty="0">
                <a:latin typeface="Arial"/>
                <a:cs typeface="Arial"/>
              </a:rPr>
              <a:t>communicates </a:t>
            </a:r>
            <a:r>
              <a:rPr sz="3200" spc="20" dirty="0">
                <a:latin typeface="Arial"/>
                <a:cs typeface="Arial"/>
              </a:rPr>
              <a:t>with </a:t>
            </a:r>
            <a:r>
              <a:rPr sz="3200" spc="-190" dirty="0">
                <a:latin typeface="Arial"/>
                <a:cs typeface="Arial"/>
              </a:rPr>
              <a:t>may  </a:t>
            </a:r>
            <a:r>
              <a:rPr sz="3200" spc="-114" dirty="0">
                <a:latin typeface="Arial"/>
                <a:cs typeface="Arial"/>
              </a:rPr>
              <a:t>people </a:t>
            </a:r>
            <a:r>
              <a:rPr sz="3200" spc="-50" dirty="0">
                <a:latin typeface="Arial"/>
                <a:cs typeface="Arial"/>
              </a:rPr>
              <a:t>at </a:t>
            </a:r>
            <a:r>
              <a:rPr sz="3200" spc="-40" dirty="0">
                <a:latin typeface="Arial"/>
                <a:cs typeface="Arial"/>
              </a:rPr>
              <a:t>the </a:t>
            </a:r>
            <a:r>
              <a:rPr sz="3200" spc="-229" dirty="0">
                <a:latin typeface="Arial"/>
                <a:cs typeface="Arial"/>
              </a:rPr>
              <a:t>same </a:t>
            </a:r>
            <a:r>
              <a:rPr sz="3200" spc="-40" dirty="0">
                <a:latin typeface="Arial"/>
                <a:cs typeface="Arial"/>
              </a:rPr>
              <a:t>time, </a:t>
            </a:r>
            <a:r>
              <a:rPr sz="3200" spc="100" dirty="0">
                <a:latin typeface="Arial"/>
                <a:cs typeface="Arial"/>
              </a:rPr>
              <a:t>it </a:t>
            </a:r>
            <a:r>
              <a:rPr sz="3200" spc="-165" dirty="0">
                <a:latin typeface="Arial"/>
                <a:cs typeface="Arial"/>
              </a:rPr>
              <a:t>is </a:t>
            </a:r>
            <a:r>
              <a:rPr sz="3200" spc="-70" dirty="0">
                <a:latin typeface="Arial"/>
                <a:cs typeface="Arial"/>
              </a:rPr>
              <a:t>termed</a:t>
            </a:r>
            <a:r>
              <a:rPr sz="3200" spc="-620" dirty="0">
                <a:latin typeface="Arial"/>
                <a:cs typeface="Arial"/>
              </a:rPr>
              <a:t> </a:t>
            </a:r>
            <a:r>
              <a:rPr sz="3200" spc="-305" dirty="0">
                <a:latin typeface="Arial"/>
                <a:cs typeface="Arial"/>
              </a:rPr>
              <a:t>as </a:t>
            </a:r>
            <a:r>
              <a:rPr sz="3200" spc="-110" dirty="0">
                <a:latin typeface="Arial"/>
                <a:cs typeface="Arial"/>
              </a:rPr>
              <a:t>one-  </a:t>
            </a:r>
            <a:r>
              <a:rPr sz="3200" spc="-100" dirty="0">
                <a:latin typeface="Arial"/>
                <a:cs typeface="Arial"/>
              </a:rPr>
              <a:t>to-many</a:t>
            </a:r>
            <a:r>
              <a:rPr sz="3200" spc="-175" dirty="0">
                <a:latin typeface="Arial"/>
                <a:cs typeface="Arial"/>
              </a:rPr>
              <a:t> </a:t>
            </a:r>
            <a:r>
              <a:rPr sz="3200" spc="-105" dirty="0">
                <a:latin typeface="Arial"/>
                <a:cs typeface="Arial"/>
              </a:rPr>
              <a:t>communication.</a:t>
            </a:r>
            <a:endParaRPr sz="3200">
              <a:latin typeface="Arial"/>
              <a:cs typeface="Arial"/>
            </a:endParaRPr>
          </a:p>
          <a:p>
            <a:pPr marL="356870" marR="534035" indent="-344805">
              <a:lnSpc>
                <a:spcPct val="100000"/>
              </a:lnSpc>
              <a:spcBef>
                <a:spcPts val="770"/>
              </a:spcBef>
              <a:buChar char="•"/>
              <a:tabLst>
                <a:tab pos="356870" algn="l"/>
                <a:tab pos="357505" algn="l"/>
              </a:tabLst>
            </a:pPr>
            <a:r>
              <a:rPr sz="3200" spc="-290" dirty="0">
                <a:latin typeface="Arial"/>
                <a:cs typeface="Arial"/>
              </a:rPr>
              <a:t>A </a:t>
            </a:r>
            <a:r>
              <a:rPr sz="3200" spc="-155" dirty="0">
                <a:latin typeface="Arial"/>
                <a:cs typeface="Arial"/>
              </a:rPr>
              <a:t>nurse </a:t>
            </a:r>
            <a:r>
              <a:rPr sz="3200" spc="-95" dirty="0">
                <a:latin typeface="Arial"/>
                <a:cs typeface="Arial"/>
              </a:rPr>
              <a:t>providing </a:t>
            </a:r>
            <a:r>
              <a:rPr sz="3200" spc="-75" dirty="0">
                <a:latin typeface="Arial"/>
                <a:cs typeface="Arial"/>
              </a:rPr>
              <a:t>health </a:t>
            </a:r>
            <a:r>
              <a:rPr sz="3200" spc="-105" dirty="0">
                <a:latin typeface="Arial"/>
                <a:cs typeface="Arial"/>
              </a:rPr>
              <a:t>education </a:t>
            </a:r>
            <a:r>
              <a:rPr sz="3200" spc="30" dirty="0">
                <a:latin typeface="Arial"/>
                <a:cs typeface="Arial"/>
              </a:rPr>
              <a:t>to </a:t>
            </a:r>
            <a:r>
              <a:rPr sz="3200" spc="-254" dirty="0">
                <a:latin typeface="Arial"/>
                <a:cs typeface="Arial"/>
              </a:rPr>
              <a:t>a  </a:t>
            </a:r>
            <a:r>
              <a:rPr sz="3200" spc="-90" dirty="0">
                <a:latin typeface="Arial"/>
                <a:cs typeface="Arial"/>
              </a:rPr>
              <a:t>community </a:t>
            </a:r>
            <a:r>
              <a:rPr sz="3200" spc="-165" dirty="0">
                <a:latin typeface="Arial"/>
                <a:cs typeface="Arial"/>
              </a:rPr>
              <a:t>is </a:t>
            </a:r>
            <a:r>
              <a:rPr sz="3200" spc="-175" dirty="0">
                <a:latin typeface="Arial"/>
                <a:cs typeface="Arial"/>
              </a:rPr>
              <a:t>an </a:t>
            </a:r>
            <a:r>
              <a:rPr sz="3200" spc="-165" dirty="0">
                <a:latin typeface="Arial"/>
                <a:cs typeface="Arial"/>
              </a:rPr>
              <a:t>example </a:t>
            </a:r>
            <a:r>
              <a:rPr sz="3200" spc="-10" dirty="0">
                <a:latin typeface="Arial"/>
                <a:cs typeface="Arial"/>
              </a:rPr>
              <a:t>of</a:t>
            </a:r>
            <a:r>
              <a:rPr sz="3200" spc="-204" dirty="0">
                <a:latin typeface="Arial"/>
                <a:cs typeface="Arial"/>
              </a:rPr>
              <a:t> </a:t>
            </a:r>
            <a:r>
              <a:rPr sz="3200" spc="-105" dirty="0">
                <a:latin typeface="Arial"/>
                <a:cs typeface="Arial"/>
              </a:rPr>
              <a:t>one-to-many  communication.</a:t>
            </a:r>
            <a:endParaRPr sz="3200">
              <a:latin typeface="Arial"/>
              <a:cs typeface="Arial"/>
            </a:endParaRPr>
          </a:p>
        </p:txBody>
      </p:sp>
      <p:sp>
        <p:nvSpPr>
          <p:cNvPr id="3" name="object 3"/>
          <p:cNvSpPr/>
          <p:nvPr/>
        </p:nvSpPr>
        <p:spPr>
          <a:xfrm>
            <a:off x="0" y="0"/>
            <a:ext cx="9144000" cy="990600"/>
          </a:xfrm>
          <a:custGeom>
            <a:avLst/>
            <a:gdLst/>
            <a:ahLst/>
            <a:cxnLst/>
            <a:rect l="l" t="t" r="r" b="b"/>
            <a:pathLst>
              <a:path w="9144000" h="990600">
                <a:moveTo>
                  <a:pt x="9144000" y="0"/>
                </a:moveTo>
                <a:lnTo>
                  <a:pt x="0" y="0"/>
                </a:lnTo>
                <a:lnTo>
                  <a:pt x="0" y="990600"/>
                </a:lnTo>
                <a:lnTo>
                  <a:pt x="9144000" y="990600"/>
                </a:lnTo>
                <a:lnTo>
                  <a:pt x="9144000" y="0"/>
                </a:lnTo>
                <a:close/>
              </a:path>
            </a:pathLst>
          </a:custGeom>
          <a:solidFill>
            <a:srgbClr val="FFFF00"/>
          </a:solidFill>
        </p:spPr>
        <p:txBody>
          <a:bodyPr wrap="square" lIns="0" tIns="0" rIns="0" bIns="0" rtlCol="0"/>
          <a:lstStyle/>
          <a:p>
            <a:endParaRPr/>
          </a:p>
        </p:txBody>
      </p:sp>
      <p:sp>
        <p:nvSpPr>
          <p:cNvPr id="4" name="object 4"/>
          <p:cNvSpPr txBox="1">
            <a:spLocks noGrp="1"/>
          </p:cNvSpPr>
          <p:nvPr>
            <p:ph type="title"/>
          </p:nvPr>
        </p:nvSpPr>
        <p:spPr>
          <a:xfrm>
            <a:off x="78739" y="214325"/>
            <a:ext cx="7227570" cy="512445"/>
          </a:xfrm>
          <a:prstGeom prst="rect">
            <a:avLst/>
          </a:prstGeom>
        </p:spPr>
        <p:txBody>
          <a:bodyPr vert="horz" wrap="square" lIns="0" tIns="12065" rIns="0" bIns="0" rtlCol="0">
            <a:spAutoFit/>
          </a:bodyPr>
          <a:lstStyle/>
          <a:p>
            <a:pPr marL="12700">
              <a:lnSpc>
                <a:spcPct val="100000"/>
              </a:lnSpc>
              <a:spcBef>
                <a:spcPts val="95"/>
              </a:spcBef>
            </a:pPr>
            <a:r>
              <a:rPr sz="3200" spc="-110" dirty="0"/>
              <a:t>IV. </a:t>
            </a:r>
            <a:r>
              <a:rPr sz="3200" spc="-5" dirty="0"/>
              <a:t>Based on </a:t>
            </a:r>
            <a:r>
              <a:rPr sz="3200" spc="-10" dirty="0"/>
              <a:t>the </a:t>
            </a:r>
            <a:r>
              <a:rPr sz="3200" spc="-25" dirty="0"/>
              <a:t>pattern </a:t>
            </a:r>
            <a:r>
              <a:rPr sz="3200" spc="-5" dirty="0"/>
              <a:t>of</a:t>
            </a:r>
            <a:r>
              <a:rPr sz="3200" spc="155" dirty="0"/>
              <a:t> </a:t>
            </a:r>
            <a:r>
              <a:rPr sz="3200" spc="-10" dirty="0"/>
              <a:t>communication</a:t>
            </a:r>
            <a:endParaRPr sz="320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6" name="object 6"/>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32</a:t>
            </a:fld>
            <a:endParaRPr spc="-6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1510968"/>
            <a:ext cx="7656830" cy="3245485"/>
          </a:xfrm>
          <a:prstGeom prst="rect">
            <a:avLst/>
          </a:prstGeom>
        </p:spPr>
        <p:txBody>
          <a:bodyPr vert="horz" wrap="square" lIns="0" tIns="110490" rIns="0" bIns="0" rtlCol="0">
            <a:spAutoFit/>
          </a:bodyPr>
          <a:lstStyle/>
          <a:p>
            <a:pPr marL="12700">
              <a:lnSpc>
                <a:spcPct val="100000"/>
              </a:lnSpc>
              <a:spcBef>
                <a:spcPts val="870"/>
              </a:spcBef>
            </a:pPr>
            <a:r>
              <a:rPr sz="3200" b="1" spc="-10" dirty="0">
                <a:latin typeface="Carlito"/>
                <a:cs typeface="Carlito"/>
              </a:rPr>
              <a:t>e) </a:t>
            </a:r>
            <a:r>
              <a:rPr sz="3200" b="1" spc="-15" dirty="0">
                <a:latin typeface="Carlito"/>
                <a:cs typeface="Carlito"/>
              </a:rPr>
              <a:t>Many-to-one </a:t>
            </a:r>
            <a:r>
              <a:rPr sz="3200" b="1" spc="-10" dirty="0">
                <a:latin typeface="Carlito"/>
                <a:cs typeface="Carlito"/>
              </a:rPr>
              <a:t>communication</a:t>
            </a:r>
            <a:endParaRPr sz="3200">
              <a:latin typeface="Carlito"/>
              <a:cs typeface="Carlito"/>
            </a:endParaRPr>
          </a:p>
          <a:p>
            <a:pPr marL="356870" marR="5080" indent="-344805">
              <a:lnSpc>
                <a:spcPct val="100000"/>
              </a:lnSpc>
              <a:spcBef>
                <a:spcPts val="770"/>
              </a:spcBef>
              <a:buChar char="•"/>
              <a:tabLst>
                <a:tab pos="356870" algn="l"/>
                <a:tab pos="357505" algn="l"/>
              </a:tabLst>
            </a:pPr>
            <a:r>
              <a:rPr sz="3200" spc="-90" dirty="0">
                <a:latin typeface="Arial"/>
                <a:cs typeface="Arial"/>
              </a:rPr>
              <a:t>Many-to-one </a:t>
            </a:r>
            <a:r>
              <a:rPr sz="3200" spc="-105" dirty="0">
                <a:latin typeface="Arial"/>
                <a:cs typeface="Arial"/>
              </a:rPr>
              <a:t>communication </a:t>
            </a:r>
            <a:r>
              <a:rPr sz="3200" spc="-185" dirty="0">
                <a:latin typeface="Arial"/>
                <a:cs typeface="Arial"/>
              </a:rPr>
              <a:t>takes </a:t>
            </a:r>
            <a:r>
              <a:rPr sz="3200" spc="-155" dirty="0">
                <a:latin typeface="Arial"/>
                <a:cs typeface="Arial"/>
              </a:rPr>
              <a:t>place  </a:t>
            </a:r>
            <a:r>
              <a:rPr sz="3200" spc="-110" dirty="0">
                <a:latin typeface="Arial"/>
                <a:cs typeface="Arial"/>
              </a:rPr>
              <a:t>when </a:t>
            </a:r>
            <a:r>
              <a:rPr sz="3200" spc="-180" dirty="0">
                <a:latin typeface="Arial"/>
                <a:cs typeface="Arial"/>
              </a:rPr>
              <a:t>several </a:t>
            </a:r>
            <a:r>
              <a:rPr sz="3200" spc="-114" dirty="0">
                <a:latin typeface="Arial"/>
                <a:cs typeface="Arial"/>
              </a:rPr>
              <a:t>people </a:t>
            </a:r>
            <a:r>
              <a:rPr sz="3200" spc="-130" dirty="0">
                <a:latin typeface="Arial"/>
                <a:cs typeface="Arial"/>
              </a:rPr>
              <a:t>communicate </a:t>
            </a:r>
            <a:r>
              <a:rPr sz="3200" spc="20" dirty="0">
                <a:latin typeface="Arial"/>
                <a:cs typeface="Arial"/>
              </a:rPr>
              <a:t>with</a:t>
            </a:r>
            <a:r>
              <a:rPr sz="3200" spc="-190" dirty="0">
                <a:latin typeface="Arial"/>
                <a:cs typeface="Arial"/>
              </a:rPr>
              <a:t> </a:t>
            </a:r>
            <a:r>
              <a:rPr sz="3200" spc="-135" dirty="0">
                <a:latin typeface="Arial"/>
                <a:cs typeface="Arial"/>
              </a:rPr>
              <a:t>one  </a:t>
            </a:r>
            <a:r>
              <a:rPr sz="3200" spc="-150" dirty="0">
                <a:latin typeface="Arial"/>
                <a:cs typeface="Arial"/>
              </a:rPr>
              <a:t>person </a:t>
            </a:r>
            <a:r>
              <a:rPr sz="3200" spc="-50" dirty="0">
                <a:latin typeface="Arial"/>
                <a:cs typeface="Arial"/>
              </a:rPr>
              <a:t>at </a:t>
            </a:r>
            <a:r>
              <a:rPr sz="3200" spc="-40" dirty="0">
                <a:latin typeface="Arial"/>
                <a:cs typeface="Arial"/>
              </a:rPr>
              <a:t>the </a:t>
            </a:r>
            <a:r>
              <a:rPr sz="3200" spc="-235" dirty="0">
                <a:latin typeface="Arial"/>
                <a:cs typeface="Arial"/>
              </a:rPr>
              <a:t>same</a:t>
            </a:r>
            <a:r>
              <a:rPr sz="3200" spc="-415" dirty="0">
                <a:latin typeface="Arial"/>
                <a:cs typeface="Arial"/>
              </a:rPr>
              <a:t> </a:t>
            </a:r>
            <a:r>
              <a:rPr sz="3200" spc="-40" dirty="0">
                <a:latin typeface="Arial"/>
                <a:cs typeface="Arial"/>
              </a:rPr>
              <a:t>time.</a:t>
            </a:r>
            <a:endParaRPr sz="3200">
              <a:latin typeface="Arial"/>
              <a:cs typeface="Arial"/>
            </a:endParaRPr>
          </a:p>
          <a:p>
            <a:pPr marL="356870" marR="374015" indent="-344805">
              <a:lnSpc>
                <a:spcPct val="100000"/>
              </a:lnSpc>
              <a:spcBef>
                <a:spcPts val="770"/>
              </a:spcBef>
              <a:buChar char="•"/>
              <a:tabLst>
                <a:tab pos="356870" algn="l"/>
                <a:tab pos="357505" algn="l"/>
              </a:tabLst>
            </a:pPr>
            <a:r>
              <a:rPr sz="3200" spc="-290" dirty="0">
                <a:latin typeface="Arial"/>
                <a:cs typeface="Arial"/>
              </a:rPr>
              <a:t>A </a:t>
            </a:r>
            <a:r>
              <a:rPr sz="3200" spc="-130" dirty="0">
                <a:latin typeface="Arial"/>
                <a:cs typeface="Arial"/>
              </a:rPr>
              <a:t>panel </a:t>
            </a:r>
            <a:r>
              <a:rPr sz="3200" spc="-10" dirty="0">
                <a:latin typeface="Arial"/>
                <a:cs typeface="Arial"/>
              </a:rPr>
              <a:t>of </a:t>
            </a:r>
            <a:r>
              <a:rPr sz="3200" spc="-95" dirty="0">
                <a:latin typeface="Arial"/>
                <a:cs typeface="Arial"/>
              </a:rPr>
              <a:t>expert </a:t>
            </a:r>
            <a:r>
              <a:rPr sz="3200" spc="-105" dirty="0">
                <a:latin typeface="Arial"/>
                <a:cs typeface="Arial"/>
              </a:rPr>
              <a:t>taking </a:t>
            </a:r>
            <a:r>
              <a:rPr sz="3200" spc="-180" dirty="0">
                <a:latin typeface="Arial"/>
                <a:cs typeface="Arial"/>
              </a:rPr>
              <a:t>an </a:t>
            </a:r>
            <a:r>
              <a:rPr sz="3200" spc="-55" dirty="0">
                <a:latin typeface="Arial"/>
                <a:cs typeface="Arial"/>
              </a:rPr>
              <a:t>interview </a:t>
            </a:r>
            <a:r>
              <a:rPr sz="3200" spc="-165" dirty="0">
                <a:latin typeface="Arial"/>
                <a:cs typeface="Arial"/>
              </a:rPr>
              <a:t>is</a:t>
            </a:r>
            <a:r>
              <a:rPr sz="3200" spc="-375" dirty="0">
                <a:latin typeface="Arial"/>
                <a:cs typeface="Arial"/>
              </a:rPr>
              <a:t> </a:t>
            </a:r>
            <a:r>
              <a:rPr sz="3200" spc="-180" dirty="0">
                <a:latin typeface="Arial"/>
                <a:cs typeface="Arial"/>
              </a:rPr>
              <a:t>an  </a:t>
            </a:r>
            <a:r>
              <a:rPr sz="3200" spc="-165" dirty="0">
                <a:latin typeface="Arial"/>
                <a:cs typeface="Arial"/>
              </a:rPr>
              <a:t>example </a:t>
            </a:r>
            <a:r>
              <a:rPr sz="3200" spc="-15" dirty="0">
                <a:latin typeface="Arial"/>
                <a:cs typeface="Arial"/>
              </a:rPr>
              <a:t>of </a:t>
            </a:r>
            <a:r>
              <a:rPr sz="3200" spc="-110" dirty="0">
                <a:latin typeface="Arial"/>
                <a:cs typeface="Arial"/>
              </a:rPr>
              <a:t>many-to-one</a:t>
            </a:r>
            <a:r>
              <a:rPr sz="3200" spc="-295" dirty="0">
                <a:latin typeface="Arial"/>
                <a:cs typeface="Arial"/>
              </a:rPr>
              <a:t> </a:t>
            </a:r>
            <a:r>
              <a:rPr sz="3200" spc="-105" dirty="0">
                <a:latin typeface="Arial"/>
                <a:cs typeface="Arial"/>
              </a:rPr>
              <a:t>communication.</a:t>
            </a:r>
            <a:endParaRPr sz="3200">
              <a:latin typeface="Arial"/>
              <a:cs typeface="Arial"/>
            </a:endParaRPr>
          </a:p>
        </p:txBody>
      </p:sp>
      <p:sp>
        <p:nvSpPr>
          <p:cNvPr id="3" name="object 3"/>
          <p:cNvSpPr/>
          <p:nvPr/>
        </p:nvSpPr>
        <p:spPr>
          <a:xfrm>
            <a:off x="0" y="0"/>
            <a:ext cx="9144000" cy="1143000"/>
          </a:xfrm>
          <a:custGeom>
            <a:avLst/>
            <a:gdLst/>
            <a:ahLst/>
            <a:cxnLst/>
            <a:rect l="l" t="t" r="r" b="b"/>
            <a:pathLst>
              <a:path w="9144000" h="1143000">
                <a:moveTo>
                  <a:pt x="9144000" y="0"/>
                </a:moveTo>
                <a:lnTo>
                  <a:pt x="0" y="0"/>
                </a:lnTo>
                <a:lnTo>
                  <a:pt x="0" y="1143000"/>
                </a:lnTo>
                <a:lnTo>
                  <a:pt x="9144000" y="1143000"/>
                </a:lnTo>
                <a:lnTo>
                  <a:pt x="9144000" y="0"/>
                </a:lnTo>
                <a:close/>
              </a:path>
            </a:pathLst>
          </a:custGeom>
          <a:solidFill>
            <a:srgbClr val="FFFF00"/>
          </a:solidFill>
        </p:spPr>
        <p:txBody>
          <a:bodyPr wrap="square" lIns="0" tIns="0" rIns="0" bIns="0" rtlCol="0"/>
          <a:lstStyle/>
          <a:p>
            <a:endParaRPr/>
          </a:p>
        </p:txBody>
      </p:sp>
      <p:sp>
        <p:nvSpPr>
          <p:cNvPr id="4" name="object 4"/>
          <p:cNvSpPr txBox="1">
            <a:spLocks noGrp="1"/>
          </p:cNvSpPr>
          <p:nvPr>
            <p:ph type="title"/>
          </p:nvPr>
        </p:nvSpPr>
        <p:spPr>
          <a:xfrm>
            <a:off x="78739" y="290830"/>
            <a:ext cx="7224395" cy="512445"/>
          </a:xfrm>
          <a:prstGeom prst="rect">
            <a:avLst/>
          </a:prstGeom>
        </p:spPr>
        <p:txBody>
          <a:bodyPr vert="horz" wrap="square" lIns="0" tIns="11430" rIns="0" bIns="0" rtlCol="0">
            <a:spAutoFit/>
          </a:bodyPr>
          <a:lstStyle/>
          <a:p>
            <a:pPr marL="12700">
              <a:lnSpc>
                <a:spcPct val="100000"/>
              </a:lnSpc>
              <a:spcBef>
                <a:spcPts val="90"/>
              </a:spcBef>
            </a:pPr>
            <a:r>
              <a:rPr sz="3200" spc="-110" dirty="0"/>
              <a:t>IV. </a:t>
            </a:r>
            <a:r>
              <a:rPr sz="3200" spc="-5" dirty="0"/>
              <a:t>Based on </a:t>
            </a:r>
            <a:r>
              <a:rPr sz="3200" spc="-10" dirty="0"/>
              <a:t>the </a:t>
            </a:r>
            <a:r>
              <a:rPr sz="3200" spc="-25" dirty="0"/>
              <a:t>pattern </a:t>
            </a:r>
            <a:r>
              <a:rPr sz="3200" spc="-5" dirty="0"/>
              <a:t>of</a:t>
            </a:r>
            <a:r>
              <a:rPr sz="3200" spc="135" dirty="0"/>
              <a:t> </a:t>
            </a:r>
            <a:r>
              <a:rPr sz="3200" spc="-10" dirty="0"/>
              <a:t>communication</a:t>
            </a:r>
            <a:endParaRPr sz="320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6" name="object 6"/>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33</a:t>
            </a:fld>
            <a:endParaRPr spc="-6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871B-7974-4448-968B-9430765BDA9F}"/>
              </a:ext>
            </a:extLst>
          </p:cNvPr>
          <p:cNvSpPr>
            <a:spLocks noGrp="1"/>
          </p:cNvSpPr>
          <p:nvPr>
            <p:ph type="title"/>
          </p:nvPr>
        </p:nvSpPr>
        <p:spPr>
          <a:xfrm>
            <a:off x="609600" y="29921"/>
            <a:ext cx="7391399" cy="503479"/>
          </a:xfrm>
        </p:spPr>
        <p:txBody>
          <a:bodyPr/>
          <a:lstStyle/>
          <a:p>
            <a:r>
              <a:rPr lang="en-US" sz="3200" spc="-110" dirty="0">
                <a:highlight>
                  <a:srgbClr val="FFFF00"/>
                </a:highlight>
              </a:rPr>
              <a:t>IV. </a:t>
            </a:r>
            <a:r>
              <a:rPr lang="en-US" sz="3200" spc="-5" dirty="0">
                <a:highlight>
                  <a:srgbClr val="FFFF00"/>
                </a:highlight>
              </a:rPr>
              <a:t>Based on </a:t>
            </a:r>
            <a:r>
              <a:rPr lang="en-US" sz="3200" spc="-10" dirty="0">
                <a:highlight>
                  <a:srgbClr val="FFFF00"/>
                </a:highlight>
              </a:rPr>
              <a:t>the </a:t>
            </a:r>
            <a:r>
              <a:rPr lang="en-US" sz="3200" spc="-25" dirty="0">
                <a:highlight>
                  <a:srgbClr val="FFFF00"/>
                </a:highlight>
              </a:rPr>
              <a:t>pattern </a:t>
            </a:r>
            <a:r>
              <a:rPr lang="en-US" sz="3200" spc="-5" dirty="0">
                <a:highlight>
                  <a:srgbClr val="FFFF00"/>
                </a:highlight>
              </a:rPr>
              <a:t>of</a:t>
            </a:r>
            <a:r>
              <a:rPr lang="en-US" sz="3200" spc="135" dirty="0">
                <a:highlight>
                  <a:srgbClr val="FFFF00"/>
                </a:highlight>
              </a:rPr>
              <a:t> </a:t>
            </a:r>
            <a:r>
              <a:rPr lang="en-US" sz="3200" spc="-10" dirty="0">
                <a:highlight>
                  <a:srgbClr val="FFFF00"/>
                </a:highlight>
              </a:rPr>
              <a:t>communication</a:t>
            </a:r>
            <a:endParaRPr lang="en-PK" sz="3200" dirty="0">
              <a:highlight>
                <a:srgbClr val="FFFF00"/>
              </a:highlight>
            </a:endParaRPr>
          </a:p>
        </p:txBody>
      </p:sp>
      <p:sp>
        <p:nvSpPr>
          <p:cNvPr id="3" name="Text Placeholder 2">
            <a:extLst>
              <a:ext uri="{FF2B5EF4-FFF2-40B4-BE49-F238E27FC236}">
                <a16:creationId xmlns:a16="http://schemas.microsoft.com/office/drawing/2014/main" id="{0A5204B9-51A8-4C3E-A24E-55A064C2D57B}"/>
              </a:ext>
            </a:extLst>
          </p:cNvPr>
          <p:cNvSpPr>
            <a:spLocks noGrp="1"/>
          </p:cNvSpPr>
          <p:nvPr>
            <p:ph type="body" idx="1"/>
          </p:nvPr>
        </p:nvSpPr>
        <p:spPr>
          <a:xfrm>
            <a:off x="228600" y="990600"/>
            <a:ext cx="8610600" cy="5232202"/>
          </a:xfrm>
        </p:spPr>
        <p:txBody>
          <a:bodyPr/>
          <a:lstStyle/>
          <a:p>
            <a:r>
              <a:rPr lang="en-US" b="1" dirty="0"/>
              <a:t>f) Mass Communication</a:t>
            </a:r>
          </a:p>
          <a:p>
            <a:r>
              <a:rPr lang="en-US" sz="2800" b="1" dirty="0"/>
              <a:t>It is the process of imparting and exchanging </a:t>
            </a:r>
            <a:r>
              <a:rPr lang="en-US" sz="2800" b="1" dirty="0">
                <a:hlinkClick r:id="rId2" tooltip="Information"/>
              </a:rPr>
              <a:t>information</a:t>
            </a:r>
            <a:r>
              <a:rPr lang="en-US" sz="2800" b="1" dirty="0"/>
              <a:t> through </a:t>
            </a:r>
            <a:r>
              <a:rPr lang="en-US" sz="2800" b="1" dirty="0">
                <a:hlinkClick r:id="rId3" tooltip="Mass media"/>
              </a:rPr>
              <a:t>mass media</a:t>
            </a:r>
            <a:r>
              <a:rPr lang="en-US" sz="2800" b="1" dirty="0"/>
              <a:t> to large segments of the population. Mass communication differs from other forms of communication, because it focuses on particular resources transmitting information to numerous receivers. The study of mass communication is chiefly concerned with how the content of mass communication persuades or otherwise affects the </a:t>
            </a:r>
            <a:r>
              <a:rPr lang="en-US" sz="2800" b="1" dirty="0">
                <a:hlinkClick r:id="rId4" tooltip="Behavior"/>
              </a:rPr>
              <a:t>behavior</a:t>
            </a:r>
            <a:r>
              <a:rPr lang="en-US" sz="2800" b="1" dirty="0"/>
              <a:t>, the </a:t>
            </a:r>
            <a:r>
              <a:rPr lang="en-US" sz="2800" b="1" dirty="0">
                <a:hlinkClick r:id="rId5" tooltip="Attitude (psychology)"/>
              </a:rPr>
              <a:t>attitude</a:t>
            </a:r>
            <a:r>
              <a:rPr lang="en-US" sz="2800" b="1" dirty="0"/>
              <a:t>, </a:t>
            </a:r>
            <a:r>
              <a:rPr lang="en-US" sz="2800" b="1" dirty="0">
                <a:hlinkClick r:id="rId6" tooltip="Opinion"/>
              </a:rPr>
              <a:t>opinion</a:t>
            </a:r>
            <a:r>
              <a:rPr lang="en-US" sz="2800" b="1" dirty="0"/>
              <a:t>, or </a:t>
            </a:r>
            <a:r>
              <a:rPr lang="en-US" sz="2800" b="1" dirty="0">
                <a:hlinkClick r:id="rId7" tooltip="Emotion"/>
              </a:rPr>
              <a:t>emotion</a:t>
            </a:r>
            <a:r>
              <a:rPr lang="en-US" sz="2800" b="1" dirty="0"/>
              <a:t> of the people receiving the information.</a:t>
            </a:r>
            <a:endParaRPr lang="en-PK" sz="2800" b="1" dirty="0"/>
          </a:p>
        </p:txBody>
      </p:sp>
    </p:spTree>
    <p:extLst>
      <p:ext uri="{BB962C8B-B14F-4D97-AF65-F5344CB8AC3E}">
        <p14:creationId xmlns:p14="http://schemas.microsoft.com/office/powerpoint/2010/main" val="4264642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9248" y="1831035"/>
            <a:ext cx="3903979" cy="1243965"/>
          </a:xfrm>
          <a:prstGeom prst="rect">
            <a:avLst/>
          </a:prstGeom>
        </p:spPr>
        <p:txBody>
          <a:bodyPr vert="horz" wrap="square" lIns="0" tIns="12065" rIns="0" bIns="0" rtlCol="0">
            <a:spAutoFit/>
          </a:bodyPr>
          <a:lstStyle/>
          <a:p>
            <a:pPr marL="12700">
              <a:lnSpc>
                <a:spcPct val="100000"/>
              </a:lnSpc>
              <a:spcBef>
                <a:spcPts val="95"/>
              </a:spcBef>
              <a:tabLst>
                <a:tab pos="3094355" algn="l"/>
              </a:tabLst>
            </a:pPr>
            <a:r>
              <a:rPr sz="8000" b="0" i="1" spc="-660" dirty="0">
                <a:solidFill>
                  <a:srgbClr val="00AFEF"/>
                </a:solidFill>
                <a:latin typeface="Times New Roman"/>
                <a:cs typeface="Times New Roman"/>
              </a:rPr>
              <a:t>Than</a:t>
            </a:r>
            <a:r>
              <a:rPr sz="8000" b="0" i="1" spc="-560" dirty="0">
                <a:solidFill>
                  <a:srgbClr val="00AFEF"/>
                </a:solidFill>
                <a:latin typeface="Times New Roman"/>
                <a:cs typeface="Times New Roman"/>
              </a:rPr>
              <a:t>k</a:t>
            </a:r>
            <a:r>
              <a:rPr sz="8000" b="0" i="1" dirty="0">
                <a:solidFill>
                  <a:srgbClr val="00AFEF"/>
                </a:solidFill>
                <a:latin typeface="Times New Roman"/>
                <a:cs typeface="Times New Roman"/>
              </a:rPr>
              <a:t>	</a:t>
            </a:r>
            <a:r>
              <a:rPr sz="8000" b="0" i="1" spc="-869" dirty="0">
                <a:solidFill>
                  <a:srgbClr val="00AFEF"/>
                </a:solidFill>
                <a:latin typeface="Times New Roman"/>
                <a:cs typeface="Times New Roman"/>
              </a:rPr>
              <a:t>ou</a:t>
            </a:r>
            <a:endParaRPr sz="8000">
              <a:latin typeface="Times New Roman"/>
              <a:cs typeface="Times New Roman"/>
            </a:endParaRPr>
          </a:p>
        </p:txBody>
      </p:sp>
      <p:sp>
        <p:nvSpPr>
          <p:cNvPr id="3" name="object 3"/>
          <p:cNvSpPr/>
          <p:nvPr/>
        </p:nvSpPr>
        <p:spPr>
          <a:xfrm>
            <a:off x="4981857" y="2166873"/>
            <a:ext cx="933450" cy="108585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3"/>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35</a:t>
            </a:fld>
            <a:endParaRPr spc="-6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4</a:t>
            </a:fld>
            <a:endParaRPr spc="-60" dirty="0"/>
          </a:p>
        </p:txBody>
      </p:sp>
      <p:sp>
        <p:nvSpPr>
          <p:cNvPr id="2" name="object 2"/>
          <p:cNvSpPr txBox="1">
            <a:spLocks noGrp="1"/>
          </p:cNvSpPr>
          <p:nvPr>
            <p:ph type="title"/>
          </p:nvPr>
        </p:nvSpPr>
        <p:spPr>
          <a:xfrm>
            <a:off x="536244" y="464896"/>
            <a:ext cx="6336665" cy="695325"/>
          </a:xfrm>
          <a:prstGeom prst="rect">
            <a:avLst/>
          </a:prstGeom>
        </p:spPr>
        <p:txBody>
          <a:bodyPr vert="horz" wrap="square" lIns="0" tIns="12065" rIns="0" bIns="0" rtlCol="0">
            <a:spAutoFit/>
          </a:bodyPr>
          <a:lstStyle/>
          <a:p>
            <a:pPr marL="12700">
              <a:lnSpc>
                <a:spcPct val="100000"/>
              </a:lnSpc>
              <a:spcBef>
                <a:spcPts val="95"/>
              </a:spcBef>
            </a:pPr>
            <a:r>
              <a:rPr sz="4400" b="0" spc="-165" dirty="0">
                <a:latin typeface="Arial"/>
                <a:cs typeface="Arial"/>
              </a:rPr>
              <a:t>Meaning </a:t>
            </a:r>
            <a:r>
              <a:rPr sz="4400" b="0" spc="-10" dirty="0">
                <a:latin typeface="Arial"/>
                <a:cs typeface="Arial"/>
              </a:rPr>
              <a:t>of</a:t>
            </a:r>
            <a:r>
              <a:rPr sz="4400" b="0" spc="-290" dirty="0">
                <a:latin typeface="Arial"/>
                <a:cs typeface="Arial"/>
              </a:rPr>
              <a:t> </a:t>
            </a:r>
            <a:r>
              <a:rPr sz="4400" b="0" spc="-185" dirty="0">
                <a:latin typeface="Arial"/>
                <a:cs typeface="Arial"/>
              </a:rPr>
              <a:t>Communication</a:t>
            </a:r>
            <a:endParaRPr sz="4400">
              <a:latin typeface="Arial"/>
              <a:cs typeface="Arial"/>
            </a:endParaRPr>
          </a:p>
        </p:txBody>
      </p:sp>
      <p:sp>
        <p:nvSpPr>
          <p:cNvPr id="3" name="object 3"/>
          <p:cNvSpPr txBox="1"/>
          <p:nvPr/>
        </p:nvSpPr>
        <p:spPr>
          <a:xfrm>
            <a:off x="307340" y="1527428"/>
            <a:ext cx="8396605" cy="4965700"/>
          </a:xfrm>
          <a:prstGeom prst="rect">
            <a:avLst/>
          </a:prstGeom>
        </p:spPr>
        <p:txBody>
          <a:bodyPr vert="horz" wrap="square" lIns="0" tIns="12700" rIns="0" bIns="0" rtlCol="0">
            <a:spAutoFit/>
          </a:bodyPr>
          <a:lstStyle/>
          <a:p>
            <a:pPr marL="12700">
              <a:lnSpc>
                <a:spcPct val="100000"/>
              </a:lnSpc>
              <a:spcBef>
                <a:spcPts val="100"/>
              </a:spcBef>
            </a:pPr>
            <a:r>
              <a:rPr sz="3000" i="1" spc="-10" dirty="0">
                <a:latin typeface="Carlito"/>
                <a:cs typeface="Carlito"/>
              </a:rPr>
              <a:t>Communication</a:t>
            </a:r>
            <a:r>
              <a:rPr sz="3000" i="1" spc="-35" dirty="0">
                <a:latin typeface="Carlito"/>
                <a:cs typeface="Carlito"/>
              </a:rPr>
              <a:t> </a:t>
            </a:r>
            <a:r>
              <a:rPr sz="3000" i="1" spc="-5" dirty="0">
                <a:latin typeface="Carlito"/>
                <a:cs typeface="Carlito"/>
              </a:rPr>
              <a:t>as</a:t>
            </a:r>
            <a:endParaRPr sz="3000">
              <a:latin typeface="Carlito"/>
              <a:cs typeface="Carlito"/>
            </a:endParaRPr>
          </a:p>
          <a:p>
            <a:pPr marL="356870" marR="578485" indent="-344805">
              <a:lnSpc>
                <a:spcPts val="2880"/>
              </a:lnSpc>
              <a:spcBef>
                <a:spcPts val="695"/>
              </a:spcBef>
              <a:buChar char="•"/>
              <a:tabLst>
                <a:tab pos="356870" algn="l"/>
                <a:tab pos="357505" algn="l"/>
              </a:tabLst>
            </a:pPr>
            <a:r>
              <a:rPr sz="3000" spc="-265" dirty="0">
                <a:latin typeface="Arial"/>
                <a:cs typeface="Arial"/>
              </a:rPr>
              <a:t>A </a:t>
            </a:r>
            <a:r>
              <a:rPr sz="3000" spc="-180" dirty="0">
                <a:latin typeface="Arial"/>
                <a:cs typeface="Arial"/>
              </a:rPr>
              <a:t>process </a:t>
            </a:r>
            <a:r>
              <a:rPr sz="3000" spc="-60" dirty="0">
                <a:latin typeface="Arial"/>
                <a:cs typeface="Arial"/>
              </a:rPr>
              <a:t>through </a:t>
            </a:r>
            <a:r>
              <a:rPr sz="3000" spc="-85" dirty="0">
                <a:latin typeface="Arial"/>
                <a:cs typeface="Arial"/>
              </a:rPr>
              <a:t>which </a:t>
            </a:r>
            <a:r>
              <a:rPr sz="3000" spc="-90" dirty="0">
                <a:latin typeface="Arial"/>
                <a:cs typeface="Arial"/>
              </a:rPr>
              <a:t>individuals </a:t>
            </a:r>
            <a:r>
              <a:rPr sz="3000" spc="-55" dirty="0">
                <a:latin typeface="Arial"/>
                <a:cs typeface="Arial"/>
              </a:rPr>
              <a:t>mutually  </a:t>
            </a:r>
            <a:r>
              <a:rPr sz="3000" spc="-200" dirty="0">
                <a:latin typeface="Arial"/>
                <a:cs typeface="Arial"/>
              </a:rPr>
              <a:t>exchange </a:t>
            </a:r>
            <a:r>
              <a:rPr sz="3000" spc="-5" dirty="0">
                <a:latin typeface="Arial"/>
                <a:cs typeface="Arial"/>
              </a:rPr>
              <a:t>their </a:t>
            </a:r>
            <a:r>
              <a:rPr sz="3000" spc="-150" dirty="0">
                <a:latin typeface="Arial"/>
                <a:cs typeface="Arial"/>
              </a:rPr>
              <a:t>ideas, </a:t>
            </a:r>
            <a:r>
              <a:rPr sz="3000" spc="-155" dirty="0">
                <a:latin typeface="Arial"/>
                <a:cs typeface="Arial"/>
              </a:rPr>
              <a:t>values, </a:t>
            </a:r>
            <a:r>
              <a:rPr sz="3000" spc="-75" dirty="0">
                <a:latin typeface="Arial"/>
                <a:cs typeface="Arial"/>
              </a:rPr>
              <a:t>thoughts, </a:t>
            </a:r>
            <a:r>
              <a:rPr sz="3000" spc="-95" dirty="0">
                <a:latin typeface="Arial"/>
                <a:cs typeface="Arial"/>
              </a:rPr>
              <a:t>feeling</a:t>
            </a:r>
            <a:r>
              <a:rPr sz="3000" spc="-550" dirty="0">
                <a:latin typeface="Arial"/>
                <a:cs typeface="Arial"/>
              </a:rPr>
              <a:t> </a:t>
            </a:r>
            <a:r>
              <a:rPr sz="3000" spc="45" dirty="0">
                <a:latin typeface="Arial"/>
                <a:cs typeface="Arial"/>
              </a:rPr>
              <a:t>&amp;  </a:t>
            </a:r>
            <a:r>
              <a:rPr sz="3000" spc="-110" dirty="0">
                <a:latin typeface="Arial"/>
                <a:cs typeface="Arial"/>
              </a:rPr>
              <a:t>actions </a:t>
            </a:r>
            <a:r>
              <a:rPr sz="3000" spc="20" dirty="0">
                <a:latin typeface="Arial"/>
                <a:cs typeface="Arial"/>
              </a:rPr>
              <a:t>with </a:t>
            </a:r>
            <a:r>
              <a:rPr sz="3000" spc="-120" dirty="0">
                <a:latin typeface="Arial"/>
                <a:cs typeface="Arial"/>
              </a:rPr>
              <a:t>one </a:t>
            </a:r>
            <a:r>
              <a:rPr sz="3000" spc="-25" dirty="0">
                <a:latin typeface="Arial"/>
                <a:cs typeface="Arial"/>
              </a:rPr>
              <a:t>or </a:t>
            </a:r>
            <a:r>
              <a:rPr sz="3000" spc="-90" dirty="0">
                <a:latin typeface="Arial"/>
                <a:cs typeface="Arial"/>
              </a:rPr>
              <a:t>more</a:t>
            </a:r>
            <a:r>
              <a:rPr sz="3000" spc="-620" dirty="0">
                <a:latin typeface="Arial"/>
                <a:cs typeface="Arial"/>
              </a:rPr>
              <a:t> </a:t>
            </a:r>
            <a:r>
              <a:rPr sz="3000" spc="-95" dirty="0">
                <a:latin typeface="Arial"/>
                <a:cs typeface="Arial"/>
              </a:rPr>
              <a:t>people.</a:t>
            </a:r>
            <a:endParaRPr sz="3000">
              <a:latin typeface="Arial"/>
              <a:cs typeface="Arial"/>
            </a:endParaRPr>
          </a:p>
          <a:p>
            <a:pPr marL="356870" marR="5080" indent="-344805">
              <a:lnSpc>
                <a:spcPts val="2880"/>
              </a:lnSpc>
              <a:spcBef>
                <a:spcPts val="725"/>
              </a:spcBef>
              <a:buChar char="•"/>
              <a:tabLst>
                <a:tab pos="356870" algn="l"/>
                <a:tab pos="357505" algn="l"/>
              </a:tabLst>
            </a:pPr>
            <a:r>
              <a:rPr sz="3000" spc="-215" dirty="0">
                <a:latin typeface="Arial"/>
                <a:cs typeface="Arial"/>
              </a:rPr>
              <a:t>The </a:t>
            </a:r>
            <a:r>
              <a:rPr sz="3000" spc="-80" dirty="0">
                <a:latin typeface="Arial"/>
                <a:cs typeface="Arial"/>
              </a:rPr>
              <a:t>transfer </a:t>
            </a:r>
            <a:r>
              <a:rPr sz="3000" spc="-5" dirty="0">
                <a:latin typeface="Arial"/>
                <a:cs typeface="Arial"/>
              </a:rPr>
              <a:t>of </a:t>
            </a:r>
            <a:r>
              <a:rPr sz="3000" spc="-45" dirty="0">
                <a:latin typeface="Arial"/>
                <a:cs typeface="Arial"/>
              </a:rPr>
              <a:t>information </a:t>
            </a:r>
            <a:r>
              <a:rPr sz="3000" spc="-30" dirty="0">
                <a:latin typeface="Arial"/>
                <a:cs typeface="Arial"/>
              </a:rPr>
              <a:t>from </a:t>
            </a:r>
            <a:r>
              <a:rPr sz="3000" spc="-35" dirty="0">
                <a:latin typeface="Arial"/>
                <a:cs typeface="Arial"/>
              </a:rPr>
              <a:t>the </a:t>
            </a:r>
            <a:r>
              <a:rPr sz="3000" spc="-140" dirty="0">
                <a:latin typeface="Arial"/>
                <a:cs typeface="Arial"/>
              </a:rPr>
              <a:t>sender </a:t>
            </a:r>
            <a:r>
              <a:rPr sz="3000" spc="30" dirty="0">
                <a:latin typeface="Arial"/>
                <a:cs typeface="Arial"/>
              </a:rPr>
              <a:t>to </a:t>
            </a:r>
            <a:r>
              <a:rPr sz="3000" spc="-30" dirty="0">
                <a:latin typeface="Arial"/>
                <a:cs typeface="Arial"/>
              </a:rPr>
              <a:t>the  </a:t>
            </a:r>
            <a:r>
              <a:rPr sz="3000" spc="-110" dirty="0">
                <a:latin typeface="Arial"/>
                <a:cs typeface="Arial"/>
              </a:rPr>
              <a:t>receiver</a:t>
            </a:r>
            <a:r>
              <a:rPr sz="3000" spc="-200" dirty="0">
                <a:latin typeface="Arial"/>
                <a:cs typeface="Arial"/>
              </a:rPr>
              <a:t> </a:t>
            </a:r>
            <a:r>
              <a:rPr sz="3000" spc="-210" dirty="0">
                <a:latin typeface="Arial"/>
                <a:cs typeface="Arial"/>
              </a:rPr>
              <a:t>so</a:t>
            </a:r>
            <a:r>
              <a:rPr sz="3000" spc="-145" dirty="0">
                <a:latin typeface="Arial"/>
                <a:cs typeface="Arial"/>
              </a:rPr>
              <a:t> </a:t>
            </a:r>
            <a:r>
              <a:rPr sz="3000" dirty="0">
                <a:latin typeface="Arial"/>
                <a:cs typeface="Arial"/>
              </a:rPr>
              <a:t>that</a:t>
            </a:r>
            <a:r>
              <a:rPr sz="3000" spc="-180" dirty="0">
                <a:latin typeface="Arial"/>
                <a:cs typeface="Arial"/>
              </a:rPr>
              <a:t> </a:t>
            </a:r>
            <a:r>
              <a:rPr sz="3000" spc="95" dirty="0">
                <a:latin typeface="Arial"/>
                <a:cs typeface="Arial"/>
              </a:rPr>
              <a:t>it</a:t>
            </a:r>
            <a:r>
              <a:rPr sz="3000" spc="-140" dirty="0">
                <a:latin typeface="Arial"/>
                <a:cs typeface="Arial"/>
              </a:rPr>
              <a:t> </a:t>
            </a:r>
            <a:r>
              <a:rPr sz="3000" spc="-155" dirty="0">
                <a:latin typeface="Arial"/>
                <a:cs typeface="Arial"/>
              </a:rPr>
              <a:t>is</a:t>
            </a:r>
            <a:r>
              <a:rPr sz="3000" spc="-180" dirty="0">
                <a:latin typeface="Arial"/>
                <a:cs typeface="Arial"/>
              </a:rPr>
              <a:t> </a:t>
            </a:r>
            <a:r>
              <a:rPr sz="3000" spc="-90" dirty="0">
                <a:latin typeface="Arial"/>
                <a:cs typeface="Arial"/>
              </a:rPr>
              <a:t>understood</a:t>
            </a:r>
            <a:r>
              <a:rPr sz="3000" spc="-200" dirty="0">
                <a:latin typeface="Arial"/>
                <a:cs typeface="Arial"/>
              </a:rPr>
              <a:t> </a:t>
            </a:r>
            <a:r>
              <a:rPr sz="3000" spc="-40" dirty="0">
                <a:latin typeface="Arial"/>
                <a:cs typeface="Arial"/>
              </a:rPr>
              <a:t>in</a:t>
            </a:r>
            <a:r>
              <a:rPr sz="3000" spc="-170" dirty="0">
                <a:latin typeface="Arial"/>
                <a:cs typeface="Arial"/>
              </a:rPr>
              <a:t> </a:t>
            </a:r>
            <a:r>
              <a:rPr sz="3000" spc="-30" dirty="0">
                <a:latin typeface="Arial"/>
                <a:cs typeface="Arial"/>
              </a:rPr>
              <a:t>the</a:t>
            </a:r>
            <a:r>
              <a:rPr sz="3000" spc="-160" dirty="0">
                <a:latin typeface="Arial"/>
                <a:cs typeface="Arial"/>
              </a:rPr>
              <a:t> </a:t>
            </a:r>
            <a:r>
              <a:rPr sz="3000" spc="-25" dirty="0">
                <a:latin typeface="Arial"/>
                <a:cs typeface="Arial"/>
              </a:rPr>
              <a:t>right</a:t>
            </a:r>
            <a:r>
              <a:rPr sz="3000" spc="-204" dirty="0">
                <a:latin typeface="Arial"/>
                <a:cs typeface="Arial"/>
              </a:rPr>
              <a:t> </a:t>
            </a:r>
            <a:r>
              <a:rPr sz="3000" spc="-85" dirty="0">
                <a:latin typeface="Arial"/>
                <a:cs typeface="Arial"/>
              </a:rPr>
              <a:t>context.</a:t>
            </a:r>
            <a:endParaRPr sz="3000">
              <a:latin typeface="Arial"/>
              <a:cs typeface="Arial"/>
            </a:endParaRPr>
          </a:p>
          <a:p>
            <a:pPr marL="356870" marR="436880" indent="-344805">
              <a:lnSpc>
                <a:spcPts val="2880"/>
              </a:lnSpc>
              <a:spcBef>
                <a:spcPts val="725"/>
              </a:spcBef>
              <a:buChar char="•"/>
              <a:tabLst>
                <a:tab pos="356870" algn="l"/>
                <a:tab pos="357505" algn="l"/>
              </a:tabLst>
            </a:pPr>
            <a:r>
              <a:rPr sz="3000" spc="-210" dirty="0">
                <a:latin typeface="Arial"/>
                <a:cs typeface="Arial"/>
              </a:rPr>
              <a:t>The</a:t>
            </a:r>
            <a:r>
              <a:rPr sz="3000" spc="-190" dirty="0">
                <a:latin typeface="Arial"/>
                <a:cs typeface="Arial"/>
              </a:rPr>
              <a:t> </a:t>
            </a:r>
            <a:r>
              <a:rPr sz="3000" spc="-180" dirty="0">
                <a:latin typeface="Arial"/>
                <a:cs typeface="Arial"/>
              </a:rPr>
              <a:t>process </a:t>
            </a:r>
            <a:r>
              <a:rPr sz="3000" spc="-5" dirty="0">
                <a:latin typeface="Arial"/>
                <a:cs typeface="Arial"/>
              </a:rPr>
              <a:t>of</a:t>
            </a:r>
            <a:r>
              <a:rPr sz="3000" spc="-160" dirty="0">
                <a:latin typeface="Arial"/>
                <a:cs typeface="Arial"/>
              </a:rPr>
              <a:t> </a:t>
            </a:r>
            <a:r>
              <a:rPr sz="3000" spc="-30" dirty="0">
                <a:latin typeface="Arial"/>
                <a:cs typeface="Arial"/>
              </a:rPr>
              <a:t>initiating,</a:t>
            </a:r>
            <a:r>
              <a:rPr sz="3000" spc="-215" dirty="0">
                <a:latin typeface="Arial"/>
                <a:cs typeface="Arial"/>
              </a:rPr>
              <a:t> </a:t>
            </a:r>
            <a:r>
              <a:rPr sz="3000" spc="-50" dirty="0">
                <a:latin typeface="Arial"/>
                <a:cs typeface="Arial"/>
              </a:rPr>
              <a:t>transmitting</a:t>
            </a:r>
            <a:r>
              <a:rPr sz="3000" spc="-229" dirty="0">
                <a:latin typeface="Arial"/>
                <a:cs typeface="Arial"/>
              </a:rPr>
              <a:t> </a:t>
            </a:r>
            <a:r>
              <a:rPr sz="3000" spc="45" dirty="0">
                <a:latin typeface="Arial"/>
                <a:cs typeface="Arial"/>
              </a:rPr>
              <a:t>&amp;</a:t>
            </a:r>
            <a:r>
              <a:rPr sz="3000" spc="-145" dirty="0">
                <a:latin typeface="Arial"/>
                <a:cs typeface="Arial"/>
              </a:rPr>
              <a:t> </a:t>
            </a:r>
            <a:r>
              <a:rPr sz="3000" spc="-114" dirty="0">
                <a:latin typeface="Arial"/>
                <a:cs typeface="Arial"/>
              </a:rPr>
              <a:t>receiving  </a:t>
            </a:r>
            <a:r>
              <a:rPr sz="3000" spc="-45" dirty="0">
                <a:latin typeface="Arial"/>
                <a:cs typeface="Arial"/>
              </a:rPr>
              <a:t>information.</a:t>
            </a:r>
            <a:endParaRPr sz="3000">
              <a:latin typeface="Arial"/>
              <a:cs typeface="Arial"/>
            </a:endParaRPr>
          </a:p>
          <a:p>
            <a:pPr marL="356870" marR="508634" indent="-344805">
              <a:lnSpc>
                <a:spcPts val="2880"/>
              </a:lnSpc>
              <a:spcBef>
                <a:spcPts val="720"/>
              </a:spcBef>
              <a:buChar char="•"/>
              <a:tabLst>
                <a:tab pos="356870" algn="l"/>
                <a:tab pos="357505" algn="l"/>
              </a:tabLst>
            </a:pPr>
            <a:r>
              <a:rPr sz="3000" spc="-210" dirty="0">
                <a:latin typeface="Arial"/>
                <a:cs typeface="Arial"/>
              </a:rPr>
              <a:t>The </a:t>
            </a:r>
            <a:r>
              <a:rPr sz="3000" spc="-185" dirty="0">
                <a:latin typeface="Arial"/>
                <a:cs typeface="Arial"/>
              </a:rPr>
              <a:t>means </a:t>
            </a:r>
            <a:r>
              <a:rPr sz="3000" spc="-5" dirty="0">
                <a:latin typeface="Arial"/>
                <a:cs typeface="Arial"/>
              </a:rPr>
              <a:t>of </a:t>
            </a:r>
            <a:r>
              <a:rPr sz="3000" spc="-130" dirty="0">
                <a:latin typeface="Arial"/>
                <a:cs typeface="Arial"/>
              </a:rPr>
              <a:t>making </a:t>
            </a:r>
            <a:r>
              <a:rPr sz="3000" spc="-30" dirty="0">
                <a:latin typeface="Arial"/>
                <a:cs typeface="Arial"/>
              </a:rPr>
              <a:t>the </a:t>
            </a:r>
            <a:r>
              <a:rPr sz="3000" spc="-80" dirty="0">
                <a:latin typeface="Arial"/>
                <a:cs typeface="Arial"/>
              </a:rPr>
              <a:t>transfer </a:t>
            </a:r>
            <a:r>
              <a:rPr sz="3000" spc="-5" dirty="0">
                <a:latin typeface="Arial"/>
                <a:cs typeface="Arial"/>
              </a:rPr>
              <a:t>of</a:t>
            </a:r>
            <a:r>
              <a:rPr sz="3000" spc="-600" dirty="0">
                <a:latin typeface="Arial"/>
                <a:cs typeface="Arial"/>
              </a:rPr>
              <a:t> </a:t>
            </a:r>
            <a:r>
              <a:rPr sz="3000" spc="-45" dirty="0">
                <a:latin typeface="Arial"/>
                <a:cs typeface="Arial"/>
              </a:rPr>
              <a:t>information  </a:t>
            </a:r>
            <a:r>
              <a:rPr sz="3000" spc="-75" dirty="0">
                <a:latin typeface="Arial"/>
                <a:cs typeface="Arial"/>
              </a:rPr>
              <a:t>productive </a:t>
            </a:r>
            <a:r>
              <a:rPr sz="3000" spc="45" dirty="0">
                <a:latin typeface="Arial"/>
                <a:cs typeface="Arial"/>
              </a:rPr>
              <a:t>&amp; </a:t>
            </a:r>
            <a:r>
              <a:rPr sz="3000" spc="-150" dirty="0">
                <a:latin typeface="Arial"/>
                <a:cs typeface="Arial"/>
              </a:rPr>
              <a:t>goal</a:t>
            </a:r>
            <a:r>
              <a:rPr sz="3000" spc="-530" dirty="0">
                <a:latin typeface="Arial"/>
                <a:cs typeface="Arial"/>
              </a:rPr>
              <a:t> </a:t>
            </a:r>
            <a:r>
              <a:rPr sz="3000" spc="-55" dirty="0">
                <a:latin typeface="Arial"/>
                <a:cs typeface="Arial"/>
              </a:rPr>
              <a:t>oriented.</a:t>
            </a:r>
            <a:endParaRPr sz="3000">
              <a:latin typeface="Arial"/>
              <a:cs typeface="Arial"/>
            </a:endParaRPr>
          </a:p>
          <a:p>
            <a:pPr marL="356870" marR="1318260" indent="-344805">
              <a:lnSpc>
                <a:spcPts val="2880"/>
              </a:lnSpc>
              <a:spcBef>
                <a:spcPts val="725"/>
              </a:spcBef>
              <a:buChar char="•"/>
              <a:tabLst>
                <a:tab pos="356870" algn="l"/>
                <a:tab pos="357505" algn="l"/>
              </a:tabLst>
            </a:pPr>
            <a:r>
              <a:rPr sz="3000" spc="-215" dirty="0">
                <a:latin typeface="Arial"/>
                <a:cs typeface="Arial"/>
              </a:rPr>
              <a:t>The </a:t>
            </a:r>
            <a:r>
              <a:rPr sz="3000" spc="-175" dirty="0">
                <a:latin typeface="Arial"/>
                <a:cs typeface="Arial"/>
              </a:rPr>
              <a:t>process </a:t>
            </a:r>
            <a:r>
              <a:rPr sz="3000" spc="-5" dirty="0">
                <a:latin typeface="Arial"/>
                <a:cs typeface="Arial"/>
              </a:rPr>
              <a:t>of </a:t>
            </a:r>
            <a:r>
              <a:rPr sz="3000" spc="-130" dirty="0">
                <a:latin typeface="Arial"/>
                <a:cs typeface="Arial"/>
              </a:rPr>
              <a:t>sharing </a:t>
            </a:r>
            <a:r>
              <a:rPr sz="3000" spc="-45" dirty="0">
                <a:latin typeface="Arial"/>
                <a:cs typeface="Arial"/>
              </a:rPr>
              <a:t>information, </a:t>
            </a:r>
            <a:r>
              <a:rPr sz="3000" spc="-160" dirty="0">
                <a:latin typeface="Arial"/>
                <a:cs typeface="Arial"/>
              </a:rPr>
              <a:t>ideas</a:t>
            </a:r>
            <a:r>
              <a:rPr sz="3000" spc="-545" dirty="0">
                <a:latin typeface="Arial"/>
                <a:cs typeface="Arial"/>
              </a:rPr>
              <a:t> </a:t>
            </a:r>
            <a:r>
              <a:rPr sz="3000" spc="45" dirty="0">
                <a:latin typeface="Arial"/>
                <a:cs typeface="Arial"/>
              </a:rPr>
              <a:t>&amp;  </a:t>
            </a:r>
            <a:r>
              <a:rPr sz="3000" spc="-50" dirty="0">
                <a:latin typeface="Arial"/>
                <a:cs typeface="Arial"/>
              </a:rPr>
              <a:t>attitudes </a:t>
            </a:r>
            <a:r>
              <a:rPr sz="3000" spc="-90" dirty="0">
                <a:latin typeface="Arial"/>
                <a:cs typeface="Arial"/>
              </a:rPr>
              <a:t>between</a:t>
            </a:r>
            <a:r>
              <a:rPr sz="3000" spc="-345" dirty="0">
                <a:latin typeface="Arial"/>
                <a:cs typeface="Arial"/>
              </a:rPr>
              <a:t> </a:t>
            </a:r>
            <a:r>
              <a:rPr sz="3000" spc="-65" dirty="0">
                <a:latin typeface="Arial"/>
                <a:cs typeface="Arial"/>
              </a:rPr>
              <a:t>individual.</a:t>
            </a:r>
            <a:endParaRPr sz="3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464896"/>
            <a:ext cx="6052185" cy="695325"/>
          </a:xfrm>
          <a:prstGeom prst="rect">
            <a:avLst/>
          </a:prstGeom>
        </p:spPr>
        <p:txBody>
          <a:bodyPr vert="horz" wrap="square" lIns="0" tIns="12065" rIns="0" bIns="0" rtlCol="0">
            <a:spAutoFit/>
          </a:bodyPr>
          <a:lstStyle/>
          <a:p>
            <a:pPr marL="12700">
              <a:lnSpc>
                <a:spcPct val="100000"/>
              </a:lnSpc>
              <a:spcBef>
                <a:spcPts val="95"/>
              </a:spcBef>
            </a:pPr>
            <a:r>
              <a:rPr sz="4400" b="0" spc="-340" dirty="0">
                <a:latin typeface="Arial"/>
                <a:cs typeface="Arial"/>
              </a:rPr>
              <a:t>Process </a:t>
            </a:r>
            <a:r>
              <a:rPr sz="4400" b="0" spc="-10" dirty="0">
                <a:latin typeface="Arial"/>
                <a:cs typeface="Arial"/>
              </a:rPr>
              <a:t>of</a:t>
            </a:r>
            <a:r>
              <a:rPr sz="4400" b="0" spc="-185" dirty="0">
                <a:latin typeface="Arial"/>
                <a:cs typeface="Arial"/>
              </a:rPr>
              <a:t> </a:t>
            </a:r>
            <a:r>
              <a:rPr sz="4400" b="0" spc="-180" dirty="0">
                <a:latin typeface="Arial"/>
                <a:cs typeface="Arial"/>
              </a:rPr>
              <a:t>Communication</a:t>
            </a:r>
            <a:endParaRPr sz="4400">
              <a:latin typeface="Arial"/>
              <a:cs typeface="Arial"/>
            </a:endParaRPr>
          </a:p>
        </p:txBody>
      </p:sp>
      <p:grpSp>
        <p:nvGrpSpPr>
          <p:cNvPr id="3" name="object 3"/>
          <p:cNvGrpSpPr/>
          <p:nvPr/>
        </p:nvGrpSpPr>
        <p:grpSpPr>
          <a:xfrm>
            <a:off x="825500" y="3721100"/>
            <a:ext cx="939800" cy="482600"/>
            <a:chOff x="825500" y="3721100"/>
            <a:chExt cx="939800" cy="482600"/>
          </a:xfrm>
        </p:grpSpPr>
        <p:sp>
          <p:nvSpPr>
            <p:cNvPr id="4" name="object 4"/>
            <p:cNvSpPr/>
            <p:nvPr/>
          </p:nvSpPr>
          <p:spPr>
            <a:xfrm>
              <a:off x="838200" y="3733800"/>
              <a:ext cx="914400" cy="457200"/>
            </a:xfrm>
            <a:custGeom>
              <a:avLst/>
              <a:gdLst/>
              <a:ahLst/>
              <a:cxnLst/>
              <a:rect l="l" t="t" r="r" b="b"/>
              <a:pathLst>
                <a:path w="914400" h="457200">
                  <a:moveTo>
                    <a:pt x="914400" y="0"/>
                  </a:moveTo>
                  <a:lnTo>
                    <a:pt x="0" y="0"/>
                  </a:lnTo>
                  <a:lnTo>
                    <a:pt x="0" y="457200"/>
                  </a:lnTo>
                  <a:lnTo>
                    <a:pt x="914400" y="457200"/>
                  </a:lnTo>
                  <a:lnTo>
                    <a:pt x="914400" y="0"/>
                  </a:lnTo>
                  <a:close/>
                </a:path>
              </a:pathLst>
            </a:custGeom>
            <a:solidFill>
              <a:srgbClr val="4F81BC"/>
            </a:solidFill>
          </p:spPr>
          <p:txBody>
            <a:bodyPr wrap="square" lIns="0" tIns="0" rIns="0" bIns="0" rtlCol="0"/>
            <a:lstStyle/>
            <a:p>
              <a:endParaRPr/>
            </a:p>
          </p:txBody>
        </p:sp>
        <p:sp>
          <p:nvSpPr>
            <p:cNvPr id="5" name="object 5"/>
            <p:cNvSpPr/>
            <p:nvPr/>
          </p:nvSpPr>
          <p:spPr>
            <a:xfrm>
              <a:off x="838200" y="37338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ln w="25400">
              <a:solidFill>
                <a:srgbClr val="385D89"/>
              </a:solidFill>
            </a:ln>
          </p:spPr>
          <p:txBody>
            <a:bodyPr wrap="square" lIns="0" tIns="0" rIns="0" bIns="0" rtlCol="0"/>
            <a:lstStyle/>
            <a:p>
              <a:endParaRPr/>
            </a:p>
          </p:txBody>
        </p:sp>
      </p:grpSp>
      <p:sp>
        <p:nvSpPr>
          <p:cNvPr id="6" name="object 6"/>
          <p:cNvSpPr txBox="1"/>
          <p:nvPr/>
        </p:nvSpPr>
        <p:spPr>
          <a:xfrm>
            <a:off x="960526" y="3799078"/>
            <a:ext cx="671830" cy="382156"/>
          </a:xfrm>
          <a:prstGeom prst="rect">
            <a:avLst/>
          </a:prstGeom>
        </p:spPr>
        <p:txBody>
          <a:bodyPr vert="horz" wrap="square" lIns="0" tIns="12700" rIns="0" bIns="0" rtlCol="0">
            <a:spAutoFit/>
          </a:bodyPr>
          <a:lstStyle/>
          <a:p>
            <a:pPr marL="12700">
              <a:lnSpc>
                <a:spcPct val="100000"/>
              </a:lnSpc>
              <a:spcBef>
                <a:spcPts val="100"/>
              </a:spcBef>
            </a:pPr>
            <a:r>
              <a:rPr sz="1200" spc="-390" dirty="0">
                <a:solidFill>
                  <a:srgbClr val="FFFFFF"/>
                </a:solidFill>
                <a:latin typeface="Arial"/>
                <a:cs typeface="Arial"/>
              </a:rPr>
              <a:t>S</a:t>
            </a:r>
            <a:r>
              <a:rPr sz="1200" spc="-120" dirty="0">
                <a:solidFill>
                  <a:srgbClr val="FFFFFF"/>
                </a:solidFill>
                <a:latin typeface="Arial"/>
                <a:cs typeface="Arial"/>
              </a:rPr>
              <a:t>e</a:t>
            </a:r>
            <a:r>
              <a:rPr sz="1200" spc="-70" dirty="0">
                <a:solidFill>
                  <a:srgbClr val="FFFFFF"/>
                </a:solidFill>
                <a:latin typeface="Arial"/>
                <a:cs typeface="Arial"/>
              </a:rPr>
              <a:t>nd</a:t>
            </a:r>
            <a:r>
              <a:rPr sz="1200" spc="-120" dirty="0">
                <a:solidFill>
                  <a:srgbClr val="FFFFFF"/>
                </a:solidFill>
                <a:latin typeface="Arial"/>
                <a:cs typeface="Arial"/>
              </a:rPr>
              <a:t>e</a:t>
            </a:r>
            <a:r>
              <a:rPr sz="1200" spc="25" dirty="0">
                <a:solidFill>
                  <a:srgbClr val="FFFFFF"/>
                </a:solidFill>
                <a:latin typeface="Arial"/>
                <a:cs typeface="Arial"/>
              </a:rPr>
              <a:t>r</a:t>
            </a:r>
            <a:r>
              <a:rPr lang="en-US" sz="1200" spc="25" dirty="0">
                <a:solidFill>
                  <a:srgbClr val="FFFFFF"/>
                </a:solidFill>
                <a:latin typeface="Arial"/>
                <a:cs typeface="Arial"/>
              </a:rPr>
              <a:t> or Encoder</a:t>
            </a:r>
            <a:endParaRPr sz="1200" dirty="0">
              <a:latin typeface="Arial"/>
              <a:cs typeface="Arial"/>
            </a:endParaRPr>
          </a:p>
        </p:txBody>
      </p:sp>
      <p:grpSp>
        <p:nvGrpSpPr>
          <p:cNvPr id="7" name="object 7"/>
          <p:cNvGrpSpPr/>
          <p:nvPr/>
        </p:nvGrpSpPr>
        <p:grpSpPr>
          <a:xfrm>
            <a:off x="825500" y="3187700"/>
            <a:ext cx="1016000" cy="482600"/>
            <a:chOff x="825500" y="3187700"/>
            <a:chExt cx="1016000" cy="482600"/>
          </a:xfrm>
        </p:grpSpPr>
        <p:sp>
          <p:nvSpPr>
            <p:cNvPr id="8" name="object 8"/>
            <p:cNvSpPr/>
            <p:nvPr/>
          </p:nvSpPr>
          <p:spPr>
            <a:xfrm>
              <a:off x="838200" y="3200400"/>
              <a:ext cx="990600" cy="457200"/>
            </a:xfrm>
            <a:custGeom>
              <a:avLst/>
              <a:gdLst/>
              <a:ahLst/>
              <a:cxnLst/>
              <a:rect l="l" t="t" r="r" b="b"/>
              <a:pathLst>
                <a:path w="990600" h="457200">
                  <a:moveTo>
                    <a:pt x="495300" y="0"/>
                  </a:moveTo>
                  <a:lnTo>
                    <a:pt x="433170" y="1781"/>
                  </a:lnTo>
                  <a:lnTo>
                    <a:pt x="373344" y="6982"/>
                  </a:lnTo>
                  <a:lnTo>
                    <a:pt x="316285" y="15389"/>
                  </a:lnTo>
                  <a:lnTo>
                    <a:pt x="262457" y="26786"/>
                  </a:lnTo>
                  <a:lnTo>
                    <a:pt x="212325" y="40961"/>
                  </a:lnTo>
                  <a:lnTo>
                    <a:pt x="166352" y="57698"/>
                  </a:lnTo>
                  <a:lnTo>
                    <a:pt x="125002" y="76783"/>
                  </a:lnTo>
                  <a:lnTo>
                    <a:pt x="88741" y="98002"/>
                  </a:lnTo>
                  <a:lnTo>
                    <a:pt x="58032" y="121140"/>
                  </a:lnTo>
                  <a:lnTo>
                    <a:pt x="15127" y="172317"/>
                  </a:lnTo>
                  <a:lnTo>
                    <a:pt x="0" y="228600"/>
                  </a:lnTo>
                  <a:lnTo>
                    <a:pt x="3859" y="257272"/>
                  </a:lnTo>
                  <a:lnTo>
                    <a:pt x="33339" y="311216"/>
                  </a:lnTo>
                  <a:lnTo>
                    <a:pt x="88741" y="359197"/>
                  </a:lnTo>
                  <a:lnTo>
                    <a:pt x="125002" y="380416"/>
                  </a:lnTo>
                  <a:lnTo>
                    <a:pt x="166352" y="399501"/>
                  </a:lnTo>
                  <a:lnTo>
                    <a:pt x="212325" y="416238"/>
                  </a:lnTo>
                  <a:lnTo>
                    <a:pt x="262457" y="430413"/>
                  </a:lnTo>
                  <a:lnTo>
                    <a:pt x="316285" y="441810"/>
                  </a:lnTo>
                  <a:lnTo>
                    <a:pt x="373344" y="450217"/>
                  </a:lnTo>
                  <a:lnTo>
                    <a:pt x="433170" y="455418"/>
                  </a:lnTo>
                  <a:lnTo>
                    <a:pt x="495300" y="457200"/>
                  </a:lnTo>
                  <a:lnTo>
                    <a:pt x="557431" y="455418"/>
                  </a:lnTo>
                  <a:lnTo>
                    <a:pt x="617259" y="450217"/>
                  </a:lnTo>
                  <a:lnTo>
                    <a:pt x="674319" y="441810"/>
                  </a:lnTo>
                  <a:lnTo>
                    <a:pt x="728148" y="430413"/>
                  </a:lnTo>
                  <a:lnTo>
                    <a:pt x="778280" y="416238"/>
                  </a:lnTo>
                  <a:lnTo>
                    <a:pt x="824253" y="399501"/>
                  </a:lnTo>
                  <a:lnTo>
                    <a:pt x="865601" y="380416"/>
                  </a:lnTo>
                  <a:lnTo>
                    <a:pt x="901861" y="359197"/>
                  </a:lnTo>
                  <a:lnTo>
                    <a:pt x="932570" y="336059"/>
                  </a:lnTo>
                  <a:lnTo>
                    <a:pt x="975473" y="284882"/>
                  </a:lnTo>
                  <a:lnTo>
                    <a:pt x="990600" y="228600"/>
                  </a:lnTo>
                  <a:lnTo>
                    <a:pt x="986741" y="199927"/>
                  </a:lnTo>
                  <a:lnTo>
                    <a:pt x="957262" y="145983"/>
                  </a:lnTo>
                  <a:lnTo>
                    <a:pt x="901861" y="98002"/>
                  </a:lnTo>
                  <a:lnTo>
                    <a:pt x="865601" y="76783"/>
                  </a:lnTo>
                  <a:lnTo>
                    <a:pt x="824253" y="57698"/>
                  </a:lnTo>
                  <a:lnTo>
                    <a:pt x="778280" y="40961"/>
                  </a:lnTo>
                  <a:lnTo>
                    <a:pt x="728148" y="26786"/>
                  </a:lnTo>
                  <a:lnTo>
                    <a:pt x="674319" y="15389"/>
                  </a:lnTo>
                  <a:lnTo>
                    <a:pt x="617259" y="6982"/>
                  </a:lnTo>
                  <a:lnTo>
                    <a:pt x="557431" y="1781"/>
                  </a:lnTo>
                  <a:lnTo>
                    <a:pt x="495300" y="0"/>
                  </a:lnTo>
                  <a:close/>
                </a:path>
              </a:pathLst>
            </a:custGeom>
            <a:solidFill>
              <a:srgbClr val="4F81BC"/>
            </a:solidFill>
          </p:spPr>
          <p:txBody>
            <a:bodyPr wrap="square" lIns="0" tIns="0" rIns="0" bIns="0" rtlCol="0"/>
            <a:lstStyle/>
            <a:p>
              <a:endParaRPr/>
            </a:p>
          </p:txBody>
        </p:sp>
        <p:sp>
          <p:nvSpPr>
            <p:cNvPr id="9" name="object 9"/>
            <p:cNvSpPr/>
            <p:nvPr/>
          </p:nvSpPr>
          <p:spPr>
            <a:xfrm>
              <a:off x="838200" y="3200400"/>
              <a:ext cx="990600" cy="457200"/>
            </a:xfrm>
            <a:custGeom>
              <a:avLst/>
              <a:gdLst/>
              <a:ahLst/>
              <a:cxnLst/>
              <a:rect l="l" t="t" r="r" b="b"/>
              <a:pathLst>
                <a:path w="990600" h="457200">
                  <a:moveTo>
                    <a:pt x="0" y="228600"/>
                  </a:moveTo>
                  <a:lnTo>
                    <a:pt x="15127" y="172317"/>
                  </a:lnTo>
                  <a:lnTo>
                    <a:pt x="58032" y="121140"/>
                  </a:lnTo>
                  <a:lnTo>
                    <a:pt x="88741" y="98002"/>
                  </a:lnTo>
                  <a:lnTo>
                    <a:pt x="125002" y="76783"/>
                  </a:lnTo>
                  <a:lnTo>
                    <a:pt x="166352" y="57698"/>
                  </a:lnTo>
                  <a:lnTo>
                    <a:pt x="212325" y="40961"/>
                  </a:lnTo>
                  <a:lnTo>
                    <a:pt x="262457" y="26786"/>
                  </a:lnTo>
                  <a:lnTo>
                    <a:pt x="316285" y="15389"/>
                  </a:lnTo>
                  <a:lnTo>
                    <a:pt x="373344" y="6982"/>
                  </a:lnTo>
                  <a:lnTo>
                    <a:pt x="433170" y="1781"/>
                  </a:lnTo>
                  <a:lnTo>
                    <a:pt x="495300" y="0"/>
                  </a:lnTo>
                  <a:lnTo>
                    <a:pt x="557431" y="1781"/>
                  </a:lnTo>
                  <a:lnTo>
                    <a:pt x="617259" y="6982"/>
                  </a:lnTo>
                  <a:lnTo>
                    <a:pt x="674319" y="15389"/>
                  </a:lnTo>
                  <a:lnTo>
                    <a:pt x="728148" y="26786"/>
                  </a:lnTo>
                  <a:lnTo>
                    <a:pt x="778280" y="40961"/>
                  </a:lnTo>
                  <a:lnTo>
                    <a:pt x="824253" y="57698"/>
                  </a:lnTo>
                  <a:lnTo>
                    <a:pt x="865601" y="76783"/>
                  </a:lnTo>
                  <a:lnTo>
                    <a:pt x="901861" y="98002"/>
                  </a:lnTo>
                  <a:lnTo>
                    <a:pt x="932570" y="121140"/>
                  </a:lnTo>
                  <a:lnTo>
                    <a:pt x="975473" y="172317"/>
                  </a:lnTo>
                  <a:lnTo>
                    <a:pt x="990600" y="228600"/>
                  </a:lnTo>
                  <a:lnTo>
                    <a:pt x="986741" y="257272"/>
                  </a:lnTo>
                  <a:lnTo>
                    <a:pt x="975473" y="284882"/>
                  </a:lnTo>
                  <a:lnTo>
                    <a:pt x="932570" y="336059"/>
                  </a:lnTo>
                  <a:lnTo>
                    <a:pt x="901861" y="359197"/>
                  </a:lnTo>
                  <a:lnTo>
                    <a:pt x="865601" y="380416"/>
                  </a:lnTo>
                  <a:lnTo>
                    <a:pt x="824253" y="399501"/>
                  </a:lnTo>
                  <a:lnTo>
                    <a:pt x="778280" y="416238"/>
                  </a:lnTo>
                  <a:lnTo>
                    <a:pt x="728148" y="430413"/>
                  </a:lnTo>
                  <a:lnTo>
                    <a:pt x="674319" y="441810"/>
                  </a:lnTo>
                  <a:lnTo>
                    <a:pt x="617259" y="450217"/>
                  </a:lnTo>
                  <a:lnTo>
                    <a:pt x="557431" y="455418"/>
                  </a:lnTo>
                  <a:lnTo>
                    <a:pt x="495300" y="457200"/>
                  </a:lnTo>
                  <a:lnTo>
                    <a:pt x="433170" y="455418"/>
                  </a:lnTo>
                  <a:lnTo>
                    <a:pt x="373344" y="450217"/>
                  </a:lnTo>
                  <a:lnTo>
                    <a:pt x="316285" y="441810"/>
                  </a:lnTo>
                  <a:lnTo>
                    <a:pt x="262457" y="430413"/>
                  </a:lnTo>
                  <a:lnTo>
                    <a:pt x="212325" y="416238"/>
                  </a:lnTo>
                  <a:lnTo>
                    <a:pt x="166352" y="399501"/>
                  </a:lnTo>
                  <a:lnTo>
                    <a:pt x="125002" y="380416"/>
                  </a:lnTo>
                  <a:lnTo>
                    <a:pt x="88741" y="359197"/>
                  </a:lnTo>
                  <a:lnTo>
                    <a:pt x="58032" y="336059"/>
                  </a:lnTo>
                  <a:lnTo>
                    <a:pt x="15127" y="284882"/>
                  </a:lnTo>
                  <a:lnTo>
                    <a:pt x="0" y="228600"/>
                  </a:lnTo>
                  <a:close/>
                </a:path>
              </a:pathLst>
            </a:custGeom>
            <a:ln w="25400">
              <a:solidFill>
                <a:srgbClr val="385D89"/>
              </a:solidFill>
            </a:ln>
          </p:spPr>
          <p:txBody>
            <a:bodyPr wrap="square" lIns="0" tIns="0" rIns="0" bIns="0" rtlCol="0"/>
            <a:lstStyle/>
            <a:p>
              <a:endParaRPr/>
            </a:p>
          </p:txBody>
        </p:sp>
      </p:grpSp>
      <p:sp>
        <p:nvSpPr>
          <p:cNvPr id="10" name="object 10"/>
          <p:cNvSpPr txBox="1"/>
          <p:nvPr/>
        </p:nvSpPr>
        <p:spPr>
          <a:xfrm>
            <a:off x="1065377" y="3324859"/>
            <a:ext cx="534035" cy="193675"/>
          </a:xfrm>
          <a:prstGeom prst="rect">
            <a:avLst/>
          </a:prstGeom>
        </p:spPr>
        <p:txBody>
          <a:bodyPr vert="horz" wrap="square" lIns="0" tIns="13335" rIns="0" bIns="0" rtlCol="0">
            <a:spAutoFit/>
          </a:bodyPr>
          <a:lstStyle/>
          <a:p>
            <a:pPr marL="12700">
              <a:lnSpc>
                <a:spcPct val="100000"/>
              </a:lnSpc>
              <a:spcBef>
                <a:spcPts val="105"/>
              </a:spcBef>
            </a:pPr>
            <a:r>
              <a:rPr sz="1100" b="1" dirty="0">
                <a:solidFill>
                  <a:srgbClr val="FFFFFF"/>
                </a:solidFill>
                <a:latin typeface="Carlito"/>
                <a:cs typeface="Carlito"/>
              </a:rPr>
              <a:t>Re</a:t>
            </a:r>
            <a:r>
              <a:rPr sz="1100" b="1" spc="5" dirty="0">
                <a:solidFill>
                  <a:srgbClr val="FFFFFF"/>
                </a:solidFill>
                <a:latin typeface="Carlito"/>
                <a:cs typeface="Carlito"/>
              </a:rPr>
              <a:t>f</a:t>
            </a:r>
            <a:r>
              <a:rPr sz="1100" b="1" spc="-5" dirty="0">
                <a:solidFill>
                  <a:srgbClr val="FFFFFF"/>
                </a:solidFill>
                <a:latin typeface="Carlito"/>
                <a:cs typeface="Carlito"/>
              </a:rPr>
              <a:t>e</a:t>
            </a:r>
            <a:r>
              <a:rPr sz="1100" b="1" spc="-10" dirty="0">
                <a:solidFill>
                  <a:srgbClr val="FFFFFF"/>
                </a:solidFill>
                <a:latin typeface="Carlito"/>
                <a:cs typeface="Carlito"/>
              </a:rPr>
              <a:t>r</a:t>
            </a:r>
            <a:r>
              <a:rPr sz="1100" b="1" spc="-5" dirty="0">
                <a:solidFill>
                  <a:srgbClr val="FFFFFF"/>
                </a:solidFill>
                <a:latin typeface="Carlito"/>
                <a:cs typeface="Carlito"/>
              </a:rPr>
              <a:t>e</a:t>
            </a:r>
            <a:r>
              <a:rPr sz="1100" b="1" spc="5" dirty="0">
                <a:solidFill>
                  <a:srgbClr val="FFFFFF"/>
                </a:solidFill>
                <a:latin typeface="Carlito"/>
                <a:cs typeface="Carlito"/>
              </a:rPr>
              <a:t>n</a:t>
            </a:r>
            <a:r>
              <a:rPr sz="1100" b="1" dirty="0">
                <a:solidFill>
                  <a:srgbClr val="FFFFFF"/>
                </a:solidFill>
                <a:latin typeface="Carlito"/>
                <a:cs typeface="Carlito"/>
              </a:rPr>
              <a:t>t</a:t>
            </a:r>
            <a:endParaRPr sz="1100">
              <a:latin typeface="Carlito"/>
              <a:cs typeface="Carlito"/>
            </a:endParaRPr>
          </a:p>
        </p:txBody>
      </p:sp>
      <p:grpSp>
        <p:nvGrpSpPr>
          <p:cNvPr id="11" name="object 11"/>
          <p:cNvGrpSpPr/>
          <p:nvPr/>
        </p:nvGrpSpPr>
        <p:grpSpPr>
          <a:xfrm>
            <a:off x="3949700" y="3568700"/>
            <a:ext cx="1244600" cy="558800"/>
            <a:chOff x="3949700" y="3568700"/>
            <a:chExt cx="1244600" cy="558800"/>
          </a:xfrm>
        </p:grpSpPr>
        <p:sp>
          <p:nvSpPr>
            <p:cNvPr id="12" name="object 12"/>
            <p:cNvSpPr/>
            <p:nvPr/>
          </p:nvSpPr>
          <p:spPr>
            <a:xfrm>
              <a:off x="3962400" y="3581400"/>
              <a:ext cx="1219200" cy="533400"/>
            </a:xfrm>
            <a:custGeom>
              <a:avLst/>
              <a:gdLst/>
              <a:ahLst/>
              <a:cxnLst/>
              <a:rect l="l" t="t" r="r" b="b"/>
              <a:pathLst>
                <a:path w="1219200" h="533400">
                  <a:moveTo>
                    <a:pt x="1219200" y="0"/>
                  </a:moveTo>
                  <a:lnTo>
                    <a:pt x="0" y="0"/>
                  </a:lnTo>
                  <a:lnTo>
                    <a:pt x="0" y="533400"/>
                  </a:lnTo>
                  <a:lnTo>
                    <a:pt x="1219200" y="533400"/>
                  </a:lnTo>
                  <a:lnTo>
                    <a:pt x="1219200" y="0"/>
                  </a:lnTo>
                  <a:close/>
                </a:path>
              </a:pathLst>
            </a:custGeom>
            <a:solidFill>
              <a:srgbClr val="4F81BC"/>
            </a:solidFill>
          </p:spPr>
          <p:txBody>
            <a:bodyPr wrap="square" lIns="0" tIns="0" rIns="0" bIns="0" rtlCol="0"/>
            <a:lstStyle/>
            <a:p>
              <a:endParaRPr/>
            </a:p>
          </p:txBody>
        </p:sp>
        <p:sp>
          <p:nvSpPr>
            <p:cNvPr id="13" name="object 13"/>
            <p:cNvSpPr/>
            <p:nvPr/>
          </p:nvSpPr>
          <p:spPr>
            <a:xfrm>
              <a:off x="3962400" y="3581400"/>
              <a:ext cx="1219200" cy="533400"/>
            </a:xfrm>
            <a:custGeom>
              <a:avLst/>
              <a:gdLst/>
              <a:ahLst/>
              <a:cxnLst/>
              <a:rect l="l" t="t" r="r" b="b"/>
              <a:pathLst>
                <a:path w="1219200" h="533400">
                  <a:moveTo>
                    <a:pt x="0" y="533400"/>
                  </a:moveTo>
                  <a:lnTo>
                    <a:pt x="1219200" y="533400"/>
                  </a:lnTo>
                  <a:lnTo>
                    <a:pt x="1219200" y="0"/>
                  </a:lnTo>
                  <a:lnTo>
                    <a:pt x="0" y="0"/>
                  </a:lnTo>
                  <a:lnTo>
                    <a:pt x="0" y="533400"/>
                  </a:lnTo>
                  <a:close/>
                </a:path>
              </a:pathLst>
            </a:custGeom>
            <a:ln w="25400">
              <a:solidFill>
                <a:srgbClr val="385D89"/>
              </a:solidFill>
            </a:ln>
          </p:spPr>
          <p:txBody>
            <a:bodyPr wrap="square" lIns="0" tIns="0" rIns="0" bIns="0" rtlCol="0"/>
            <a:lstStyle/>
            <a:p>
              <a:endParaRPr/>
            </a:p>
          </p:txBody>
        </p:sp>
      </p:grpSp>
      <p:sp>
        <p:nvSpPr>
          <p:cNvPr id="14" name="object 14"/>
          <p:cNvSpPr txBox="1"/>
          <p:nvPr/>
        </p:nvSpPr>
        <p:spPr>
          <a:xfrm>
            <a:off x="4140834" y="3547313"/>
            <a:ext cx="868044" cy="574675"/>
          </a:xfrm>
          <a:prstGeom prst="rect">
            <a:avLst/>
          </a:prstGeom>
        </p:spPr>
        <p:txBody>
          <a:bodyPr vert="horz" wrap="square" lIns="0" tIns="12700" rIns="0" bIns="0" rtlCol="0">
            <a:spAutoFit/>
          </a:bodyPr>
          <a:lstStyle/>
          <a:p>
            <a:pPr marL="27305">
              <a:lnSpc>
                <a:spcPct val="100000"/>
              </a:lnSpc>
              <a:spcBef>
                <a:spcPts val="100"/>
              </a:spcBef>
            </a:pPr>
            <a:r>
              <a:rPr sz="1800" spc="-135" dirty="0">
                <a:solidFill>
                  <a:srgbClr val="FFFFFF"/>
                </a:solidFill>
                <a:latin typeface="Arial"/>
                <a:cs typeface="Arial"/>
              </a:rPr>
              <a:t>Message</a:t>
            </a:r>
            <a:endParaRPr sz="1800">
              <a:latin typeface="Arial"/>
              <a:cs typeface="Arial"/>
            </a:endParaRPr>
          </a:p>
          <a:p>
            <a:pPr marL="12700">
              <a:lnSpc>
                <a:spcPct val="100000"/>
              </a:lnSpc>
            </a:pPr>
            <a:r>
              <a:rPr sz="1800" spc="-229" dirty="0">
                <a:solidFill>
                  <a:srgbClr val="FFFFFF"/>
                </a:solidFill>
                <a:latin typeface="Arial"/>
                <a:cs typeface="Arial"/>
              </a:rPr>
              <a:t>C</a:t>
            </a:r>
            <a:r>
              <a:rPr sz="1800" spc="-185" dirty="0">
                <a:solidFill>
                  <a:srgbClr val="FFFFFF"/>
                </a:solidFill>
                <a:latin typeface="Arial"/>
                <a:cs typeface="Arial"/>
              </a:rPr>
              <a:t>h</a:t>
            </a:r>
            <a:r>
              <a:rPr sz="1800" spc="-100" dirty="0">
                <a:solidFill>
                  <a:srgbClr val="FFFFFF"/>
                </a:solidFill>
                <a:latin typeface="Arial"/>
                <a:cs typeface="Arial"/>
              </a:rPr>
              <a:t>a</a:t>
            </a:r>
            <a:r>
              <a:rPr sz="1800" spc="-110" dirty="0">
                <a:solidFill>
                  <a:srgbClr val="FFFFFF"/>
                </a:solidFill>
                <a:latin typeface="Arial"/>
                <a:cs typeface="Arial"/>
              </a:rPr>
              <a:t>n</a:t>
            </a:r>
            <a:r>
              <a:rPr sz="1800" spc="-70" dirty="0">
                <a:solidFill>
                  <a:srgbClr val="FFFFFF"/>
                </a:solidFill>
                <a:latin typeface="Arial"/>
                <a:cs typeface="Arial"/>
              </a:rPr>
              <a:t>n</a:t>
            </a:r>
            <a:r>
              <a:rPr sz="1800" spc="-120" dirty="0">
                <a:solidFill>
                  <a:srgbClr val="FFFFFF"/>
                </a:solidFill>
                <a:latin typeface="Arial"/>
                <a:cs typeface="Arial"/>
              </a:rPr>
              <a:t>e</a:t>
            </a:r>
            <a:r>
              <a:rPr sz="1800" spc="5" dirty="0">
                <a:solidFill>
                  <a:srgbClr val="FFFFFF"/>
                </a:solidFill>
                <a:latin typeface="Arial"/>
                <a:cs typeface="Arial"/>
              </a:rPr>
              <a:t>l</a:t>
            </a:r>
            <a:r>
              <a:rPr sz="1800" spc="-200" dirty="0">
                <a:solidFill>
                  <a:srgbClr val="FFFFFF"/>
                </a:solidFill>
                <a:latin typeface="Arial"/>
                <a:cs typeface="Arial"/>
              </a:rPr>
              <a:t>s</a:t>
            </a:r>
            <a:endParaRPr sz="1800">
              <a:latin typeface="Arial"/>
              <a:cs typeface="Arial"/>
            </a:endParaRPr>
          </a:p>
        </p:txBody>
      </p:sp>
      <p:sp>
        <p:nvSpPr>
          <p:cNvPr id="15" name="object 15"/>
          <p:cNvSpPr/>
          <p:nvPr/>
        </p:nvSpPr>
        <p:spPr>
          <a:xfrm>
            <a:off x="7315200" y="3581400"/>
            <a:ext cx="1143000" cy="533400"/>
          </a:xfrm>
          <a:custGeom>
            <a:avLst/>
            <a:gdLst/>
            <a:ahLst/>
            <a:cxnLst/>
            <a:rect l="l" t="t" r="r" b="b"/>
            <a:pathLst>
              <a:path w="1143000" h="533400">
                <a:moveTo>
                  <a:pt x="1143000" y="0"/>
                </a:moveTo>
                <a:lnTo>
                  <a:pt x="0" y="0"/>
                </a:lnTo>
                <a:lnTo>
                  <a:pt x="0" y="533400"/>
                </a:lnTo>
                <a:lnTo>
                  <a:pt x="1143000" y="533400"/>
                </a:lnTo>
                <a:lnTo>
                  <a:pt x="1143000" y="0"/>
                </a:lnTo>
                <a:close/>
              </a:path>
            </a:pathLst>
          </a:custGeom>
          <a:solidFill>
            <a:srgbClr val="4F81BC"/>
          </a:solidFill>
        </p:spPr>
        <p:txBody>
          <a:bodyPr wrap="square" lIns="0" tIns="0" rIns="0" bIns="0" rtlCol="0"/>
          <a:lstStyle/>
          <a:p>
            <a:endParaRPr/>
          </a:p>
        </p:txBody>
      </p:sp>
      <p:sp>
        <p:nvSpPr>
          <p:cNvPr id="16" name="object 16"/>
          <p:cNvSpPr txBox="1"/>
          <p:nvPr/>
        </p:nvSpPr>
        <p:spPr>
          <a:xfrm>
            <a:off x="7315200" y="3581400"/>
            <a:ext cx="1143000" cy="486030"/>
          </a:xfrm>
          <a:prstGeom prst="rect">
            <a:avLst/>
          </a:prstGeom>
          <a:ln w="25400">
            <a:solidFill>
              <a:srgbClr val="385D89"/>
            </a:solidFill>
          </a:ln>
        </p:spPr>
        <p:txBody>
          <a:bodyPr vert="horz" wrap="square" lIns="0" tIns="115570" rIns="0" bIns="0" rtlCol="0">
            <a:spAutoFit/>
          </a:bodyPr>
          <a:lstStyle/>
          <a:p>
            <a:pPr marL="179705">
              <a:lnSpc>
                <a:spcPct val="100000"/>
              </a:lnSpc>
              <a:spcBef>
                <a:spcPts val="910"/>
              </a:spcBef>
            </a:pPr>
            <a:r>
              <a:rPr sz="1200" spc="-114" dirty="0">
                <a:solidFill>
                  <a:srgbClr val="FFFFFF"/>
                </a:solidFill>
                <a:latin typeface="Arial"/>
                <a:cs typeface="Arial"/>
              </a:rPr>
              <a:t>Receiver</a:t>
            </a:r>
            <a:r>
              <a:rPr lang="en-US" sz="1200" spc="-114" dirty="0">
                <a:solidFill>
                  <a:srgbClr val="FFFFFF"/>
                </a:solidFill>
                <a:latin typeface="Arial"/>
                <a:cs typeface="Arial"/>
              </a:rPr>
              <a:t> or Decoder</a:t>
            </a:r>
            <a:endParaRPr sz="1200" dirty="0">
              <a:latin typeface="Arial"/>
              <a:cs typeface="Arial"/>
            </a:endParaRPr>
          </a:p>
        </p:txBody>
      </p:sp>
      <p:grpSp>
        <p:nvGrpSpPr>
          <p:cNvPr id="17" name="object 17"/>
          <p:cNvGrpSpPr/>
          <p:nvPr/>
        </p:nvGrpSpPr>
        <p:grpSpPr>
          <a:xfrm>
            <a:off x="7378700" y="3035300"/>
            <a:ext cx="1092200" cy="482600"/>
            <a:chOff x="7378700" y="3035300"/>
            <a:chExt cx="1092200" cy="482600"/>
          </a:xfrm>
        </p:grpSpPr>
        <p:sp>
          <p:nvSpPr>
            <p:cNvPr id="18" name="object 18"/>
            <p:cNvSpPr/>
            <p:nvPr/>
          </p:nvSpPr>
          <p:spPr>
            <a:xfrm>
              <a:off x="7391400" y="3048000"/>
              <a:ext cx="1066800" cy="457200"/>
            </a:xfrm>
            <a:custGeom>
              <a:avLst/>
              <a:gdLst/>
              <a:ahLst/>
              <a:cxnLst/>
              <a:rect l="l" t="t" r="r" b="b"/>
              <a:pathLst>
                <a:path w="1066800" h="457200">
                  <a:moveTo>
                    <a:pt x="533400" y="0"/>
                  </a:moveTo>
                  <a:lnTo>
                    <a:pt x="466481" y="1781"/>
                  </a:lnTo>
                  <a:lnTo>
                    <a:pt x="402046" y="6982"/>
                  </a:lnTo>
                  <a:lnTo>
                    <a:pt x="340593" y="15389"/>
                  </a:lnTo>
                  <a:lnTo>
                    <a:pt x="282623" y="26786"/>
                  </a:lnTo>
                  <a:lnTo>
                    <a:pt x="228634" y="40961"/>
                  </a:lnTo>
                  <a:lnTo>
                    <a:pt x="179127" y="57698"/>
                  </a:lnTo>
                  <a:lnTo>
                    <a:pt x="134600" y="76783"/>
                  </a:lnTo>
                  <a:lnTo>
                    <a:pt x="95553" y="98002"/>
                  </a:lnTo>
                  <a:lnTo>
                    <a:pt x="62486" y="121140"/>
                  </a:lnTo>
                  <a:lnTo>
                    <a:pt x="16287" y="172317"/>
                  </a:lnTo>
                  <a:lnTo>
                    <a:pt x="0" y="228600"/>
                  </a:lnTo>
                  <a:lnTo>
                    <a:pt x="4155" y="257272"/>
                  </a:lnTo>
                  <a:lnTo>
                    <a:pt x="35897" y="311216"/>
                  </a:lnTo>
                  <a:lnTo>
                    <a:pt x="95553" y="359197"/>
                  </a:lnTo>
                  <a:lnTo>
                    <a:pt x="134600" y="380416"/>
                  </a:lnTo>
                  <a:lnTo>
                    <a:pt x="179127" y="399501"/>
                  </a:lnTo>
                  <a:lnTo>
                    <a:pt x="228634" y="416238"/>
                  </a:lnTo>
                  <a:lnTo>
                    <a:pt x="282623" y="430413"/>
                  </a:lnTo>
                  <a:lnTo>
                    <a:pt x="340593" y="441810"/>
                  </a:lnTo>
                  <a:lnTo>
                    <a:pt x="402046" y="450217"/>
                  </a:lnTo>
                  <a:lnTo>
                    <a:pt x="466481" y="455418"/>
                  </a:lnTo>
                  <a:lnTo>
                    <a:pt x="533400" y="457200"/>
                  </a:lnTo>
                  <a:lnTo>
                    <a:pt x="600318" y="455418"/>
                  </a:lnTo>
                  <a:lnTo>
                    <a:pt x="664753" y="450217"/>
                  </a:lnTo>
                  <a:lnTo>
                    <a:pt x="726206" y="441810"/>
                  </a:lnTo>
                  <a:lnTo>
                    <a:pt x="784176" y="430413"/>
                  </a:lnTo>
                  <a:lnTo>
                    <a:pt x="838165" y="416238"/>
                  </a:lnTo>
                  <a:lnTo>
                    <a:pt x="887672" y="399501"/>
                  </a:lnTo>
                  <a:lnTo>
                    <a:pt x="932199" y="380416"/>
                  </a:lnTo>
                  <a:lnTo>
                    <a:pt x="971246" y="359197"/>
                  </a:lnTo>
                  <a:lnTo>
                    <a:pt x="1004313" y="336059"/>
                  </a:lnTo>
                  <a:lnTo>
                    <a:pt x="1050512" y="284882"/>
                  </a:lnTo>
                  <a:lnTo>
                    <a:pt x="1066800" y="228600"/>
                  </a:lnTo>
                  <a:lnTo>
                    <a:pt x="1062644" y="199927"/>
                  </a:lnTo>
                  <a:lnTo>
                    <a:pt x="1030902" y="145983"/>
                  </a:lnTo>
                  <a:lnTo>
                    <a:pt x="971246" y="98002"/>
                  </a:lnTo>
                  <a:lnTo>
                    <a:pt x="932199" y="76783"/>
                  </a:lnTo>
                  <a:lnTo>
                    <a:pt x="887672" y="57698"/>
                  </a:lnTo>
                  <a:lnTo>
                    <a:pt x="838165" y="40961"/>
                  </a:lnTo>
                  <a:lnTo>
                    <a:pt x="784176" y="26786"/>
                  </a:lnTo>
                  <a:lnTo>
                    <a:pt x="726206" y="15389"/>
                  </a:lnTo>
                  <a:lnTo>
                    <a:pt x="664753" y="6982"/>
                  </a:lnTo>
                  <a:lnTo>
                    <a:pt x="600318" y="1781"/>
                  </a:lnTo>
                  <a:lnTo>
                    <a:pt x="533400" y="0"/>
                  </a:lnTo>
                  <a:close/>
                </a:path>
              </a:pathLst>
            </a:custGeom>
            <a:solidFill>
              <a:srgbClr val="4F81BC"/>
            </a:solidFill>
          </p:spPr>
          <p:txBody>
            <a:bodyPr wrap="square" lIns="0" tIns="0" rIns="0" bIns="0" rtlCol="0"/>
            <a:lstStyle/>
            <a:p>
              <a:endParaRPr/>
            </a:p>
          </p:txBody>
        </p:sp>
        <p:sp>
          <p:nvSpPr>
            <p:cNvPr id="19" name="object 19"/>
            <p:cNvSpPr/>
            <p:nvPr/>
          </p:nvSpPr>
          <p:spPr>
            <a:xfrm>
              <a:off x="7391400" y="3048000"/>
              <a:ext cx="1066800" cy="457200"/>
            </a:xfrm>
            <a:custGeom>
              <a:avLst/>
              <a:gdLst/>
              <a:ahLst/>
              <a:cxnLst/>
              <a:rect l="l" t="t" r="r" b="b"/>
              <a:pathLst>
                <a:path w="1066800" h="457200">
                  <a:moveTo>
                    <a:pt x="0" y="228600"/>
                  </a:moveTo>
                  <a:lnTo>
                    <a:pt x="16287" y="172317"/>
                  </a:lnTo>
                  <a:lnTo>
                    <a:pt x="62486" y="121140"/>
                  </a:lnTo>
                  <a:lnTo>
                    <a:pt x="95553" y="98002"/>
                  </a:lnTo>
                  <a:lnTo>
                    <a:pt x="134600" y="76783"/>
                  </a:lnTo>
                  <a:lnTo>
                    <a:pt x="179127" y="57698"/>
                  </a:lnTo>
                  <a:lnTo>
                    <a:pt x="228634" y="40961"/>
                  </a:lnTo>
                  <a:lnTo>
                    <a:pt x="282623" y="26786"/>
                  </a:lnTo>
                  <a:lnTo>
                    <a:pt x="340593" y="15389"/>
                  </a:lnTo>
                  <a:lnTo>
                    <a:pt x="402046" y="6982"/>
                  </a:lnTo>
                  <a:lnTo>
                    <a:pt x="466481" y="1781"/>
                  </a:lnTo>
                  <a:lnTo>
                    <a:pt x="533400" y="0"/>
                  </a:lnTo>
                  <a:lnTo>
                    <a:pt x="600318" y="1781"/>
                  </a:lnTo>
                  <a:lnTo>
                    <a:pt x="664753" y="6982"/>
                  </a:lnTo>
                  <a:lnTo>
                    <a:pt x="726206" y="15389"/>
                  </a:lnTo>
                  <a:lnTo>
                    <a:pt x="784176" y="26786"/>
                  </a:lnTo>
                  <a:lnTo>
                    <a:pt x="838165" y="40961"/>
                  </a:lnTo>
                  <a:lnTo>
                    <a:pt x="887672" y="57698"/>
                  </a:lnTo>
                  <a:lnTo>
                    <a:pt x="932199" y="76783"/>
                  </a:lnTo>
                  <a:lnTo>
                    <a:pt x="971246" y="98002"/>
                  </a:lnTo>
                  <a:lnTo>
                    <a:pt x="1004313" y="121140"/>
                  </a:lnTo>
                  <a:lnTo>
                    <a:pt x="1050512" y="172317"/>
                  </a:lnTo>
                  <a:lnTo>
                    <a:pt x="1066800" y="228600"/>
                  </a:lnTo>
                  <a:lnTo>
                    <a:pt x="1062644" y="257272"/>
                  </a:lnTo>
                  <a:lnTo>
                    <a:pt x="1050512" y="284882"/>
                  </a:lnTo>
                  <a:lnTo>
                    <a:pt x="1004313" y="336059"/>
                  </a:lnTo>
                  <a:lnTo>
                    <a:pt x="971246" y="359197"/>
                  </a:lnTo>
                  <a:lnTo>
                    <a:pt x="932199" y="380416"/>
                  </a:lnTo>
                  <a:lnTo>
                    <a:pt x="887672" y="399501"/>
                  </a:lnTo>
                  <a:lnTo>
                    <a:pt x="838165" y="416238"/>
                  </a:lnTo>
                  <a:lnTo>
                    <a:pt x="784176" y="430413"/>
                  </a:lnTo>
                  <a:lnTo>
                    <a:pt x="726206" y="441810"/>
                  </a:lnTo>
                  <a:lnTo>
                    <a:pt x="664753" y="450217"/>
                  </a:lnTo>
                  <a:lnTo>
                    <a:pt x="600318" y="455418"/>
                  </a:lnTo>
                  <a:lnTo>
                    <a:pt x="533400" y="457200"/>
                  </a:lnTo>
                  <a:lnTo>
                    <a:pt x="466481" y="455418"/>
                  </a:lnTo>
                  <a:lnTo>
                    <a:pt x="402046" y="450217"/>
                  </a:lnTo>
                  <a:lnTo>
                    <a:pt x="340593" y="441810"/>
                  </a:lnTo>
                  <a:lnTo>
                    <a:pt x="282623" y="430413"/>
                  </a:lnTo>
                  <a:lnTo>
                    <a:pt x="228634" y="416238"/>
                  </a:lnTo>
                  <a:lnTo>
                    <a:pt x="179127" y="399501"/>
                  </a:lnTo>
                  <a:lnTo>
                    <a:pt x="134600" y="380416"/>
                  </a:lnTo>
                  <a:lnTo>
                    <a:pt x="95553" y="359197"/>
                  </a:lnTo>
                  <a:lnTo>
                    <a:pt x="62486" y="336059"/>
                  </a:lnTo>
                  <a:lnTo>
                    <a:pt x="16287" y="284882"/>
                  </a:lnTo>
                  <a:lnTo>
                    <a:pt x="0" y="228600"/>
                  </a:lnTo>
                  <a:close/>
                </a:path>
              </a:pathLst>
            </a:custGeom>
            <a:ln w="25400">
              <a:solidFill>
                <a:srgbClr val="385D89"/>
              </a:solidFill>
            </a:ln>
          </p:spPr>
          <p:txBody>
            <a:bodyPr wrap="square" lIns="0" tIns="0" rIns="0" bIns="0" rtlCol="0"/>
            <a:lstStyle/>
            <a:p>
              <a:endParaRPr/>
            </a:p>
          </p:txBody>
        </p:sp>
      </p:grpSp>
      <p:sp>
        <p:nvSpPr>
          <p:cNvPr id="20" name="object 20"/>
          <p:cNvSpPr txBox="1"/>
          <p:nvPr/>
        </p:nvSpPr>
        <p:spPr>
          <a:xfrm>
            <a:off x="7641717" y="3164840"/>
            <a:ext cx="568960"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FFFF"/>
                </a:solidFill>
                <a:latin typeface="Carlito"/>
                <a:cs typeface="Carlito"/>
              </a:rPr>
              <a:t>Referent</a:t>
            </a:r>
            <a:endParaRPr sz="1200">
              <a:latin typeface="Carlito"/>
              <a:cs typeface="Carlito"/>
            </a:endParaRPr>
          </a:p>
        </p:txBody>
      </p:sp>
      <p:grpSp>
        <p:nvGrpSpPr>
          <p:cNvPr id="21" name="object 21"/>
          <p:cNvGrpSpPr/>
          <p:nvPr/>
        </p:nvGrpSpPr>
        <p:grpSpPr>
          <a:xfrm>
            <a:off x="4025900" y="2959100"/>
            <a:ext cx="1168400" cy="482600"/>
            <a:chOff x="4025900" y="2959100"/>
            <a:chExt cx="1168400" cy="482600"/>
          </a:xfrm>
        </p:grpSpPr>
        <p:sp>
          <p:nvSpPr>
            <p:cNvPr id="22" name="object 22"/>
            <p:cNvSpPr/>
            <p:nvPr/>
          </p:nvSpPr>
          <p:spPr>
            <a:xfrm>
              <a:off x="4038600" y="2971800"/>
              <a:ext cx="1143000" cy="457200"/>
            </a:xfrm>
            <a:custGeom>
              <a:avLst/>
              <a:gdLst/>
              <a:ahLst/>
              <a:cxnLst/>
              <a:rect l="l" t="t" r="r" b="b"/>
              <a:pathLst>
                <a:path w="1143000" h="457200">
                  <a:moveTo>
                    <a:pt x="1066800" y="0"/>
                  </a:moveTo>
                  <a:lnTo>
                    <a:pt x="76200" y="0"/>
                  </a:lnTo>
                  <a:lnTo>
                    <a:pt x="46559" y="5994"/>
                  </a:lnTo>
                  <a:lnTo>
                    <a:pt x="22336" y="22336"/>
                  </a:lnTo>
                  <a:lnTo>
                    <a:pt x="5994" y="46559"/>
                  </a:lnTo>
                  <a:lnTo>
                    <a:pt x="0" y="76200"/>
                  </a:lnTo>
                  <a:lnTo>
                    <a:pt x="0" y="381000"/>
                  </a:lnTo>
                  <a:lnTo>
                    <a:pt x="5994" y="410640"/>
                  </a:lnTo>
                  <a:lnTo>
                    <a:pt x="22336" y="434863"/>
                  </a:lnTo>
                  <a:lnTo>
                    <a:pt x="46559" y="451205"/>
                  </a:lnTo>
                  <a:lnTo>
                    <a:pt x="76200" y="457200"/>
                  </a:lnTo>
                  <a:lnTo>
                    <a:pt x="1066800" y="457200"/>
                  </a:lnTo>
                  <a:lnTo>
                    <a:pt x="1096440" y="451205"/>
                  </a:lnTo>
                  <a:lnTo>
                    <a:pt x="1120663" y="434863"/>
                  </a:lnTo>
                  <a:lnTo>
                    <a:pt x="1137005" y="410640"/>
                  </a:lnTo>
                  <a:lnTo>
                    <a:pt x="1143000" y="381000"/>
                  </a:lnTo>
                  <a:lnTo>
                    <a:pt x="1143000" y="76200"/>
                  </a:lnTo>
                  <a:lnTo>
                    <a:pt x="1137005" y="46559"/>
                  </a:lnTo>
                  <a:lnTo>
                    <a:pt x="1120663" y="22336"/>
                  </a:lnTo>
                  <a:lnTo>
                    <a:pt x="1096440" y="5994"/>
                  </a:lnTo>
                  <a:lnTo>
                    <a:pt x="1066800" y="0"/>
                  </a:lnTo>
                  <a:close/>
                </a:path>
              </a:pathLst>
            </a:custGeom>
            <a:solidFill>
              <a:srgbClr val="4F81BC"/>
            </a:solidFill>
          </p:spPr>
          <p:txBody>
            <a:bodyPr wrap="square" lIns="0" tIns="0" rIns="0" bIns="0" rtlCol="0"/>
            <a:lstStyle/>
            <a:p>
              <a:endParaRPr/>
            </a:p>
          </p:txBody>
        </p:sp>
        <p:sp>
          <p:nvSpPr>
            <p:cNvPr id="23" name="object 23"/>
            <p:cNvSpPr/>
            <p:nvPr/>
          </p:nvSpPr>
          <p:spPr>
            <a:xfrm>
              <a:off x="4038600" y="2971800"/>
              <a:ext cx="1143000" cy="457200"/>
            </a:xfrm>
            <a:custGeom>
              <a:avLst/>
              <a:gdLst/>
              <a:ahLst/>
              <a:cxnLst/>
              <a:rect l="l" t="t" r="r" b="b"/>
              <a:pathLst>
                <a:path w="1143000" h="457200">
                  <a:moveTo>
                    <a:pt x="0" y="76200"/>
                  </a:moveTo>
                  <a:lnTo>
                    <a:pt x="5994" y="46559"/>
                  </a:lnTo>
                  <a:lnTo>
                    <a:pt x="22336" y="22336"/>
                  </a:lnTo>
                  <a:lnTo>
                    <a:pt x="46559" y="5994"/>
                  </a:lnTo>
                  <a:lnTo>
                    <a:pt x="76200" y="0"/>
                  </a:lnTo>
                  <a:lnTo>
                    <a:pt x="1066800" y="0"/>
                  </a:lnTo>
                  <a:lnTo>
                    <a:pt x="1096440" y="5994"/>
                  </a:lnTo>
                  <a:lnTo>
                    <a:pt x="1120663" y="22336"/>
                  </a:lnTo>
                  <a:lnTo>
                    <a:pt x="1137005" y="46559"/>
                  </a:lnTo>
                  <a:lnTo>
                    <a:pt x="1143000" y="76200"/>
                  </a:lnTo>
                  <a:lnTo>
                    <a:pt x="1143000" y="381000"/>
                  </a:lnTo>
                  <a:lnTo>
                    <a:pt x="1137005" y="410640"/>
                  </a:lnTo>
                  <a:lnTo>
                    <a:pt x="1120663" y="434863"/>
                  </a:lnTo>
                  <a:lnTo>
                    <a:pt x="1096440" y="451205"/>
                  </a:lnTo>
                  <a:lnTo>
                    <a:pt x="1066800" y="457200"/>
                  </a:lnTo>
                  <a:lnTo>
                    <a:pt x="76200" y="457200"/>
                  </a:lnTo>
                  <a:lnTo>
                    <a:pt x="46559" y="451205"/>
                  </a:lnTo>
                  <a:lnTo>
                    <a:pt x="22336" y="434863"/>
                  </a:lnTo>
                  <a:lnTo>
                    <a:pt x="5994" y="410640"/>
                  </a:lnTo>
                  <a:lnTo>
                    <a:pt x="0" y="381000"/>
                  </a:lnTo>
                  <a:lnTo>
                    <a:pt x="0" y="76200"/>
                  </a:lnTo>
                  <a:close/>
                </a:path>
              </a:pathLst>
            </a:custGeom>
            <a:ln w="25400">
              <a:solidFill>
                <a:srgbClr val="385D89"/>
              </a:solidFill>
            </a:ln>
          </p:spPr>
          <p:txBody>
            <a:bodyPr wrap="square" lIns="0" tIns="0" rIns="0" bIns="0" rtlCol="0"/>
            <a:lstStyle/>
            <a:p>
              <a:endParaRPr/>
            </a:p>
          </p:txBody>
        </p:sp>
      </p:grpSp>
      <p:sp>
        <p:nvSpPr>
          <p:cNvPr id="24" name="object 24"/>
          <p:cNvSpPr txBox="1"/>
          <p:nvPr/>
        </p:nvSpPr>
        <p:spPr>
          <a:xfrm>
            <a:off x="4190491" y="3088640"/>
            <a:ext cx="840105" cy="382156"/>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Carlito"/>
                <a:cs typeface="Carlito"/>
              </a:rPr>
              <a:t>E</a:t>
            </a:r>
            <a:r>
              <a:rPr sz="1200" b="1" spc="-20" dirty="0">
                <a:solidFill>
                  <a:srgbClr val="FFFFFF"/>
                </a:solidFill>
                <a:latin typeface="Carlito"/>
                <a:cs typeface="Carlito"/>
              </a:rPr>
              <a:t>n</a:t>
            </a:r>
            <a:r>
              <a:rPr sz="1200" b="1" spc="5" dirty="0">
                <a:solidFill>
                  <a:srgbClr val="FFFFFF"/>
                </a:solidFill>
                <a:latin typeface="Carlito"/>
                <a:cs typeface="Carlito"/>
              </a:rPr>
              <a:t>v</a:t>
            </a:r>
            <a:r>
              <a:rPr sz="1200" b="1" spc="-10" dirty="0">
                <a:solidFill>
                  <a:srgbClr val="FFFFFF"/>
                </a:solidFill>
                <a:latin typeface="Carlito"/>
                <a:cs typeface="Carlito"/>
              </a:rPr>
              <a:t>i</a:t>
            </a:r>
            <a:r>
              <a:rPr sz="1200" b="1" spc="-20" dirty="0">
                <a:solidFill>
                  <a:srgbClr val="FFFFFF"/>
                </a:solidFill>
                <a:latin typeface="Carlito"/>
                <a:cs typeface="Carlito"/>
              </a:rPr>
              <a:t>r</a:t>
            </a:r>
            <a:r>
              <a:rPr sz="1200" b="1" dirty="0">
                <a:solidFill>
                  <a:srgbClr val="FFFFFF"/>
                </a:solidFill>
                <a:latin typeface="Carlito"/>
                <a:cs typeface="Carlito"/>
              </a:rPr>
              <a:t>o</a:t>
            </a:r>
            <a:r>
              <a:rPr sz="1200" b="1" spc="5" dirty="0">
                <a:solidFill>
                  <a:srgbClr val="FFFFFF"/>
                </a:solidFill>
                <a:latin typeface="Carlito"/>
                <a:cs typeface="Carlito"/>
              </a:rPr>
              <a:t>nm</a:t>
            </a:r>
            <a:r>
              <a:rPr sz="1200" b="1" spc="-5" dirty="0">
                <a:solidFill>
                  <a:srgbClr val="FFFFFF"/>
                </a:solidFill>
                <a:latin typeface="Carlito"/>
                <a:cs typeface="Carlito"/>
              </a:rPr>
              <a:t>e</a:t>
            </a:r>
            <a:r>
              <a:rPr sz="1200" b="1" dirty="0">
                <a:solidFill>
                  <a:srgbClr val="FFFFFF"/>
                </a:solidFill>
                <a:latin typeface="Carlito"/>
                <a:cs typeface="Carlito"/>
              </a:rPr>
              <a:t>n</a:t>
            </a:r>
            <a:r>
              <a:rPr lang="en-US" sz="1200" b="1" dirty="0">
                <a:solidFill>
                  <a:srgbClr val="FFFFFF"/>
                </a:solidFill>
                <a:latin typeface="Carlito"/>
                <a:cs typeface="Carlito"/>
              </a:rPr>
              <a:t>t or Contex</a:t>
            </a:r>
            <a:r>
              <a:rPr sz="1200" b="1" dirty="0">
                <a:solidFill>
                  <a:srgbClr val="FFFFFF"/>
                </a:solidFill>
                <a:latin typeface="Carlito"/>
                <a:cs typeface="Carlito"/>
              </a:rPr>
              <a:t>t</a:t>
            </a:r>
            <a:endParaRPr sz="1200" dirty="0">
              <a:latin typeface="Carlito"/>
              <a:cs typeface="Carlito"/>
            </a:endParaRPr>
          </a:p>
        </p:txBody>
      </p:sp>
      <p:grpSp>
        <p:nvGrpSpPr>
          <p:cNvPr id="25" name="object 25"/>
          <p:cNvGrpSpPr/>
          <p:nvPr/>
        </p:nvGrpSpPr>
        <p:grpSpPr>
          <a:xfrm>
            <a:off x="4025900" y="4559300"/>
            <a:ext cx="1168400" cy="482600"/>
            <a:chOff x="4025900" y="4559300"/>
            <a:chExt cx="1168400" cy="482600"/>
          </a:xfrm>
        </p:grpSpPr>
        <p:sp>
          <p:nvSpPr>
            <p:cNvPr id="26" name="object 26"/>
            <p:cNvSpPr/>
            <p:nvPr/>
          </p:nvSpPr>
          <p:spPr>
            <a:xfrm>
              <a:off x="4038600" y="4572000"/>
              <a:ext cx="1143000" cy="457200"/>
            </a:xfrm>
            <a:custGeom>
              <a:avLst/>
              <a:gdLst/>
              <a:ahLst/>
              <a:cxnLst/>
              <a:rect l="l" t="t" r="r" b="b"/>
              <a:pathLst>
                <a:path w="1143000" h="457200">
                  <a:moveTo>
                    <a:pt x="1066800" y="0"/>
                  </a:moveTo>
                  <a:lnTo>
                    <a:pt x="76200" y="0"/>
                  </a:lnTo>
                  <a:lnTo>
                    <a:pt x="46559" y="5994"/>
                  </a:lnTo>
                  <a:lnTo>
                    <a:pt x="22336" y="22336"/>
                  </a:lnTo>
                  <a:lnTo>
                    <a:pt x="5994" y="46559"/>
                  </a:lnTo>
                  <a:lnTo>
                    <a:pt x="0" y="76200"/>
                  </a:lnTo>
                  <a:lnTo>
                    <a:pt x="0" y="381000"/>
                  </a:lnTo>
                  <a:lnTo>
                    <a:pt x="5994" y="410640"/>
                  </a:lnTo>
                  <a:lnTo>
                    <a:pt x="22336" y="434863"/>
                  </a:lnTo>
                  <a:lnTo>
                    <a:pt x="46559" y="451205"/>
                  </a:lnTo>
                  <a:lnTo>
                    <a:pt x="76200" y="457200"/>
                  </a:lnTo>
                  <a:lnTo>
                    <a:pt x="1066800" y="457200"/>
                  </a:lnTo>
                  <a:lnTo>
                    <a:pt x="1096440" y="451205"/>
                  </a:lnTo>
                  <a:lnTo>
                    <a:pt x="1120663" y="434863"/>
                  </a:lnTo>
                  <a:lnTo>
                    <a:pt x="1137005" y="410640"/>
                  </a:lnTo>
                  <a:lnTo>
                    <a:pt x="1143000" y="381000"/>
                  </a:lnTo>
                  <a:lnTo>
                    <a:pt x="1143000" y="76200"/>
                  </a:lnTo>
                  <a:lnTo>
                    <a:pt x="1137005" y="46559"/>
                  </a:lnTo>
                  <a:lnTo>
                    <a:pt x="1120663" y="22336"/>
                  </a:lnTo>
                  <a:lnTo>
                    <a:pt x="1096440" y="5994"/>
                  </a:lnTo>
                  <a:lnTo>
                    <a:pt x="1066800" y="0"/>
                  </a:lnTo>
                  <a:close/>
                </a:path>
              </a:pathLst>
            </a:custGeom>
            <a:solidFill>
              <a:srgbClr val="4F81BC"/>
            </a:solidFill>
          </p:spPr>
          <p:txBody>
            <a:bodyPr wrap="square" lIns="0" tIns="0" rIns="0" bIns="0" rtlCol="0"/>
            <a:lstStyle/>
            <a:p>
              <a:endParaRPr/>
            </a:p>
          </p:txBody>
        </p:sp>
        <p:sp>
          <p:nvSpPr>
            <p:cNvPr id="27" name="object 27"/>
            <p:cNvSpPr/>
            <p:nvPr/>
          </p:nvSpPr>
          <p:spPr>
            <a:xfrm>
              <a:off x="4038600" y="4572000"/>
              <a:ext cx="1143000" cy="457200"/>
            </a:xfrm>
            <a:custGeom>
              <a:avLst/>
              <a:gdLst/>
              <a:ahLst/>
              <a:cxnLst/>
              <a:rect l="l" t="t" r="r" b="b"/>
              <a:pathLst>
                <a:path w="1143000" h="457200">
                  <a:moveTo>
                    <a:pt x="0" y="76200"/>
                  </a:moveTo>
                  <a:lnTo>
                    <a:pt x="5994" y="46559"/>
                  </a:lnTo>
                  <a:lnTo>
                    <a:pt x="22336" y="22336"/>
                  </a:lnTo>
                  <a:lnTo>
                    <a:pt x="46559" y="5994"/>
                  </a:lnTo>
                  <a:lnTo>
                    <a:pt x="76200" y="0"/>
                  </a:lnTo>
                  <a:lnTo>
                    <a:pt x="1066800" y="0"/>
                  </a:lnTo>
                  <a:lnTo>
                    <a:pt x="1096440" y="5994"/>
                  </a:lnTo>
                  <a:lnTo>
                    <a:pt x="1120663" y="22336"/>
                  </a:lnTo>
                  <a:lnTo>
                    <a:pt x="1137005" y="46559"/>
                  </a:lnTo>
                  <a:lnTo>
                    <a:pt x="1143000" y="76200"/>
                  </a:lnTo>
                  <a:lnTo>
                    <a:pt x="1143000" y="381000"/>
                  </a:lnTo>
                  <a:lnTo>
                    <a:pt x="1137005" y="410640"/>
                  </a:lnTo>
                  <a:lnTo>
                    <a:pt x="1120663" y="434863"/>
                  </a:lnTo>
                  <a:lnTo>
                    <a:pt x="1096440" y="451205"/>
                  </a:lnTo>
                  <a:lnTo>
                    <a:pt x="1066800" y="457200"/>
                  </a:lnTo>
                  <a:lnTo>
                    <a:pt x="76200" y="457200"/>
                  </a:lnTo>
                  <a:lnTo>
                    <a:pt x="46559" y="451205"/>
                  </a:lnTo>
                  <a:lnTo>
                    <a:pt x="22336" y="434863"/>
                  </a:lnTo>
                  <a:lnTo>
                    <a:pt x="5994" y="410640"/>
                  </a:lnTo>
                  <a:lnTo>
                    <a:pt x="0" y="381000"/>
                  </a:lnTo>
                  <a:lnTo>
                    <a:pt x="0" y="76200"/>
                  </a:lnTo>
                  <a:close/>
                </a:path>
              </a:pathLst>
            </a:custGeom>
            <a:ln w="25400">
              <a:solidFill>
                <a:srgbClr val="385D89"/>
              </a:solidFill>
            </a:ln>
          </p:spPr>
          <p:txBody>
            <a:bodyPr wrap="square" lIns="0" tIns="0" rIns="0" bIns="0" rtlCol="0"/>
            <a:lstStyle/>
            <a:p>
              <a:endParaRPr/>
            </a:p>
          </p:txBody>
        </p:sp>
      </p:grpSp>
      <p:sp>
        <p:nvSpPr>
          <p:cNvPr id="28" name="object 28"/>
          <p:cNvSpPr txBox="1"/>
          <p:nvPr/>
        </p:nvSpPr>
        <p:spPr>
          <a:xfrm>
            <a:off x="4160011" y="4637658"/>
            <a:ext cx="900430" cy="299720"/>
          </a:xfrm>
          <a:prstGeom prst="rect">
            <a:avLst/>
          </a:prstGeom>
        </p:spPr>
        <p:txBody>
          <a:bodyPr vert="horz" wrap="square" lIns="0" tIns="12700" rIns="0" bIns="0" rtlCol="0">
            <a:spAutoFit/>
          </a:bodyPr>
          <a:lstStyle/>
          <a:p>
            <a:pPr marL="12700">
              <a:lnSpc>
                <a:spcPct val="100000"/>
              </a:lnSpc>
              <a:spcBef>
                <a:spcPts val="100"/>
              </a:spcBef>
            </a:pPr>
            <a:r>
              <a:rPr sz="1800" spc="-315" dirty="0">
                <a:solidFill>
                  <a:srgbClr val="FFFFFF"/>
                </a:solidFill>
                <a:latin typeface="Arial"/>
                <a:cs typeface="Arial"/>
              </a:rPr>
              <a:t>F</a:t>
            </a:r>
            <a:r>
              <a:rPr sz="1800" spc="-120" dirty="0">
                <a:solidFill>
                  <a:srgbClr val="FFFFFF"/>
                </a:solidFill>
                <a:latin typeface="Arial"/>
                <a:cs typeface="Arial"/>
              </a:rPr>
              <a:t>ee</a:t>
            </a:r>
            <a:r>
              <a:rPr sz="1800" spc="-70" dirty="0">
                <a:solidFill>
                  <a:srgbClr val="FFFFFF"/>
                </a:solidFill>
                <a:latin typeface="Arial"/>
                <a:cs typeface="Arial"/>
              </a:rPr>
              <a:t>db</a:t>
            </a:r>
            <a:r>
              <a:rPr sz="1800" spc="-150" dirty="0">
                <a:solidFill>
                  <a:srgbClr val="FFFFFF"/>
                </a:solidFill>
                <a:latin typeface="Arial"/>
                <a:cs typeface="Arial"/>
              </a:rPr>
              <a:t>a</a:t>
            </a:r>
            <a:r>
              <a:rPr sz="1800" spc="-130" dirty="0">
                <a:solidFill>
                  <a:srgbClr val="FFFFFF"/>
                </a:solidFill>
                <a:latin typeface="Arial"/>
                <a:cs typeface="Arial"/>
              </a:rPr>
              <a:t>c</a:t>
            </a:r>
            <a:r>
              <a:rPr sz="1800" spc="-85" dirty="0">
                <a:solidFill>
                  <a:srgbClr val="FFFFFF"/>
                </a:solidFill>
                <a:latin typeface="Arial"/>
                <a:cs typeface="Arial"/>
              </a:rPr>
              <a:t>k</a:t>
            </a:r>
            <a:endParaRPr sz="1800">
              <a:latin typeface="Arial"/>
              <a:cs typeface="Arial"/>
            </a:endParaRPr>
          </a:p>
        </p:txBody>
      </p:sp>
      <p:grpSp>
        <p:nvGrpSpPr>
          <p:cNvPr id="29" name="object 29"/>
          <p:cNvGrpSpPr/>
          <p:nvPr/>
        </p:nvGrpSpPr>
        <p:grpSpPr>
          <a:xfrm>
            <a:off x="4025900" y="5321300"/>
            <a:ext cx="1168400" cy="482600"/>
            <a:chOff x="4025900" y="5321300"/>
            <a:chExt cx="1168400" cy="482600"/>
          </a:xfrm>
        </p:grpSpPr>
        <p:sp>
          <p:nvSpPr>
            <p:cNvPr id="30" name="object 30"/>
            <p:cNvSpPr/>
            <p:nvPr/>
          </p:nvSpPr>
          <p:spPr>
            <a:xfrm>
              <a:off x="4038600" y="5334000"/>
              <a:ext cx="1143000" cy="457200"/>
            </a:xfrm>
            <a:custGeom>
              <a:avLst/>
              <a:gdLst/>
              <a:ahLst/>
              <a:cxnLst/>
              <a:rect l="l" t="t" r="r" b="b"/>
              <a:pathLst>
                <a:path w="1143000" h="457200">
                  <a:moveTo>
                    <a:pt x="1066800" y="0"/>
                  </a:moveTo>
                  <a:lnTo>
                    <a:pt x="76200" y="0"/>
                  </a:lnTo>
                  <a:lnTo>
                    <a:pt x="46559" y="5994"/>
                  </a:lnTo>
                  <a:lnTo>
                    <a:pt x="22336" y="22336"/>
                  </a:lnTo>
                  <a:lnTo>
                    <a:pt x="5994" y="46559"/>
                  </a:lnTo>
                  <a:lnTo>
                    <a:pt x="0" y="76200"/>
                  </a:lnTo>
                  <a:lnTo>
                    <a:pt x="0" y="381000"/>
                  </a:lnTo>
                  <a:lnTo>
                    <a:pt x="5994" y="410662"/>
                  </a:lnTo>
                  <a:lnTo>
                    <a:pt x="22336" y="434882"/>
                  </a:lnTo>
                  <a:lnTo>
                    <a:pt x="46559" y="451212"/>
                  </a:lnTo>
                  <a:lnTo>
                    <a:pt x="76200" y="457200"/>
                  </a:lnTo>
                  <a:lnTo>
                    <a:pt x="1066800" y="457200"/>
                  </a:lnTo>
                  <a:lnTo>
                    <a:pt x="1096440" y="451212"/>
                  </a:lnTo>
                  <a:lnTo>
                    <a:pt x="1120663" y="434882"/>
                  </a:lnTo>
                  <a:lnTo>
                    <a:pt x="1137005" y="410662"/>
                  </a:lnTo>
                  <a:lnTo>
                    <a:pt x="1143000" y="381000"/>
                  </a:lnTo>
                  <a:lnTo>
                    <a:pt x="1143000" y="76200"/>
                  </a:lnTo>
                  <a:lnTo>
                    <a:pt x="1137005" y="46559"/>
                  </a:lnTo>
                  <a:lnTo>
                    <a:pt x="1120663" y="22336"/>
                  </a:lnTo>
                  <a:lnTo>
                    <a:pt x="1096440" y="5994"/>
                  </a:lnTo>
                  <a:lnTo>
                    <a:pt x="1066800" y="0"/>
                  </a:lnTo>
                  <a:close/>
                </a:path>
              </a:pathLst>
            </a:custGeom>
            <a:solidFill>
              <a:srgbClr val="4F81BC"/>
            </a:solidFill>
          </p:spPr>
          <p:txBody>
            <a:bodyPr wrap="square" lIns="0" tIns="0" rIns="0" bIns="0" rtlCol="0"/>
            <a:lstStyle/>
            <a:p>
              <a:endParaRPr/>
            </a:p>
          </p:txBody>
        </p:sp>
        <p:sp>
          <p:nvSpPr>
            <p:cNvPr id="31" name="object 31"/>
            <p:cNvSpPr/>
            <p:nvPr/>
          </p:nvSpPr>
          <p:spPr>
            <a:xfrm>
              <a:off x="4038600" y="5334000"/>
              <a:ext cx="1143000" cy="457200"/>
            </a:xfrm>
            <a:custGeom>
              <a:avLst/>
              <a:gdLst/>
              <a:ahLst/>
              <a:cxnLst/>
              <a:rect l="l" t="t" r="r" b="b"/>
              <a:pathLst>
                <a:path w="1143000" h="457200">
                  <a:moveTo>
                    <a:pt x="0" y="76200"/>
                  </a:moveTo>
                  <a:lnTo>
                    <a:pt x="5994" y="46559"/>
                  </a:lnTo>
                  <a:lnTo>
                    <a:pt x="22336" y="22336"/>
                  </a:lnTo>
                  <a:lnTo>
                    <a:pt x="46559" y="5994"/>
                  </a:lnTo>
                  <a:lnTo>
                    <a:pt x="76200" y="0"/>
                  </a:lnTo>
                  <a:lnTo>
                    <a:pt x="1066800" y="0"/>
                  </a:lnTo>
                  <a:lnTo>
                    <a:pt x="1096440" y="5994"/>
                  </a:lnTo>
                  <a:lnTo>
                    <a:pt x="1120663" y="22336"/>
                  </a:lnTo>
                  <a:lnTo>
                    <a:pt x="1137005" y="46559"/>
                  </a:lnTo>
                  <a:lnTo>
                    <a:pt x="1143000" y="76200"/>
                  </a:lnTo>
                  <a:lnTo>
                    <a:pt x="1143000" y="381000"/>
                  </a:lnTo>
                  <a:lnTo>
                    <a:pt x="1137005" y="410662"/>
                  </a:lnTo>
                  <a:lnTo>
                    <a:pt x="1120663" y="434882"/>
                  </a:lnTo>
                  <a:lnTo>
                    <a:pt x="1096440" y="451212"/>
                  </a:lnTo>
                  <a:lnTo>
                    <a:pt x="1066800" y="457200"/>
                  </a:lnTo>
                  <a:lnTo>
                    <a:pt x="76200" y="457200"/>
                  </a:lnTo>
                  <a:lnTo>
                    <a:pt x="46559" y="451212"/>
                  </a:lnTo>
                  <a:lnTo>
                    <a:pt x="22336" y="434882"/>
                  </a:lnTo>
                  <a:lnTo>
                    <a:pt x="5994" y="410662"/>
                  </a:lnTo>
                  <a:lnTo>
                    <a:pt x="0" y="381000"/>
                  </a:lnTo>
                  <a:lnTo>
                    <a:pt x="0" y="76200"/>
                  </a:lnTo>
                  <a:close/>
                </a:path>
              </a:pathLst>
            </a:custGeom>
            <a:ln w="25400">
              <a:solidFill>
                <a:srgbClr val="385D89"/>
              </a:solidFill>
            </a:ln>
          </p:spPr>
          <p:txBody>
            <a:bodyPr wrap="square" lIns="0" tIns="0" rIns="0" bIns="0" rtlCol="0"/>
            <a:lstStyle/>
            <a:p>
              <a:endParaRPr/>
            </a:p>
          </p:txBody>
        </p:sp>
      </p:grpSp>
      <p:sp>
        <p:nvSpPr>
          <p:cNvPr id="32" name="object 32"/>
          <p:cNvSpPr txBox="1"/>
          <p:nvPr/>
        </p:nvSpPr>
        <p:spPr>
          <a:xfrm>
            <a:off x="4190491" y="5451754"/>
            <a:ext cx="840105"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Carlito"/>
                <a:cs typeface="Carlito"/>
              </a:rPr>
              <a:t>E</a:t>
            </a:r>
            <a:r>
              <a:rPr sz="1200" b="1" spc="-20" dirty="0">
                <a:solidFill>
                  <a:srgbClr val="FFFFFF"/>
                </a:solidFill>
                <a:latin typeface="Carlito"/>
                <a:cs typeface="Carlito"/>
              </a:rPr>
              <a:t>n</a:t>
            </a:r>
            <a:r>
              <a:rPr sz="1200" b="1" spc="5" dirty="0">
                <a:solidFill>
                  <a:srgbClr val="FFFFFF"/>
                </a:solidFill>
                <a:latin typeface="Carlito"/>
                <a:cs typeface="Carlito"/>
              </a:rPr>
              <a:t>v</a:t>
            </a:r>
            <a:r>
              <a:rPr sz="1200" b="1" spc="-10" dirty="0">
                <a:solidFill>
                  <a:srgbClr val="FFFFFF"/>
                </a:solidFill>
                <a:latin typeface="Carlito"/>
                <a:cs typeface="Carlito"/>
              </a:rPr>
              <a:t>i</a:t>
            </a:r>
            <a:r>
              <a:rPr sz="1200" b="1" spc="-20" dirty="0">
                <a:solidFill>
                  <a:srgbClr val="FFFFFF"/>
                </a:solidFill>
                <a:latin typeface="Carlito"/>
                <a:cs typeface="Carlito"/>
              </a:rPr>
              <a:t>r</a:t>
            </a:r>
            <a:r>
              <a:rPr sz="1200" b="1" dirty="0">
                <a:solidFill>
                  <a:srgbClr val="FFFFFF"/>
                </a:solidFill>
                <a:latin typeface="Carlito"/>
                <a:cs typeface="Carlito"/>
              </a:rPr>
              <a:t>o</a:t>
            </a:r>
            <a:r>
              <a:rPr sz="1200" b="1" spc="5" dirty="0">
                <a:solidFill>
                  <a:srgbClr val="FFFFFF"/>
                </a:solidFill>
                <a:latin typeface="Carlito"/>
                <a:cs typeface="Carlito"/>
              </a:rPr>
              <a:t>nm</a:t>
            </a:r>
            <a:r>
              <a:rPr sz="1200" b="1" spc="-5" dirty="0">
                <a:solidFill>
                  <a:srgbClr val="FFFFFF"/>
                </a:solidFill>
                <a:latin typeface="Carlito"/>
                <a:cs typeface="Carlito"/>
              </a:rPr>
              <a:t>e</a:t>
            </a:r>
            <a:r>
              <a:rPr sz="1200" b="1" dirty="0">
                <a:solidFill>
                  <a:srgbClr val="FFFFFF"/>
                </a:solidFill>
                <a:latin typeface="Carlito"/>
                <a:cs typeface="Carlito"/>
              </a:rPr>
              <a:t>nt</a:t>
            </a:r>
            <a:endParaRPr sz="1200">
              <a:latin typeface="Carlito"/>
              <a:cs typeface="Carlito"/>
            </a:endParaRPr>
          </a:p>
        </p:txBody>
      </p:sp>
      <p:grpSp>
        <p:nvGrpSpPr>
          <p:cNvPr id="33" name="object 33"/>
          <p:cNvGrpSpPr/>
          <p:nvPr/>
        </p:nvGrpSpPr>
        <p:grpSpPr>
          <a:xfrm>
            <a:off x="1005839" y="3644900"/>
            <a:ext cx="6983095" cy="1393825"/>
            <a:chOff x="1005839" y="3644900"/>
            <a:chExt cx="6983095" cy="1393825"/>
          </a:xfrm>
        </p:grpSpPr>
        <p:sp>
          <p:nvSpPr>
            <p:cNvPr id="34" name="object 34"/>
            <p:cNvSpPr/>
            <p:nvPr/>
          </p:nvSpPr>
          <p:spPr>
            <a:xfrm>
              <a:off x="1706879" y="3770376"/>
              <a:ext cx="2471927" cy="432816"/>
            </a:xfrm>
            <a:prstGeom prst="rect">
              <a:avLst/>
            </a:prstGeom>
            <a:blipFill>
              <a:blip r:embed="rId2" cstate="print"/>
              <a:stretch>
                <a:fillRect/>
              </a:stretch>
            </a:blipFill>
          </p:spPr>
          <p:txBody>
            <a:bodyPr wrap="square" lIns="0" tIns="0" rIns="0" bIns="0" rtlCol="0"/>
            <a:lstStyle/>
            <a:p>
              <a:endParaRPr/>
            </a:p>
          </p:txBody>
        </p:sp>
        <p:sp>
          <p:nvSpPr>
            <p:cNvPr id="35" name="object 35"/>
            <p:cNvSpPr/>
            <p:nvPr/>
          </p:nvSpPr>
          <p:spPr>
            <a:xfrm>
              <a:off x="1752599" y="3878274"/>
              <a:ext cx="2210435" cy="171450"/>
            </a:xfrm>
            <a:custGeom>
              <a:avLst/>
              <a:gdLst/>
              <a:ahLst/>
              <a:cxnLst/>
              <a:rect l="l" t="t" r="r" b="b"/>
              <a:pathLst>
                <a:path w="2210435" h="171450">
                  <a:moveTo>
                    <a:pt x="2060311" y="0"/>
                  </a:moveTo>
                  <a:lnTo>
                    <a:pt x="2053034" y="464"/>
                  </a:lnTo>
                  <a:lnTo>
                    <a:pt x="2046448" y="3643"/>
                  </a:lnTo>
                  <a:lnTo>
                    <a:pt x="2041398" y="9322"/>
                  </a:lnTo>
                  <a:lnTo>
                    <a:pt x="2038933" y="16444"/>
                  </a:lnTo>
                  <a:lnTo>
                    <a:pt x="2039397" y="23721"/>
                  </a:lnTo>
                  <a:lnTo>
                    <a:pt x="2042576" y="30307"/>
                  </a:lnTo>
                  <a:lnTo>
                    <a:pt x="2048255" y="35357"/>
                  </a:lnTo>
                  <a:lnTo>
                    <a:pt x="2101567" y="66550"/>
                  </a:lnTo>
                  <a:lnTo>
                    <a:pt x="2172080" y="66599"/>
                  </a:lnTo>
                  <a:lnTo>
                    <a:pt x="2172080" y="104699"/>
                  </a:lnTo>
                  <a:lnTo>
                    <a:pt x="2101630" y="104699"/>
                  </a:lnTo>
                  <a:lnTo>
                    <a:pt x="2048128" y="135814"/>
                  </a:lnTo>
                  <a:lnTo>
                    <a:pt x="2042503" y="140864"/>
                  </a:lnTo>
                  <a:lnTo>
                    <a:pt x="2039318" y="147450"/>
                  </a:lnTo>
                  <a:lnTo>
                    <a:pt x="2038824" y="154727"/>
                  </a:lnTo>
                  <a:lnTo>
                    <a:pt x="2041271" y="161849"/>
                  </a:lnTo>
                  <a:lnTo>
                    <a:pt x="2046321" y="167528"/>
                  </a:lnTo>
                  <a:lnTo>
                    <a:pt x="2052907" y="170707"/>
                  </a:lnTo>
                  <a:lnTo>
                    <a:pt x="2060184" y="171172"/>
                  </a:lnTo>
                  <a:lnTo>
                    <a:pt x="2067305" y="168707"/>
                  </a:lnTo>
                  <a:lnTo>
                    <a:pt x="2177215" y="104699"/>
                  </a:lnTo>
                  <a:lnTo>
                    <a:pt x="2172080" y="104699"/>
                  </a:lnTo>
                  <a:lnTo>
                    <a:pt x="2177300" y="104650"/>
                  </a:lnTo>
                  <a:lnTo>
                    <a:pt x="2209927" y="85649"/>
                  </a:lnTo>
                  <a:lnTo>
                    <a:pt x="2067433" y="2464"/>
                  </a:lnTo>
                  <a:lnTo>
                    <a:pt x="2060311" y="0"/>
                  </a:lnTo>
                  <a:close/>
                </a:path>
                <a:path w="2210435" h="171450">
                  <a:moveTo>
                    <a:pt x="2134298" y="85700"/>
                  </a:moveTo>
                  <a:lnTo>
                    <a:pt x="2101715" y="104650"/>
                  </a:lnTo>
                  <a:lnTo>
                    <a:pt x="2172080" y="104699"/>
                  </a:lnTo>
                  <a:lnTo>
                    <a:pt x="2172080" y="102159"/>
                  </a:lnTo>
                  <a:lnTo>
                    <a:pt x="2162429" y="102159"/>
                  </a:lnTo>
                  <a:lnTo>
                    <a:pt x="2134298" y="85700"/>
                  </a:lnTo>
                  <a:close/>
                </a:path>
                <a:path w="2210435" h="171450">
                  <a:moveTo>
                    <a:pt x="0" y="65075"/>
                  </a:moveTo>
                  <a:lnTo>
                    <a:pt x="0" y="103175"/>
                  </a:lnTo>
                  <a:lnTo>
                    <a:pt x="2101715" y="104650"/>
                  </a:lnTo>
                  <a:lnTo>
                    <a:pt x="2134298" y="85700"/>
                  </a:lnTo>
                  <a:lnTo>
                    <a:pt x="2101567" y="66550"/>
                  </a:lnTo>
                  <a:lnTo>
                    <a:pt x="0" y="65075"/>
                  </a:lnTo>
                  <a:close/>
                </a:path>
                <a:path w="2210435" h="171450">
                  <a:moveTo>
                    <a:pt x="2162555" y="69266"/>
                  </a:moveTo>
                  <a:lnTo>
                    <a:pt x="2134298" y="85700"/>
                  </a:lnTo>
                  <a:lnTo>
                    <a:pt x="2162429" y="102159"/>
                  </a:lnTo>
                  <a:lnTo>
                    <a:pt x="2162555" y="69266"/>
                  </a:lnTo>
                  <a:close/>
                </a:path>
                <a:path w="2210435" h="171450">
                  <a:moveTo>
                    <a:pt x="2172080" y="69266"/>
                  </a:moveTo>
                  <a:lnTo>
                    <a:pt x="2162555" y="69266"/>
                  </a:lnTo>
                  <a:lnTo>
                    <a:pt x="2162429" y="102159"/>
                  </a:lnTo>
                  <a:lnTo>
                    <a:pt x="2172080" y="102159"/>
                  </a:lnTo>
                  <a:lnTo>
                    <a:pt x="2172080" y="69266"/>
                  </a:lnTo>
                  <a:close/>
                </a:path>
                <a:path w="2210435" h="171450">
                  <a:moveTo>
                    <a:pt x="2101567" y="66550"/>
                  </a:moveTo>
                  <a:lnTo>
                    <a:pt x="2134298" y="85700"/>
                  </a:lnTo>
                  <a:lnTo>
                    <a:pt x="2162555" y="69266"/>
                  </a:lnTo>
                  <a:lnTo>
                    <a:pt x="2172080" y="69266"/>
                  </a:lnTo>
                  <a:lnTo>
                    <a:pt x="2172080" y="66599"/>
                  </a:lnTo>
                  <a:lnTo>
                    <a:pt x="2101567" y="66550"/>
                  </a:lnTo>
                  <a:close/>
                </a:path>
              </a:pathLst>
            </a:custGeom>
            <a:solidFill>
              <a:srgbClr val="4F81BC"/>
            </a:solidFill>
          </p:spPr>
          <p:txBody>
            <a:bodyPr wrap="square" lIns="0" tIns="0" rIns="0" bIns="0" rtlCol="0"/>
            <a:lstStyle/>
            <a:p>
              <a:endParaRPr/>
            </a:p>
          </p:txBody>
        </p:sp>
        <p:sp>
          <p:nvSpPr>
            <p:cNvPr id="36" name="object 36"/>
            <p:cNvSpPr/>
            <p:nvPr/>
          </p:nvSpPr>
          <p:spPr>
            <a:xfrm>
              <a:off x="5135880" y="3657600"/>
              <a:ext cx="2395728" cy="429768"/>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5181599" y="3763974"/>
              <a:ext cx="2134235" cy="171450"/>
            </a:xfrm>
            <a:custGeom>
              <a:avLst/>
              <a:gdLst/>
              <a:ahLst/>
              <a:cxnLst/>
              <a:rect l="l" t="t" r="r" b="b"/>
              <a:pathLst>
                <a:path w="2134234" h="171450">
                  <a:moveTo>
                    <a:pt x="1984111" y="0"/>
                  </a:moveTo>
                  <a:lnTo>
                    <a:pt x="1976834" y="464"/>
                  </a:lnTo>
                  <a:lnTo>
                    <a:pt x="1970248" y="3643"/>
                  </a:lnTo>
                  <a:lnTo>
                    <a:pt x="1965198" y="9322"/>
                  </a:lnTo>
                  <a:lnTo>
                    <a:pt x="1962733" y="16444"/>
                  </a:lnTo>
                  <a:lnTo>
                    <a:pt x="1963197" y="23721"/>
                  </a:lnTo>
                  <a:lnTo>
                    <a:pt x="1966376" y="30307"/>
                  </a:lnTo>
                  <a:lnTo>
                    <a:pt x="1972055" y="35357"/>
                  </a:lnTo>
                  <a:lnTo>
                    <a:pt x="2025364" y="66548"/>
                  </a:lnTo>
                  <a:lnTo>
                    <a:pt x="2095880" y="66599"/>
                  </a:lnTo>
                  <a:lnTo>
                    <a:pt x="2095880" y="104699"/>
                  </a:lnTo>
                  <a:lnTo>
                    <a:pt x="2025370" y="104699"/>
                  </a:lnTo>
                  <a:lnTo>
                    <a:pt x="1971928" y="135814"/>
                  </a:lnTo>
                  <a:lnTo>
                    <a:pt x="1966303" y="140846"/>
                  </a:lnTo>
                  <a:lnTo>
                    <a:pt x="1963118" y="147403"/>
                  </a:lnTo>
                  <a:lnTo>
                    <a:pt x="1962624" y="154674"/>
                  </a:lnTo>
                  <a:lnTo>
                    <a:pt x="1965071" y="161849"/>
                  </a:lnTo>
                  <a:lnTo>
                    <a:pt x="1970103" y="167528"/>
                  </a:lnTo>
                  <a:lnTo>
                    <a:pt x="1976659" y="170707"/>
                  </a:lnTo>
                  <a:lnTo>
                    <a:pt x="1983930" y="171172"/>
                  </a:lnTo>
                  <a:lnTo>
                    <a:pt x="1991105" y="168707"/>
                  </a:lnTo>
                  <a:lnTo>
                    <a:pt x="2101015" y="104699"/>
                  </a:lnTo>
                  <a:lnTo>
                    <a:pt x="2095880" y="104699"/>
                  </a:lnTo>
                  <a:lnTo>
                    <a:pt x="2101103" y="104648"/>
                  </a:lnTo>
                  <a:lnTo>
                    <a:pt x="2133727" y="85649"/>
                  </a:lnTo>
                  <a:lnTo>
                    <a:pt x="1991232" y="2464"/>
                  </a:lnTo>
                  <a:lnTo>
                    <a:pt x="1984111" y="0"/>
                  </a:lnTo>
                  <a:close/>
                </a:path>
                <a:path w="2134234" h="171450">
                  <a:moveTo>
                    <a:pt x="2058050" y="85672"/>
                  </a:moveTo>
                  <a:lnTo>
                    <a:pt x="2025458" y="104648"/>
                  </a:lnTo>
                  <a:lnTo>
                    <a:pt x="2095880" y="104699"/>
                  </a:lnTo>
                  <a:lnTo>
                    <a:pt x="2095880" y="102159"/>
                  </a:lnTo>
                  <a:lnTo>
                    <a:pt x="2086228" y="102159"/>
                  </a:lnTo>
                  <a:lnTo>
                    <a:pt x="2058050" y="85672"/>
                  </a:lnTo>
                  <a:close/>
                </a:path>
                <a:path w="2134234" h="171450">
                  <a:moveTo>
                    <a:pt x="0" y="65075"/>
                  </a:moveTo>
                  <a:lnTo>
                    <a:pt x="0" y="103175"/>
                  </a:lnTo>
                  <a:lnTo>
                    <a:pt x="2025458" y="104648"/>
                  </a:lnTo>
                  <a:lnTo>
                    <a:pt x="2058050" y="85672"/>
                  </a:lnTo>
                  <a:lnTo>
                    <a:pt x="2025364" y="66548"/>
                  </a:lnTo>
                  <a:lnTo>
                    <a:pt x="0" y="65075"/>
                  </a:lnTo>
                  <a:close/>
                </a:path>
                <a:path w="2134234" h="171450">
                  <a:moveTo>
                    <a:pt x="2086228" y="69266"/>
                  </a:moveTo>
                  <a:lnTo>
                    <a:pt x="2058050" y="85672"/>
                  </a:lnTo>
                  <a:lnTo>
                    <a:pt x="2086228" y="102159"/>
                  </a:lnTo>
                  <a:lnTo>
                    <a:pt x="2086228" y="69266"/>
                  </a:lnTo>
                  <a:close/>
                </a:path>
                <a:path w="2134234" h="171450">
                  <a:moveTo>
                    <a:pt x="2095880" y="69266"/>
                  </a:moveTo>
                  <a:lnTo>
                    <a:pt x="2086228" y="69266"/>
                  </a:lnTo>
                  <a:lnTo>
                    <a:pt x="2086228" y="102159"/>
                  </a:lnTo>
                  <a:lnTo>
                    <a:pt x="2095880" y="102159"/>
                  </a:lnTo>
                  <a:lnTo>
                    <a:pt x="2095880" y="69266"/>
                  </a:lnTo>
                  <a:close/>
                </a:path>
                <a:path w="2134234" h="171450">
                  <a:moveTo>
                    <a:pt x="2025364" y="66548"/>
                  </a:moveTo>
                  <a:lnTo>
                    <a:pt x="2058050" y="85672"/>
                  </a:lnTo>
                  <a:lnTo>
                    <a:pt x="2086228" y="69266"/>
                  </a:lnTo>
                  <a:lnTo>
                    <a:pt x="2095880" y="69266"/>
                  </a:lnTo>
                  <a:lnTo>
                    <a:pt x="2095880" y="66599"/>
                  </a:lnTo>
                  <a:lnTo>
                    <a:pt x="2025364" y="66548"/>
                  </a:lnTo>
                  <a:close/>
                </a:path>
              </a:pathLst>
            </a:custGeom>
            <a:solidFill>
              <a:srgbClr val="4F81BC"/>
            </a:solidFill>
          </p:spPr>
          <p:txBody>
            <a:bodyPr wrap="square" lIns="0" tIns="0" rIns="0" bIns="0" rtlCol="0"/>
            <a:lstStyle/>
            <a:p>
              <a:endParaRPr/>
            </a:p>
          </p:txBody>
        </p:sp>
        <p:sp>
          <p:nvSpPr>
            <p:cNvPr id="38" name="object 38"/>
            <p:cNvSpPr/>
            <p:nvPr/>
          </p:nvSpPr>
          <p:spPr>
            <a:xfrm>
              <a:off x="7821168" y="4090416"/>
              <a:ext cx="167640" cy="780288"/>
            </a:xfrm>
            <a:prstGeom prst="rect">
              <a:avLst/>
            </a:prstGeom>
            <a:blipFill>
              <a:blip r:embed="rId4" cstate="print"/>
              <a:stretch>
                <a:fillRect/>
              </a:stretch>
            </a:blipFill>
          </p:spPr>
          <p:txBody>
            <a:bodyPr wrap="square" lIns="0" tIns="0" rIns="0" bIns="0" rtlCol="0"/>
            <a:lstStyle/>
            <a:p>
              <a:endParaRPr/>
            </a:p>
          </p:txBody>
        </p:sp>
        <p:sp>
          <p:nvSpPr>
            <p:cNvPr id="39" name="object 39"/>
            <p:cNvSpPr/>
            <p:nvPr/>
          </p:nvSpPr>
          <p:spPr>
            <a:xfrm>
              <a:off x="7886699" y="4114800"/>
              <a:ext cx="38100" cy="685800"/>
            </a:xfrm>
            <a:custGeom>
              <a:avLst/>
              <a:gdLst/>
              <a:ahLst/>
              <a:cxnLst/>
              <a:rect l="l" t="t" r="r" b="b"/>
              <a:pathLst>
                <a:path w="38100" h="685800">
                  <a:moveTo>
                    <a:pt x="19050" y="-19050"/>
                  </a:moveTo>
                  <a:lnTo>
                    <a:pt x="19050" y="704850"/>
                  </a:lnTo>
                </a:path>
              </a:pathLst>
            </a:custGeom>
            <a:ln w="76200">
              <a:solidFill>
                <a:srgbClr val="4F81BC"/>
              </a:solidFill>
            </a:ln>
          </p:spPr>
          <p:txBody>
            <a:bodyPr wrap="square" lIns="0" tIns="0" rIns="0" bIns="0" rtlCol="0"/>
            <a:lstStyle/>
            <a:p>
              <a:endParaRPr/>
            </a:p>
          </p:txBody>
        </p:sp>
        <p:sp>
          <p:nvSpPr>
            <p:cNvPr id="40" name="object 40"/>
            <p:cNvSpPr/>
            <p:nvPr/>
          </p:nvSpPr>
          <p:spPr>
            <a:xfrm>
              <a:off x="4965192" y="4608575"/>
              <a:ext cx="3005327" cy="429768"/>
            </a:xfrm>
            <a:prstGeom prst="rect">
              <a:avLst/>
            </a:prstGeom>
            <a:blipFill>
              <a:blip r:embed="rId5" cstate="print"/>
              <a:stretch>
                <a:fillRect/>
              </a:stretch>
            </a:blipFill>
          </p:spPr>
          <p:txBody>
            <a:bodyPr wrap="square" lIns="0" tIns="0" rIns="0" bIns="0" rtlCol="0"/>
            <a:lstStyle/>
            <a:p>
              <a:endParaRPr/>
            </a:p>
          </p:txBody>
        </p:sp>
        <p:sp>
          <p:nvSpPr>
            <p:cNvPr id="41" name="object 41"/>
            <p:cNvSpPr/>
            <p:nvPr/>
          </p:nvSpPr>
          <p:spPr>
            <a:xfrm>
              <a:off x="5181473" y="4715095"/>
              <a:ext cx="2743835" cy="171450"/>
            </a:xfrm>
            <a:custGeom>
              <a:avLst/>
              <a:gdLst/>
              <a:ahLst/>
              <a:cxnLst/>
              <a:rect l="l" t="t" r="r" b="b"/>
              <a:pathLst>
                <a:path w="2743834" h="171450">
                  <a:moveTo>
                    <a:pt x="149742" y="0"/>
                  </a:moveTo>
                  <a:lnTo>
                    <a:pt x="142621" y="2446"/>
                  </a:lnTo>
                  <a:lnTo>
                    <a:pt x="0" y="85504"/>
                  </a:lnTo>
                  <a:lnTo>
                    <a:pt x="142493" y="168689"/>
                  </a:lnTo>
                  <a:lnTo>
                    <a:pt x="149669" y="171154"/>
                  </a:lnTo>
                  <a:lnTo>
                    <a:pt x="156940" y="170689"/>
                  </a:lnTo>
                  <a:lnTo>
                    <a:pt x="163496" y="167511"/>
                  </a:lnTo>
                  <a:lnTo>
                    <a:pt x="168528" y="161831"/>
                  </a:lnTo>
                  <a:lnTo>
                    <a:pt x="170993" y="154709"/>
                  </a:lnTo>
                  <a:lnTo>
                    <a:pt x="170529" y="147433"/>
                  </a:lnTo>
                  <a:lnTo>
                    <a:pt x="167350" y="140846"/>
                  </a:lnTo>
                  <a:lnTo>
                    <a:pt x="161671" y="135796"/>
                  </a:lnTo>
                  <a:lnTo>
                    <a:pt x="108240" y="104594"/>
                  </a:lnTo>
                  <a:lnTo>
                    <a:pt x="37846" y="104554"/>
                  </a:lnTo>
                  <a:lnTo>
                    <a:pt x="37846" y="66454"/>
                  </a:lnTo>
                  <a:lnTo>
                    <a:pt x="108398" y="66454"/>
                  </a:lnTo>
                  <a:lnTo>
                    <a:pt x="161798" y="35339"/>
                  </a:lnTo>
                  <a:lnTo>
                    <a:pt x="167423" y="30360"/>
                  </a:lnTo>
                  <a:lnTo>
                    <a:pt x="170608" y="23798"/>
                  </a:lnTo>
                  <a:lnTo>
                    <a:pt x="171102" y="16498"/>
                  </a:lnTo>
                  <a:lnTo>
                    <a:pt x="168655" y="9304"/>
                  </a:lnTo>
                  <a:lnTo>
                    <a:pt x="163605" y="3679"/>
                  </a:lnTo>
                  <a:lnTo>
                    <a:pt x="157019" y="494"/>
                  </a:lnTo>
                  <a:lnTo>
                    <a:pt x="149742" y="0"/>
                  </a:lnTo>
                  <a:close/>
                </a:path>
                <a:path w="2743834" h="171450">
                  <a:moveTo>
                    <a:pt x="108330" y="66494"/>
                  </a:moveTo>
                  <a:lnTo>
                    <a:pt x="75628" y="85549"/>
                  </a:lnTo>
                  <a:lnTo>
                    <a:pt x="108240" y="104594"/>
                  </a:lnTo>
                  <a:lnTo>
                    <a:pt x="2743327" y="106078"/>
                  </a:lnTo>
                  <a:lnTo>
                    <a:pt x="2743327" y="67978"/>
                  </a:lnTo>
                  <a:lnTo>
                    <a:pt x="108330" y="66494"/>
                  </a:lnTo>
                  <a:close/>
                </a:path>
                <a:path w="2743834" h="171450">
                  <a:moveTo>
                    <a:pt x="37846" y="66454"/>
                  </a:moveTo>
                  <a:lnTo>
                    <a:pt x="37846" y="104554"/>
                  </a:lnTo>
                  <a:lnTo>
                    <a:pt x="108240" y="104594"/>
                  </a:lnTo>
                  <a:lnTo>
                    <a:pt x="103823" y="102014"/>
                  </a:lnTo>
                  <a:lnTo>
                    <a:pt x="47371" y="102014"/>
                  </a:lnTo>
                  <a:lnTo>
                    <a:pt x="47498" y="69121"/>
                  </a:lnTo>
                  <a:lnTo>
                    <a:pt x="103821" y="69121"/>
                  </a:lnTo>
                  <a:lnTo>
                    <a:pt x="108330" y="66494"/>
                  </a:lnTo>
                  <a:lnTo>
                    <a:pt x="37846" y="66454"/>
                  </a:lnTo>
                  <a:close/>
                </a:path>
                <a:path w="2743834" h="171450">
                  <a:moveTo>
                    <a:pt x="47498" y="69121"/>
                  </a:moveTo>
                  <a:lnTo>
                    <a:pt x="47371" y="102014"/>
                  </a:lnTo>
                  <a:lnTo>
                    <a:pt x="75628" y="85549"/>
                  </a:lnTo>
                  <a:lnTo>
                    <a:pt x="47498" y="69121"/>
                  </a:lnTo>
                  <a:close/>
                </a:path>
                <a:path w="2743834" h="171450">
                  <a:moveTo>
                    <a:pt x="75628" y="85549"/>
                  </a:moveTo>
                  <a:lnTo>
                    <a:pt x="47371" y="102014"/>
                  </a:lnTo>
                  <a:lnTo>
                    <a:pt x="103823" y="102014"/>
                  </a:lnTo>
                  <a:lnTo>
                    <a:pt x="75628" y="85549"/>
                  </a:lnTo>
                  <a:close/>
                </a:path>
                <a:path w="2743834" h="171450">
                  <a:moveTo>
                    <a:pt x="103821" y="69121"/>
                  </a:moveTo>
                  <a:lnTo>
                    <a:pt x="47498" y="69121"/>
                  </a:lnTo>
                  <a:lnTo>
                    <a:pt x="75628" y="85549"/>
                  </a:lnTo>
                  <a:lnTo>
                    <a:pt x="103821" y="69121"/>
                  </a:lnTo>
                  <a:close/>
                </a:path>
                <a:path w="2743834" h="171450">
                  <a:moveTo>
                    <a:pt x="108398" y="66454"/>
                  </a:moveTo>
                  <a:lnTo>
                    <a:pt x="37846" y="66454"/>
                  </a:lnTo>
                  <a:lnTo>
                    <a:pt x="108330" y="66494"/>
                  </a:lnTo>
                  <a:close/>
                </a:path>
              </a:pathLst>
            </a:custGeom>
            <a:solidFill>
              <a:srgbClr val="4F81BC"/>
            </a:solidFill>
          </p:spPr>
          <p:txBody>
            <a:bodyPr wrap="square" lIns="0" tIns="0" rIns="0" bIns="0" rtlCol="0"/>
            <a:lstStyle/>
            <a:p>
              <a:endParaRPr/>
            </a:p>
          </p:txBody>
        </p:sp>
        <p:sp>
          <p:nvSpPr>
            <p:cNvPr id="42" name="object 42"/>
            <p:cNvSpPr/>
            <p:nvPr/>
          </p:nvSpPr>
          <p:spPr>
            <a:xfrm>
              <a:off x="1173479" y="4757927"/>
              <a:ext cx="2910840" cy="131063"/>
            </a:xfrm>
            <a:prstGeom prst="rect">
              <a:avLst/>
            </a:prstGeom>
            <a:blipFill>
              <a:blip r:embed="rId6" cstate="print"/>
              <a:stretch>
                <a:fillRect/>
              </a:stretch>
            </a:blipFill>
          </p:spPr>
          <p:txBody>
            <a:bodyPr wrap="square" lIns="0" tIns="0" rIns="0" bIns="0" rtlCol="0"/>
            <a:lstStyle/>
            <a:p>
              <a:endParaRPr/>
            </a:p>
          </p:txBody>
        </p:sp>
        <p:sp>
          <p:nvSpPr>
            <p:cNvPr id="43" name="object 43"/>
            <p:cNvSpPr/>
            <p:nvPr/>
          </p:nvSpPr>
          <p:spPr>
            <a:xfrm>
              <a:off x="1219199" y="4800600"/>
              <a:ext cx="2819400" cy="1905"/>
            </a:xfrm>
            <a:custGeom>
              <a:avLst/>
              <a:gdLst/>
              <a:ahLst/>
              <a:cxnLst/>
              <a:rect l="l" t="t" r="r" b="b"/>
              <a:pathLst>
                <a:path w="2819400" h="1904">
                  <a:moveTo>
                    <a:pt x="2819400" y="1524"/>
                  </a:moveTo>
                  <a:lnTo>
                    <a:pt x="0" y="0"/>
                  </a:lnTo>
                </a:path>
              </a:pathLst>
            </a:custGeom>
            <a:ln w="38100">
              <a:solidFill>
                <a:srgbClr val="4F81BC"/>
              </a:solidFill>
            </a:ln>
          </p:spPr>
          <p:txBody>
            <a:bodyPr wrap="square" lIns="0" tIns="0" rIns="0" bIns="0" rtlCol="0"/>
            <a:lstStyle/>
            <a:p>
              <a:endParaRPr/>
            </a:p>
          </p:txBody>
        </p:sp>
        <p:sp>
          <p:nvSpPr>
            <p:cNvPr id="44" name="object 44"/>
            <p:cNvSpPr/>
            <p:nvPr/>
          </p:nvSpPr>
          <p:spPr>
            <a:xfrm>
              <a:off x="1005839" y="3998975"/>
              <a:ext cx="429768" cy="871728"/>
            </a:xfrm>
            <a:prstGeom prst="rect">
              <a:avLst/>
            </a:prstGeom>
            <a:blipFill>
              <a:blip r:embed="rId7" cstate="print"/>
              <a:stretch>
                <a:fillRect/>
              </a:stretch>
            </a:blipFill>
          </p:spPr>
          <p:txBody>
            <a:bodyPr wrap="square" lIns="0" tIns="0" rIns="0" bIns="0" rtlCol="0"/>
            <a:lstStyle/>
            <a:p>
              <a:endParaRPr/>
            </a:p>
          </p:txBody>
        </p:sp>
        <p:sp>
          <p:nvSpPr>
            <p:cNvPr id="45" name="object 45"/>
            <p:cNvSpPr/>
            <p:nvPr/>
          </p:nvSpPr>
          <p:spPr>
            <a:xfrm>
              <a:off x="1134021" y="3809999"/>
              <a:ext cx="1990725" cy="991869"/>
            </a:xfrm>
            <a:custGeom>
              <a:avLst/>
              <a:gdLst/>
              <a:ahLst/>
              <a:cxnLst/>
              <a:rect l="l" t="t" r="r" b="b"/>
              <a:pathLst>
                <a:path w="1990725" h="991870">
                  <a:moveTo>
                    <a:pt x="171132" y="531583"/>
                  </a:moveTo>
                  <a:lnTo>
                    <a:pt x="168744" y="524383"/>
                  </a:lnTo>
                  <a:lnTo>
                    <a:pt x="107848" y="419481"/>
                  </a:lnTo>
                  <a:lnTo>
                    <a:pt x="85966" y="381762"/>
                  </a:lnTo>
                  <a:lnTo>
                    <a:pt x="2476" y="524002"/>
                  </a:lnTo>
                  <a:lnTo>
                    <a:pt x="0" y="531126"/>
                  </a:lnTo>
                  <a:lnTo>
                    <a:pt x="457" y="538403"/>
                  </a:lnTo>
                  <a:lnTo>
                    <a:pt x="3619" y="544995"/>
                  </a:lnTo>
                  <a:lnTo>
                    <a:pt x="9258" y="550037"/>
                  </a:lnTo>
                  <a:lnTo>
                    <a:pt x="16408" y="552513"/>
                  </a:lnTo>
                  <a:lnTo>
                    <a:pt x="23698" y="552056"/>
                  </a:lnTo>
                  <a:lnTo>
                    <a:pt x="30289" y="548919"/>
                  </a:lnTo>
                  <a:lnTo>
                    <a:pt x="35331" y="543306"/>
                  </a:lnTo>
                  <a:lnTo>
                    <a:pt x="66636" y="489927"/>
                  </a:lnTo>
                  <a:lnTo>
                    <a:pt x="65328" y="991362"/>
                  </a:lnTo>
                  <a:lnTo>
                    <a:pt x="103428" y="991489"/>
                  </a:lnTo>
                  <a:lnTo>
                    <a:pt x="104648" y="524002"/>
                  </a:lnTo>
                  <a:lnTo>
                    <a:pt x="104673" y="489940"/>
                  </a:lnTo>
                  <a:lnTo>
                    <a:pt x="135775" y="543560"/>
                  </a:lnTo>
                  <a:lnTo>
                    <a:pt x="140792" y="549249"/>
                  </a:lnTo>
                  <a:lnTo>
                    <a:pt x="147358" y="552424"/>
                  </a:lnTo>
                  <a:lnTo>
                    <a:pt x="154635" y="552894"/>
                  </a:lnTo>
                  <a:lnTo>
                    <a:pt x="161759" y="550418"/>
                  </a:lnTo>
                  <a:lnTo>
                    <a:pt x="167436" y="545439"/>
                  </a:lnTo>
                  <a:lnTo>
                    <a:pt x="170624" y="538886"/>
                  </a:lnTo>
                  <a:lnTo>
                    <a:pt x="171132" y="531583"/>
                  </a:lnTo>
                  <a:close/>
                </a:path>
                <a:path w="1990725" h="991870">
                  <a:moveTo>
                    <a:pt x="1990178" y="152400"/>
                  </a:moveTo>
                  <a:lnTo>
                    <a:pt x="1837778" y="0"/>
                  </a:lnTo>
                  <a:lnTo>
                    <a:pt x="1304378" y="0"/>
                  </a:lnTo>
                  <a:lnTo>
                    <a:pt x="1304378" y="304800"/>
                  </a:lnTo>
                  <a:lnTo>
                    <a:pt x="1837778" y="304800"/>
                  </a:lnTo>
                  <a:lnTo>
                    <a:pt x="1990178" y="152400"/>
                  </a:lnTo>
                  <a:close/>
                </a:path>
              </a:pathLst>
            </a:custGeom>
            <a:solidFill>
              <a:srgbClr val="4F81BC"/>
            </a:solidFill>
          </p:spPr>
          <p:txBody>
            <a:bodyPr wrap="square" lIns="0" tIns="0" rIns="0" bIns="0" rtlCol="0"/>
            <a:lstStyle/>
            <a:p>
              <a:endParaRPr/>
            </a:p>
          </p:txBody>
        </p:sp>
        <p:sp>
          <p:nvSpPr>
            <p:cNvPr id="46" name="object 46"/>
            <p:cNvSpPr/>
            <p:nvPr/>
          </p:nvSpPr>
          <p:spPr>
            <a:xfrm>
              <a:off x="2438400" y="3810000"/>
              <a:ext cx="685800" cy="304800"/>
            </a:xfrm>
            <a:custGeom>
              <a:avLst/>
              <a:gdLst/>
              <a:ahLst/>
              <a:cxnLst/>
              <a:rect l="l" t="t" r="r" b="b"/>
              <a:pathLst>
                <a:path w="685800" h="304800">
                  <a:moveTo>
                    <a:pt x="0" y="0"/>
                  </a:moveTo>
                  <a:lnTo>
                    <a:pt x="533400" y="0"/>
                  </a:lnTo>
                  <a:lnTo>
                    <a:pt x="685800" y="152400"/>
                  </a:lnTo>
                  <a:lnTo>
                    <a:pt x="533400" y="304800"/>
                  </a:lnTo>
                  <a:lnTo>
                    <a:pt x="0" y="304800"/>
                  </a:lnTo>
                  <a:lnTo>
                    <a:pt x="0" y="0"/>
                  </a:lnTo>
                  <a:close/>
                </a:path>
              </a:pathLst>
            </a:custGeom>
            <a:ln w="25400">
              <a:solidFill>
                <a:srgbClr val="385D89"/>
              </a:solidFill>
            </a:ln>
          </p:spPr>
          <p:txBody>
            <a:bodyPr wrap="square" lIns="0" tIns="0" rIns="0" bIns="0" rtlCol="0"/>
            <a:lstStyle/>
            <a:p>
              <a:endParaRPr/>
            </a:p>
          </p:txBody>
        </p:sp>
        <p:sp>
          <p:nvSpPr>
            <p:cNvPr id="47" name="object 47"/>
            <p:cNvSpPr/>
            <p:nvPr/>
          </p:nvSpPr>
          <p:spPr>
            <a:xfrm>
              <a:off x="5791199" y="3657600"/>
              <a:ext cx="685800" cy="304800"/>
            </a:xfrm>
            <a:custGeom>
              <a:avLst/>
              <a:gdLst/>
              <a:ahLst/>
              <a:cxnLst/>
              <a:rect l="l" t="t" r="r" b="b"/>
              <a:pathLst>
                <a:path w="685800" h="304800">
                  <a:moveTo>
                    <a:pt x="533400" y="0"/>
                  </a:moveTo>
                  <a:lnTo>
                    <a:pt x="0" y="0"/>
                  </a:lnTo>
                  <a:lnTo>
                    <a:pt x="0" y="304800"/>
                  </a:lnTo>
                  <a:lnTo>
                    <a:pt x="533400" y="304800"/>
                  </a:lnTo>
                  <a:lnTo>
                    <a:pt x="685800" y="152400"/>
                  </a:lnTo>
                  <a:lnTo>
                    <a:pt x="533400" y="0"/>
                  </a:lnTo>
                  <a:close/>
                </a:path>
              </a:pathLst>
            </a:custGeom>
            <a:solidFill>
              <a:srgbClr val="4F81BC"/>
            </a:solidFill>
          </p:spPr>
          <p:txBody>
            <a:bodyPr wrap="square" lIns="0" tIns="0" rIns="0" bIns="0" rtlCol="0"/>
            <a:lstStyle/>
            <a:p>
              <a:endParaRPr/>
            </a:p>
          </p:txBody>
        </p:sp>
        <p:sp>
          <p:nvSpPr>
            <p:cNvPr id="48" name="object 48"/>
            <p:cNvSpPr/>
            <p:nvPr/>
          </p:nvSpPr>
          <p:spPr>
            <a:xfrm>
              <a:off x="5791199" y="3657600"/>
              <a:ext cx="685800" cy="304800"/>
            </a:xfrm>
            <a:custGeom>
              <a:avLst/>
              <a:gdLst/>
              <a:ahLst/>
              <a:cxnLst/>
              <a:rect l="l" t="t" r="r" b="b"/>
              <a:pathLst>
                <a:path w="685800" h="304800">
                  <a:moveTo>
                    <a:pt x="0" y="0"/>
                  </a:moveTo>
                  <a:lnTo>
                    <a:pt x="533400" y="0"/>
                  </a:lnTo>
                  <a:lnTo>
                    <a:pt x="685800" y="152400"/>
                  </a:lnTo>
                  <a:lnTo>
                    <a:pt x="533400" y="304800"/>
                  </a:lnTo>
                  <a:lnTo>
                    <a:pt x="0" y="304800"/>
                  </a:lnTo>
                  <a:lnTo>
                    <a:pt x="0" y="0"/>
                  </a:lnTo>
                  <a:close/>
                </a:path>
              </a:pathLst>
            </a:custGeom>
            <a:ln w="25400">
              <a:solidFill>
                <a:srgbClr val="385D89"/>
              </a:solidFill>
            </a:ln>
          </p:spPr>
          <p:txBody>
            <a:bodyPr wrap="square" lIns="0" tIns="0" rIns="0" bIns="0" rtlCol="0"/>
            <a:lstStyle/>
            <a:p>
              <a:endParaRPr/>
            </a:p>
          </p:txBody>
        </p:sp>
      </p:grpSp>
      <p:sp>
        <p:nvSpPr>
          <p:cNvPr id="49" name="object 49"/>
          <p:cNvSpPr txBox="1"/>
          <p:nvPr/>
        </p:nvSpPr>
        <p:spPr>
          <a:xfrm>
            <a:off x="2594229" y="3219703"/>
            <a:ext cx="870585" cy="299720"/>
          </a:xfrm>
          <a:prstGeom prst="rect">
            <a:avLst/>
          </a:prstGeom>
        </p:spPr>
        <p:txBody>
          <a:bodyPr vert="horz" wrap="square" lIns="0" tIns="12700" rIns="0" bIns="0" rtlCol="0">
            <a:spAutoFit/>
          </a:bodyPr>
          <a:lstStyle/>
          <a:p>
            <a:pPr marL="12700">
              <a:lnSpc>
                <a:spcPct val="100000"/>
              </a:lnSpc>
              <a:spcBef>
                <a:spcPts val="100"/>
              </a:spcBef>
            </a:pPr>
            <a:r>
              <a:rPr sz="1800" spc="-320" dirty="0">
                <a:latin typeface="Arial"/>
                <a:cs typeface="Arial"/>
              </a:rPr>
              <a:t>E</a:t>
            </a:r>
            <a:r>
              <a:rPr sz="1800" spc="-70" dirty="0">
                <a:latin typeface="Arial"/>
                <a:cs typeface="Arial"/>
              </a:rPr>
              <a:t>n</a:t>
            </a:r>
            <a:r>
              <a:rPr sz="1800" spc="-160" dirty="0">
                <a:latin typeface="Arial"/>
                <a:cs typeface="Arial"/>
              </a:rPr>
              <a:t>c</a:t>
            </a:r>
            <a:r>
              <a:rPr sz="1800" spc="-50" dirty="0">
                <a:latin typeface="Arial"/>
                <a:cs typeface="Arial"/>
              </a:rPr>
              <a:t>o</a:t>
            </a:r>
            <a:r>
              <a:rPr sz="1800" spc="-70" dirty="0">
                <a:latin typeface="Arial"/>
                <a:cs typeface="Arial"/>
              </a:rPr>
              <a:t>d</a:t>
            </a:r>
            <a:r>
              <a:rPr sz="1800" spc="5" dirty="0">
                <a:latin typeface="Arial"/>
                <a:cs typeface="Arial"/>
              </a:rPr>
              <a:t>i</a:t>
            </a:r>
            <a:r>
              <a:rPr sz="1800" spc="-70" dirty="0">
                <a:latin typeface="Arial"/>
                <a:cs typeface="Arial"/>
              </a:rPr>
              <a:t>n</a:t>
            </a:r>
            <a:r>
              <a:rPr sz="1800" spc="-155" dirty="0">
                <a:latin typeface="Arial"/>
                <a:cs typeface="Arial"/>
              </a:rPr>
              <a:t>g</a:t>
            </a:r>
            <a:endParaRPr sz="1800">
              <a:latin typeface="Arial"/>
              <a:cs typeface="Arial"/>
            </a:endParaRPr>
          </a:p>
        </p:txBody>
      </p:sp>
      <p:sp>
        <p:nvSpPr>
          <p:cNvPr id="51" name="object 51"/>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2" name="object 52"/>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8"/>
              </a:rPr>
              <a:t>www.drjayeshpatidar.blogspot.com</a:t>
            </a:r>
            <a:endParaRPr sz="1200">
              <a:latin typeface="Arial"/>
              <a:cs typeface="Arial"/>
            </a:endParaRPr>
          </a:p>
        </p:txBody>
      </p:sp>
      <p:sp>
        <p:nvSpPr>
          <p:cNvPr id="53" name="object 5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5</a:t>
            </a:fld>
            <a:endParaRPr spc="-60" dirty="0"/>
          </a:p>
        </p:txBody>
      </p:sp>
      <p:sp>
        <p:nvSpPr>
          <p:cNvPr id="50" name="object 50"/>
          <p:cNvSpPr txBox="1"/>
          <p:nvPr/>
        </p:nvSpPr>
        <p:spPr>
          <a:xfrm>
            <a:off x="5719698" y="3143503"/>
            <a:ext cx="892175" cy="299720"/>
          </a:xfrm>
          <a:prstGeom prst="rect">
            <a:avLst/>
          </a:prstGeom>
        </p:spPr>
        <p:txBody>
          <a:bodyPr vert="horz" wrap="square" lIns="0" tIns="12700" rIns="0" bIns="0" rtlCol="0">
            <a:spAutoFit/>
          </a:bodyPr>
          <a:lstStyle/>
          <a:p>
            <a:pPr marL="12700">
              <a:lnSpc>
                <a:spcPct val="100000"/>
              </a:lnSpc>
              <a:spcBef>
                <a:spcPts val="100"/>
              </a:spcBef>
            </a:pPr>
            <a:r>
              <a:rPr sz="1800" spc="-175" dirty="0">
                <a:latin typeface="Arial"/>
                <a:cs typeface="Arial"/>
              </a:rPr>
              <a:t>D</a:t>
            </a:r>
            <a:r>
              <a:rPr sz="1800" spc="-145" dirty="0">
                <a:latin typeface="Arial"/>
                <a:cs typeface="Arial"/>
              </a:rPr>
              <a:t>e</a:t>
            </a:r>
            <a:r>
              <a:rPr sz="1800" spc="-160" dirty="0">
                <a:latin typeface="Arial"/>
                <a:cs typeface="Arial"/>
              </a:rPr>
              <a:t>c</a:t>
            </a:r>
            <a:r>
              <a:rPr sz="1800" spc="-50" dirty="0">
                <a:latin typeface="Arial"/>
                <a:cs typeface="Arial"/>
              </a:rPr>
              <a:t>o</a:t>
            </a:r>
            <a:r>
              <a:rPr sz="1800" spc="-70" dirty="0">
                <a:latin typeface="Arial"/>
                <a:cs typeface="Arial"/>
              </a:rPr>
              <a:t>d</a:t>
            </a:r>
            <a:r>
              <a:rPr sz="1800" spc="5" dirty="0">
                <a:latin typeface="Arial"/>
                <a:cs typeface="Arial"/>
              </a:rPr>
              <a:t>i</a:t>
            </a:r>
            <a:r>
              <a:rPr sz="1800" spc="-70" dirty="0">
                <a:latin typeface="Arial"/>
                <a:cs typeface="Arial"/>
              </a:rPr>
              <a:t>n</a:t>
            </a:r>
            <a:r>
              <a:rPr sz="1800" spc="-155" dirty="0">
                <a:latin typeface="Arial"/>
                <a:cs typeface="Arial"/>
              </a:rPr>
              <a:t>g</a:t>
            </a:r>
            <a:endParaRPr sz="18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6</a:t>
            </a:fld>
            <a:endParaRPr spc="-60" dirty="0"/>
          </a:p>
        </p:txBody>
      </p:sp>
      <p:sp>
        <p:nvSpPr>
          <p:cNvPr id="2" name="object 2"/>
          <p:cNvSpPr txBox="1">
            <a:spLocks noGrp="1"/>
          </p:cNvSpPr>
          <p:nvPr>
            <p:ph type="title"/>
          </p:nvPr>
        </p:nvSpPr>
        <p:spPr>
          <a:xfrm>
            <a:off x="536244" y="464896"/>
            <a:ext cx="7244715" cy="695325"/>
          </a:xfrm>
          <a:prstGeom prst="rect">
            <a:avLst/>
          </a:prstGeom>
        </p:spPr>
        <p:txBody>
          <a:bodyPr vert="horz" wrap="square" lIns="0" tIns="12065" rIns="0" bIns="0" rtlCol="0">
            <a:spAutoFit/>
          </a:bodyPr>
          <a:lstStyle/>
          <a:p>
            <a:pPr marL="12700">
              <a:lnSpc>
                <a:spcPct val="100000"/>
              </a:lnSpc>
              <a:spcBef>
                <a:spcPts val="95"/>
              </a:spcBef>
            </a:pPr>
            <a:r>
              <a:rPr sz="4400" b="0" spc="-240" dirty="0">
                <a:latin typeface="Arial"/>
                <a:cs typeface="Arial"/>
              </a:rPr>
              <a:t>Elements </a:t>
            </a:r>
            <a:r>
              <a:rPr sz="4400" b="0" spc="-10" dirty="0">
                <a:latin typeface="Arial"/>
                <a:cs typeface="Arial"/>
              </a:rPr>
              <a:t>of </a:t>
            </a:r>
            <a:r>
              <a:rPr sz="4400" b="0" spc="-60" dirty="0">
                <a:latin typeface="Arial"/>
                <a:cs typeface="Arial"/>
              </a:rPr>
              <a:t>the</a:t>
            </a:r>
            <a:r>
              <a:rPr sz="4400" b="0" spc="-390" dirty="0">
                <a:latin typeface="Arial"/>
                <a:cs typeface="Arial"/>
              </a:rPr>
              <a:t> </a:t>
            </a:r>
            <a:r>
              <a:rPr sz="4400" b="0" spc="-150" dirty="0">
                <a:latin typeface="Arial"/>
                <a:cs typeface="Arial"/>
              </a:rPr>
              <a:t>communication</a:t>
            </a:r>
            <a:endParaRPr sz="4400">
              <a:latin typeface="Arial"/>
              <a:cs typeface="Arial"/>
            </a:endParaRPr>
          </a:p>
        </p:txBody>
      </p:sp>
      <p:sp>
        <p:nvSpPr>
          <p:cNvPr id="3" name="object 3"/>
          <p:cNvSpPr txBox="1"/>
          <p:nvPr/>
        </p:nvSpPr>
        <p:spPr>
          <a:xfrm>
            <a:off x="307340" y="1518245"/>
            <a:ext cx="8428355" cy="4417060"/>
          </a:xfrm>
          <a:prstGeom prst="rect">
            <a:avLst/>
          </a:prstGeom>
        </p:spPr>
        <p:txBody>
          <a:bodyPr vert="horz" wrap="square" lIns="0" tIns="58419" rIns="0" bIns="0" rtlCol="0">
            <a:spAutoFit/>
          </a:bodyPr>
          <a:lstStyle/>
          <a:p>
            <a:pPr marL="12700">
              <a:lnSpc>
                <a:spcPct val="100000"/>
              </a:lnSpc>
              <a:spcBef>
                <a:spcPts val="459"/>
              </a:spcBef>
            </a:pPr>
            <a:r>
              <a:rPr sz="3000" b="1" spc="-20" dirty="0">
                <a:solidFill>
                  <a:srgbClr val="00AFEF"/>
                </a:solidFill>
                <a:latin typeface="Carlito"/>
                <a:cs typeface="Carlito"/>
              </a:rPr>
              <a:t>Referent</a:t>
            </a:r>
            <a:r>
              <a:rPr lang="en-US" sz="3000" b="1" spc="-20" dirty="0">
                <a:solidFill>
                  <a:srgbClr val="00AFEF"/>
                </a:solidFill>
                <a:latin typeface="Carlito"/>
                <a:cs typeface="Carlito"/>
              </a:rPr>
              <a:t> or stimulus</a:t>
            </a:r>
            <a:endParaRPr sz="3000" dirty="0">
              <a:latin typeface="Carlito"/>
              <a:cs typeface="Carlito"/>
            </a:endParaRPr>
          </a:p>
          <a:p>
            <a:pPr marL="356870" marR="5080" indent="-344805">
              <a:lnSpc>
                <a:spcPct val="90000"/>
              </a:lnSpc>
              <a:spcBef>
                <a:spcPts val="720"/>
              </a:spcBef>
              <a:buChar char="•"/>
              <a:tabLst>
                <a:tab pos="356870" algn="l"/>
                <a:tab pos="357505" algn="l"/>
              </a:tabLst>
            </a:pPr>
            <a:r>
              <a:rPr sz="3000" spc="-265" dirty="0">
                <a:latin typeface="Arial"/>
                <a:cs typeface="Arial"/>
              </a:rPr>
              <a:t>A </a:t>
            </a:r>
            <a:r>
              <a:rPr sz="3000" spc="-60" dirty="0">
                <a:latin typeface="Arial"/>
                <a:cs typeface="Arial"/>
              </a:rPr>
              <a:t>referent </a:t>
            </a:r>
            <a:r>
              <a:rPr sz="3000" spc="-90" dirty="0">
                <a:latin typeface="Arial"/>
                <a:cs typeface="Arial"/>
              </a:rPr>
              <a:t>motivates </a:t>
            </a:r>
            <a:r>
              <a:rPr sz="3000" spc="-30" dirty="0">
                <a:latin typeface="Arial"/>
                <a:cs typeface="Arial"/>
              </a:rPr>
              <a:t>the </a:t>
            </a:r>
            <a:r>
              <a:rPr sz="3000" spc="-140" dirty="0">
                <a:latin typeface="Arial"/>
                <a:cs typeface="Arial"/>
              </a:rPr>
              <a:t>sender </a:t>
            </a:r>
            <a:r>
              <a:rPr sz="3000" spc="-50" dirty="0">
                <a:latin typeface="Arial"/>
                <a:cs typeface="Arial"/>
              </a:rPr>
              <a:t>(or </a:t>
            </a:r>
            <a:r>
              <a:rPr sz="3000" spc="-110" dirty="0">
                <a:latin typeface="Arial"/>
                <a:cs typeface="Arial"/>
              </a:rPr>
              <a:t>receiver) </a:t>
            </a:r>
            <a:r>
              <a:rPr sz="3000" spc="30" dirty="0">
                <a:latin typeface="Arial"/>
                <a:cs typeface="Arial"/>
              </a:rPr>
              <a:t>to  </a:t>
            </a:r>
            <a:r>
              <a:rPr sz="3000" spc="-165" dirty="0">
                <a:latin typeface="Arial"/>
                <a:cs typeface="Arial"/>
              </a:rPr>
              <a:t>share </a:t>
            </a:r>
            <a:r>
              <a:rPr sz="3000" spc="-40" dirty="0">
                <a:latin typeface="Arial"/>
                <a:cs typeface="Arial"/>
              </a:rPr>
              <a:t>information </a:t>
            </a:r>
            <a:r>
              <a:rPr sz="3000" spc="-200" dirty="0">
                <a:latin typeface="Arial"/>
                <a:cs typeface="Arial"/>
              </a:rPr>
              <a:t>(message, </a:t>
            </a:r>
            <a:r>
              <a:rPr sz="3000" spc="-100" dirty="0">
                <a:latin typeface="Arial"/>
                <a:cs typeface="Arial"/>
              </a:rPr>
              <a:t>objects, </a:t>
            </a:r>
            <a:r>
              <a:rPr sz="3000" spc="-160" dirty="0">
                <a:latin typeface="Arial"/>
                <a:cs typeface="Arial"/>
              </a:rPr>
              <a:t>sounds,</a:t>
            </a:r>
            <a:r>
              <a:rPr sz="3000" spc="-420" dirty="0">
                <a:latin typeface="Arial"/>
                <a:cs typeface="Arial"/>
              </a:rPr>
              <a:t> </a:t>
            </a:r>
            <a:r>
              <a:rPr sz="3000" spc="-130" dirty="0">
                <a:latin typeface="Arial"/>
                <a:cs typeface="Arial"/>
              </a:rPr>
              <a:t>sights,  </a:t>
            </a:r>
            <a:r>
              <a:rPr sz="3000" spc="-20" dirty="0">
                <a:latin typeface="Arial"/>
                <a:cs typeface="Arial"/>
              </a:rPr>
              <a:t>time </a:t>
            </a:r>
            <a:r>
              <a:rPr sz="3000" spc="-140" dirty="0">
                <a:latin typeface="Arial"/>
                <a:cs typeface="Arial"/>
              </a:rPr>
              <a:t>schedule, </a:t>
            </a:r>
            <a:r>
              <a:rPr sz="3000" spc="-150" dirty="0">
                <a:latin typeface="Arial"/>
                <a:cs typeface="Arial"/>
              </a:rPr>
              <a:t>ideas, </a:t>
            </a:r>
            <a:r>
              <a:rPr sz="3000" spc="-100" dirty="0">
                <a:latin typeface="Arial"/>
                <a:cs typeface="Arial"/>
              </a:rPr>
              <a:t>perceptions, </a:t>
            </a:r>
            <a:r>
              <a:rPr sz="3000" spc="-125" dirty="0">
                <a:latin typeface="Arial"/>
                <a:cs typeface="Arial"/>
              </a:rPr>
              <a:t>sensation,  </a:t>
            </a:r>
            <a:r>
              <a:rPr sz="3000" spc="-55" dirty="0">
                <a:latin typeface="Arial"/>
                <a:cs typeface="Arial"/>
              </a:rPr>
              <a:t>emotion, </a:t>
            </a:r>
            <a:r>
              <a:rPr sz="3000" spc="-110" dirty="0">
                <a:latin typeface="Arial"/>
                <a:cs typeface="Arial"/>
              </a:rPr>
              <a:t>odour, </a:t>
            </a:r>
            <a:r>
              <a:rPr sz="3000" spc="-95" dirty="0">
                <a:latin typeface="Arial"/>
                <a:cs typeface="Arial"/>
              </a:rPr>
              <a:t>etc.) </a:t>
            </a:r>
            <a:r>
              <a:rPr sz="3000" dirty="0">
                <a:latin typeface="Arial"/>
                <a:cs typeface="Arial"/>
              </a:rPr>
              <a:t>that </a:t>
            </a:r>
            <a:r>
              <a:rPr sz="3000" spc="-175" dirty="0">
                <a:latin typeface="Arial"/>
                <a:cs typeface="Arial"/>
              </a:rPr>
              <a:t>may </a:t>
            </a:r>
            <a:r>
              <a:rPr sz="3000" spc="-15" dirty="0">
                <a:latin typeface="Arial"/>
                <a:cs typeface="Arial"/>
              </a:rPr>
              <a:t>initiate  </a:t>
            </a:r>
            <a:r>
              <a:rPr sz="3000" spc="-90" dirty="0">
                <a:latin typeface="Arial"/>
                <a:cs typeface="Arial"/>
              </a:rPr>
              <a:t>communication.</a:t>
            </a:r>
            <a:endParaRPr sz="3000" dirty="0">
              <a:latin typeface="Arial"/>
              <a:cs typeface="Arial"/>
            </a:endParaRPr>
          </a:p>
          <a:p>
            <a:pPr marL="356870" marR="26670" indent="-344805">
              <a:lnSpc>
                <a:spcPct val="90000"/>
              </a:lnSpc>
              <a:spcBef>
                <a:spcPts val="725"/>
              </a:spcBef>
              <a:buChar char="•"/>
              <a:tabLst>
                <a:tab pos="356870" algn="l"/>
                <a:tab pos="357505" algn="l"/>
              </a:tabLst>
            </a:pPr>
            <a:r>
              <a:rPr sz="3000" spc="-190" dirty="0">
                <a:latin typeface="Arial"/>
                <a:cs typeface="Arial"/>
              </a:rPr>
              <a:t>For </a:t>
            </a:r>
            <a:r>
              <a:rPr sz="3000" spc="-145" dirty="0">
                <a:latin typeface="Arial"/>
                <a:cs typeface="Arial"/>
              </a:rPr>
              <a:t>example, </a:t>
            </a:r>
            <a:r>
              <a:rPr sz="3000" spc="-235" dirty="0">
                <a:latin typeface="Arial"/>
                <a:cs typeface="Arial"/>
              </a:rPr>
              <a:t>a </a:t>
            </a:r>
            <a:r>
              <a:rPr sz="3000" spc="-130" dirty="0">
                <a:latin typeface="Arial"/>
                <a:cs typeface="Arial"/>
              </a:rPr>
              <a:t>nurse, </a:t>
            </a:r>
            <a:r>
              <a:rPr sz="3000" spc="-105" dirty="0">
                <a:latin typeface="Arial"/>
                <a:cs typeface="Arial"/>
              </a:rPr>
              <a:t>sighting </a:t>
            </a:r>
            <a:r>
              <a:rPr sz="3000" spc="-235" dirty="0">
                <a:latin typeface="Arial"/>
                <a:cs typeface="Arial"/>
              </a:rPr>
              <a:t>a </a:t>
            </a:r>
            <a:r>
              <a:rPr sz="3000" spc="-40" dirty="0">
                <a:latin typeface="Arial"/>
                <a:cs typeface="Arial"/>
              </a:rPr>
              <a:t>patient </a:t>
            </a:r>
            <a:r>
              <a:rPr sz="3000" spc="20" dirty="0">
                <a:latin typeface="Arial"/>
                <a:cs typeface="Arial"/>
              </a:rPr>
              <a:t>with  </a:t>
            </a:r>
            <a:r>
              <a:rPr sz="3000" spc="-20" dirty="0">
                <a:latin typeface="Arial"/>
                <a:cs typeface="Arial"/>
              </a:rPr>
              <a:t>difficulty </a:t>
            </a:r>
            <a:r>
              <a:rPr sz="3000" spc="-35" dirty="0">
                <a:latin typeface="Arial"/>
                <a:cs typeface="Arial"/>
              </a:rPr>
              <a:t>in </a:t>
            </a:r>
            <a:r>
              <a:rPr sz="3000" spc="-85" dirty="0">
                <a:latin typeface="Arial"/>
                <a:cs typeface="Arial"/>
              </a:rPr>
              <a:t>breathing </a:t>
            </a:r>
            <a:r>
              <a:rPr sz="3000" spc="-175" dirty="0">
                <a:latin typeface="Arial"/>
                <a:cs typeface="Arial"/>
              </a:rPr>
              <a:t>may </a:t>
            </a:r>
            <a:r>
              <a:rPr sz="3000" spc="-160" dirty="0">
                <a:latin typeface="Arial"/>
                <a:cs typeface="Arial"/>
              </a:rPr>
              <a:t>serve </a:t>
            </a:r>
            <a:r>
              <a:rPr sz="3000" spc="-280" dirty="0">
                <a:latin typeface="Arial"/>
                <a:cs typeface="Arial"/>
              </a:rPr>
              <a:t>as </a:t>
            </a:r>
            <a:r>
              <a:rPr sz="3000" spc="-235" dirty="0">
                <a:latin typeface="Arial"/>
                <a:cs typeface="Arial"/>
              </a:rPr>
              <a:t>a </a:t>
            </a:r>
            <a:r>
              <a:rPr sz="3000" spc="-60" dirty="0">
                <a:latin typeface="Arial"/>
                <a:cs typeface="Arial"/>
              </a:rPr>
              <a:t>referent </a:t>
            </a:r>
            <a:r>
              <a:rPr sz="3000" spc="30" dirty="0">
                <a:latin typeface="Arial"/>
                <a:cs typeface="Arial"/>
              </a:rPr>
              <a:t>to</a:t>
            </a:r>
            <a:r>
              <a:rPr sz="3000" spc="-550" dirty="0">
                <a:latin typeface="Arial"/>
                <a:cs typeface="Arial"/>
              </a:rPr>
              <a:t> </a:t>
            </a:r>
            <a:r>
              <a:rPr sz="3000" spc="-30" dirty="0">
                <a:latin typeface="Arial"/>
                <a:cs typeface="Arial"/>
              </a:rPr>
              <a:t>the  </a:t>
            </a:r>
            <a:r>
              <a:rPr sz="3000" spc="-135" dirty="0">
                <a:latin typeface="Arial"/>
                <a:cs typeface="Arial"/>
              </a:rPr>
              <a:t>nurse</a:t>
            </a:r>
            <a:r>
              <a:rPr sz="3000" spc="-220" dirty="0">
                <a:latin typeface="Arial"/>
                <a:cs typeface="Arial"/>
              </a:rPr>
              <a:t> </a:t>
            </a:r>
            <a:r>
              <a:rPr sz="3000" spc="-55" dirty="0">
                <a:latin typeface="Arial"/>
                <a:cs typeface="Arial"/>
              </a:rPr>
              <a:t>promoting</a:t>
            </a:r>
            <a:r>
              <a:rPr sz="3000" spc="-210" dirty="0">
                <a:latin typeface="Arial"/>
                <a:cs typeface="Arial"/>
              </a:rPr>
              <a:t> </a:t>
            </a:r>
            <a:r>
              <a:rPr sz="3000" spc="-75" dirty="0">
                <a:latin typeface="Arial"/>
                <a:cs typeface="Arial"/>
              </a:rPr>
              <a:t>her</a:t>
            </a:r>
            <a:r>
              <a:rPr sz="3000" spc="-160" dirty="0">
                <a:latin typeface="Arial"/>
                <a:cs typeface="Arial"/>
              </a:rPr>
              <a:t> </a:t>
            </a:r>
            <a:r>
              <a:rPr sz="3000" spc="30" dirty="0">
                <a:latin typeface="Arial"/>
                <a:cs typeface="Arial"/>
              </a:rPr>
              <a:t>to</a:t>
            </a:r>
            <a:r>
              <a:rPr sz="3000" spc="-170" dirty="0">
                <a:latin typeface="Arial"/>
                <a:cs typeface="Arial"/>
              </a:rPr>
              <a:t> </a:t>
            </a:r>
            <a:r>
              <a:rPr sz="3000" spc="-15" dirty="0">
                <a:latin typeface="Arial"/>
                <a:cs typeface="Arial"/>
              </a:rPr>
              <a:t>initiate</a:t>
            </a:r>
            <a:r>
              <a:rPr sz="3000" spc="-240" dirty="0">
                <a:latin typeface="Arial"/>
                <a:cs typeface="Arial"/>
              </a:rPr>
              <a:t> </a:t>
            </a:r>
            <a:r>
              <a:rPr sz="3000" spc="-90" dirty="0">
                <a:latin typeface="Arial"/>
                <a:cs typeface="Arial"/>
              </a:rPr>
              <a:t>communication</a:t>
            </a:r>
            <a:r>
              <a:rPr sz="3000" spc="-225" dirty="0">
                <a:latin typeface="Arial"/>
                <a:cs typeface="Arial"/>
              </a:rPr>
              <a:t> </a:t>
            </a:r>
            <a:r>
              <a:rPr sz="3000" spc="15" dirty="0">
                <a:latin typeface="Arial"/>
                <a:cs typeface="Arial"/>
              </a:rPr>
              <a:t>with  </a:t>
            </a:r>
            <a:r>
              <a:rPr sz="3000" spc="-30" dirty="0">
                <a:latin typeface="Arial"/>
                <a:cs typeface="Arial"/>
              </a:rPr>
              <a:t>the</a:t>
            </a:r>
            <a:r>
              <a:rPr sz="3000" spc="-220" dirty="0">
                <a:latin typeface="Arial"/>
                <a:cs typeface="Arial"/>
              </a:rPr>
              <a:t> </a:t>
            </a:r>
            <a:r>
              <a:rPr sz="3000" spc="-45" dirty="0">
                <a:latin typeface="Arial"/>
                <a:cs typeface="Arial"/>
              </a:rPr>
              <a:t>patient.</a:t>
            </a:r>
            <a:endParaRPr sz="30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7</a:t>
            </a:fld>
            <a:endParaRPr spc="-60" dirty="0"/>
          </a:p>
        </p:txBody>
      </p:sp>
      <p:sp>
        <p:nvSpPr>
          <p:cNvPr id="2" name="object 2"/>
          <p:cNvSpPr txBox="1">
            <a:spLocks noGrp="1"/>
          </p:cNvSpPr>
          <p:nvPr>
            <p:ph type="title"/>
          </p:nvPr>
        </p:nvSpPr>
        <p:spPr>
          <a:xfrm>
            <a:off x="948334" y="464896"/>
            <a:ext cx="7244715" cy="695325"/>
          </a:xfrm>
          <a:prstGeom prst="rect">
            <a:avLst/>
          </a:prstGeom>
        </p:spPr>
        <p:txBody>
          <a:bodyPr vert="horz" wrap="square" lIns="0" tIns="12065" rIns="0" bIns="0" rtlCol="0">
            <a:spAutoFit/>
          </a:bodyPr>
          <a:lstStyle/>
          <a:p>
            <a:pPr marL="12700">
              <a:lnSpc>
                <a:spcPct val="100000"/>
              </a:lnSpc>
              <a:spcBef>
                <a:spcPts val="95"/>
              </a:spcBef>
            </a:pPr>
            <a:r>
              <a:rPr sz="4400" b="0" spc="-240" dirty="0">
                <a:latin typeface="Arial"/>
                <a:cs typeface="Arial"/>
              </a:rPr>
              <a:t>Elements </a:t>
            </a:r>
            <a:r>
              <a:rPr sz="4400" b="0" spc="-10" dirty="0">
                <a:latin typeface="Arial"/>
                <a:cs typeface="Arial"/>
              </a:rPr>
              <a:t>of </a:t>
            </a:r>
            <a:r>
              <a:rPr sz="4400" b="0" spc="-60" dirty="0">
                <a:latin typeface="Arial"/>
                <a:cs typeface="Arial"/>
              </a:rPr>
              <a:t>the</a:t>
            </a:r>
            <a:r>
              <a:rPr sz="4400" b="0" spc="-390" dirty="0">
                <a:latin typeface="Arial"/>
                <a:cs typeface="Arial"/>
              </a:rPr>
              <a:t> </a:t>
            </a:r>
            <a:r>
              <a:rPr sz="4400" b="0" spc="-150" dirty="0">
                <a:latin typeface="Arial"/>
                <a:cs typeface="Arial"/>
              </a:rPr>
              <a:t>communication</a:t>
            </a:r>
            <a:endParaRPr sz="4400">
              <a:latin typeface="Arial"/>
              <a:cs typeface="Arial"/>
            </a:endParaRPr>
          </a:p>
        </p:txBody>
      </p:sp>
      <p:sp>
        <p:nvSpPr>
          <p:cNvPr id="3" name="object 3"/>
          <p:cNvSpPr txBox="1"/>
          <p:nvPr/>
        </p:nvSpPr>
        <p:spPr>
          <a:xfrm>
            <a:off x="536244" y="1510968"/>
            <a:ext cx="8013700" cy="3733800"/>
          </a:xfrm>
          <a:prstGeom prst="rect">
            <a:avLst/>
          </a:prstGeom>
        </p:spPr>
        <p:txBody>
          <a:bodyPr vert="horz" wrap="square" lIns="0" tIns="110490" rIns="0" bIns="0" rtlCol="0">
            <a:spAutoFit/>
          </a:bodyPr>
          <a:lstStyle/>
          <a:p>
            <a:pPr marL="12700">
              <a:lnSpc>
                <a:spcPct val="100000"/>
              </a:lnSpc>
              <a:spcBef>
                <a:spcPts val="870"/>
              </a:spcBef>
            </a:pPr>
            <a:r>
              <a:rPr sz="3200" b="1" spc="-10" dirty="0">
                <a:solidFill>
                  <a:srgbClr val="00AFEF"/>
                </a:solidFill>
                <a:latin typeface="Carlito"/>
                <a:cs typeface="Carlito"/>
              </a:rPr>
              <a:t>Sender:</a:t>
            </a:r>
            <a:endParaRPr sz="3200">
              <a:latin typeface="Carlito"/>
              <a:cs typeface="Carlito"/>
            </a:endParaRPr>
          </a:p>
          <a:p>
            <a:pPr marL="356870" marR="5080" indent="-344805">
              <a:lnSpc>
                <a:spcPct val="100000"/>
              </a:lnSpc>
              <a:spcBef>
                <a:spcPts val="770"/>
              </a:spcBef>
              <a:buChar char="•"/>
              <a:tabLst>
                <a:tab pos="356870" algn="l"/>
                <a:tab pos="357505" algn="l"/>
              </a:tabLst>
            </a:pPr>
            <a:r>
              <a:rPr sz="3200" spc="-290" dirty="0">
                <a:latin typeface="Arial"/>
                <a:cs typeface="Arial"/>
              </a:rPr>
              <a:t>A </a:t>
            </a:r>
            <a:r>
              <a:rPr sz="3200" spc="-155" dirty="0">
                <a:latin typeface="Arial"/>
                <a:cs typeface="Arial"/>
              </a:rPr>
              <a:t>sender </a:t>
            </a:r>
            <a:r>
              <a:rPr sz="3200" spc="-165" dirty="0">
                <a:latin typeface="Arial"/>
                <a:cs typeface="Arial"/>
              </a:rPr>
              <a:t>is </a:t>
            </a:r>
            <a:r>
              <a:rPr sz="3200" spc="-250" dirty="0">
                <a:latin typeface="Arial"/>
                <a:cs typeface="Arial"/>
              </a:rPr>
              <a:t>a </a:t>
            </a:r>
            <a:r>
              <a:rPr sz="3200" spc="-150" dirty="0">
                <a:latin typeface="Arial"/>
                <a:cs typeface="Arial"/>
              </a:rPr>
              <a:t>person </a:t>
            </a:r>
            <a:r>
              <a:rPr sz="3200" spc="-75" dirty="0">
                <a:latin typeface="Arial"/>
                <a:cs typeface="Arial"/>
              </a:rPr>
              <a:t>who </a:t>
            </a:r>
            <a:r>
              <a:rPr sz="3200" spc="-190" dirty="0">
                <a:latin typeface="Arial"/>
                <a:cs typeface="Arial"/>
              </a:rPr>
              <a:t>encodes </a:t>
            </a:r>
            <a:r>
              <a:rPr sz="3200" spc="40" dirty="0">
                <a:latin typeface="Arial"/>
                <a:cs typeface="Arial"/>
              </a:rPr>
              <a:t>&amp; </a:t>
            </a:r>
            <a:r>
              <a:rPr sz="3200" spc="-225" dirty="0">
                <a:latin typeface="Arial"/>
                <a:cs typeface="Arial"/>
              </a:rPr>
              <a:t>sends </a:t>
            </a:r>
            <a:r>
              <a:rPr sz="3200" spc="-40" dirty="0">
                <a:latin typeface="Arial"/>
                <a:cs typeface="Arial"/>
              </a:rPr>
              <a:t>the  </a:t>
            </a:r>
            <a:r>
              <a:rPr sz="3200" spc="-254" dirty="0">
                <a:latin typeface="Arial"/>
                <a:cs typeface="Arial"/>
              </a:rPr>
              <a:t>message </a:t>
            </a:r>
            <a:r>
              <a:rPr sz="3200" spc="30" dirty="0">
                <a:latin typeface="Arial"/>
                <a:cs typeface="Arial"/>
              </a:rPr>
              <a:t>to </a:t>
            </a:r>
            <a:r>
              <a:rPr sz="3200" spc="-40" dirty="0">
                <a:latin typeface="Arial"/>
                <a:cs typeface="Arial"/>
              </a:rPr>
              <a:t>the </a:t>
            </a:r>
            <a:r>
              <a:rPr sz="3200" spc="-145" dirty="0">
                <a:latin typeface="Arial"/>
                <a:cs typeface="Arial"/>
              </a:rPr>
              <a:t>expected </a:t>
            </a:r>
            <a:r>
              <a:rPr sz="3200" spc="-120" dirty="0">
                <a:latin typeface="Arial"/>
                <a:cs typeface="Arial"/>
              </a:rPr>
              <a:t>receiver </a:t>
            </a:r>
            <a:r>
              <a:rPr sz="3200" spc="-75" dirty="0">
                <a:latin typeface="Arial"/>
                <a:cs typeface="Arial"/>
              </a:rPr>
              <a:t>through </a:t>
            </a:r>
            <a:r>
              <a:rPr sz="3200" spc="-180" dirty="0">
                <a:latin typeface="Arial"/>
                <a:cs typeface="Arial"/>
              </a:rPr>
              <a:t>an  </a:t>
            </a:r>
            <a:r>
              <a:rPr sz="3200" spc="-85" dirty="0">
                <a:latin typeface="Arial"/>
                <a:cs typeface="Arial"/>
              </a:rPr>
              <a:t>appropriate</a:t>
            </a:r>
            <a:r>
              <a:rPr sz="3200" spc="-170" dirty="0">
                <a:latin typeface="Arial"/>
                <a:cs typeface="Arial"/>
              </a:rPr>
              <a:t> </a:t>
            </a:r>
            <a:r>
              <a:rPr sz="3200" spc="-140" dirty="0">
                <a:latin typeface="Arial"/>
                <a:cs typeface="Arial"/>
              </a:rPr>
              <a:t>channel.</a:t>
            </a:r>
            <a:endParaRPr sz="3200">
              <a:latin typeface="Arial"/>
              <a:cs typeface="Arial"/>
            </a:endParaRPr>
          </a:p>
          <a:p>
            <a:pPr marL="356870" marR="9525" indent="-344805">
              <a:lnSpc>
                <a:spcPct val="100000"/>
              </a:lnSpc>
              <a:spcBef>
                <a:spcPts val="770"/>
              </a:spcBef>
              <a:buChar char="•"/>
              <a:tabLst>
                <a:tab pos="356870" algn="l"/>
                <a:tab pos="357505" algn="l"/>
              </a:tabLst>
            </a:pPr>
            <a:r>
              <a:rPr sz="3200" spc="-290" dirty="0">
                <a:latin typeface="Arial"/>
                <a:cs typeface="Arial"/>
              </a:rPr>
              <a:t>A </a:t>
            </a:r>
            <a:r>
              <a:rPr sz="3200" spc="-155" dirty="0">
                <a:latin typeface="Arial"/>
                <a:cs typeface="Arial"/>
              </a:rPr>
              <a:t>sender </a:t>
            </a:r>
            <a:r>
              <a:rPr sz="3200" spc="-165" dirty="0">
                <a:latin typeface="Arial"/>
                <a:cs typeface="Arial"/>
              </a:rPr>
              <a:t>is </a:t>
            </a:r>
            <a:r>
              <a:rPr sz="3200" spc="-40" dirty="0">
                <a:latin typeface="Arial"/>
                <a:cs typeface="Arial"/>
              </a:rPr>
              <a:t>the </a:t>
            </a:r>
            <a:r>
              <a:rPr sz="3200" spc="-175" dirty="0">
                <a:latin typeface="Arial"/>
                <a:cs typeface="Arial"/>
              </a:rPr>
              <a:t>source </a:t>
            </a:r>
            <a:r>
              <a:rPr sz="3200" spc="-10" dirty="0">
                <a:latin typeface="Arial"/>
                <a:cs typeface="Arial"/>
              </a:rPr>
              <a:t>of </a:t>
            </a:r>
            <a:r>
              <a:rPr sz="3200" spc="-40" dirty="0">
                <a:latin typeface="Arial"/>
                <a:cs typeface="Arial"/>
              </a:rPr>
              <a:t>the </a:t>
            </a:r>
            <a:r>
              <a:rPr sz="3200" spc="-254" dirty="0">
                <a:latin typeface="Arial"/>
                <a:cs typeface="Arial"/>
              </a:rPr>
              <a:t>message </a:t>
            </a:r>
            <a:r>
              <a:rPr sz="3200" spc="-5" dirty="0">
                <a:latin typeface="Arial"/>
                <a:cs typeface="Arial"/>
              </a:rPr>
              <a:t>that </a:t>
            </a:r>
            <a:r>
              <a:rPr sz="3200" spc="-165" dirty="0">
                <a:latin typeface="Arial"/>
                <a:cs typeface="Arial"/>
              </a:rPr>
              <a:t>is  </a:t>
            </a:r>
            <a:r>
              <a:rPr sz="3200" spc="-135" dirty="0">
                <a:latin typeface="Arial"/>
                <a:cs typeface="Arial"/>
              </a:rPr>
              <a:t>generated </a:t>
            </a:r>
            <a:r>
              <a:rPr sz="3200" spc="30" dirty="0">
                <a:latin typeface="Arial"/>
                <a:cs typeface="Arial"/>
              </a:rPr>
              <a:t>to </a:t>
            </a:r>
            <a:r>
              <a:rPr sz="3200" spc="-150" dirty="0">
                <a:latin typeface="Arial"/>
                <a:cs typeface="Arial"/>
              </a:rPr>
              <a:t>be </a:t>
            </a:r>
            <a:r>
              <a:rPr sz="3200" spc="-105" dirty="0">
                <a:latin typeface="Arial"/>
                <a:cs typeface="Arial"/>
              </a:rPr>
              <a:t>delivered </a:t>
            </a:r>
            <a:r>
              <a:rPr sz="3200" spc="35" dirty="0">
                <a:latin typeface="Arial"/>
                <a:cs typeface="Arial"/>
              </a:rPr>
              <a:t>to</a:t>
            </a:r>
            <a:r>
              <a:rPr sz="3200" spc="-675" dirty="0">
                <a:latin typeface="Arial"/>
                <a:cs typeface="Arial"/>
              </a:rPr>
              <a:t> </a:t>
            </a:r>
            <a:r>
              <a:rPr sz="3200" spc="-40" dirty="0">
                <a:latin typeface="Arial"/>
                <a:cs typeface="Arial"/>
              </a:rPr>
              <a:t>the </a:t>
            </a:r>
            <a:r>
              <a:rPr sz="3200" spc="-120" dirty="0">
                <a:latin typeface="Arial"/>
                <a:cs typeface="Arial"/>
              </a:rPr>
              <a:t>receiver </a:t>
            </a:r>
            <a:r>
              <a:rPr sz="3200" spc="-35" dirty="0">
                <a:latin typeface="Arial"/>
                <a:cs typeface="Arial"/>
              </a:rPr>
              <a:t>after  </a:t>
            </a:r>
            <a:r>
              <a:rPr sz="3200" spc="-85" dirty="0">
                <a:latin typeface="Arial"/>
                <a:cs typeface="Arial"/>
              </a:rPr>
              <a:t>appropriate </a:t>
            </a:r>
            <a:r>
              <a:rPr sz="3200" spc="-110" dirty="0">
                <a:latin typeface="Arial"/>
                <a:cs typeface="Arial"/>
              </a:rPr>
              <a:t>stimulus </a:t>
            </a:r>
            <a:r>
              <a:rPr sz="3200" spc="-35" dirty="0">
                <a:latin typeface="Arial"/>
                <a:cs typeface="Arial"/>
              </a:rPr>
              <a:t>from </a:t>
            </a:r>
            <a:r>
              <a:rPr sz="3200" spc="-40" dirty="0">
                <a:latin typeface="Arial"/>
                <a:cs typeface="Arial"/>
              </a:rPr>
              <a:t>the</a:t>
            </a:r>
            <a:r>
              <a:rPr sz="3200" spc="-395" dirty="0">
                <a:latin typeface="Arial"/>
                <a:cs typeface="Arial"/>
              </a:rPr>
              <a:t> </a:t>
            </a:r>
            <a:r>
              <a:rPr sz="3200" spc="-75" dirty="0">
                <a:latin typeface="Arial"/>
                <a:cs typeface="Arial"/>
              </a:rPr>
              <a:t>referent.</a:t>
            </a:r>
            <a:endParaRPr sz="32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8</a:t>
            </a:fld>
            <a:endParaRPr spc="-60" dirty="0"/>
          </a:p>
        </p:txBody>
      </p:sp>
      <p:sp>
        <p:nvSpPr>
          <p:cNvPr id="2" name="object 2"/>
          <p:cNvSpPr txBox="1">
            <a:spLocks noGrp="1"/>
          </p:cNvSpPr>
          <p:nvPr>
            <p:ph type="title"/>
          </p:nvPr>
        </p:nvSpPr>
        <p:spPr>
          <a:xfrm>
            <a:off x="948334" y="464896"/>
            <a:ext cx="7244715" cy="695325"/>
          </a:xfrm>
          <a:prstGeom prst="rect">
            <a:avLst/>
          </a:prstGeom>
        </p:spPr>
        <p:txBody>
          <a:bodyPr vert="horz" wrap="square" lIns="0" tIns="12065" rIns="0" bIns="0" rtlCol="0">
            <a:spAutoFit/>
          </a:bodyPr>
          <a:lstStyle/>
          <a:p>
            <a:pPr marL="12700">
              <a:lnSpc>
                <a:spcPct val="100000"/>
              </a:lnSpc>
              <a:spcBef>
                <a:spcPts val="95"/>
              </a:spcBef>
            </a:pPr>
            <a:r>
              <a:rPr sz="4400" b="0" spc="-240" dirty="0">
                <a:latin typeface="Arial"/>
                <a:cs typeface="Arial"/>
              </a:rPr>
              <a:t>Elements </a:t>
            </a:r>
            <a:r>
              <a:rPr sz="4400" b="0" spc="-10" dirty="0">
                <a:latin typeface="Arial"/>
                <a:cs typeface="Arial"/>
              </a:rPr>
              <a:t>of </a:t>
            </a:r>
            <a:r>
              <a:rPr sz="4400" b="0" spc="-60" dirty="0">
                <a:latin typeface="Arial"/>
                <a:cs typeface="Arial"/>
              </a:rPr>
              <a:t>the</a:t>
            </a:r>
            <a:r>
              <a:rPr sz="4400" b="0" spc="-390" dirty="0">
                <a:latin typeface="Arial"/>
                <a:cs typeface="Arial"/>
              </a:rPr>
              <a:t> </a:t>
            </a:r>
            <a:r>
              <a:rPr sz="4400" b="0" spc="-150" dirty="0">
                <a:latin typeface="Arial"/>
                <a:cs typeface="Arial"/>
              </a:rPr>
              <a:t>communication</a:t>
            </a:r>
            <a:endParaRPr sz="4400">
              <a:latin typeface="Arial"/>
              <a:cs typeface="Arial"/>
            </a:endParaRPr>
          </a:p>
        </p:txBody>
      </p:sp>
      <p:sp>
        <p:nvSpPr>
          <p:cNvPr id="3" name="object 3"/>
          <p:cNvSpPr txBox="1"/>
          <p:nvPr/>
        </p:nvSpPr>
        <p:spPr>
          <a:xfrm>
            <a:off x="536244" y="1518245"/>
            <a:ext cx="8062595" cy="4417060"/>
          </a:xfrm>
          <a:prstGeom prst="rect">
            <a:avLst/>
          </a:prstGeom>
        </p:spPr>
        <p:txBody>
          <a:bodyPr vert="horz" wrap="square" lIns="0" tIns="58419" rIns="0" bIns="0" rtlCol="0">
            <a:spAutoFit/>
          </a:bodyPr>
          <a:lstStyle/>
          <a:p>
            <a:pPr marL="12700">
              <a:lnSpc>
                <a:spcPct val="100000"/>
              </a:lnSpc>
              <a:spcBef>
                <a:spcPts val="459"/>
              </a:spcBef>
            </a:pPr>
            <a:r>
              <a:rPr sz="3000" b="1" spc="-10" dirty="0">
                <a:solidFill>
                  <a:srgbClr val="00AFEF"/>
                </a:solidFill>
                <a:latin typeface="Carlito"/>
                <a:cs typeface="Carlito"/>
              </a:rPr>
              <a:t>Message:</a:t>
            </a:r>
            <a:endParaRPr sz="3000">
              <a:latin typeface="Carlito"/>
              <a:cs typeface="Carlito"/>
            </a:endParaRPr>
          </a:p>
          <a:p>
            <a:pPr marL="356870" marR="257810" indent="-344805">
              <a:lnSpc>
                <a:spcPct val="90000"/>
              </a:lnSpc>
              <a:spcBef>
                <a:spcPts val="720"/>
              </a:spcBef>
              <a:buChar char="•"/>
              <a:tabLst>
                <a:tab pos="356870" algn="l"/>
                <a:tab pos="357505" algn="l"/>
              </a:tabLst>
            </a:pPr>
            <a:r>
              <a:rPr sz="3000" spc="-215" dirty="0">
                <a:latin typeface="Arial"/>
                <a:cs typeface="Arial"/>
              </a:rPr>
              <a:t>The </a:t>
            </a:r>
            <a:r>
              <a:rPr sz="3000" spc="-235" dirty="0">
                <a:latin typeface="Arial"/>
                <a:cs typeface="Arial"/>
              </a:rPr>
              <a:t>message </a:t>
            </a:r>
            <a:r>
              <a:rPr sz="3000" spc="-155" dirty="0">
                <a:latin typeface="Arial"/>
                <a:cs typeface="Arial"/>
              </a:rPr>
              <a:t>is </a:t>
            </a:r>
            <a:r>
              <a:rPr sz="3000" spc="-30" dirty="0">
                <a:latin typeface="Arial"/>
                <a:cs typeface="Arial"/>
              </a:rPr>
              <a:t>the </a:t>
            </a:r>
            <a:r>
              <a:rPr sz="3000" spc="-65" dirty="0">
                <a:latin typeface="Arial"/>
                <a:cs typeface="Arial"/>
              </a:rPr>
              <a:t>content </a:t>
            </a:r>
            <a:r>
              <a:rPr sz="3000" spc="-5" dirty="0">
                <a:latin typeface="Arial"/>
                <a:cs typeface="Arial"/>
              </a:rPr>
              <a:t>of </a:t>
            </a:r>
            <a:r>
              <a:rPr sz="3000" spc="-95" dirty="0">
                <a:latin typeface="Arial"/>
                <a:cs typeface="Arial"/>
              </a:rPr>
              <a:t>communication</a:t>
            </a:r>
            <a:r>
              <a:rPr sz="3000" spc="-600" dirty="0">
                <a:latin typeface="Arial"/>
                <a:cs typeface="Arial"/>
              </a:rPr>
              <a:t> </a:t>
            </a:r>
            <a:r>
              <a:rPr sz="3000" spc="45" dirty="0">
                <a:latin typeface="Arial"/>
                <a:cs typeface="Arial"/>
              </a:rPr>
              <a:t>&amp;  </a:t>
            </a:r>
            <a:r>
              <a:rPr sz="3000" spc="-175" dirty="0">
                <a:latin typeface="Arial"/>
                <a:cs typeface="Arial"/>
              </a:rPr>
              <a:t>may </a:t>
            </a:r>
            <a:r>
              <a:rPr sz="3000" spc="-90" dirty="0">
                <a:latin typeface="Arial"/>
                <a:cs typeface="Arial"/>
              </a:rPr>
              <a:t>contain </a:t>
            </a:r>
            <a:r>
              <a:rPr sz="3000" spc="-100" dirty="0">
                <a:latin typeface="Arial"/>
                <a:cs typeface="Arial"/>
              </a:rPr>
              <a:t>verbal, </a:t>
            </a:r>
            <a:r>
              <a:rPr sz="3000" spc="-105" dirty="0">
                <a:latin typeface="Arial"/>
                <a:cs typeface="Arial"/>
              </a:rPr>
              <a:t>nonverbal </a:t>
            </a:r>
            <a:r>
              <a:rPr sz="3000" spc="-25" dirty="0">
                <a:latin typeface="Arial"/>
                <a:cs typeface="Arial"/>
              </a:rPr>
              <a:t>or </a:t>
            </a:r>
            <a:r>
              <a:rPr sz="3000" spc="-125" dirty="0">
                <a:latin typeface="Arial"/>
                <a:cs typeface="Arial"/>
              </a:rPr>
              <a:t>symbolic  </a:t>
            </a:r>
            <a:r>
              <a:rPr sz="3000" spc="-160" dirty="0">
                <a:latin typeface="Arial"/>
                <a:cs typeface="Arial"/>
              </a:rPr>
              <a:t>language.</a:t>
            </a:r>
            <a:endParaRPr sz="3000">
              <a:latin typeface="Arial"/>
              <a:cs typeface="Arial"/>
            </a:endParaRPr>
          </a:p>
          <a:p>
            <a:pPr marL="356870" marR="5080" indent="-344805">
              <a:lnSpc>
                <a:spcPct val="90000"/>
              </a:lnSpc>
              <a:spcBef>
                <a:spcPts val="725"/>
              </a:spcBef>
              <a:buChar char="•"/>
              <a:tabLst>
                <a:tab pos="356870" algn="l"/>
                <a:tab pos="357505" algn="l"/>
              </a:tabLst>
            </a:pPr>
            <a:r>
              <a:rPr sz="3000" spc="-120" dirty="0">
                <a:latin typeface="Arial"/>
                <a:cs typeface="Arial"/>
              </a:rPr>
              <a:t>Perception </a:t>
            </a:r>
            <a:r>
              <a:rPr sz="3000" spc="45" dirty="0">
                <a:latin typeface="Arial"/>
                <a:cs typeface="Arial"/>
              </a:rPr>
              <a:t>&amp; </a:t>
            </a:r>
            <a:r>
              <a:rPr sz="3000" spc="-125" dirty="0">
                <a:latin typeface="Arial"/>
                <a:cs typeface="Arial"/>
              </a:rPr>
              <a:t>personal </a:t>
            </a:r>
            <a:r>
              <a:rPr sz="3000" spc="-100" dirty="0">
                <a:latin typeface="Arial"/>
                <a:cs typeface="Arial"/>
              </a:rPr>
              <a:t>factors </a:t>
            </a:r>
            <a:r>
              <a:rPr sz="3000" spc="-5" dirty="0">
                <a:latin typeface="Arial"/>
                <a:cs typeface="Arial"/>
              </a:rPr>
              <a:t>of </a:t>
            </a:r>
            <a:r>
              <a:rPr sz="3000" spc="-30" dirty="0">
                <a:latin typeface="Arial"/>
                <a:cs typeface="Arial"/>
              </a:rPr>
              <a:t>the </a:t>
            </a:r>
            <a:r>
              <a:rPr sz="3000" spc="-140" dirty="0">
                <a:latin typeface="Arial"/>
                <a:cs typeface="Arial"/>
              </a:rPr>
              <a:t>sender </a:t>
            </a:r>
            <a:r>
              <a:rPr sz="3000" spc="45" dirty="0">
                <a:latin typeface="Arial"/>
                <a:cs typeface="Arial"/>
              </a:rPr>
              <a:t>&amp;  </a:t>
            </a:r>
            <a:r>
              <a:rPr sz="3000" spc="-110" dirty="0">
                <a:latin typeface="Arial"/>
                <a:cs typeface="Arial"/>
              </a:rPr>
              <a:t>receiver </a:t>
            </a:r>
            <a:r>
              <a:rPr sz="3000" spc="-175" dirty="0">
                <a:latin typeface="Arial"/>
                <a:cs typeface="Arial"/>
              </a:rPr>
              <a:t>may </a:t>
            </a:r>
            <a:r>
              <a:rPr sz="3000" spc="-130" dirty="0">
                <a:latin typeface="Arial"/>
                <a:cs typeface="Arial"/>
              </a:rPr>
              <a:t>sometimes </a:t>
            </a:r>
            <a:r>
              <a:rPr sz="3000" spc="-20" dirty="0">
                <a:latin typeface="Arial"/>
                <a:cs typeface="Arial"/>
              </a:rPr>
              <a:t>distort </a:t>
            </a:r>
            <a:r>
              <a:rPr sz="3000" spc="-60" dirty="0">
                <a:latin typeface="Arial"/>
                <a:cs typeface="Arial"/>
              </a:rPr>
              <a:t>this </a:t>
            </a:r>
            <a:r>
              <a:rPr sz="3000" spc="-80" dirty="0">
                <a:latin typeface="Arial"/>
                <a:cs typeface="Arial"/>
              </a:rPr>
              <a:t>element </a:t>
            </a:r>
            <a:r>
              <a:rPr sz="3000" spc="45" dirty="0">
                <a:latin typeface="Arial"/>
                <a:cs typeface="Arial"/>
              </a:rPr>
              <a:t>&amp;  </a:t>
            </a:r>
            <a:r>
              <a:rPr sz="3000" spc="-35" dirty="0">
                <a:latin typeface="Arial"/>
                <a:cs typeface="Arial"/>
              </a:rPr>
              <a:t>the</a:t>
            </a:r>
            <a:r>
              <a:rPr sz="3000" spc="-220" dirty="0">
                <a:latin typeface="Arial"/>
                <a:cs typeface="Arial"/>
              </a:rPr>
              <a:t> </a:t>
            </a:r>
            <a:r>
              <a:rPr sz="3000" spc="-70" dirty="0">
                <a:latin typeface="Arial"/>
                <a:cs typeface="Arial"/>
              </a:rPr>
              <a:t>intended</a:t>
            </a:r>
            <a:r>
              <a:rPr sz="3000" spc="-204" dirty="0">
                <a:latin typeface="Arial"/>
                <a:cs typeface="Arial"/>
              </a:rPr>
              <a:t> </a:t>
            </a:r>
            <a:r>
              <a:rPr sz="3000" spc="-100" dirty="0">
                <a:latin typeface="Arial"/>
                <a:cs typeface="Arial"/>
              </a:rPr>
              <a:t>outcome</a:t>
            </a:r>
            <a:r>
              <a:rPr sz="3000" spc="-160" dirty="0">
                <a:latin typeface="Arial"/>
                <a:cs typeface="Arial"/>
              </a:rPr>
              <a:t> </a:t>
            </a:r>
            <a:r>
              <a:rPr sz="3000" spc="-5" dirty="0">
                <a:latin typeface="Arial"/>
                <a:cs typeface="Arial"/>
              </a:rPr>
              <a:t>of</a:t>
            </a:r>
            <a:r>
              <a:rPr sz="3000" spc="-175" dirty="0">
                <a:latin typeface="Arial"/>
                <a:cs typeface="Arial"/>
              </a:rPr>
              <a:t> </a:t>
            </a:r>
            <a:r>
              <a:rPr sz="3000" spc="-95" dirty="0">
                <a:latin typeface="Arial"/>
                <a:cs typeface="Arial"/>
              </a:rPr>
              <a:t>communication</a:t>
            </a:r>
            <a:r>
              <a:rPr sz="3000" spc="-229" dirty="0">
                <a:latin typeface="Arial"/>
                <a:cs typeface="Arial"/>
              </a:rPr>
              <a:t> </a:t>
            </a:r>
            <a:r>
              <a:rPr sz="3000" spc="-175" dirty="0">
                <a:latin typeface="Arial"/>
                <a:cs typeface="Arial"/>
              </a:rPr>
              <a:t>may </a:t>
            </a:r>
            <a:r>
              <a:rPr sz="3000" spc="-10" dirty="0">
                <a:latin typeface="Arial"/>
                <a:cs typeface="Arial"/>
              </a:rPr>
              <a:t>not  </a:t>
            </a:r>
            <a:r>
              <a:rPr sz="3000" spc="-140" dirty="0">
                <a:latin typeface="Arial"/>
                <a:cs typeface="Arial"/>
              </a:rPr>
              <a:t>be achieved. </a:t>
            </a:r>
            <a:r>
              <a:rPr sz="3000" spc="-190" dirty="0">
                <a:latin typeface="Arial"/>
                <a:cs typeface="Arial"/>
              </a:rPr>
              <a:t>For </a:t>
            </a:r>
            <a:r>
              <a:rPr sz="3000" spc="-175" dirty="0">
                <a:latin typeface="Arial"/>
                <a:cs typeface="Arial"/>
              </a:rPr>
              <a:t>ex, </a:t>
            </a:r>
            <a:r>
              <a:rPr sz="3000" spc="-30" dirty="0">
                <a:latin typeface="Arial"/>
                <a:cs typeface="Arial"/>
              </a:rPr>
              <a:t>the </a:t>
            </a:r>
            <a:r>
              <a:rPr sz="3000" spc="-215" dirty="0">
                <a:latin typeface="Arial"/>
                <a:cs typeface="Arial"/>
              </a:rPr>
              <a:t>same </a:t>
            </a:r>
            <a:r>
              <a:rPr sz="3000" spc="-235" dirty="0">
                <a:latin typeface="Arial"/>
                <a:cs typeface="Arial"/>
              </a:rPr>
              <a:t>message </a:t>
            </a:r>
            <a:r>
              <a:rPr sz="3000" spc="-175" dirty="0">
                <a:latin typeface="Arial"/>
                <a:cs typeface="Arial"/>
              </a:rPr>
              <a:t>may </a:t>
            </a:r>
            <a:r>
              <a:rPr sz="3000" spc="-140" dirty="0">
                <a:latin typeface="Arial"/>
                <a:cs typeface="Arial"/>
              </a:rPr>
              <a:t>be  </a:t>
            </a:r>
            <a:r>
              <a:rPr sz="3000" spc="-114" dirty="0">
                <a:latin typeface="Arial"/>
                <a:cs typeface="Arial"/>
              </a:rPr>
              <a:t>communicated </a:t>
            </a:r>
            <a:r>
              <a:rPr sz="3000" spc="-25" dirty="0">
                <a:latin typeface="Arial"/>
                <a:cs typeface="Arial"/>
              </a:rPr>
              <a:t>or </a:t>
            </a:r>
            <a:r>
              <a:rPr sz="3000" spc="-125" dirty="0">
                <a:latin typeface="Arial"/>
                <a:cs typeface="Arial"/>
              </a:rPr>
              <a:t>perceived </a:t>
            </a:r>
            <a:r>
              <a:rPr sz="3000" spc="-40" dirty="0">
                <a:latin typeface="Arial"/>
                <a:cs typeface="Arial"/>
              </a:rPr>
              <a:t>differently </a:t>
            </a:r>
            <a:r>
              <a:rPr sz="3000" spc="-130" dirty="0">
                <a:latin typeface="Arial"/>
                <a:cs typeface="Arial"/>
              </a:rPr>
              <a:t>by </a:t>
            </a:r>
            <a:r>
              <a:rPr sz="3000" spc="10" dirty="0">
                <a:latin typeface="Arial"/>
                <a:cs typeface="Arial"/>
              </a:rPr>
              <a:t>two  </a:t>
            </a:r>
            <a:r>
              <a:rPr sz="3000" spc="-90" dirty="0">
                <a:latin typeface="Arial"/>
                <a:cs typeface="Arial"/>
              </a:rPr>
              <a:t>individuals.</a:t>
            </a:r>
            <a:endParaRPr sz="3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5" dirty="0"/>
              <a:t>9/6/2013</a:t>
            </a:r>
          </a:p>
        </p:txBody>
      </p:sp>
      <p:sp>
        <p:nvSpPr>
          <p:cNvPr id="5" name="object 5"/>
          <p:cNvSpPr txBox="1"/>
          <p:nvPr/>
        </p:nvSpPr>
        <p:spPr>
          <a:xfrm>
            <a:off x="3466846" y="6466738"/>
            <a:ext cx="221234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Arial"/>
                <a:cs typeface="Arial"/>
                <a:hlinkClick r:id="rId2"/>
              </a:rPr>
              <a:t>www.drjayeshpatidar.blogspot.com</a:t>
            </a:r>
            <a:endParaRPr sz="1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9</a:t>
            </a:fld>
            <a:endParaRPr spc="-60" dirty="0"/>
          </a:p>
        </p:txBody>
      </p:sp>
      <p:sp>
        <p:nvSpPr>
          <p:cNvPr id="2" name="object 2"/>
          <p:cNvSpPr txBox="1"/>
          <p:nvPr/>
        </p:nvSpPr>
        <p:spPr>
          <a:xfrm>
            <a:off x="536244" y="1532263"/>
            <a:ext cx="7812405" cy="4429125"/>
          </a:xfrm>
          <a:prstGeom prst="rect">
            <a:avLst/>
          </a:prstGeom>
        </p:spPr>
        <p:txBody>
          <a:bodyPr vert="horz" wrap="square" lIns="0" tIns="52069" rIns="0" bIns="0" rtlCol="0">
            <a:spAutoFit/>
          </a:bodyPr>
          <a:lstStyle/>
          <a:p>
            <a:pPr marL="12700">
              <a:lnSpc>
                <a:spcPct val="100000"/>
              </a:lnSpc>
              <a:spcBef>
                <a:spcPts val="409"/>
              </a:spcBef>
            </a:pPr>
            <a:r>
              <a:rPr sz="2700" b="1" spc="5" dirty="0">
                <a:solidFill>
                  <a:srgbClr val="00AFEF"/>
                </a:solidFill>
                <a:latin typeface="Carlito"/>
                <a:cs typeface="Carlito"/>
              </a:rPr>
              <a:t>Channel:</a:t>
            </a:r>
            <a:endParaRPr sz="2700">
              <a:latin typeface="Carlito"/>
              <a:cs typeface="Carlito"/>
            </a:endParaRPr>
          </a:p>
          <a:p>
            <a:pPr marL="356870" marR="402590" indent="-344805">
              <a:lnSpc>
                <a:spcPts val="2930"/>
              </a:lnSpc>
              <a:spcBef>
                <a:spcPts val="670"/>
              </a:spcBef>
              <a:buChar char="•"/>
              <a:tabLst>
                <a:tab pos="356870" algn="l"/>
                <a:tab pos="357505" algn="l"/>
              </a:tabLst>
            </a:pPr>
            <a:r>
              <a:rPr sz="2700" spc="-235" dirty="0">
                <a:latin typeface="Arial"/>
                <a:cs typeface="Arial"/>
              </a:rPr>
              <a:t>A </a:t>
            </a:r>
            <a:r>
              <a:rPr sz="2700" spc="-114" dirty="0">
                <a:latin typeface="Arial"/>
                <a:cs typeface="Arial"/>
              </a:rPr>
              <a:t>channel </a:t>
            </a:r>
            <a:r>
              <a:rPr sz="2700" spc="-135" dirty="0">
                <a:latin typeface="Arial"/>
                <a:cs typeface="Arial"/>
              </a:rPr>
              <a:t>is </a:t>
            </a:r>
            <a:r>
              <a:rPr sz="2700" spc="-204" dirty="0">
                <a:latin typeface="Arial"/>
                <a:cs typeface="Arial"/>
              </a:rPr>
              <a:t>a </a:t>
            </a:r>
            <a:r>
              <a:rPr sz="2700" spc="-85" dirty="0">
                <a:latin typeface="Arial"/>
                <a:cs typeface="Arial"/>
              </a:rPr>
              <a:t>medium </a:t>
            </a:r>
            <a:r>
              <a:rPr sz="2700" spc="-55" dirty="0">
                <a:latin typeface="Arial"/>
                <a:cs typeface="Arial"/>
              </a:rPr>
              <a:t>through </a:t>
            </a:r>
            <a:r>
              <a:rPr sz="2700" spc="-70" dirty="0">
                <a:latin typeface="Arial"/>
                <a:cs typeface="Arial"/>
              </a:rPr>
              <a:t>which </a:t>
            </a:r>
            <a:r>
              <a:rPr sz="2700" spc="-204" dirty="0">
                <a:latin typeface="Arial"/>
                <a:cs typeface="Arial"/>
              </a:rPr>
              <a:t>a </a:t>
            </a:r>
            <a:r>
              <a:rPr sz="2700" spc="-210" dirty="0">
                <a:latin typeface="Arial"/>
                <a:cs typeface="Arial"/>
              </a:rPr>
              <a:t>message</a:t>
            </a:r>
            <a:r>
              <a:rPr sz="2700" spc="-440" dirty="0">
                <a:latin typeface="Arial"/>
                <a:cs typeface="Arial"/>
              </a:rPr>
              <a:t> </a:t>
            </a:r>
            <a:r>
              <a:rPr sz="2700" spc="-135" dirty="0">
                <a:latin typeface="Arial"/>
                <a:cs typeface="Arial"/>
              </a:rPr>
              <a:t>is  </a:t>
            </a:r>
            <a:r>
              <a:rPr sz="2700" spc="-105" dirty="0">
                <a:latin typeface="Arial"/>
                <a:cs typeface="Arial"/>
              </a:rPr>
              <a:t>sent</a:t>
            </a:r>
            <a:r>
              <a:rPr sz="2700" spc="-200" dirty="0">
                <a:latin typeface="Arial"/>
                <a:cs typeface="Arial"/>
              </a:rPr>
              <a:t> </a:t>
            </a:r>
            <a:r>
              <a:rPr sz="2700" spc="-10" dirty="0">
                <a:latin typeface="Arial"/>
                <a:cs typeface="Arial"/>
              </a:rPr>
              <a:t>or</a:t>
            </a:r>
            <a:r>
              <a:rPr sz="2700" spc="-165" dirty="0">
                <a:latin typeface="Arial"/>
                <a:cs typeface="Arial"/>
              </a:rPr>
              <a:t> </a:t>
            </a:r>
            <a:r>
              <a:rPr sz="2700" spc="-110" dirty="0">
                <a:latin typeface="Arial"/>
                <a:cs typeface="Arial"/>
              </a:rPr>
              <a:t>received</a:t>
            </a:r>
            <a:r>
              <a:rPr sz="2700" spc="-190" dirty="0">
                <a:latin typeface="Arial"/>
                <a:cs typeface="Arial"/>
              </a:rPr>
              <a:t> </a:t>
            </a:r>
            <a:r>
              <a:rPr sz="2700" spc="-80" dirty="0">
                <a:latin typeface="Arial"/>
                <a:cs typeface="Arial"/>
              </a:rPr>
              <a:t>between</a:t>
            </a:r>
            <a:r>
              <a:rPr sz="2700" spc="-215" dirty="0">
                <a:latin typeface="Arial"/>
                <a:cs typeface="Arial"/>
              </a:rPr>
              <a:t> </a:t>
            </a:r>
            <a:r>
              <a:rPr sz="2700" spc="15" dirty="0">
                <a:latin typeface="Arial"/>
                <a:cs typeface="Arial"/>
              </a:rPr>
              <a:t>two</a:t>
            </a:r>
            <a:r>
              <a:rPr sz="2700" spc="-170" dirty="0">
                <a:latin typeface="Arial"/>
                <a:cs typeface="Arial"/>
              </a:rPr>
              <a:t> </a:t>
            </a:r>
            <a:r>
              <a:rPr sz="2700" spc="-10" dirty="0">
                <a:latin typeface="Arial"/>
                <a:cs typeface="Arial"/>
              </a:rPr>
              <a:t>or</a:t>
            </a:r>
            <a:r>
              <a:rPr sz="2700" spc="-165" dirty="0">
                <a:latin typeface="Arial"/>
                <a:cs typeface="Arial"/>
              </a:rPr>
              <a:t> </a:t>
            </a:r>
            <a:r>
              <a:rPr sz="2700" spc="-75" dirty="0">
                <a:latin typeface="Arial"/>
                <a:cs typeface="Arial"/>
              </a:rPr>
              <a:t>more</a:t>
            </a:r>
            <a:r>
              <a:rPr sz="2700" spc="-185" dirty="0">
                <a:latin typeface="Arial"/>
                <a:cs typeface="Arial"/>
              </a:rPr>
              <a:t> </a:t>
            </a:r>
            <a:r>
              <a:rPr sz="2700" spc="-90" dirty="0">
                <a:latin typeface="Arial"/>
                <a:cs typeface="Arial"/>
              </a:rPr>
              <a:t>people.</a:t>
            </a:r>
            <a:endParaRPr sz="2700">
              <a:latin typeface="Arial"/>
              <a:cs typeface="Arial"/>
            </a:endParaRPr>
          </a:p>
          <a:p>
            <a:pPr marL="356870" marR="300355" indent="-344805">
              <a:lnSpc>
                <a:spcPct val="90000"/>
              </a:lnSpc>
              <a:spcBef>
                <a:spcPts val="590"/>
              </a:spcBef>
              <a:buChar char="•"/>
              <a:tabLst>
                <a:tab pos="356870" algn="l"/>
                <a:tab pos="357505" algn="l"/>
              </a:tabLst>
            </a:pPr>
            <a:r>
              <a:rPr sz="2700" spc="-180" dirty="0">
                <a:latin typeface="Arial"/>
                <a:cs typeface="Arial"/>
              </a:rPr>
              <a:t>Several </a:t>
            </a:r>
            <a:r>
              <a:rPr sz="2700" spc="-135" dirty="0">
                <a:latin typeface="Arial"/>
                <a:cs typeface="Arial"/>
              </a:rPr>
              <a:t>channels </a:t>
            </a:r>
            <a:r>
              <a:rPr sz="2700" spc="-170" dirty="0">
                <a:latin typeface="Arial"/>
                <a:cs typeface="Arial"/>
              </a:rPr>
              <a:t>can </a:t>
            </a:r>
            <a:r>
              <a:rPr sz="2700" spc="-120" dirty="0">
                <a:latin typeface="Arial"/>
                <a:cs typeface="Arial"/>
              </a:rPr>
              <a:t>be </a:t>
            </a:r>
            <a:r>
              <a:rPr sz="2700" spc="-160" dirty="0">
                <a:latin typeface="Arial"/>
                <a:cs typeface="Arial"/>
              </a:rPr>
              <a:t>used </a:t>
            </a:r>
            <a:r>
              <a:rPr sz="2700" spc="30" dirty="0">
                <a:latin typeface="Arial"/>
                <a:cs typeface="Arial"/>
              </a:rPr>
              <a:t>to </a:t>
            </a:r>
            <a:r>
              <a:rPr sz="2700" spc="-160" dirty="0">
                <a:latin typeface="Arial"/>
                <a:cs typeface="Arial"/>
              </a:rPr>
              <a:t>send </a:t>
            </a:r>
            <a:r>
              <a:rPr sz="2700" spc="-10" dirty="0">
                <a:latin typeface="Arial"/>
                <a:cs typeface="Arial"/>
              </a:rPr>
              <a:t>or</a:t>
            </a:r>
            <a:r>
              <a:rPr sz="2700" spc="-575" dirty="0">
                <a:latin typeface="Arial"/>
                <a:cs typeface="Arial"/>
              </a:rPr>
              <a:t> </a:t>
            </a:r>
            <a:r>
              <a:rPr sz="2700" spc="-114" dirty="0">
                <a:latin typeface="Arial"/>
                <a:cs typeface="Arial"/>
              </a:rPr>
              <a:t>receive </a:t>
            </a:r>
            <a:r>
              <a:rPr sz="2700" spc="-25" dirty="0">
                <a:latin typeface="Arial"/>
                <a:cs typeface="Arial"/>
              </a:rPr>
              <a:t>the  </a:t>
            </a:r>
            <a:r>
              <a:rPr sz="2700" spc="-195" dirty="0">
                <a:latin typeface="Arial"/>
                <a:cs typeface="Arial"/>
              </a:rPr>
              <a:t>message, </a:t>
            </a:r>
            <a:r>
              <a:rPr sz="2700" spc="-65" dirty="0">
                <a:latin typeface="Arial"/>
                <a:cs typeface="Arial"/>
              </a:rPr>
              <a:t>i.e </a:t>
            </a:r>
            <a:r>
              <a:rPr sz="2700" spc="-140" dirty="0">
                <a:latin typeface="Arial"/>
                <a:cs typeface="Arial"/>
              </a:rPr>
              <a:t>seeing, </a:t>
            </a:r>
            <a:r>
              <a:rPr sz="2700" spc="-100" dirty="0">
                <a:latin typeface="Arial"/>
                <a:cs typeface="Arial"/>
              </a:rPr>
              <a:t>hearing, </a:t>
            </a:r>
            <a:r>
              <a:rPr sz="2700" spc="-75" dirty="0">
                <a:latin typeface="Arial"/>
                <a:cs typeface="Arial"/>
              </a:rPr>
              <a:t>touching, </a:t>
            </a:r>
            <a:r>
              <a:rPr sz="2700" spc="-95" dirty="0">
                <a:latin typeface="Arial"/>
                <a:cs typeface="Arial"/>
              </a:rPr>
              <a:t>smelling, </a:t>
            </a:r>
            <a:r>
              <a:rPr sz="2700" spc="45" dirty="0">
                <a:latin typeface="Arial"/>
                <a:cs typeface="Arial"/>
              </a:rPr>
              <a:t>&amp;  </a:t>
            </a:r>
            <a:r>
              <a:rPr sz="2700" spc="-75" dirty="0">
                <a:latin typeface="Arial"/>
                <a:cs typeface="Arial"/>
              </a:rPr>
              <a:t>tasting.</a:t>
            </a:r>
            <a:endParaRPr sz="2700">
              <a:latin typeface="Arial"/>
              <a:cs typeface="Arial"/>
            </a:endParaRPr>
          </a:p>
          <a:p>
            <a:pPr marL="356870" marR="5080" indent="-344805">
              <a:lnSpc>
                <a:spcPct val="90000"/>
              </a:lnSpc>
              <a:spcBef>
                <a:spcPts val="660"/>
              </a:spcBef>
              <a:buChar char="•"/>
              <a:tabLst>
                <a:tab pos="356870" algn="l"/>
                <a:tab pos="357505" algn="l"/>
              </a:tabLst>
            </a:pPr>
            <a:r>
              <a:rPr sz="2700" spc="-65" dirty="0">
                <a:latin typeface="Arial"/>
                <a:cs typeface="Arial"/>
              </a:rPr>
              <a:t>While </a:t>
            </a:r>
            <a:r>
              <a:rPr sz="2700" spc="-105" dirty="0">
                <a:latin typeface="Arial"/>
                <a:cs typeface="Arial"/>
              </a:rPr>
              <a:t>selecting </a:t>
            </a:r>
            <a:r>
              <a:rPr sz="2700" spc="-135" dirty="0">
                <a:latin typeface="Arial"/>
                <a:cs typeface="Arial"/>
              </a:rPr>
              <a:t>channels </a:t>
            </a:r>
            <a:r>
              <a:rPr sz="2700" spc="5" dirty="0">
                <a:latin typeface="Arial"/>
                <a:cs typeface="Arial"/>
              </a:rPr>
              <a:t>of </a:t>
            </a:r>
            <a:r>
              <a:rPr sz="2700" spc="-80" dirty="0">
                <a:latin typeface="Arial"/>
                <a:cs typeface="Arial"/>
              </a:rPr>
              <a:t>communication, </a:t>
            </a:r>
            <a:r>
              <a:rPr sz="2700" spc="-145" dirty="0">
                <a:latin typeface="Arial"/>
                <a:cs typeface="Arial"/>
              </a:rPr>
              <a:t>several  </a:t>
            </a:r>
            <a:r>
              <a:rPr sz="2700" spc="-90" dirty="0">
                <a:latin typeface="Arial"/>
                <a:cs typeface="Arial"/>
              </a:rPr>
              <a:t>factors</a:t>
            </a:r>
            <a:r>
              <a:rPr sz="2700" spc="-229" dirty="0">
                <a:latin typeface="Arial"/>
                <a:cs typeface="Arial"/>
              </a:rPr>
              <a:t> </a:t>
            </a:r>
            <a:r>
              <a:rPr sz="2700" spc="-85" dirty="0">
                <a:latin typeface="Arial"/>
                <a:cs typeface="Arial"/>
              </a:rPr>
              <a:t>must</a:t>
            </a:r>
            <a:r>
              <a:rPr sz="2700" spc="-145" dirty="0">
                <a:latin typeface="Arial"/>
                <a:cs typeface="Arial"/>
              </a:rPr>
              <a:t> </a:t>
            </a:r>
            <a:r>
              <a:rPr sz="2700" spc="-120" dirty="0">
                <a:latin typeface="Arial"/>
                <a:cs typeface="Arial"/>
              </a:rPr>
              <a:t>be</a:t>
            </a:r>
            <a:r>
              <a:rPr sz="2700" spc="-165" dirty="0">
                <a:latin typeface="Arial"/>
                <a:cs typeface="Arial"/>
              </a:rPr>
              <a:t> </a:t>
            </a:r>
            <a:r>
              <a:rPr sz="2700" spc="-105" dirty="0">
                <a:latin typeface="Arial"/>
                <a:cs typeface="Arial"/>
              </a:rPr>
              <a:t>considered:</a:t>
            </a:r>
            <a:r>
              <a:rPr sz="2700" spc="-204" dirty="0">
                <a:latin typeface="Arial"/>
                <a:cs typeface="Arial"/>
              </a:rPr>
              <a:t> </a:t>
            </a:r>
            <a:r>
              <a:rPr sz="2700" spc="-70" dirty="0">
                <a:latin typeface="Arial"/>
                <a:cs typeface="Arial"/>
              </a:rPr>
              <a:t>availability</a:t>
            </a:r>
            <a:r>
              <a:rPr sz="2700" spc="-145" dirty="0">
                <a:latin typeface="Arial"/>
                <a:cs typeface="Arial"/>
              </a:rPr>
              <a:t> </a:t>
            </a:r>
            <a:r>
              <a:rPr sz="2700" spc="5" dirty="0">
                <a:latin typeface="Arial"/>
                <a:cs typeface="Arial"/>
              </a:rPr>
              <a:t>of</a:t>
            </a:r>
            <a:r>
              <a:rPr sz="2700" spc="-160" dirty="0">
                <a:latin typeface="Arial"/>
                <a:cs typeface="Arial"/>
              </a:rPr>
              <a:t> </a:t>
            </a:r>
            <a:r>
              <a:rPr sz="2700" spc="-130" dirty="0">
                <a:latin typeface="Arial"/>
                <a:cs typeface="Arial"/>
              </a:rPr>
              <a:t>channel()s</a:t>
            </a:r>
            <a:r>
              <a:rPr sz="2700" spc="-204" dirty="0">
                <a:latin typeface="Arial"/>
                <a:cs typeface="Arial"/>
              </a:rPr>
              <a:t> </a:t>
            </a:r>
            <a:r>
              <a:rPr sz="2700" spc="-75" dirty="0">
                <a:latin typeface="Arial"/>
                <a:cs typeface="Arial"/>
              </a:rPr>
              <a:t>,  </a:t>
            </a:r>
            <a:r>
              <a:rPr sz="2700" spc="-105" dirty="0">
                <a:latin typeface="Arial"/>
                <a:cs typeface="Arial"/>
              </a:rPr>
              <a:t>purpose, </a:t>
            </a:r>
            <a:r>
              <a:rPr sz="2700" spc="-60" dirty="0">
                <a:latin typeface="Arial"/>
                <a:cs typeface="Arial"/>
              </a:rPr>
              <a:t>suitability, </a:t>
            </a:r>
            <a:r>
              <a:rPr sz="2700" spc="-100" dirty="0">
                <a:latin typeface="Arial"/>
                <a:cs typeface="Arial"/>
              </a:rPr>
              <a:t>types </a:t>
            </a:r>
            <a:r>
              <a:rPr sz="2700" spc="5" dirty="0">
                <a:latin typeface="Arial"/>
                <a:cs typeface="Arial"/>
              </a:rPr>
              <a:t>of </a:t>
            </a:r>
            <a:r>
              <a:rPr sz="2700" spc="-120" dirty="0">
                <a:latin typeface="Arial"/>
                <a:cs typeface="Arial"/>
              </a:rPr>
              <a:t>receivers, </a:t>
            </a:r>
            <a:r>
              <a:rPr sz="2700" spc="-100" dirty="0">
                <a:latin typeface="Arial"/>
                <a:cs typeface="Arial"/>
              </a:rPr>
              <a:t>types </a:t>
            </a:r>
            <a:r>
              <a:rPr sz="2700" spc="5" dirty="0">
                <a:latin typeface="Arial"/>
                <a:cs typeface="Arial"/>
              </a:rPr>
              <a:t>of  </a:t>
            </a:r>
            <a:r>
              <a:rPr sz="2700" spc="-195" dirty="0">
                <a:latin typeface="Arial"/>
                <a:cs typeface="Arial"/>
              </a:rPr>
              <a:t>message, </a:t>
            </a:r>
            <a:r>
              <a:rPr sz="2700" spc="-105" dirty="0">
                <a:latin typeface="Arial"/>
                <a:cs typeface="Arial"/>
              </a:rPr>
              <a:t>preference </a:t>
            </a:r>
            <a:r>
              <a:rPr sz="2700" spc="5" dirty="0">
                <a:latin typeface="Arial"/>
                <a:cs typeface="Arial"/>
              </a:rPr>
              <a:t>of </a:t>
            </a:r>
            <a:r>
              <a:rPr sz="2700" spc="-125" dirty="0">
                <a:latin typeface="Arial"/>
                <a:cs typeface="Arial"/>
              </a:rPr>
              <a:t>sender </a:t>
            </a:r>
            <a:r>
              <a:rPr sz="2700" spc="45" dirty="0">
                <a:latin typeface="Arial"/>
                <a:cs typeface="Arial"/>
              </a:rPr>
              <a:t>&amp; </a:t>
            </a:r>
            <a:r>
              <a:rPr sz="2700" spc="-120" dirty="0">
                <a:latin typeface="Arial"/>
                <a:cs typeface="Arial"/>
              </a:rPr>
              <a:t>receivers,  </a:t>
            </a:r>
            <a:r>
              <a:rPr sz="2700" spc="-80" dirty="0">
                <a:latin typeface="Arial"/>
                <a:cs typeface="Arial"/>
              </a:rPr>
              <a:t>communication</a:t>
            </a:r>
            <a:r>
              <a:rPr sz="2700" spc="-260" dirty="0">
                <a:latin typeface="Arial"/>
                <a:cs typeface="Arial"/>
              </a:rPr>
              <a:t> </a:t>
            </a:r>
            <a:r>
              <a:rPr sz="2700" spc="-110" dirty="0">
                <a:latin typeface="Arial"/>
                <a:cs typeface="Arial"/>
              </a:rPr>
              <a:t>skills</a:t>
            </a:r>
            <a:r>
              <a:rPr sz="2700" spc="-155" dirty="0">
                <a:latin typeface="Arial"/>
                <a:cs typeface="Arial"/>
              </a:rPr>
              <a:t> </a:t>
            </a:r>
            <a:r>
              <a:rPr sz="2700" spc="5" dirty="0">
                <a:latin typeface="Arial"/>
                <a:cs typeface="Arial"/>
              </a:rPr>
              <a:t>of</a:t>
            </a:r>
            <a:r>
              <a:rPr sz="2700" spc="-145" dirty="0">
                <a:latin typeface="Arial"/>
                <a:cs typeface="Arial"/>
              </a:rPr>
              <a:t> </a:t>
            </a:r>
            <a:r>
              <a:rPr sz="2700" spc="-25" dirty="0">
                <a:latin typeface="Arial"/>
                <a:cs typeface="Arial"/>
              </a:rPr>
              <a:t>the</a:t>
            </a:r>
            <a:r>
              <a:rPr sz="2700" spc="-190" dirty="0">
                <a:latin typeface="Arial"/>
                <a:cs typeface="Arial"/>
              </a:rPr>
              <a:t> </a:t>
            </a:r>
            <a:r>
              <a:rPr sz="2700" spc="-155" dirty="0">
                <a:latin typeface="Arial"/>
                <a:cs typeface="Arial"/>
              </a:rPr>
              <a:t>sender,</a:t>
            </a:r>
            <a:r>
              <a:rPr sz="2700" spc="-160" dirty="0">
                <a:latin typeface="Arial"/>
                <a:cs typeface="Arial"/>
              </a:rPr>
              <a:t> </a:t>
            </a:r>
            <a:r>
              <a:rPr sz="2700" spc="-105" dirty="0">
                <a:latin typeface="Arial"/>
                <a:cs typeface="Arial"/>
              </a:rPr>
              <a:t>cost,</a:t>
            </a:r>
            <a:r>
              <a:rPr sz="2700" spc="-180" dirty="0">
                <a:latin typeface="Arial"/>
                <a:cs typeface="Arial"/>
              </a:rPr>
              <a:t> </a:t>
            </a:r>
            <a:r>
              <a:rPr sz="2700" spc="-80" dirty="0">
                <a:latin typeface="Arial"/>
                <a:cs typeface="Arial"/>
              </a:rPr>
              <a:t>etc.</a:t>
            </a:r>
            <a:endParaRPr sz="2700">
              <a:latin typeface="Arial"/>
              <a:cs typeface="Arial"/>
            </a:endParaRPr>
          </a:p>
        </p:txBody>
      </p:sp>
      <p:sp>
        <p:nvSpPr>
          <p:cNvPr id="3" name="object 3"/>
          <p:cNvSpPr txBox="1">
            <a:spLocks noGrp="1"/>
          </p:cNvSpPr>
          <p:nvPr>
            <p:ph type="title"/>
          </p:nvPr>
        </p:nvSpPr>
        <p:spPr>
          <a:xfrm>
            <a:off x="948334" y="464896"/>
            <a:ext cx="7244715" cy="695325"/>
          </a:xfrm>
          <a:prstGeom prst="rect">
            <a:avLst/>
          </a:prstGeom>
        </p:spPr>
        <p:txBody>
          <a:bodyPr vert="horz" wrap="square" lIns="0" tIns="12065" rIns="0" bIns="0" rtlCol="0">
            <a:spAutoFit/>
          </a:bodyPr>
          <a:lstStyle/>
          <a:p>
            <a:pPr marL="12700">
              <a:lnSpc>
                <a:spcPct val="100000"/>
              </a:lnSpc>
              <a:spcBef>
                <a:spcPts val="95"/>
              </a:spcBef>
            </a:pPr>
            <a:r>
              <a:rPr sz="4400" b="0" spc="-240" dirty="0">
                <a:latin typeface="Arial"/>
                <a:cs typeface="Arial"/>
              </a:rPr>
              <a:t>Elements </a:t>
            </a:r>
            <a:r>
              <a:rPr sz="4400" b="0" spc="-10" dirty="0">
                <a:latin typeface="Arial"/>
                <a:cs typeface="Arial"/>
              </a:rPr>
              <a:t>of </a:t>
            </a:r>
            <a:r>
              <a:rPr sz="4400" b="0" spc="-60" dirty="0">
                <a:latin typeface="Arial"/>
                <a:cs typeface="Arial"/>
              </a:rPr>
              <a:t>the</a:t>
            </a:r>
            <a:r>
              <a:rPr sz="4400" b="0" spc="-390" dirty="0">
                <a:latin typeface="Arial"/>
                <a:cs typeface="Arial"/>
              </a:rPr>
              <a:t> </a:t>
            </a:r>
            <a:r>
              <a:rPr sz="4400" b="0" spc="-150" dirty="0">
                <a:latin typeface="Arial"/>
                <a:cs typeface="Arial"/>
              </a:rPr>
              <a:t>communication</a:t>
            </a:r>
            <a:endParaRPr sz="4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1974</Words>
  <Application>Microsoft Office PowerPoint</Application>
  <PresentationFormat>On-screen Show (4:3)</PresentationFormat>
  <Paragraphs>272</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Carlito</vt:lpstr>
      <vt:lpstr>Times New Roman</vt:lpstr>
      <vt:lpstr>Wingdings</vt:lpstr>
      <vt:lpstr>Office Theme</vt:lpstr>
      <vt:lpstr>PowerPoint Presentation</vt:lpstr>
      <vt:lpstr>Introduction…</vt:lpstr>
      <vt:lpstr>Definition of communication</vt:lpstr>
      <vt:lpstr>Meaning of Communication</vt:lpstr>
      <vt:lpstr>Process of Communication</vt:lpstr>
      <vt:lpstr>Elements of the communication</vt:lpstr>
      <vt:lpstr>Elements of the communication</vt:lpstr>
      <vt:lpstr>Elements of the communication</vt:lpstr>
      <vt:lpstr>Elements of the communication</vt:lpstr>
      <vt:lpstr>Count…</vt:lpstr>
      <vt:lpstr>Elements of the communication</vt:lpstr>
      <vt:lpstr>Elements of the communication</vt:lpstr>
      <vt:lpstr>Elements of the communication</vt:lpstr>
      <vt:lpstr>Elements of the communication</vt:lpstr>
      <vt:lpstr>TYPES OF COMMUNICATION</vt:lpstr>
      <vt:lpstr>PowerPoint Presentation</vt:lpstr>
      <vt:lpstr>Count…</vt:lpstr>
      <vt:lpstr>PowerPoint Presentation</vt:lpstr>
      <vt:lpstr>Count…</vt:lpstr>
      <vt:lpstr>PowerPoint Presentation</vt:lpstr>
      <vt:lpstr>II. Based on the purpose of communication</vt:lpstr>
      <vt:lpstr>PowerPoint Presentation</vt:lpstr>
      <vt:lpstr>PowerPoint Presentation</vt:lpstr>
      <vt:lpstr>PowerPoint Presentation</vt:lpstr>
      <vt:lpstr>III. Based on the levels of communication</vt:lpstr>
      <vt:lpstr>PowerPoint Presentation</vt:lpstr>
      <vt:lpstr>PowerPoint Presentation</vt:lpstr>
      <vt:lpstr>III. Based on the levels of communication</vt:lpstr>
      <vt:lpstr>PowerPoint Presentation</vt:lpstr>
      <vt:lpstr>IV. Based on the pattern of communication</vt:lpstr>
      <vt:lpstr>IV. Based on the pattern of communication</vt:lpstr>
      <vt:lpstr>IV. Based on the pattern of communication</vt:lpstr>
      <vt:lpstr>IV. Based on the pattern of communication</vt:lpstr>
      <vt:lpstr>IV. Based on the pattern of communication</vt:lpstr>
      <vt:lpstr>Thank 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PROCESS </dc:title>
  <dc:creator>jcn</dc:creator>
  <cp:lastModifiedBy>ruby khan</cp:lastModifiedBy>
  <cp:revision>9</cp:revision>
  <dcterms:created xsi:type="dcterms:W3CDTF">2020-04-10T10:15:44Z</dcterms:created>
  <dcterms:modified xsi:type="dcterms:W3CDTF">2020-04-12T17:07:14Z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2013-09-06T00:00:00Z</vt:filetime>
  </property>
  <property fmtid="{D5CDD505-2E9C-101B-9397-08002B2CF9AE}" pid="3" name="Creator">
    <vt:lpwstr>Microsoft® Office PowerPoint® 2007</vt:lpwstr>
  </property>
  <property fmtid="{D5CDD505-2E9C-101B-9397-08002B2CF9AE}" pid="4" name="LastSaved">
    <vt:filetime>2020-04-10T00:00:00Z</vt:filetime>
  </property>
</Properties>
</file>