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1258" y="192150"/>
            <a:ext cx="770148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558493"/>
            <a:ext cx="8072120" cy="422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378" y="461899"/>
            <a:ext cx="730377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20" dirty="0"/>
              <a:t>Lecture 03: </a:t>
            </a:r>
            <a:r>
              <a:rPr sz="4400" spc="-20" dirty="0"/>
              <a:t>BARRIERS </a:t>
            </a:r>
            <a:r>
              <a:rPr lang="en-US" sz="4400" spc="-20" dirty="0"/>
              <a:t>to</a:t>
            </a:r>
            <a:r>
              <a:rPr sz="4400" spc="10" dirty="0"/>
              <a:t> </a:t>
            </a:r>
            <a:r>
              <a:rPr sz="4400" spc="-35" dirty="0"/>
              <a:t>COMMUNICATION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0" y="1829580"/>
            <a:ext cx="5143500" cy="431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85308" y="1523961"/>
            <a:ext cx="2566670" cy="35984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295" marR="191135" algn="ctr">
              <a:lnSpc>
                <a:spcPct val="120000"/>
              </a:lnSpc>
              <a:spcBef>
                <a:spcPts val="105"/>
              </a:spcBef>
            </a:pPr>
            <a:r>
              <a:rPr lang="en-US" sz="2800" u="heavy" spc="5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</a:rPr>
              <a:t>Note: Sharing or editing the video using any software or website is strongly prohibited</a:t>
            </a:r>
            <a:r>
              <a:rPr lang="en-US" sz="2000" u="heavy" spc="5" dirty="0">
                <a:uFill>
                  <a:solidFill>
                    <a:srgbClr val="FF0000"/>
                  </a:solidFill>
                </a:uFill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29371" y="5858255"/>
            <a:ext cx="999744" cy="737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76" y="461899"/>
            <a:ext cx="5168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HOW </a:t>
            </a:r>
            <a:r>
              <a:rPr sz="4400" spc="-65" dirty="0"/>
              <a:t>TO </a:t>
            </a:r>
            <a:r>
              <a:rPr sz="4400" spc="-20" dirty="0"/>
              <a:t>OVERCOME</a:t>
            </a:r>
            <a:r>
              <a:rPr sz="4400" spc="5" dirty="0"/>
              <a:t> </a:t>
            </a:r>
            <a:r>
              <a:rPr sz="4400" dirty="0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0850" cy="28555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Cross </a:t>
            </a:r>
            <a:r>
              <a:rPr sz="3200" spc="-10" dirty="0">
                <a:latin typeface="Carlito"/>
                <a:cs typeface="Carlito"/>
              </a:rPr>
              <a:t>culture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environment.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1631314" algn="l"/>
                <a:tab pos="2277745" algn="l"/>
                <a:tab pos="4263390" algn="l"/>
                <a:tab pos="6518275" algn="l"/>
                <a:tab pos="7307580" algn="l"/>
              </a:tabLst>
            </a:pPr>
            <a:r>
              <a:rPr sz="3200" spc="-5" dirty="0">
                <a:latin typeface="Carlito"/>
                <a:cs typeface="Carlito"/>
              </a:rPr>
              <a:t>H</a:t>
            </a:r>
            <a:r>
              <a:rPr sz="3200" spc="-55" dirty="0">
                <a:latin typeface="Carlito"/>
                <a:cs typeface="Carlito"/>
              </a:rPr>
              <a:t>a</a:t>
            </a:r>
            <a:r>
              <a:rPr sz="3200" spc="-35" dirty="0">
                <a:latin typeface="Carlito"/>
                <a:cs typeface="Carlito"/>
              </a:rPr>
              <a:t>v</a:t>
            </a:r>
            <a:r>
              <a:rPr sz="3200" dirty="0">
                <a:latin typeface="Carlito"/>
                <a:cs typeface="Carlito"/>
              </a:rPr>
              <a:t>e	a	tho</a:t>
            </a:r>
            <a:r>
              <a:rPr sz="3200" spc="-45" dirty="0">
                <a:latin typeface="Carlito"/>
                <a:cs typeface="Carlito"/>
              </a:rPr>
              <a:t>r</a:t>
            </a:r>
            <a:r>
              <a:rPr sz="3200" spc="-5" dirty="0">
                <a:latin typeface="Carlito"/>
                <a:cs typeface="Carlito"/>
              </a:rPr>
              <a:t>o</a:t>
            </a:r>
            <a:r>
              <a:rPr sz="3200" spc="-15" dirty="0">
                <a:latin typeface="Carlito"/>
                <a:cs typeface="Carlito"/>
              </a:rPr>
              <a:t>u</a:t>
            </a:r>
            <a:r>
              <a:rPr sz="3200" dirty="0">
                <a:latin typeface="Carlito"/>
                <a:cs typeface="Carlito"/>
              </a:rPr>
              <a:t>gh	knowle</a:t>
            </a:r>
            <a:r>
              <a:rPr sz="3200" spc="-10" dirty="0">
                <a:latin typeface="Carlito"/>
                <a:cs typeface="Carlito"/>
              </a:rPr>
              <a:t>d</a:t>
            </a:r>
            <a:r>
              <a:rPr sz="3200" spc="-25" dirty="0">
                <a:latin typeface="Carlito"/>
                <a:cs typeface="Carlito"/>
              </a:rPr>
              <a:t>g</a:t>
            </a:r>
            <a:r>
              <a:rPr sz="3200" dirty="0">
                <a:latin typeface="Carlito"/>
                <a:cs typeface="Carlito"/>
              </a:rPr>
              <a:t>e	of	</a:t>
            </a:r>
            <a:r>
              <a:rPr sz="3200" spc="-35" dirty="0">
                <a:latin typeface="Carlito"/>
                <a:cs typeface="Carlito"/>
              </a:rPr>
              <a:t>y</a:t>
            </a:r>
            <a:r>
              <a:rPr sz="3200" spc="-5" dirty="0">
                <a:latin typeface="Carlito"/>
                <a:cs typeface="Carlito"/>
              </a:rPr>
              <a:t>our  </a:t>
            </a:r>
            <a:r>
              <a:rPr sz="3200" spc="-15" dirty="0">
                <a:latin typeface="Carlito"/>
                <a:cs typeface="Carlito"/>
              </a:rPr>
              <a:t>counterpart’s </a:t>
            </a:r>
            <a:r>
              <a:rPr sz="3200" spc="-10" dirty="0">
                <a:latin typeface="Carlito"/>
                <a:cs typeface="Carlito"/>
              </a:rPr>
              <a:t>culture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background.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Conduct </a:t>
            </a:r>
            <a:r>
              <a:rPr sz="3200" spc="-25" dirty="0">
                <a:latin typeface="Carlito"/>
                <a:cs typeface="Carlito"/>
              </a:rPr>
              <a:t>effective </a:t>
            </a:r>
            <a:r>
              <a:rPr sz="3200" spc="-10" dirty="0">
                <a:latin typeface="Carlito"/>
                <a:cs typeface="Carlito"/>
              </a:rPr>
              <a:t>communication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workshop.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5" dirty="0">
                <a:latin typeface="Carlito"/>
                <a:cs typeface="Carlito"/>
              </a:rPr>
              <a:t>Work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groups </a:t>
            </a:r>
            <a:r>
              <a:rPr sz="3200" dirty="0">
                <a:latin typeface="Carlito"/>
                <a:cs typeface="Carlito"/>
              </a:rPr>
              <a:t>and run </a:t>
            </a:r>
            <a:r>
              <a:rPr sz="3200" spc="-10" dirty="0">
                <a:latin typeface="Carlito"/>
                <a:cs typeface="Carlito"/>
              </a:rPr>
              <a:t>frequent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meeting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217" y="461899"/>
            <a:ext cx="4913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LANGUAGE</a:t>
            </a:r>
            <a:r>
              <a:rPr sz="4400" spc="-45" dirty="0"/>
              <a:t> </a:t>
            </a:r>
            <a:r>
              <a:rPr sz="4400" spc="-15" dirty="0"/>
              <a:t>BARRIERS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339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Inability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25" dirty="0">
                <a:latin typeface="Carlito"/>
                <a:cs typeface="Carlito"/>
              </a:rPr>
              <a:t>converse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language that is  known by both </a:t>
            </a:r>
            <a:r>
              <a:rPr sz="3200" spc="5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sender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receiver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20" dirty="0">
                <a:latin typeface="Carlito"/>
                <a:cs typeface="Carlito"/>
              </a:rPr>
              <a:t>greatest </a:t>
            </a:r>
            <a:r>
              <a:rPr sz="3200" spc="-5" dirty="0">
                <a:latin typeface="Carlito"/>
                <a:cs typeface="Carlito"/>
              </a:rPr>
              <a:t>barrier </a:t>
            </a:r>
            <a:r>
              <a:rPr sz="3200" spc="-25" dirty="0">
                <a:latin typeface="Carlito"/>
                <a:cs typeface="Carlito"/>
              </a:rPr>
              <a:t>to effective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communication.</a:t>
            </a:r>
            <a:endParaRPr sz="3200">
              <a:latin typeface="Carlito"/>
              <a:cs typeface="Carlito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When a </a:t>
            </a:r>
            <a:r>
              <a:rPr sz="3200" spc="-15" dirty="0">
                <a:latin typeface="Carlito"/>
                <a:cs typeface="Carlito"/>
              </a:rPr>
              <a:t>person</a:t>
            </a:r>
            <a:r>
              <a:rPr sz="3200" spc="69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uses </a:t>
            </a:r>
            <a:r>
              <a:rPr sz="3200" spc="-10" dirty="0">
                <a:latin typeface="Carlito"/>
                <a:cs typeface="Carlito"/>
              </a:rPr>
              <a:t>inappropriate </a:t>
            </a:r>
            <a:r>
              <a:rPr sz="3200" spc="-15" dirty="0">
                <a:latin typeface="Carlito"/>
                <a:cs typeface="Carlito"/>
              </a:rPr>
              <a:t>words  </a:t>
            </a:r>
            <a:r>
              <a:rPr sz="3200" spc="-5" dirty="0">
                <a:latin typeface="Carlito"/>
                <a:cs typeface="Carlito"/>
              </a:rPr>
              <a:t>while </a:t>
            </a:r>
            <a:r>
              <a:rPr sz="3200" spc="-20" dirty="0">
                <a:latin typeface="Carlito"/>
                <a:cs typeface="Carlito"/>
              </a:rPr>
              <a:t>conversing </a:t>
            </a:r>
            <a:r>
              <a:rPr sz="3200" dirty="0">
                <a:latin typeface="Carlito"/>
                <a:cs typeface="Carlito"/>
              </a:rPr>
              <a:t>or writing, </a:t>
            </a:r>
            <a:r>
              <a:rPr sz="3200" spc="-5" dirty="0">
                <a:latin typeface="Carlito"/>
                <a:cs typeface="Carlito"/>
              </a:rPr>
              <a:t>it could </a:t>
            </a:r>
            <a:r>
              <a:rPr sz="3200" dirty="0">
                <a:latin typeface="Carlito"/>
                <a:cs typeface="Carlito"/>
              </a:rPr>
              <a:t>lead </a:t>
            </a:r>
            <a:r>
              <a:rPr sz="3200" spc="-30" dirty="0">
                <a:latin typeface="Carlito"/>
                <a:cs typeface="Carlito"/>
              </a:rPr>
              <a:t>to  </a:t>
            </a:r>
            <a:r>
              <a:rPr sz="3200" spc="-10" dirty="0">
                <a:latin typeface="Carlito"/>
                <a:cs typeface="Carlito"/>
              </a:rPr>
              <a:t>misunderstanding between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sender </a:t>
            </a:r>
            <a:r>
              <a:rPr sz="3200" spc="5" dirty="0">
                <a:latin typeface="Carlito"/>
                <a:cs typeface="Carlito"/>
              </a:rPr>
              <a:t>and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45" dirty="0">
                <a:latin typeface="Carlito"/>
                <a:cs typeface="Carlito"/>
              </a:rPr>
              <a:t>receiver.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615" y="5143499"/>
            <a:ext cx="8110728" cy="1714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785" marR="5080" indent="-214947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FACTORS </a:t>
            </a:r>
            <a:r>
              <a:rPr spc="-15" dirty="0"/>
              <a:t>CAUSING LANGUAGE  BARRIERS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4146550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Multi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language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Region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Inadequate </a:t>
            </a:r>
            <a:r>
              <a:rPr sz="3200" spc="-5" dirty="0">
                <a:latin typeface="Carlito"/>
                <a:cs typeface="Carlito"/>
              </a:rPr>
              <a:t>vocabulary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Interpreting </a:t>
            </a:r>
            <a:r>
              <a:rPr sz="3200" spc="-20" dirty="0">
                <a:latin typeface="Carlito"/>
                <a:cs typeface="Carlito"/>
              </a:rPr>
              <a:t>difference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8255" y="1427988"/>
            <a:ext cx="28575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76" y="461899"/>
            <a:ext cx="5168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HOW </a:t>
            </a:r>
            <a:r>
              <a:rPr sz="4400" spc="-65" dirty="0"/>
              <a:t>TO </a:t>
            </a:r>
            <a:r>
              <a:rPr sz="4400" spc="-20" dirty="0"/>
              <a:t>OVERCOME</a:t>
            </a:r>
            <a:r>
              <a:rPr sz="4400" spc="5" dirty="0"/>
              <a:t> </a:t>
            </a:r>
            <a:r>
              <a:rPr sz="4400" dirty="0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988175" cy="40265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Speak slowly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30" dirty="0">
                <a:latin typeface="Carlito"/>
                <a:cs typeface="Carlito"/>
              </a:rPr>
              <a:t>clearly.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Ask </a:t>
            </a:r>
            <a:r>
              <a:rPr sz="3200" spc="-30" dirty="0">
                <a:latin typeface="Carlito"/>
                <a:cs typeface="Carlito"/>
              </a:rPr>
              <a:t>for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clarification.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Frequently </a:t>
            </a:r>
            <a:r>
              <a:rPr sz="3200" dirty="0">
                <a:latin typeface="Carlito"/>
                <a:cs typeface="Carlito"/>
              </a:rPr>
              <a:t>check </a:t>
            </a:r>
            <a:r>
              <a:rPr sz="3200" spc="-30" dirty="0">
                <a:latin typeface="Carlito"/>
                <a:cs typeface="Carlito"/>
              </a:rPr>
              <a:t>for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understanding.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Be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specific.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Choose </a:t>
            </a:r>
            <a:r>
              <a:rPr sz="3200" spc="-15" dirty="0">
                <a:latin typeface="Carlito"/>
                <a:cs typeface="Carlito"/>
              </a:rPr>
              <a:t>your </a:t>
            </a:r>
            <a:r>
              <a:rPr sz="3200" dirty="0">
                <a:latin typeface="Carlito"/>
                <a:cs typeface="Carlito"/>
              </a:rPr>
              <a:t>medium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communication  </a:t>
            </a:r>
            <a:r>
              <a:rPr sz="3200" spc="-35" dirty="0">
                <a:latin typeface="Carlito"/>
                <a:cs typeface="Carlito"/>
              </a:rPr>
              <a:t>effectively.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Be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patient.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741" y="461899"/>
            <a:ext cx="4911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EMOTIONAL</a:t>
            </a:r>
            <a:r>
              <a:rPr sz="4400" spc="-80" dirty="0"/>
              <a:t> </a:t>
            </a:r>
            <a:r>
              <a:rPr sz="4400" spc="-5" dirty="0"/>
              <a:t>BARRIER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8916" y="1293368"/>
            <a:ext cx="5149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292860" algn="l"/>
                <a:tab pos="3304540" algn="l"/>
                <a:tab pos="4438650" algn="l"/>
              </a:tabLst>
            </a:pPr>
            <a:r>
              <a:rPr sz="3200" spc="-5" dirty="0">
                <a:latin typeface="Carlito"/>
                <a:cs typeface="Carlito"/>
              </a:rPr>
              <a:t>Th</a:t>
            </a:r>
            <a:r>
              <a:rPr sz="3200" dirty="0">
                <a:latin typeface="Carlito"/>
                <a:cs typeface="Carlito"/>
              </a:rPr>
              <a:t>e	emot</a:t>
            </a:r>
            <a:r>
              <a:rPr sz="3200" spc="-10" dirty="0">
                <a:latin typeface="Carlito"/>
                <a:cs typeface="Carlito"/>
              </a:rPr>
              <a:t>i</a:t>
            </a:r>
            <a:r>
              <a:rPr sz="3200" spc="-5" dirty="0">
                <a:latin typeface="Carlito"/>
                <a:cs typeface="Carlito"/>
              </a:rPr>
              <a:t>ona</a:t>
            </a:r>
            <a:r>
              <a:rPr sz="3200" dirty="0">
                <a:latin typeface="Carlito"/>
                <a:cs typeface="Carlito"/>
              </a:rPr>
              <a:t>l	</a:t>
            </a:r>
            <a:r>
              <a:rPr sz="3200" spc="-45" dirty="0">
                <a:latin typeface="Carlito"/>
                <a:cs typeface="Carlito"/>
              </a:rPr>
              <a:t>st</a:t>
            </a:r>
            <a:r>
              <a:rPr sz="3200" spc="-25" dirty="0">
                <a:latin typeface="Carlito"/>
                <a:cs typeface="Carlito"/>
              </a:rPr>
              <a:t>a</a:t>
            </a:r>
            <a:r>
              <a:rPr sz="3200" spc="-45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e	</a:t>
            </a:r>
            <a:r>
              <a:rPr sz="3200" spc="5" dirty="0">
                <a:latin typeface="Carlito"/>
                <a:cs typeface="Carlito"/>
              </a:rPr>
              <a:t>m</a:t>
            </a:r>
            <a:r>
              <a:rPr sz="3200" spc="-60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816" y="1781048"/>
            <a:ext cx="4697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1790" algn="l"/>
                <a:tab pos="2218055" algn="l"/>
                <a:tab pos="3364229" algn="l"/>
              </a:tabLst>
            </a:pPr>
            <a:r>
              <a:rPr sz="3200" spc="-5" dirty="0">
                <a:latin typeface="Carlito"/>
                <a:cs typeface="Carlito"/>
              </a:rPr>
              <a:t>capacity	</a:t>
            </a:r>
            <a:r>
              <a:rPr sz="3200" spc="-25" dirty="0">
                <a:latin typeface="Carlito"/>
                <a:cs typeface="Carlito"/>
              </a:rPr>
              <a:t>to	make	</a:t>
            </a:r>
            <a:r>
              <a:rPr sz="3200" spc="-20" dirty="0">
                <a:latin typeface="Carlito"/>
                <a:cs typeface="Carlito"/>
              </a:rPr>
              <a:t>yourself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2253" y="1293368"/>
            <a:ext cx="28092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5"/>
              </a:spcBef>
              <a:tabLst>
                <a:tab pos="2047239" algn="l"/>
                <a:tab pos="2170430" algn="l"/>
              </a:tabLst>
            </a:pPr>
            <a:r>
              <a:rPr sz="3200" dirty="0">
                <a:latin typeface="Carlito"/>
                <a:cs typeface="Carlito"/>
              </a:rPr>
              <a:t>i</a:t>
            </a:r>
            <a:r>
              <a:rPr sz="3200" spc="-20" dirty="0">
                <a:latin typeface="Carlito"/>
                <a:cs typeface="Carlito"/>
              </a:rPr>
              <a:t>n</a:t>
            </a:r>
            <a:r>
              <a:rPr sz="3200" spc="-5" dirty="0">
                <a:latin typeface="Carlito"/>
                <a:cs typeface="Carlito"/>
              </a:rPr>
              <a:t>fl</a:t>
            </a:r>
            <a:r>
              <a:rPr sz="3200" spc="5" dirty="0">
                <a:latin typeface="Carlito"/>
                <a:cs typeface="Carlito"/>
              </a:rPr>
              <a:t>u</a:t>
            </a:r>
            <a:r>
              <a:rPr sz="3200" dirty="0">
                <a:latin typeface="Carlito"/>
                <a:cs typeface="Carlito"/>
              </a:rPr>
              <a:t>ence	</a:t>
            </a:r>
            <a:r>
              <a:rPr sz="3200" spc="-35" dirty="0">
                <a:latin typeface="Carlito"/>
                <a:cs typeface="Carlito"/>
              </a:rPr>
              <a:t>y</a:t>
            </a:r>
            <a:r>
              <a:rPr sz="3200" spc="-5" dirty="0">
                <a:latin typeface="Carlito"/>
                <a:cs typeface="Carlito"/>
              </a:rPr>
              <a:t>o</a:t>
            </a:r>
            <a:r>
              <a:rPr sz="3200" spc="-15" dirty="0">
                <a:latin typeface="Carlito"/>
                <a:cs typeface="Carlito"/>
              </a:rPr>
              <a:t>u</a:t>
            </a:r>
            <a:r>
              <a:rPr sz="3200" dirty="0">
                <a:latin typeface="Carlito"/>
                <a:cs typeface="Carlito"/>
              </a:rPr>
              <a:t>r  </a:t>
            </a:r>
            <a:r>
              <a:rPr sz="3200" spc="5" dirty="0">
                <a:latin typeface="Carlito"/>
                <a:cs typeface="Carlito"/>
              </a:rPr>
              <a:t>un</a:t>
            </a:r>
            <a:r>
              <a:rPr sz="3200" spc="-5" dirty="0">
                <a:latin typeface="Carlito"/>
                <a:cs typeface="Carlito"/>
              </a:rPr>
              <a:t>de</a:t>
            </a:r>
            <a:r>
              <a:rPr sz="3200" spc="-70" dirty="0">
                <a:latin typeface="Carlito"/>
                <a:cs typeface="Carlito"/>
              </a:rPr>
              <a:t>r</a:t>
            </a:r>
            <a:r>
              <a:rPr sz="3200" spc="-45" dirty="0">
                <a:latin typeface="Carlito"/>
                <a:cs typeface="Carlito"/>
              </a:rPr>
              <a:t>st</a:t>
            </a:r>
            <a:r>
              <a:rPr sz="3200" spc="-5" dirty="0">
                <a:latin typeface="Carlito"/>
                <a:cs typeface="Carlito"/>
              </a:rPr>
              <a:t>oo</a:t>
            </a:r>
            <a:r>
              <a:rPr sz="3200" dirty="0">
                <a:latin typeface="Carlito"/>
                <a:cs typeface="Carlito"/>
              </a:rPr>
              <a:t>d		</a:t>
            </a:r>
            <a:r>
              <a:rPr sz="3200" spc="5" dirty="0">
                <a:latin typeface="Carlito"/>
                <a:cs typeface="Carlito"/>
              </a:rPr>
              <a:t>a</a:t>
            </a:r>
            <a:r>
              <a:rPr sz="3200" spc="-5" dirty="0">
                <a:latin typeface="Carlito"/>
                <a:cs typeface="Carlito"/>
              </a:rPr>
              <a:t>nd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916" y="2172055"/>
            <a:ext cx="8070850" cy="26593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Carlito"/>
                <a:cs typeface="Carlito"/>
              </a:rPr>
              <a:t>hamper </a:t>
            </a:r>
            <a:r>
              <a:rPr sz="3200" spc="-10" dirty="0">
                <a:latin typeface="Carlito"/>
                <a:cs typeface="Carlito"/>
              </a:rPr>
              <a:t>your </a:t>
            </a:r>
            <a:r>
              <a:rPr sz="3200" spc="-15" dirty="0">
                <a:latin typeface="Carlito"/>
                <a:cs typeface="Carlito"/>
              </a:rPr>
              <a:t>understanding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6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others.</a:t>
            </a:r>
            <a:endParaRPr sz="32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Many </a:t>
            </a:r>
            <a:r>
              <a:rPr sz="3200" dirty="0">
                <a:latin typeface="Carlito"/>
                <a:cs typeface="Carlito"/>
              </a:rPr>
              <a:t>times, emotional </a:t>
            </a:r>
            <a:r>
              <a:rPr sz="3200" spc="-5" dirty="0">
                <a:latin typeface="Carlito"/>
                <a:cs typeface="Carlito"/>
              </a:rPr>
              <a:t>barriers on </a:t>
            </a:r>
            <a:r>
              <a:rPr sz="3200" spc="-10" dirty="0">
                <a:latin typeface="Carlito"/>
                <a:cs typeface="Carlito"/>
              </a:rPr>
              <a:t>your </a:t>
            </a:r>
            <a:r>
              <a:rPr sz="3200" dirty="0">
                <a:latin typeface="Carlito"/>
                <a:cs typeface="Carlito"/>
              </a:rPr>
              <a:t>part  or the </a:t>
            </a:r>
            <a:r>
              <a:rPr sz="3200" spc="-5" dirty="0">
                <a:latin typeface="Carlito"/>
                <a:cs typeface="Carlito"/>
              </a:rPr>
              <a:t>part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5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person you are </a:t>
            </a:r>
            <a:r>
              <a:rPr sz="3200" dirty="0">
                <a:latin typeface="Carlito"/>
                <a:cs typeface="Carlito"/>
              </a:rPr>
              <a:t>speaking  which </a:t>
            </a:r>
            <a:r>
              <a:rPr sz="3200" spc="-20" dirty="0">
                <a:latin typeface="Carlito"/>
                <a:cs typeface="Carlito"/>
              </a:rPr>
              <a:t>may </a:t>
            </a:r>
            <a:r>
              <a:rPr sz="3200" dirty="0">
                <a:latin typeface="Carlito"/>
                <a:cs typeface="Carlito"/>
              </a:rPr>
              <a:t>inhibit </a:t>
            </a:r>
            <a:r>
              <a:rPr sz="3200" spc="-10" dirty="0">
                <a:latin typeface="Carlito"/>
                <a:cs typeface="Carlito"/>
              </a:rPr>
              <a:t>your </a:t>
            </a:r>
            <a:r>
              <a:rPr sz="3200" dirty="0">
                <a:latin typeface="Carlito"/>
                <a:cs typeface="Carlito"/>
              </a:rPr>
              <a:t>ability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communicate  </a:t>
            </a:r>
            <a:r>
              <a:rPr sz="3200" dirty="0">
                <a:latin typeface="Carlito"/>
                <a:cs typeface="Carlito"/>
              </a:rPr>
              <a:t>on an </a:t>
            </a:r>
            <a:r>
              <a:rPr sz="3200" spc="-25" dirty="0">
                <a:latin typeface="Carlito"/>
                <a:cs typeface="Carlito"/>
              </a:rPr>
              <a:t>effective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level.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995671"/>
            <a:ext cx="9144000" cy="1862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6085" marR="5080" indent="-237363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FACTORS </a:t>
            </a:r>
            <a:r>
              <a:rPr spc="-15" dirty="0"/>
              <a:t>CAUSING </a:t>
            </a:r>
            <a:r>
              <a:rPr spc="-20" dirty="0"/>
              <a:t>EMOTIONAL  </a:t>
            </a:r>
            <a:r>
              <a:rPr spc="-10" dirty="0"/>
              <a:t>BARRIER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2948940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Fear/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insecurity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Mistrust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Stress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43371" y="1071372"/>
            <a:ext cx="3285744" cy="3000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215383"/>
            <a:ext cx="9144000" cy="2642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317" y="461899"/>
            <a:ext cx="40532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How </a:t>
            </a:r>
            <a:r>
              <a:rPr sz="4400" spc="-25" dirty="0"/>
              <a:t>to</a:t>
            </a:r>
            <a:r>
              <a:rPr sz="4400" spc="-55" dirty="0"/>
              <a:t> </a:t>
            </a:r>
            <a:r>
              <a:rPr sz="4400" spc="-25" dirty="0"/>
              <a:t>overcome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953250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Motivation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commitment </a:t>
            </a:r>
            <a:r>
              <a:rPr sz="3200" spc="-20" dirty="0">
                <a:latin typeface="Carlito"/>
                <a:cs typeface="Carlito"/>
              </a:rPr>
              <a:t>to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change.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Peer </a:t>
            </a:r>
            <a:r>
              <a:rPr sz="3200" spc="-5" dirty="0">
                <a:latin typeface="Carlito"/>
                <a:cs typeface="Carlito"/>
              </a:rPr>
              <a:t>or </a:t>
            </a:r>
            <a:r>
              <a:rPr sz="3200" spc="-15" dirty="0">
                <a:latin typeface="Carlito"/>
                <a:cs typeface="Carlito"/>
              </a:rPr>
              <a:t>mentor </a:t>
            </a:r>
            <a:r>
              <a:rPr sz="3200" spc="-5" dirty="0">
                <a:latin typeface="Carlito"/>
                <a:cs typeface="Carlito"/>
              </a:rPr>
              <a:t>support</a:t>
            </a:r>
            <a:r>
              <a:rPr sz="3200" dirty="0">
                <a:latin typeface="Carlito"/>
                <a:cs typeface="Carlito"/>
              </a:rPr>
              <a:t> .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Practice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257" y="461899"/>
            <a:ext cx="425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GENDER</a:t>
            </a:r>
            <a:r>
              <a:rPr sz="4400" spc="-55" dirty="0"/>
              <a:t> </a:t>
            </a:r>
            <a:r>
              <a:rPr sz="4400" spc="-20" dirty="0"/>
              <a:t>BARRIERS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6350" indent="-343535" algn="just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6235" algn="l"/>
              </a:tabLst>
            </a:pPr>
            <a:r>
              <a:rPr spc="-10" dirty="0"/>
              <a:t>Relationships, respect, </a:t>
            </a:r>
            <a:r>
              <a:rPr spc="-5" dirty="0"/>
              <a:t>workplace </a:t>
            </a:r>
            <a:r>
              <a:rPr dirty="0"/>
              <a:t>authority  and </a:t>
            </a:r>
            <a:r>
              <a:rPr spc="-5" dirty="0"/>
              <a:t>education </a:t>
            </a:r>
            <a:r>
              <a:rPr spc="-15" dirty="0"/>
              <a:t>are </a:t>
            </a:r>
            <a:r>
              <a:rPr spc="-10" dirty="0"/>
              <a:t>common </a:t>
            </a:r>
            <a:r>
              <a:rPr spc="-30" dirty="0"/>
              <a:t>ways </a:t>
            </a:r>
            <a:r>
              <a:rPr dirty="0"/>
              <a:t>men and  </a:t>
            </a:r>
            <a:r>
              <a:rPr spc="-10" dirty="0"/>
              <a:t>women </a:t>
            </a:r>
            <a:r>
              <a:rPr spc="-15" dirty="0"/>
              <a:t>are </a:t>
            </a:r>
            <a:r>
              <a:rPr spc="-20" dirty="0"/>
              <a:t>pitted </a:t>
            </a:r>
            <a:r>
              <a:rPr spc="-15" dirty="0"/>
              <a:t>against </a:t>
            </a:r>
            <a:r>
              <a:rPr dirty="0"/>
              <a:t>each</a:t>
            </a:r>
            <a:r>
              <a:rPr spc="80" dirty="0"/>
              <a:t> </a:t>
            </a:r>
            <a:r>
              <a:rPr spc="-60" dirty="0"/>
              <a:t>other.</a:t>
            </a:r>
          </a:p>
          <a:p>
            <a:pPr marL="355600" marR="5080" indent="-343535" algn="just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6235" algn="l"/>
              </a:tabLst>
            </a:pPr>
            <a:r>
              <a:rPr spc="-15" dirty="0"/>
              <a:t>Overcoming </a:t>
            </a:r>
            <a:r>
              <a:rPr spc="-10" dirty="0"/>
              <a:t>barriers </a:t>
            </a:r>
            <a:r>
              <a:rPr dirty="0"/>
              <a:t>in </a:t>
            </a:r>
            <a:r>
              <a:rPr spc="-5" dirty="0"/>
              <a:t>gender </a:t>
            </a:r>
            <a:r>
              <a:rPr spc="-10" dirty="0"/>
              <a:t>communication  </a:t>
            </a:r>
            <a:r>
              <a:rPr spc="-5" dirty="0"/>
              <a:t>isn’t simple </a:t>
            </a:r>
            <a:r>
              <a:rPr dirty="0"/>
              <a:t>but </a:t>
            </a:r>
            <a:r>
              <a:rPr spc="-10" dirty="0"/>
              <a:t>can </a:t>
            </a:r>
            <a:r>
              <a:rPr spc="-5" dirty="0"/>
              <a:t>be </a:t>
            </a:r>
            <a:r>
              <a:rPr dirty="0"/>
              <a:t>made clear with a </a:t>
            </a:r>
            <a:r>
              <a:rPr spc="-10" dirty="0"/>
              <a:t>little  </a:t>
            </a:r>
            <a:r>
              <a:rPr spc="-5" dirty="0"/>
              <a:t>patience </a:t>
            </a:r>
            <a:r>
              <a:rPr dirty="0"/>
              <a:t>and</a:t>
            </a:r>
            <a:r>
              <a:rPr spc="10" dirty="0"/>
              <a:t> </a:t>
            </a:r>
            <a:r>
              <a:rPr spc="-15" dirty="0"/>
              <a:t>understanding.</a:t>
            </a:r>
          </a:p>
          <a:p>
            <a:pPr marL="355600" marR="6350" indent="-343535" algn="just">
              <a:lnSpc>
                <a:spcPct val="90000"/>
              </a:lnSpc>
              <a:spcBef>
                <a:spcPts val="710"/>
              </a:spcBef>
              <a:buFont typeface="Arial"/>
              <a:buChar char="•"/>
              <a:tabLst>
                <a:tab pos="356235" algn="l"/>
              </a:tabLst>
            </a:pPr>
            <a:r>
              <a:rPr spc="-5" dirty="0"/>
              <a:t>This barrier </a:t>
            </a:r>
            <a:r>
              <a:rPr dirty="0"/>
              <a:t>arises </a:t>
            </a:r>
            <a:r>
              <a:rPr spc="-5" dirty="0"/>
              <a:t>because </a:t>
            </a:r>
            <a:r>
              <a:rPr dirty="0"/>
              <a:t>men and </a:t>
            </a:r>
            <a:r>
              <a:rPr spc="-10" dirty="0"/>
              <a:t>women  </a:t>
            </a:r>
            <a:r>
              <a:rPr spc="-25" dirty="0"/>
              <a:t>have different </a:t>
            </a:r>
            <a:r>
              <a:rPr spc="-30" dirty="0"/>
              <a:t>ways </a:t>
            </a:r>
            <a:r>
              <a:rPr dirty="0"/>
              <a:t>of thinking </a:t>
            </a:r>
            <a:r>
              <a:rPr spc="5" dirty="0"/>
              <a:t>and  </a:t>
            </a:r>
            <a:r>
              <a:rPr spc="-10" dirty="0"/>
              <a:t>communication.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97" y="496950"/>
            <a:ext cx="7840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FACTORS </a:t>
            </a:r>
            <a:r>
              <a:rPr spc="-10" dirty="0"/>
              <a:t>CAUSING </a:t>
            </a:r>
            <a:r>
              <a:rPr spc="-5" dirty="0"/>
              <a:t>GENDER</a:t>
            </a:r>
            <a:r>
              <a:rPr spc="35" dirty="0"/>
              <a:t> </a:t>
            </a:r>
            <a:r>
              <a:rPr spc="-10" dirty="0"/>
              <a:t>BARRIERS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3348990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Fear </a:t>
            </a:r>
            <a:r>
              <a:rPr sz="3200" spc="-5" dirty="0">
                <a:latin typeface="Carlito"/>
                <a:cs typeface="Carlito"/>
              </a:rPr>
              <a:t>and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shy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Environment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Misunderstanding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0" y="1570908"/>
            <a:ext cx="2857500" cy="223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982210"/>
            <a:ext cx="9144000" cy="2875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317" y="461899"/>
            <a:ext cx="40532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How </a:t>
            </a:r>
            <a:r>
              <a:rPr sz="4400" spc="-25" dirty="0"/>
              <a:t>to</a:t>
            </a:r>
            <a:r>
              <a:rPr sz="4400" spc="-55" dirty="0"/>
              <a:t> </a:t>
            </a:r>
            <a:r>
              <a:rPr sz="4400" spc="-25" dirty="0"/>
              <a:t>overcome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529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bridging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gap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gender  </a:t>
            </a:r>
            <a:r>
              <a:rPr sz="3200" spc="-10" dirty="0">
                <a:latin typeface="Carlito"/>
                <a:cs typeface="Carlito"/>
              </a:rPr>
              <a:t>communication requires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great  </a:t>
            </a:r>
            <a:r>
              <a:rPr sz="3200" spc="-5" dirty="0">
                <a:latin typeface="Carlito"/>
                <a:cs typeface="Carlito"/>
              </a:rPr>
              <a:t>deal </a:t>
            </a:r>
            <a:r>
              <a:rPr sz="3200" dirty="0">
                <a:latin typeface="Carlito"/>
                <a:cs typeface="Carlito"/>
              </a:rPr>
              <a:t>of  </a:t>
            </a:r>
            <a:r>
              <a:rPr sz="3200" spc="-5" dirty="0">
                <a:latin typeface="Carlito"/>
                <a:cs typeface="Carlito"/>
              </a:rPr>
              <a:t>patience </a:t>
            </a:r>
            <a:r>
              <a:rPr sz="3200" spc="5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understanding</a:t>
            </a:r>
            <a:r>
              <a:rPr sz="3200" spc="6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5" dirty="0">
                <a:latin typeface="Carlito"/>
                <a:cs typeface="Carlito"/>
              </a:rPr>
              <a:t>only </a:t>
            </a:r>
            <a:r>
              <a:rPr sz="3200" dirty="0">
                <a:latin typeface="Carlito"/>
                <a:cs typeface="Carlito"/>
              </a:rPr>
              <a:t>time  and </a:t>
            </a:r>
            <a:r>
              <a:rPr sz="3200" spc="-20" dirty="0">
                <a:latin typeface="Carlito"/>
                <a:cs typeface="Carlito"/>
              </a:rPr>
              <a:t>attention </a:t>
            </a:r>
            <a:r>
              <a:rPr sz="3200" spc="-5" dirty="0">
                <a:latin typeface="Carlito"/>
                <a:cs typeface="Carlito"/>
              </a:rPr>
              <a:t>will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teach.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244" y="4357115"/>
            <a:ext cx="3144011" cy="1458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536" y="2778379"/>
            <a:ext cx="739203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8440" marR="5080" indent="-205740" algn="just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0000"/>
                </a:solidFill>
              </a:rPr>
              <a:t>“Whatever </a:t>
            </a:r>
            <a:r>
              <a:rPr sz="3200" spc="-15" dirty="0">
                <a:solidFill>
                  <a:srgbClr val="FF0000"/>
                </a:solidFill>
              </a:rPr>
              <a:t>words we </a:t>
            </a:r>
            <a:r>
              <a:rPr sz="3200" spc="-25" dirty="0">
                <a:solidFill>
                  <a:srgbClr val="FF0000"/>
                </a:solidFill>
              </a:rPr>
              <a:t>utter </a:t>
            </a:r>
            <a:r>
              <a:rPr sz="3200" spc="-5" dirty="0">
                <a:solidFill>
                  <a:srgbClr val="FF0000"/>
                </a:solidFill>
              </a:rPr>
              <a:t>should be </a:t>
            </a:r>
            <a:r>
              <a:rPr sz="3200" dirty="0">
                <a:solidFill>
                  <a:srgbClr val="FF0000"/>
                </a:solidFill>
              </a:rPr>
              <a:t>chosen  with </a:t>
            </a:r>
            <a:r>
              <a:rPr sz="3200" spc="-15" dirty="0">
                <a:solidFill>
                  <a:srgbClr val="FF0000"/>
                </a:solidFill>
              </a:rPr>
              <a:t>care </a:t>
            </a:r>
            <a:r>
              <a:rPr sz="3200" spc="-30" dirty="0">
                <a:solidFill>
                  <a:srgbClr val="FF0000"/>
                </a:solidFill>
              </a:rPr>
              <a:t>for </a:t>
            </a:r>
            <a:r>
              <a:rPr sz="3200" spc="-5" dirty="0">
                <a:solidFill>
                  <a:srgbClr val="FF0000"/>
                </a:solidFill>
              </a:rPr>
              <a:t>people </a:t>
            </a:r>
            <a:r>
              <a:rPr sz="3200" dirty="0">
                <a:solidFill>
                  <a:srgbClr val="FF0000"/>
                </a:solidFill>
              </a:rPr>
              <a:t>will </a:t>
            </a:r>
            <a:r>
              <a:rPr sz="3200" spc="-5" dirty="0">
                <a:solidFill>
                  <a:srgbClr val="FF0000"/>
                </a:solidFill>
              </a:rPr>
              <a:t>hear </a:t>
            </a:r>
            <a:r>
              <a:rPr sz="3200" dirty="0">
                <a:solidFill>
                  <a:srgbClr val="FF0000"/>
                </a:solidFill>
              </a:rPr>
              <a:t>them and </a:t>
            </a:r>
            <a:r>
              <a:rPr sz="3200" spc="-5" dirty="0">
                <a:solidFill>
                  <a:srgbClr val="FF0000"/>
                </a:solidFill>
              </a:rPr>
              <a:t>be  </a:t>
            </a:r>
            <a:r>
              <a:rPr sz="3200" spc="-10" dirty="0">
                <a:solidFill>
                  <a:srgbClr val="FF0000"/>
                </a:solidFill>
              </a:rPr>
              <a:t>influenced by </a:t>
            </a:r>
            <a:r>
              <a:rPr sz="3200" spc="-5" dirty="0">
                <a:solidFill>
                  <a:srgbClr val="FF0000"/>
                </a:solidFill>
              </a:rPr>
              <a:t>them </a:t>
            </a:r>
            <a:r>
              <a:rPr sz="3200" spc="-30" dirty="0">
                <a:solidFill>
                  <a:srgbClr val="FF0000"/>
                </a:solidFill>
              </a:rPr>
              <a:t>for </a:t>
            </a:r>
            <a:r>
              <a:rPr sz="3200" spc="-10" dirty="0">
                <a:solidFill>
                  <a:srgbClr val="FF0000"/>
                </a:solidFill>
              </a:rPr>
              <a:t>good </a:t>
            </a:r>
            <a:r>
              <a:rPr sz="3200" spc="-5" dirty="0">
                <a:solidFill>
                  <a:srgbClr val="FF0000"/>
                </a:solidFill>
              </a:rPr>
              <a:t>or </a:t>
            </a:r>
            <a:r>
              <a:rPr sz="3200" spc="-55" dirty="0">
                <a:solidFill>
                  <a:srgbClr val="FF0000"/>
                </a:solidFill>
              </a:rPr>
              <a:t>ill.”</a:t>
            </a:r>
            <a:r>
              <a:rPr sz="3200" spc="180" dirty="0">
                <a:solidFill>
                  <a:srgbClr val="FF0000"/>
                </a:solidFill>
              </a:rPr>
              <a:t> </a:t>
            </a:r>
            <a:r>
              <a:rPr sz="3200" spc="-5" dirty="0"/>
              <a:t>Buddha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461899"/>
            <a:ext cx="6433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ORGANIZATIONAL</a:t>
            </a:r>
            <a:r>
              <a:rPr sz="4400" spc="-45" dirty="0"/>
              <a:t> </a:t>
            </a:r>
            <a:r>
              <a:rPr sz="4400" spc="-15" dirty="0"/>
              <a:t>BARRIERS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9144" y="1998091"/>
            <a:ext cx="6931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47850" algn="l"/>
                <a:tab pos="2431415" algn="l"/>
                <a:tab pos="3231515" algn="l"/>
                <a:tab pos="5266690" algn="l"/>
                <a:tab pos="5865495" algn="l"/>
                <a:tab pos="6563359" algn="l"/>
              </a:tabLst>
            </a:pPr>
            <a:r>
              <a:rPr sz="3200" spc="-25" dirty="0">
                <a:latin typeface="Carlito"/>
                <a:cs typeface="Carlito"/>
              </a:rPr>
              <a:t>c</a:t>
            </a:r>
            <a:r>
              <a:rPr sz="3200" dirty="0">
                <a:latin typeface="Carlito"/>
                <a:cs typeface="Carlito"/>
              </a:rPr>
              <a:t>apabili</a:t>
            </a:r>
            <a:r>
              <a:rPr sz="3200" spc="5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y	of	t</a:t>
            </a:r>
            <a:r>
              <a:rPr sz="3200" spc="10" dirty="0">
                <a:latin typeface="Carlito"/>
                <a:cs typeface="Carlito"/>
              </a:rPr>
              <a:t>h</a:t>
            </a:r>
            <a:r>
              <a:rPr sz="3200" dirty="0">
                <a:latin typeface="Carlito"/>
                <a:cs typeface="Carlito"/>
              </a:rPr>
              <a:t>e	emplo</a:t>
            </a:r>
            <a:r>
              <a:rPr sz="3200" spc="-45" dirty="0">
                <a:latin typeface="Carlito"/>
                <a:cs typeface="Carlito"/>
              </a:rPr>
              <a:t>y</a:t>
            </a:r>
            <a:r>
              <a:rPr sz="3200" dirty="0">
                <a:latin typeface="Carlito"/>
                <a:cs typeface="Carlito"/>
              </a:rPr>
              <a:t>ees	as	</a:t>
            </a:r>
            <a:r>
              <a:rPr sz="3200" spc="-65" dirty="0">
                <a:latin typeface="Carlito"/>
                <a:cs typeface="Carlito"/>
              </a:rPr>
              <a:t>f</a:t>
            </a:r>
            <a:r>
              <a:rPr sz="3200" dirty="0">
                <a:latin typeface="Carlito"/>
                <a:cs typeface="Carlito"/>
              </a:rPr>
              <a:t>ar	as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8493"/>
            <a:ext cx="8073390" cy="953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marR="5715" indent="-342900" algn="r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342900" algn="l"/>
                <a:tab pos="343535" algn="l"/>
                <a:tab pos="2985770" algn="l"/>
                <a:tab pos="4749165" algn="l"/>
                <a:tab pos="6142355" algn="l"/>
                <a:tab pos="7493000" algn="l"/>
              </a:tabLst>
            </a:pPr>
            <a:r>
              <a:rPr sz="3200" spc="-5" dirty="0">
                <a:latin typeface="Carlito"/>
                <a:cs typeface="Carlito"/>
              </a:rPr>
              <a:t>O</a:t>
            </a:r>
            <a:r>
              <a:rPr sz="3200" spc="-50" dirty="0">
                <a:latin typeface="Carlito"/>
                <a:cs typeface="Carlito"/>
              </a:rPr>
              <a:t>r</a:t>
            </a:r>
            <a:r>
              <a:rPr sz="3200" spc="-60" dirty="0">
                <a:latin typeface="Carlito"/>
                <a:cs typeface="Carlito"/>
              </a:rPr>
              <a:t>g</a:t>
            </a:r>
            <a:r>
              <a:rPr sz="3200" dirty="0">
                <a:latin typeface="Carlito"/>
                <a:cs typeface="Carlito"/>
              </a:rPr>
              <a:t>ani</a:t>
            </a:r>
            <a:r>
              <a:rPr sz="3200" spc="-65" dirty="0">
                <a:latin typeface="Carlito"/>
                <a:cs typeface="Carlito"/>
              </a:rPr>
              <a:t>z</a:t>
            </a:r>
            <a:r>
              <a:rPr sz="3200" spc="-15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-15" dirty="0">
                <a:latin typeface="Carlito"/>
                <a:cs typeface="Carlito"/>
              </a:rPr>
              <a:t>i</a:t>
            </a:r>
            <a:r>
              <a:rPr sz="3200" spc="-5" dirty="0">
                <a:latin typeface="Carlito"/>
                <a:cs typeface="Carlito"/>
              </a:rPr>
              <a:t>on</a:t>
            </a:r>
            <a:r>
              <a:rPr sz="3200" spc="5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l	</a:t>
            </a:r>
            <a:r>
              <a:rPr sz="3200" spc="-45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truct</a:t>
            </a:r>
            <a:r>
              <a:rPr sz="3200" spc="-10" dirty="0">
                <a:latin typeface="Carlito"/>
                <a:cs typeface="Carlito"/>
              </a:rPr>
              <a:t>u</a:t>
            </a:r>
            <a:r>
              <a:rPr sz="3200" spc="-40" dirty="0">
                <a:latin typeface="Carlito"/>
                <a:cs typeface="Carlito"/>
              </a:rPr>
              <a:t>r</a:t>
            </a:r>
            <a:r>
              <a:rPr sz="3200" dirty="0">
                <a:latin typeface="Carlito"/>
                <a:cs typeface="Carlito"/>
              </a:rPr>
              <a:t>e	g</a:t>
            </a:r>
            <a:r>
              <a:rPr sz="3200" spc="-40" dirty="0">
                <a:latin typeface="Carlito"/>
                <a:cs typeface="Carlito"/>
              </a:rPr>
              <a:t>r</a:t>
            </a:r>
            <a:r>
              <a:rPr sz="3200" spc="-15" dirty="0">
                <a:latin typeface="Carlito"/>
                <a:cs typeface="Carlito"/>
              </a:rPr>
              <a:t>e</a:t>
            </a:r>
            <a:r>
              <a:rPr sz="3200" spc="-25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-15" dirty="0">
                <a:latin typeface="Carlito"/>
                <a:cs typeface="Carlito"/>
              </a:rPr>
              <a:t>l</a:t>
            </a:r>
            <a:r>
              <a:rPr sz="3200" dirty="0">
                <a:latin typeface="Carlito"/>
                <a:cs typeface="Carlito"/>
              </a:rPr>
              <a:t>y	</a:t>
            </a:r>
            <a:r>
              <a:rPr sz="3200" spc="-25" dirty="0">
                <a:latin typeface="Carlito"/>
                <a:cs typeface="Carlito"/>
              </a:rPr>
              <a:t>a</a:t>
            </a:r>
            <a:r>
              <a:rPr sz="3200" spc="-30" dirty="0">
                <a:latin typeface="Carlito"/>
                <a:cs typeface="Carlito"/>
              </a:rPr>
              <a:t>f</a:t>
            </a:r>
            <a:r>
              <a:rPr sz="3200" spc="-95" dirty="0">
                <a:latin typeface="Carlito"/>
                <a:cs typeface="Carlito"/>
              </a:rPr>
              <a:t>f</a:t>
            </a:r>
            <a:r>
              <a:rPr sz="3200" dirty="0">
                <a:latin typeface="Carlito"/>
                <a:cs typeface="Carlito"/>
              </a:rPr>
              <a:t>ects	the</a:t>
            </a:r>
            <a:endParaRPr sz="3200">
              <a:latin typeface="Carlito"/>
              <a:cs typeface="Carlito"/>
            </a:endParaRPr>
          </a:p>
          <a:p>
            <a:pPr marR="5080" algn="r">
              <a:lnSpc>
                <a:spcPts val="3650"/>
              </a:lnSpc>
            </a:pPr>
            <a:r>
              <a:rPr sz="3200" dirty="0">
                <a:latin typeface="Carlito"/>
                <a:cs typeface="Carlito"/>
              </a:rPr>
              <a:t>the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89184"/>
            <a:ext cx="8074025" cy="3293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480"/>
              </a:spcBef>
            </a:pPr>
            <a:r>
              <a:rPr sz="3200" spc="-10" dirty="0">
                <a:latin typeface="Carlito"/>
                <a:cs typeface="Carlito"/>
              </a:rPr>
              <a:t>communication </a:t>
            </a:r>
            <a:r>
              <a:rPr sz="3200" spc="-5" dirty="0">
                <a:latin typeface="Carlito"/>
                <a:cs typeface="Carlito"/>
              </a:rPr>
              <a:t>is concerned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  <a:tab pos="4010660" algn="l"/>
                <a:tab pos="6896100" algn="l"/>
              </a:tabLst>
            </a:pPr>
            <a:r>
              <a:rPr sz="3200" spc="-5" dirty="0">
                <a:latin typeface="Carlito"/>
                <a:cs typeface="Carlito"/>
              </a:rPr>
              <a:t>All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internal </a:t>
            </a:r>
            <a:r>
              <a:rPr sz="3200" spc="-25" dirty="0">
                <a:latin typeface="Carlito"/>
                <a:cs typeface="Carlito"/>
              </a:rPr>
              <a:t>factors </a:t>
            </a:r>
            <a:r>
              <a:rPr sz="3200" dirty="0">
                <a:latin typeface="Carlito"/>
                <a:cs typeface="Carlito"/>
              </a:rPr>
              <a:t>which </a:t>
            </a:r>
            <a:r>
              <a:rPr sz="3200" spc="-5" dirty="0">
                <a:latin typeface="Carlito"/>
                <a:cs typeface="Carlito"/>
              </a:rPr>
              <a:t>stymie </a:t>
            </a:r>
            <a:r>
              <a:rPr sz="3200" dirty="0">
                <a:latin typeface="Carlito"/>
                <a:cs typeface="Carlito"/>
              </a:rPr>
              <a:t>or block  the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communication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known </a:t>
            </a:r>
            <a:r>
              <a:rPr sz="3200" dirty="0">
                <a:latin typeface="Carlito"/>
                <a:cs typeface="Carlito"/>
              </a:rPr>
              <a:t>as  </a:t>
            </a:r>
            <a:r>
              <a:rPr sz="3200" spc="-10" dirty="0">
                <a:latin typeface="Carlito"/>
                <a:cs typeface="Carlito"/>
              </a:rPr>
              <a:t>organisational barriers. </a:t>
            </a:r>
            <a:r>
              <a:rPr sz="3200" dirty="0">
                <a:latin typeface="Carlito"/>
                <a:cs typeface="Carlito"/>
              </a:rPr>
              <a:t>Some </a:t>
            </a:r>
            <a:r>
              <a:rPr sz="3200" spc="-5" dirty="0">
                <a:latin typeface="Carlito"/>
                <a:cs typeface="Carlito"/>
              </a:rPr>
              <a:t>such </a:t>
            </a:r>
            <a:r>
              <a:rPr sz="3200" spc="-25" dirty="0">
                <a:latin typeface="Carlito"/>
                <a:cs typeface="Carlito"/>
              </a:rPr>
              <a:t>factors  have </a:t>
            </a:r>
            <a:r>
              <a:rPr sz="3200" spc="-5" dirty="0">
                <a:latin typeface="Carlito"/>
                <a:cs typeface="Carlito"/>
              </a:rPr>
              <a:t>already been discussed </a:t>
            </a:r>
            <a:r>
              <a:rPr sz="3200" spc="-30" dirty="0">
                <a:latin typeface="Carlito"/>
                <a:cs typeface="Carlito"/>
              </a:rPr>
              <a:t>like </a:t>
            </a:r>
            <a:r>
              <a:rPr sz="3200" spc="-15" dirty="0">
                <a:latin typeface="Carlito"/>
                <a:cs typeface="Carlito"/>
              </a:rPr>
              <a:t>restrictive  </a:t>
            </a:r>
            <a:r>
              <a:rPr sz="3200" dirty="0">
                <a:latin typeface="Carlito"/>
                <a:cs typeface="Carlito"/>
              </a:rPr>
              <a:t>e</a:t>
            </a:r>
            <a:r>
              <a:rPr sz="3200" spc="-50" dirty="0">
                <a:latin typeface="Carlito"/>
                <a:cs typeface="Carlito"/>
              </a:rPr>
              <a:t>n</a:t>
            </a:r>
            <a:r>
              <a:rPr sz="3200" dirty="0">
                <a:latin typeface="Carlito"/>
                <a:cs typeface="Carlito"/>
              </a:rPr>
              <a:t>vi</a:t>
            </a:r>
            <a:r>
              <a:rPr sz="3200" spc="-55" dirty="0">
                <a:latin typeface="Carlito"/>
                <a:cs typeface="Carlito"/>
              </a:rPr>
              <a:t>r</a:t>
            </a:r>
            <a:r>
              <a:rPr sz="3200" spc="-5" dirty="0">
                <a:latin typeface="Carlito"/>
                <a:cs typeface="Carlito"/>
              </a:rPr>
              <a:t>o</a:t>
            </a:r>
            <a:r>
              <a:rPr sz="3200" spc="-15" dirty="0">
                <a:latin typeface="Carlito"/>
                <a:cs typeface="Carlito"/>
              </a:rPr>
              <a:t>n</a:t>
            </a:r>
            <a:r>
              <a:rPr sz="3200" dirty="0">
                <a:latin typeface="Carlito"/>
                <a:cs typeface="Carlito"/>
              </a:rPr>
              <a:t>me</a:t>
            </a:r>
            <a:r>
              <a:rPr sz="3200" spc="-30" dirty="0">
                <a:latin typeface="Carlito"/>
                <a:cs typeface="Carlito"/>
              </a:rPr>
              <a:t>n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-10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,	</a:t>
            </a:r>
            <a:r>
              <a:rPr sz="3200" spc="5" dirty="0">
                <a:latin typeface="Carlito"/>
                <a:cs typeface="Carlito"/>
              </a:rPr>
              <a:t>d</a:t>
            </a:r>
            <a:r>
              <a:rPr sz="3200" dirty="0">
                <a:latin typeface="Carlito"/>
                <a:cs typeface="Carlito"/>
              </a:rPr>
              <a:t>e</a:t>
            </a:r>
            <a:r>
              <a:rPr sz="3200" spc="-10" dirty="0">
                <a:latin typeface="Carlito"/>
                <a:cs typeface="Carlito"/>
              </a:rPr>
              <a:t>c</a:t>
            </a:r>
            <a:r>
              <a:rPr sz="3200" dirty="0">
                <a:latin typeface="Carlito"/>
                <a:cs typeface="Carlito"/>
              </a:rPr>
              <a:t>e</a:t>
            </a:r>
            <a:r>
              <a:rPr sz="3200" spc="-15" dirty="0">
                <a:latin typeface="Carlito"/>
                <a:cs typeface="Carlito"/>
              </a:rPr>
              <a:t>p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-10" dirty="0">
                <a:latin typeface="Carlito"/>
                <a:cs typeface="Carlito"/>
              </a:rPr>
              <a:t>i</a:t>
            </a:r>
            <a:r>
              <a:rPr sz="3200" spc="-35" dirty="0">
                <a:latin typeface="Carlito"/>
                <a:cs typeface="Carlito"/>
              </a:rPr>
              <a:t>v</a:t>
            </a:r>
            <a:r>
              <a:rPr sz="3200" dirty="0">
                <a:latin typeface="Carlito"/>
                <a:cs typeface="Carlito"/>
              </a:rPr>
              <a:t>e	</a:t>
            </a:r>
            <a:r>
              <a:rPr sz="3200" spc="-30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actic</a:t>
            </a:r>
            <a:r>
              <a:rPr sz="3200" spc="-15" dirty="0">
                <a:latin typeface="Carlito"/>
                <a:cs typeface="Carlito"/>
              </a:rPr>
              <a:t>s</a:t>
            </a:r>
            <a:r>
              <a:rPr sz="3200" dirty="0">
                <a:latin typeface="Carlito"/>
                <a:cs typeface="Carlito"/>
              </a:rPr>
              <a:t>,  </a:t>
            </a:r>
            <a:r>
              <a:rPr sz="3200" spc="-10" dirty="0">
                <a:latin typeface="Carlito"/>
                <a:cs typeface="Carlito"/>
              </a:rPr>
              <a:t>communication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network.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785" marR="5080" indent="-283972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FACTORS </a:t>
            </a:r>
            <a:r>
              <a:rPr spc="-15" dirty="0"/>
              <a:t>CAUSING </a:t>
            </a:r>
            <a:r>
              <a:rPr spc="-35" dirty="0"/>
              <a:t>ORGANIZATIONAL  </a:t>
            </a:r>
            <a:r>
              <a:rPr spc="-15" dirty="0"/>
              <a:t>BARRIERS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115175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Status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relationship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One </a:t>
            </a:r>
            <a:r>
              <a:rPr sz="3200" spc="-30" dirty="0">
                <a:latin typeface="Carlito"/>
                <a:cs typeface="Carlito"/>
              </a:rPr>
              <a:t>way</a:t>
            </a:r>
            <a:r>
              <a:rPr sz="3200" spc="-10" dirty="0">
                <a:latin typeface="Carlito"/>
                <a:cs typeface="Carlito"/>
              </a:rPr>
              <a:t> flow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rlito"/>
                <a:cs typeface="Carlito"/>
              </a:rPr>
              <a:t>Organization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structure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Rules and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regulations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0" dirty="0">
                <a:latin typeface="Carlito"/>
                <a:cs typeface="Carlito"/>
              </a:rPr>
              <a:t>Too </a:t>
            </a:r>
            <a:r>
              <a:rPr sz="3200" spc="-15" dirty="0">
                <a:latin typeface="Carlito"/>
                <a:cs typeface="Carlito"/>
              </a:rPr>
              <a:t>many </a:t>
            </a:r>
            <a:r>
              <a:rPr sz="3200" spc="-10" dirty="0">
                <a:latin typeface="Carlito"/>
                <a:cs typeface="Carlito"/>
              </a:rPr>
              <a:t>levels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organization</a:t>
            </a:r>
            <a:r>
              <a:rPr sz="3200" spc="1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structure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9383" y="4500371"/>
            <a:ext cx="5079492" cy="2071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160" y="461899"/>
            <a:ext cx="5042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HOW </a:t>
            </a:r>
            <a:r>
              <a:rPr sz="4400" spc="-65" dirty="0"/>
              <a:t>TO</a:t>
            </a:r>
            <a:r>
              <a:rPr sz="4400" spc="-85" dirty="0"/>
              <a:t> </a:t>
            </a:r>
            <a:r>
              <a:rPr sz="4400" spc="-15" dirty="0"/>
              <a:t>OVERCOME?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625715" cy="4514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Poor </a:t>
            </a:r>
            <a:r>
              <a:rPr sz="3200" spc="-10" dirty="0">
                <a:latin typeface="Carlito"/>
                <a:cs typeface="Carlito"/>
              </a:rPr>
              <a:t>structure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communication.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weak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delivery.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The use of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wrong </a:t>
            </a:r>
            <a:r>
              <a:rPr sz="3200" spc="-5" dirty="0">
                <a:latin typeface="Carlito"/>
                <a:cs typeface="Carlito"/>
              </a:rPr>
              <a:t>medium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deliver the  communication.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20" dirty="0">
                <a:latin typeface="Carlito"/>
                <a:cs typeface="Carlito"/>
              </a:rPr>
              <a:t>mixed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message.</a:t>
            </a:r>
            <a:endParaRPr sz="3200">
              <a:latin typeface="Carlito"/>
              <a:cs typeface="Carlito"/>
            </a:endParaRPr>
          </a:p>
          <a:p>
            <a:pPr marL="355600" marR="93091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The message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delivered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wrong  </a:t>
            </a:r>
            <a:r>
              <a:rPr sz="3200" dirty="0">
                <a:latin typeface="Carlito"/>
                <a:cs typeface="Carlito"/>
              </a:rPr>
              <a:t>audience.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distracting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environment.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576" y="461899"/>
            <a:ext cx="52495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</a:t>
            </a:r>
            <a:r>
              <a:rPr lang="en-US" sz="4400" spc="-15" dirty="0"/>
              <a:t>SYCHOLOGICAL </a:t>
            </a:r>
            <a:r>
              <a:rPr sz="4400" spc="-15" dirty="0"/>
              <a:t>BARRIERS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3390" cy="5073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lang="en-US" sz="3200" spc="-90" dirty="0">
                <a:latin typeface="Arial"/>
                <a:cs typeface="Arial"/>
              </a:rPr>
              <a:t>Misperception </a:t>
            </a:r>
            <a:r>
              <a:rPr lang="en-US" sz="3200" spc="40" dirty="0">
                <a:latin typeface="Arial"/>
                <a:cs typeface="Arial"/>
              </a:rPr>
              <a:t>&amp;</a:t>
            </a:r>
            <a:r>
              <a:rPr lang="en-US" sz="3200" spc="-195" dirty="0">
                <a:latin typeface="Arial"/>
                <a:cs typeface="Arial"/>
              </a:rPr>
              <a:t> </a:t>
            </a:r>
            <a:r>
              <a:rPr lang="en-US" sz="3200" spc="-130" dirty="0">
                <a:latin typeface="Arial"/>
                <a:cs typeface="Arial"/>
              </a:rPr>
              <a:t>misunderstanding</a:t>
            </a:r>
            <a:endParaRPr lang="en-US"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lang="en-US" sz="3200" spc="-105" dirty="0">
                <a:latin typeface="Arial"/>
                <a:cs typeface="Arial"/>
              </a:rPr>
              <a:t>Distrust </a:t>
            </a:r>
            <a:r>
              <a:rPr lang="en-US" sz="3200" spc="40" dirty="0">
                <a:latin typeface="Arial"/>
                <a:cs typeface="Arial"/>
              </a:rPr>
              <a:t>&amp; </a:t>
            </a:r>
            <a:r>
              <a:rPr lang="en-US" sz="3200" spc="-135" dirty="0">
                <a:latin typeface="Arial"/>
                <a:cs typeface="Arial"/>
              </a:rPr>
              <a:t>unhappy</a:t>
            </a:r>
            <a:r>
              <a:rPr lang="en-US" sz="3200" spc="-365" dirty="0">
                <a:latin typeface="Arial"/>
                <a:cs typeface="Arial"/>
              </a:rPr>
              <a:t> </a:t>
            </a:r>
            <a:r>
              <a:rPr lang="en-US" sz="3200" spc="-100" dirty="0">
                <a:latin typeface="Arial"/>
                <a:cs typeface="Arial"/>
              </a:rPr>
              <a:t>emotions</a:t>
            </a:r>
            <a:endParaRPr lang="en-US"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lang="en-US" sz="3200" spc="-114" dirty="0">
                <a:latin typeface="Arial"/>
                <a:cs typeface="Arial"/>
              </a:rPr>
              <a:t>Emotional</a:t>
            </a:r>
            <a:r>
              <a:rPr lang="en-US" sz="3200" spc="-170" dirty="0">
                <a:latin typeface="Arial"/>
                <a:cs typeface="Arial"/>
              </a:rPr>
              <a:t> </a:t>
            </a:r>
            <a:r>
              <a:rPr lang="en-US" sz="3200" spc="-135" dirty="0">
                <a:latin typeface="Arial"/>
                <a:cs typeface="Arial"/>
              </a:rPr>
              <a:t>disturbances</a:t>
            </a:r>
            <a:endParaRPr lang="en-US"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lang="en-US" sz="3200" spc="-185" dirty="0">
                <a:latin typeface="Arial"/>
                <a:cs typeface="Arial"/>
              </a:rPr>
              <a:t>Psychological </a:t>
            </a:r>
            <a:r>
              <a:rPr lang="en-US" sz="3200" spc="-270" dirty="0">
                <a:latin typeface="Arial"/>
                <a:cs typeface="Arial"/>
              </a:rPr>
              <a:t> </a:t>
            </a:r>
            <a:r>
              <a:rPr lang="en-US" sz="3200" spc="-135" dirty="0">
                <a:latin typeface="Arial"/>
                <a:cs typeface="Arial"/>
              </a:rPr>
              <a:t>illness</a:t>
            </a:r>
            <a:endParaRPr lang="en-US"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lang="en-US" sz="3200" spc="-105" dirty="0">
                <a:latin typeface="Arial"/>
                <a:cs typeface="Arial"/>
              </a:rPr>
              <a:t>Worry </a:t>
            </a:r>
            <a:r>
              <a:rPr lang="en-US" sz="3200" spc="40" dirty="0">
                <a:latin typeface="Arial"/>
                <a:cs typeface="Arial"/>
              </a:rPr>
              <a:t>&amp; </a:t>
            </a:r>
            <a:r>
              <a:rPr lang="en-US" sz="3200" spc="-75" dirty="0">
                <a:latin typeface="Arial"/>
                <a:cs typeface="Arial"/>
              </a:rPr>
              <a:t>emotional</a:t>
            </a:r>
            <a:r>
              <a:rPr lang="en-US" sz="3200" spc="-375" dirty="0">
                <a:latin typeface="Arial"/>
                <a:cs typeface="Arial"/>
              </a:rPr>
              <a:t> </a:t>
            </a:r>
            <a:r>
              <a:rPr lang="en-US" sz="3200" spc="-140" dirty="0">
                <a:latin typeface="Arial"/>
                <a:cs typeface="Arial"/>
              </a:rPr>
              <a:t>disturbances</a:t>
            </a:r>
            <a:endParaRPr lang="en-US"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lang="en-US" sz="3200" spc="-260" dirty="0">
                <a:latin typeface="Arial"/>
                <a:cs typeface="Arial"/>
              </a:rPr>
              <a:t>Fear, </a:t>
            </a:r>
            <a:r>
              <a:rPr lang="en-US" sz="3200" spc="-110" dirty="0">
                <a:latin typeface="Arial"/>
                <a:cs typeface="Arial"/>
              </a:rPr>
              <a:t>anxiety </a:t>
            </a:r>
            <a:r>
              <a:rPr lang="en-US" sz="3200" spc="40" dirty="0">
                <a:latin typeface="Arial"/>
                <a:cs typeface="Arial"/>
              </a:rPr>
              <a:t>&amp; </a:t>
            </a:r>
            <a:r>
              <a:rPr lang="en-US" sz="3200" spc="-150" dirty="0">
                <a:latin typeface="Arial"/>
                <a:cs typeface="Arial"/>
              </a:rPr>
              <a:t>confused</a:t>
            </a:r>
            <a:r>
              <a:rPr lang="en-US" sz="3200" spc="-305" dirty="0">
                <a:latin typeface="Arial"/>
                <a:cs typeface="Arial"/>
              </a:rPr>
              <a:t> </a:t>
            </a:r>
            <a:r>
              <a:rPr lang="en-US" sz="3200" spc="-70" dirty="0">
                <a:latin typeface="Arial"/>
                <a:cs typeface="Arial"/>
              </a:rPr>
              <a:t>thinking</a:t>
            </a:r>
            <a:endParaRPr lang="en-US" sz="3200" dirty="0">
              <a:latin typeface="Arial"/>
              <a:cs typeface="Arial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most </a:t>
            </a:r>
            <a:r>
              <a:rPr sz="3200" spc="-5" dirty="0">
                <a:latin typeface="Carlito"/>
                <a:cs typeface="Carlito"/>
              </a:rPr>
              <a:t>common </a:t>
            </a:r>
            <a:r>
              <a:rPr sz="3200" spc="-10" dirty="0">
                <a:latin typeface="Carlito"/>
                <a:cs typeface="Carlito"/>
              </a:rPr>
              <a:t>problem </a:t>
            </a:r>
            <a:r>
              <a:rPr sz="3200" spc="-5" dirty="0">
                <a:latin typeface="Carlito"/>
                <a:cs typeface="Carlito"/>
              </a:rPr>
              <a:t>is that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people  </a:t>
            </a:r>
            <a:r>
              <a:rPr sz="3200" spc="-25" dirty="0">
                <a:latin typeface="Carlito"/>
                <a:cs typeface="Carlito"/>
              </a:rPr>
              <a:t>have </a:t>
            </a:r>
            <a:r>
              <a:rPr sz="3200" spc="-20" dirty="0">
                <a:latin typeface="Carlito"/>
                <a:cs typeface="Carlito"/>
              </a:rPr>
              <a:t>difference </a:t>
            </a:r>
            <a:r>
              <a:rPr sz="3200" spc="-5" dirty="0">
                <a:latin typeface="Carlito"/>
                <a:cs typeface="Carlito"/>
              </a:rPr>
              <a:t>opinion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</a:t>
            </a:r>
          </a:p>
          <a:p>
            <a:pPr marL="12065" marR="6350" algn="just">
              <a:lnSpc>
                <a:spcPct val="100000"/>
              </a:lnSpc>
              <a:spcBef>
                <a:spcPts val="770"/>
              </a:spcBef>
              <a:tabLst>
                <a:tab pos="356235" algn="l"/>
              </a:tabLst>
            </a:pP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258" y="192150"/>
            <a:ext cx="7701483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785" marR="5080" indent="-2300605">
              <a:lnSpc>
                <a:spcPct val="100000"/>
              </a:lnSpc>
              <a:spcBef>
                <a:spcPts val="95"/>
              </a:spcBef>
            </a:pPr>
            <a:r>
              <a:rPr sz="3600" spc="-60" dirty="0"/>
              <a:t>FACTORS </a:t>
            </a:r>
            <a:r>
              <a:rPr sz="3600" spc="-15" dirty="0"/>
              <a:t>CAUSING</a:t>
            </a:r>
            <a:r>
              <a:rPr lang="en-US" sz="3600" spc="-15" dirty="0"/>
              <a:t> </a:t>
            </a:r>
            <a:r>
              <a:rPr sz="3600" spc="-20" dirty="0"/>
              <a:t>P</a:t>
            </a:r>
            <a:r>
              <a:rPr lang="en-US" sz="3600" spc="-20" dirty="0"/>
              <a:t>SYCHOLOGICAL</a:t>
            </a:r>
            <a:r>
              <a:rPr sz="3600" spc="-20" dirty="0"/>
              <a:t>  </a:t>
            </a:r>
            <a:r>
              <a:rPr sz="3600" spc="-15" dirty="0"/>
              <a:t>BARRIERS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870190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  <a:tab pos="2645410" algn="l"/>
              </a:tabLst>
            </a:pPr>
            <a:r>
              <a:rPr sz="3200" spc="-20" dirty="0">
                <a:latin typeface="Carlito"/>
                <a:cs typeface="Carlito"/>
              </a:rPr>
              <a:t>Difference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	</a:t>
            </a:r>
            <a:r>
              <a:rPr sz="3200" spc="-15" dirty="0">
                <a:latin typeface="Carlito"/>
                <a:cs typeface="Carlito"/>
              </a:rPr>
              <a:t>Understanding</a:t>
            </a:r>
            <a:endParaRPr sz="3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rlito"/>
                <a:cs typeface="Carlito"/>
              </a:rPr>
              <a:t>Difference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Perception </a:t>
            </a:r>
            <a:r>
              <a:rPr sz="3200" spc="-5" dirty="0">
                <a:latin typeface="Carlito"/>
                <a:cs typeface="Carlito"/>
              </a:rPr>
              <a:t>of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Reality</a:t>
            </a:r>
            <a:endParaRPr sz="3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4069079" algn="l"/>
              </a:tabLst>
            </a:pPr>
            <a:r>
              <a:rPr sz="3200" spc="-20" dirty="0">
                <a:latin typeface="Carlito"/>
                <a:cs typeface="Carlito"/>
              </a:rPr>
              <a:t>Differences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Values,	</a:t>
            </a:r>
            <a:r>
              <a:rPr sz="3200" spc="-20" dirty="0">
                <a:latin typeface="Carlito"/>
                <a:cs typeface="Carlito"/>
              </a:rPr>
              <a:t>Attitudes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Opinions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7564" y="3785615"/>
            <a:ext cx="3928872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160" y="461899"/>
            <a:ext cx="5042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HOW </a:t>
            </a:r>
            <a:r>
              <a:rPr sz="4400" spc="-65" dirty="0"/>
              <a:t>TO</a:t>
            </a:r>
            <a:r>
              <a:rPr sz="4400" spc="-85" dirty="0"/>
              <a:t> </a:t>
            </a:r>
            <a:r>
              <a:rPr sz="4400" spc="-15" dirty="0"/>
              <a:t>OVERCOME?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779260" cy="456919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585470" indent="-573405">
              <a:lnSpc>
                <a:spcPct val="100000"/>
              </a:lnSpc>
              <a:spcBef>
                <a:spcPts val="30"/>
              </a:spcBef>
              <a:buChar char="•"/>
              <a:tabLst>
                <a:tab pos="585470" algn="l"/>
                <a:tab pos="586105" algn="l"/>
              </a:tabLst>
            </a:pPr>
            <a:r>
              <a:rPr lang="en-US" sz="2800" spc="-315" dirty="0">
                <a:latin typeface="Arial"/>
                <a:cs typeface="Arial"/>
              </a:rPr>
              <a:t>Pay </a:t>
            </a:r>
            <a:r>
              <a:rPr lang="en-US" sz="2800" spc="-30" dirty="0">
                <a:latin typeface="Arial"/>
                <a:cs typeface="Arial"/>
              </a:rPr>
              <a:t>attention </a:t>
            </a:r>
            <a:r>
              <a:rPr lang="en-US" sz="2800" spc="-75" dirty="0">
                <a:latin typeface="Arial"/>
                <a:cs typeface="Arial"/>
              </a:rPr>
              <a:t>during </a:t>
            </a:r>
            <a:r>
              <a:rPr lang="en-US" sz="2800" spc="-30" dirty="0">
                <a:latin typeface="Arial"/>
                <a:cs typeface="Arial"/>
              </a:rPr>
              <a:t>the </a:t>
            </a:r>
            <a:r>
              <a:rPr lang="en-US" sz="2800" spc="-130" dirty="0">
                <a:latin typeface="Arial"/>
                <a:cs typeface="Arial"/>
              </a:rPr>
              <a:t>sharing </a:t>
            </a:r>
            <a:r>
              <a:rPr lang="en-US" sz="2800" spc="-5" dirty="0">
                <a:latin typeface="Arial"/>
                <a:cs typeface="Arial"/>
              </a:rPr>
              <a:t>of</a:t>
            </a:r>
            <a:r>
              <a:rPr lang="en-US" sz="2800" spc="-600" dirty="0">
                <a:latin typeface="Arial"/>
                <a:cs typeface="Arial"/>
              </a:rPr>
              <a:t> </a:t>
            </a:r>
            <a:r>
              <a:rPr lang="en-US" sz="2800" spc="-45" dirty="0">
                <a:latin typeface="Arial"/>
                <a:cs typeface="Arial"/>
              </a:rPr>
              <a:t>information</a:t>
            </a:r>
            <a:endParaRPr lang="en-US" sz="2800" dirty="0">
              <a:latin typeface="Arial"/>
              <a:cs typeface="Arial"/>
            </a:endParaRPr>
          </a:p>
          <a:p>
            <a:pPr marL="585470" indent="-573405">
              <a:lnSpc>
                <a:spcPct val="100000"/>
              </a:lnSpc>
              <a:buChar char="•"/>
              <a:tabLst>
                <a:tab pos="585470" algn="l"/>
                <a:tab pos="586105" algn="l"/>
              </a:tabLst>
            </a:pPr>
            <a:r>
              <a:rPr lang="en-US" sz="2800" spc="-204" dirty="0">
                <a:latin typeface="Arial"/>
                <a:cs typeface="Arial"/>
              </a:rPr>
              <a:t>Ensure </a:t>
            </a:r>
            <a:r>
              <a:rPr lang="en-US" sz="2800" spc="-185" dirty="0">
                <a:latin typeface="Arial"/>
                <a:cs typeface="Arial"/>
              </a:rPr>
              <a:t>each </a:t>
            </a:r>
            <a:r>
              <a:rPr lang="en-US" sz="2800" spc="-35" dirty="0">
                <a:latin typeface="Arial"/>
                <a:cs typeface="Arial"/>
              </a:rPr>
              <a:t>other’s</a:t>
            </a:r>
            <a:r>
              <a:rPr lang="en-US" sz="2800" spc="-160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comfort.</a:t>
            </a:r>
            <a:endParaRPr lang="en-US" sz="2800" dirty="0">
              <a:latin typeface="Arial"/>
              <a:cs typeface="Arial"/>
            </a:endParaRPr>
          </a:p>
          <a:p>
            <a:pPr marL="585470" indent="-573405">
              <a:lnSpc>
                <a:spcPct val="100000"/>
              </a:lnSpc>
              <a:spcBef>
                <a:spcPts val="5"/>
              </a:spcBef>
              <a:buChar char="•"/>
              <a:tabLst>
                <a:tab pos="585470" algn="l"/>
                <a:tab pos="586105" algn="l"/>
              </a:tabLst>
            </a:pPr>
            <a:r>
              <a:rPr lang="en-US" sz="2800" spc="-204" dirty="0">
                <a:latin typeface="Arial"/>
                <a:cs typeface="Arial"/>
              </a:rPr>
              <a:t>Ensure </a:t>
            </a:r>
            <a:r>
              <a:rPr lang="en-US" sz="2800" spc="-30" dirty="0">
                <a:latin typeface="Arial"/>
                <a:cs typeface="Arial"/>
              </a:rPr>
              <a:t>the </a:t>
            </a:r>
            <a:r>
              <a:rPr lang="en-US" sz="2800" spc="-120" dirty="0">
                <a:latin typeface="Arial"/>
                <a:cs typeface="Arial"/>
              </a:rPr>
              <a:t>intactness </a:t>
            </a:r>
            <a:r>
              <a:rPr lang="en-US" sz="2800" spc="-5" dirty="0">
                <a:latin typeface="Arial"/>
                <a:cs typeface="Arial"/>
              </a:rPr>
              <a:t>of </a:t>
            </a:r>
            <a:r>
              <a:rPr lang="en-US" sz="2800" spc="-160" dirty="0">
                <a:latin typeface="Arial"/>
                <a:cs typeface="Arial"/>
              </a:rPr>
              <a:t>sensory</a:t>
            </a:r>
            <a:r>
              <a:rPr lang="en-US" sz="2800" spc="-580" dirty="0">
                <a:latin typeface="Arial"/>
                <a:cs typeface="Arial"/>
              </a:rPr>
              <a:t> </a:t>
            </a:r>
            <a:r>
              <a:rPr lang="en-US" sz="2800" spc="-80" dirty="0">
                <a:latin typeface="Arial"/>
                <a:cs typeface="Arial"/>
              </a:rPr>
              <a:t>perception.</a:t>
            </a:r>
            <a:endParaRPr lang="en-US" sz="2800" dirty="0">
              <a:latin typeface="Arial"/>
              <a:cs typeface="Arial"/>
            </a:endParaRPr>
          </a:p>
          <a:p>
            <a:pPr marL="585470" marR="126364" indent="-573405">
              <a:lnSpc>
                <a:spcPts val="2880"/>
              </a:lnSpc>
              <a:spcBef>
                <a:spcPts val="695"/>
              </a:spcBef>
              <a:buChar char="•"/>
              <a:tabLst>
                <a:tab pos="585470" algn="l"/>
                <a:tab pos="586105" algn="l"/>
              </a:tabLst>
            </a:pPr>
            <a:r>
              <a:rPr lang="en-US" sz="2800" spc="-215" dirty="0">
                <a:latin typeface="Arial"/>
                <a:cs typeface="Arial"/>
              </a:rPr>
              <a:t>The</a:t>
            </a:r>
            <a:r>
              <a:rPr lang="en-US" sz="2800" spc="-20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limitation</a:t>
            </a:r>
            <a:r>
              <a:rPr lang="en-US" sz="2800" spc="-21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of</a:t>
            </a:r>
            <a:r>
              <a:rPr lang="en-US" sz="2800" spc="-160" dirty="0">
                <a:latin typeface="Arial"/>
                <a:cs typeface="Arial"/>
              </a:rPr>
              <a:t> </a:t>
            </a:r>
            <a:r>
              <a:rPr lang="en-US" sz="2800" spc="-114" dirty="0">
                <a:latin typeface="Arial"/>
                <a:cs typeface="Arial"/>
              </a:rPr>
              <a:t>hearing</a:t>
            </a:r>
            <a:r>
              <a:rPr lang="en-US" sz="2800" spc="-215" dirty="0">
                <a:latin typeface="Arial"/>
                <a:cs typeface="Arial"/>
              </a:rPr>
              <a:t> </a:t>
            </a:r>
            <a:r>
              <a:rPr lang="en-US" sz="2800" spc="-60" dirty="0">
                <a:latin typeface="Arial"/>
                <a:cs typeface="Arial"/>
              </a:rPr>
              <a:t>abilities</a:t>
            </a:r>
            <a:r>
              <a:rPr lang="en-US" sz="2800" spc="-215" dirty="0">
                <a:latin typeface="Arial"/>
                <a:cs typeface="Arial"/>
              </a:rPr>
              <a:t> </a:t>
            </a:r>
            <a:r>
              <a:rPr lang="en-US" sz="2800" spc="-90" dirty="0">
                <a:latin typeface="Arial"/>
                <a:cs typeface="Arial"/>
              </a:rPr>
              <a:t>must</a:t>
            </a:r>
            <a:r>
              <a:rPr lang="en-US" sz="2800" spc="-190" dirty="0">
                <a:latin typeface="Arial"/>
                <a:cs typeface="Arial"/>
              </a:rPr>
              <a:t> </a:t>
            </a:r>
            <a:r>
              <a:rPr lang="en-US" sz="2800" spc="-175" dirty="0">
                <a:latin typeface="Arial"/>
                <a:cs typeface="Arial"/>
              </a:rPr>
              <a:t>keep</a:t>
            </a:r>
            <a:r>
              <a:rPr lang="en-US" sz="2800" spc="-160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in  </a:t>
            </a:r>
            <a:r>
              <a:rPr lang="en-US" sz="2800" spc="-70" dirty="0">
                <a:latin typeface="Arial"/>
                <a:cs typeface="Arial"/>
              </a:rPr>
              <a:t>mind.</a:t>
            </a:r>
            <a:endParaRPr lang="en-US" sz="2800" dirty="0">
              <a:latin typeface="Arial"/>
              <a:cs typeface="Arial"/>
            </a:endParaRPr>
          </a:p>
          <a:p>
            <a:pPr marL="585470" indent="-573405">
              <a:lnSpc>
                <a:spcPct val="100000"/>
              </a:lnSpc>
              <a:spcBef>
                <a:spcPts val="30"/>
              </a:spcBef>
              <a:buChar char="•"/>
              <a:tabLst>
                <a:tab pos="585470" algn="l"/>
                <a:tab pos="586105" algn="l"/>
              </a:tabLst>
            </a:pPr>
            <a:r>
              <a:rPr lang="en-US" sz="2800" spc="-110" dirty="0">
                <a:latin typeface="Arial"/>
                <a:cs typeface="Arial"/>
              </a:rPr>
              <a:t>Active</a:t>
            </a:r>
            <a:r>
              <a:rPr lang="en-US" sz="2800" spc="-225" dirty="0">
                <a:latin typeface="Arial"/>
                <a:cs typeface="Arial"/>
              </a:rPr>
              <a:t> </a:t>
            </a:r>
            <a:r>
              <a:rPr lang="en-US" sz="2800" spc="-85" dirty="0">
                <a:latin typeface="Arial"/>
                <a:cs typeface="Arial"/>
              </a:rPr>
              <a:t>listening.</a:t>
            </a:r>
            <a:endParaRPr lang="en-US" sz="2800" dirty="0">
              <a:latin typeface="Arial"/>
              <a:cs typeface="Arial"/>
            </a:endParaRPr>
          </a:p>
          <a:p>
            <a:pPr marL="585470" indent="-573405">
              <a:lnSpc>
                <a:spcPct val="100000"/>
              </a:lnSpc>
              <a:buChar char="•"/>
              <a:tabLst>
                <a:tab pos="585470" algn="l"/>
                <a:tab pos="586105" algn="l"/>
              </a:tabLst>
            </a:pPr>
            <a:r>
              <a:rPr lang="en-US" sz="2800" spc="-50" dirty="0">
                <a:latin typeface="Arial"/>
                <a:cs typeface="Arial"/>
              </a:rPr>
              <a:t>Information </a:t>
            </a:r>
            <a:r>
              <a:rPr lang="en-US" sz="2800" spc="-100" dirty="0">
                <a:latin typeface="Arial"/>
                <a:cs typeface="Arial"/>
              </a:rPr>
              <a:t>overload </a:t>
            </a:r>
            <a:r>
              <a:rPr lang="en-US" sz="2800" spc="-95" dirty="0">
                <a:latin typeface="Arial"/>
                <a:cs typeface="Arial"/>
              </a:rPr>
              <a:t>must</a:t>
            </a:r>
            <a:r>
              <a:rPr lang="en-US" sz="2800" spc="-434" dirty="0">
                <a:latin typeface="Arial"/>
                <a:cs typeface="Arial"/>
              </a:rPr>
              <a:t> be  </a:t>
            </a:r>
            <a:r>
              <a:rPr lang="en-US" sz="2800" spc="-114" dirty="0">
                <a:latin typeface="Arial"/>
                <a:cs typeface="Arial"/>
              </a:rPr>
              <a:t>avoided.</a:t>
            </a:r>
            <a:endParaRPr lang="en-US"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6252" y="1895599"/>
            <a:ext cx="3544791" cy="3973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7152" y="1214627"/>
            <a:ext cx="5949696" cy="4497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0190" marR="5080" indent="-230632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WHAT </a:t>
            </a:r>
            <a:r>
              <a:rPr spc="-5" dirty="0"/>
              <a:t>IS </a:t>
            </a:r>
            <a:r>
              <a:rPr spc="-35" dirty="0"/>
              <a:t>COMMUNICATION </a:t>
            </a:r>
            <a:r>
              <a:rPr spc="-5" dirty="0"/>
              <a:t>AND  </a:t>
            </a:r>
            <a:r>
              <a:rPr spc="-10" dirty="0"/>
              <a:t>BARRIER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4213"/>
            <a:ext cx="8074025" cy="4187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 algn="just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6235" algn="l"/>
              </a:tabLst>
            </a:pPr>
            <a:r>
              <a:rPr sz="3600" b="1" i="1" spc="-5" dirty="0">
                <a:latin typeface="Carlito"/>
                <a:cs typeface="Carlito"/>
              </a:rPr>
              <a:t>Communication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the activity of </a:t>
            </a:r>
            <a:r>
              <a:rPr sz="3200" spc="-15" dirty="0">
                <a:latin typeface="Carlito"/>
                <a:cs typeface="Carlito"/>
              </a:rPr>
              <a:t>conveying  </a:t>
            </a:r>
            <a:r>
              <a:rPr sz="3200" dirty="0">
                <a:latin typeface="Carlito"/>
                <a:cs typeface="Carlito"/>
              </a:rPr>
              <a:t>meaningful </a:t>
            </a:r>
            <a:r>
              <a:rPr sz="3200" spc="-10" dirty="0">
                <a:latin typeface="Carlito"/>
                <a:cs typeface="Carlito"/>
              </a:rPr>
              <a:t>information. </a:t>
            </a:r>
            <a:r>
              <a:rPr sz="3200" dirty="0">
                <a:latin typeface="Carlito"/>
                <a:cs typeface="Carlito"/>
              </a:rPr>
              <a:t>It </a:t>
            </a:r>
            <a:r>
              <a:rPr sz="3200" spc="-10" dirty="0">
                <a:latin typeface="Carlito"/>
                <a:cs typeface="Carlito"/>
              </a:rPr>
              <a:t>requires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45" dirty="0">
                <a:latin typeface="Carlito"/>
                <a:cs typeface="Carlito"/>
              </a:rPr>
              <a:t>sender,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5" dirty="0">
                <a:latin typeface="Carlito"/>
                <a:cs typeface="Carlito"/>
              </a:rPr>
              <a:t>message, </a:t>
            </a:r>
            <a:r>
              <a:rPr sz="3200" dirty="0">
                <a:latin typeface="Carlito"/>
                <a:cs typeface="Carlito"/>
              </a:rPr>
              <a:t>and an </a:t>
            </a:r>
            <a:r>
              <a:rPr sz="3200" spc="-10" dirty="0">
                <a:latin typeface="Carlito"/>
                <a:cs typeface="Carlito"/>
              </a:rPr>
              <a:t>intended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recipient.</a:t>
            </a:r>
            <a:endParaRPr sz="32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i="1" dirty="0">
                <a:latin typeface="Carlito"/>
                <a:cs typeface="Carlito"/>
              </a:rPr>
              <a:t>Barrier </a:t>
            </a:r>
            <a:r>
              <a:rPr sz="3200" spc="-5" dirty="0">
                <a:latin typeface="Carlito"/>
                <a:cs typeface="Carlito"/>
              </a:rPr>
              <a:t>An </a:t>
            </a:r>
            <a:r>
              <a:rPr sz="3200" spc="-15" dirty="0">
                <a:latin typeface="Carlito"/>
                <a:cs typeface="Carlito"/>
              </a:rPr>
              <a:t>obstacle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dirty="0">
                <a:latin typeface="Carlito"/>
                <a:cs typeface="Carlito"/>
              </a:rPr>
              <a:t>a place </a:t>
            </a:r>
            <a:r>
              <a:rPr sz="3200" spc="-5" dirty="0">
                <a:latin typeface="Carlito"/>
                <a:cs typeface="Carlito"/>
              </a:rPr>
              <a:t>that </a:t>
            </a:r>
            <a:r>
              <a:rPr sz="3200" spc="-15" dirty="0">
                <a:latin typeface="Carlito"/>
                <a:cs typeface="Carlito"/>
              </a:rPr>
              <a:t>prevents </a:t>
            </a:r>
            <a:r>
              <a:rPr sz="3200" spc="5" dirty="0">
                <a:latin typeface="Carlito"/>
                <a:cs typeface="Carlito"/>
              </a:rPr>
              <a:t>us 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spc="-10" dirty="0">
                <a:latin typeface="Carlito"/>
                <a:cs typeface="Carlito"/>
              </a:rPr>
              <a:t>completing </a:t>
            </a:r>
            <a:r>
              <a:rPr sz="3200" spc="-5" dirty="0">
                <a:latin typeface="Carlito"/>
                <a:cs typeface="Carlito"/>
              </a:rPr>
              <a:t>certain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tasks</a:t>
            </a:r>
            <a:r>
              <a:rPr sz="3200" i="1" spc="-15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47675" algn="l"/>
              </a:tabLst>
            </a:pPr>
            <a:r>
              <a:rPr dirty="0"/>
              <a:t>	</a:t>
            </a:r>
            <a:r>
              <a:rPr sz="3200" b="1" i="1" spc="-5" dirty="0">
                <a:latin typeface="Carlito"/>
                <a:cs typeface="Carlito"/>
              </a:rPr>
              <a:t>Communication </a:t>
            </a:r>
            <a:r>
              <a:rPr sz="3200" b="1" i="1" dirty="0">
                <a:latin typeface="Carlito"/>
                <a:cs typeface="Carlito"/>
              </a:rPr>
              <a:t>barriers </a:t>
            </a:r>
            <a:r>
              <a:rPr sz="3200" spc="-10" dirty="0">
                <a:latin typeface="Carlito"/>
                <a:cs typeface="Carlito"/>
              </a:rPr>
              <a:t>can </a:t>
            </a:r>
            <a:r>
              <a:rPr sz="3200" dirty="0">
                <a:latin typeface="Carlito"/>
                <a:cs typeface="Carlito"/>
              </a:rPr>
              <a:t>be </a:t>
            </a:r>
            <a:r>
              <a:rPr sz="3200" spc="-10" dirty="0">
                <a:latin typeface="Carlito"/>
                <a:cs typeface="Carlito"/>
              </a:rPr>
              <a:t>defined </a:t>
            </a:r>
            <a:r>
              <a:rPr sz="3200" dirty="0">
                <a:latin typeface="Carlito"/>
                <a:cs typeface="Carlito"/>
              </a:rPr>
              <a:t>as  the aspects or </a:t>
            </a:r>
            <a:r>
              <a:rPr sz="3200" spc="-5" dirty="0">
                <a:latin typeface="Carlito"/>
                <a:cs typeface="Carlito"/>
              </a:rPr>
              <a:t>conditions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25" dirty="0">
                <a:latin typeface="Carlito"/>
                <a:cs typeface="Carlito"/>
              </a:rPr>
              <a:t>interfere </a:t>
            </a:r>
            <a:r>
              <a:rPr sz="3200" dirty="0">
                <a:latin typeface="Carlito"/>
                <a:cs typeface="Carlito"/>
              </a:rPr>
              <a:t>with  </a:t>
            </a:r>
            <a:r>
              <a:rPr sz="3200" spc="-25" dirty="0">
                <a:latin typeface="Carlito"/>
                <a:cs typeface="Carlito"/>
              </a:rPr>
              <a:t>effective </a:t>
            </a:r>
            <a:r>
              <a:rPr sz="3200" spc="-15" dirty="0">
                <a:latin typeface="Carlito"/>
                <a:cs typeface="Carlito"/>
              </a:rPr>
              <a:t>exchange </a:t>
            </a:r>
            <a:r>
              <a:rPr sz="3200" dirty="0">
                <a:latin typeface="Carlito"/>
                <a:cs typeface="Carlito"/>
              </a:rPr>
              <a:t>of ideas or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thoughts.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594" y="461899"/>
            <a:ext cx="4210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TYPES </a:t>
            </a:r>
            <a:r>
              <a:rPr sz="4400" spc="-5" dirty="0"/>
              <a:t>OF</a:t>
            </a:r>
            <a:r>
              <a:rPr sz="4400" spc="-75" dirty="0"/>
              <a:t> </a:t>
            </a:r>
            <a:r>
              <a:rPr sz="4400" spc="-10" dirty="0"/>
              <a:t>BARRIER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3985260" cy="417421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Physical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Barrier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Cultural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Barrier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Language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Barrier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Emotional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Barrier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Gender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Barrier</a:t>
            </a: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Organizational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Barrier</a:t>
            </a: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P</a:t>
            </a:r>
            <a:r>
              <a:rPr lang="en-US" sz="3200" spc="-15" dirty="0">
                <a:latin typeface="Carlito"/>
                <a:cs typeface="Carlito"/>
              </a:rPr>
              <a:t>sychologic</a:t>
            </a:r>
            <a:r>
              <a:rPr sz="3200" spc="-15" dirty="0">
                <a:latin typeface="Carlito"/>
                <a:cs typeface="Carlito"/>
              </a:rPr>
              <a:t>al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Barrier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733" y="461899"/>
            <a:ext cx="4257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PHYSICAL</a:t>
            </a:r>
            <a:r>
              <a:rPr sz="4400" spc="-80" dirty="0"/>
              <a:t> </a:t>
            </a:r>
            <a:r>
              <a:rPr sz="4400" spc="-10" dirty="0"/>
              <a:t>BARRIER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102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pc="-15" dirty="0"/>
              <a:t>Physical </a:t>
            </a:r>
            <a:r>
              <a:rPr spc="-10" dirty="0"/>
              <a:t>barriers </a:t>
            </a:r>
            <a:r>
              <a:rPr spc="-20" dirty="0"/>
              <a:t>relate to </a:t>
            </a:r>
            <a:r>
              <a:rPr spc="-5" dirty="0"/>
              <a:t>disturbance in </a:t>
            </a:r>
            <a:r>
              <a:rPr dirty="0"/>
              <a:t>the  </a:t>
            </a:r>
            <a:r>
              <a:rPr spc="-10" dirty="0"/>
              <a:t>immediate </a:t>
            </a:r>
            <a:r>
              <a:rPr spc="-5" dirty="0"/>
              <a:t>situation, </a:t>
            </a:r>
            <a:r>
              <a:rPr dirty="0"/>
              <a:t>which </a:t>
            </a:r>
            <a:r>
              <a:rPr spc="-10" dirty="0"/>
              <a:t>can </a:t>
            </a:r>
            <a:r>
              <a:rPr spc="-25" dirty="0"/>
              <a:t>interfere </a:t>
            </a:r>
            <a:r>
              <a:rPr spc="-5" dirty="0"/>
              <a:t>in  </a:t>
            </a:r>
            <a:r>
              <a:rPr dirty="0"/>
              <a:t>the </a:t>
            </a:r>
            <a:r>
              <a:rPr spc="-20" dirty="0"/>
              <a:t>course </a:t>
            </a:r>
            <a:r>
              <a:rPr dirty="0"/>
              <a:t>of an </a:t>
            </a:r>
            <a:r>
              <a:rPr spc="-25" dirty="0"/>
              <a:t>effective</a:t>
            </a:r>
            <a:r>
              <a:rPr spc="5" dirty="0"/>
              <a:t> </a:t>
            </a:r>
            <a:r>
              <a:rPr spc="-10" dirty="0"/>
              <a:t>communication.</a:t>
            </a: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pc="-5" dirty="0"/>
              <a:t>Some </a:t>
            </a:r>
            <a:r>
              <a:rPr dirty="0"/>
              <a:t>of them </a:t>
            </a:r>
            <a:r>
              <a:rPr spc="-15" dirty="0"/>
              <a:t>are easy </a:t>
            </a:r>
            <a:r>
              <a:rPr spc="-20" dirty="0"/>
              <a:t>to </a:t>
            </a:r>
            <a:r>
              <a:rPr spc="-5" dirty="0"/>
              <a:t>Alter </a:t>
            </a:r>
            <a:r>
              <a:rPr spc="-10" dirty="0"/>
              <a:t>whereas,  </a:t>
            </a:r>
            <a:r>
              <a:rPr spc="-5" dirty="0"/>
              <a:t>some </a:t>
            </a:r>
            <a:r>
              <a:rPr spc="-20" dirty="0"/>
              <a:t>may </a:t>
            </a:r>
            <a:r>
              <a:rPr spc="-25" dirty="0"/>
              <a:t>prove to </a:t>
            </a:r>
            <a:r>
              <a:rPr spc="-5" dirty="0"/>
              <a:t>be </a:t>
            </a:r>
            <a:r>
              <a:rPr spc="-10" dirty="0"/>
              <a:t>tough obstacles </a:t>
            </a:r>
            <a:r>
              <a:rPr spc="-5" dirty="0"/>
              <a:t>in </a:t>
            </a:r>
            <a:r>
              <a:rPr spc="5" dirty="0"/>
              <a:t>the  </a:t>
            </a:r>
            <a:r>
              <a:rPr spc="-10" dirty="0"/>
              <a:t>process </a:t>
            </a:r>
            <a:r>
              <a:rPr dirty="0"/>
              <a:t>of </a:t>
            </a:r>
            <a:r>
              <a:rPr spc="-25" dirty="0"/>
              <a:t>effective </a:t>
            </a:r>
            <a:r>
              <a:rPr spc="-10" dirty="0"/>
              <a:t>communication.</a:t>
            </a:r>
          </a:p>
        </p:txBody>
      </p:sp>
      <p:sp>
        <p:nvSpPr>
          <p:cNvPr id="4" name="object 4"/>
          <p:cNvSpPr/>
          <p:nvPr/>
        </p:nvSpPr>
        <p:spPr>
          <a:xfrm>
            <a:off x="1786127" y="4972811"/>
            <a:ext cx="5500116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02" y="496950"/>
            <a:ext cx="783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FACTORS </a:t>
            </a:r>
            <a:r>
              <a:rPr spc="-15" dirty="0"/>
              <a:t>CAUSING </a:t>
            </a:r>
            <a:r>
              <a:rPr spc="-10" dirty="0"/>
              <a:t>PHYSICAL</a:t>
            </a:r>
            <a:r>
              <a:rPr spc="55" dirty="0"/>
              <a:t> </a:t>
            </a:r>
            <a:r>
              <a:rPr spc="-10" dirty="0"/>
              <a:t>BARRIER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4779645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rlito"/>
                <a:cs typeface="Carlito"/>
              </a:rPr>
              <a:t>Defects </a:t>
            </a:r>
            <a:r>
              <a:rPr sz="3200" spc="-5" dirty="0">
                <a:latin typeface="Carlito"/>
                <a:cs typeface="Carlito"/>
              </a:rPr>
              <a:t>in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media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Distraction </a:t>
            </a:r>
            <a:r>
              <a:rPr sz="3200" spc="-5" dirty="0">
                <a:latin typeface="Carlito"/>
                <a:cs typeface="Carlito"/>
              </a:rPr>
              <a:t>in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environment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Distance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Ignorance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5" dirty="0">
                <a:latin typeface="Carlito"/>
                <a:cs typeface="Carlito"/>
              </a:rPr>
              <a:t> medium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Physical </a:t>
            </a:r>
            <a:r>
              <a:rPr sz="3200" spc="-5" dirty="0">
                <a:latin typeface="Carlito"/>
                <a:cs typeface="Carlito"/>
              </a:rPr>
              <a:t>disability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7115" y="4500371"/>
            <a:ext cx="4296155" cy="1924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160" y="461899"/>
            <a:ext cx="5042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HOW </a:t>
            </a:r>
            <a:r>
              <a:rPr sz="4400" spc="-65" dirty="0"/>
              <a:t>TO</a:t>
            </a:r>
            <a:r>
              <a:rPr sz="4400" spc="-85" dirty="0"/>
              <a:t> </a:t>
            </a:r>
            <a:r>
              <a:rPr sz="4400" spc="-15" dirty="0"/>
              <a:t>OVERCOME?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4659" cy="39287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4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be </a:t>
            </a:r>
            <a:r>
              <a:rPr sz="3200" spc="-15" dirty="0">
                <a:latin typeface="Carlito"/>
                <a:cs typeface="Carlito"/>
              </a:rPr>
              <a:t>updated </a:t>
            </a:r>
            <a:r>
              <a:rPr sz="3200" spc="-5" dirty="0">
                <a:latin typeface="Carlito"/>
                <a:cs typeface="Carlito"/>
              </a:rPr>
              <a:t>with </a:t>
            </a:r>
            <a:r>
              <a:rPr sz="3200" spc="-20" dirty="0">
                <a:latin typeface="Carlito"/>
                <a:cs typeface="Carlito"/>
              </a:rPr>
              <a:t>latest</a:t>
            </a:r>
            <a:r>
              <a:rPr sz="3200" spc="17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technologies.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Choosing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suitable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environment.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Removing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obstacle.</a:t>
            </a:r>
            <a:endParaRPr sz="320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Making signs </a:t>
            </a:r>
            <a:r>
              <a:rPr sz="3200" dirty="0">
                <a:latin typeface="Carlito"/>
                <a:cs typeface="Carlito"/>
              </a:rPr>
              <a:t>easier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read, </a:t>
            </a:r>
            <a:r>
              <a:rPr sz="3200" spc="-15" dirty="0">
                <a:latin typeface="Carlito"/>
                <a:cs typeface="Carlito"/>
              </a:rPr>
              <a:t>example, you </a:t>
            </a:r>
            <a:r>
              <a:rPr sz="3200" spc="6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could </a:t>
            </a:r>
            <a:r>
              <a:rPr sz="3200" spc="-5" dirty="0">
                <a:latin typeface="Carlito"/>
                <a:cs typeface="Carlito"/>
              </a:rPr>
              <a:t>supplement </a:t>
            </a:r>
            <a:r>
              <a:rPr sz="3200" spc="-15" dirty="0">
                <a:latin typeface="Carlito"/>
                <a:cs typeface="Carlito"/>
              </a:rPr>
              <a:t>written </a:t>
            </a:r>
            <a:r>
              <a:rPr sz="3200" spc="-5" dirty="0">
                <a:latin typeface="Carlito"/>
                <a:cs typeface="Carlito"/>
              </a:rPr>
              <a:t>signs </a:t>
            </a:r>
            <a:r>
              <a:rPr sz="3200" dirty="0">
                <a:latin typeface="Carlito"/>
                <a:cs typeface="Carlito"/>
              </a:rPr>
              <a:t>with </a:t>
            </a:r>
            <a:r>
              <a:rPr sz="3200" spc="-5" dirty="0">
                <a:latin typeface="Carlito"/>
                <a:cs typeface="Carlito"/>
              </a:rPr>
              <a:t>pictures  </a:t>
            </a:r>
            <a:r>
              <a:rPr sz="3200" dirty="0">
                <a:latin typeface="Carlito"/>
                <a:cs typeface="Carlito"/>
              </a:rPr>
              <a:t>and visual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signs.</a:t>
            </a:r>
            <a:endParaRPr sz="320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Self</a:t>
            </a:r>
            <a:r>
              <a:rPr sz="3200" spc="-10" dirty="0">
                <a:latin typeface="Carlito"/>
                <a:cs typeface="Carlito"/>
              </a:rPr>
              <a:t> Motivation.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770" y="461899"/>
            <a:ext cx="4441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CULTURAL</a:t>
            </a:r>
            <a:r>
              <a:rPr sz="4400" spc="-70" dirty="0"/>
              <a:t> </a:t>
            </a:r>
            <a:r>
              <a:rPr sz="4400" spc="-10" dirty="0"/>
              <a:t>BARRIER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4025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Cultures provide </a:t>
            </a:r>
            <a:r>
              <a:rPr sz="3200" spc="-5" dirty="0">
                <a:latin typeface="Carlito"/>
                <a:cs typeface="Carlito"/>
              </a:rPr>
              <a:t>people </a:t>
            </a:r>
            <a:r>
              <a:rPr sz="3200" spc="-30" dirty="0">
                <a:latin typeface="Carlito"/>
                <a:cs typeface="Carlito"/>
              </a:rPr>
              <a:t>ways </a:t>
            </a:r>
            <a:r>
              <a:rPr sz="3200" dirty="0">
                <a:latin typeface="Carlito"/>
                <a:cs typeface="Carlito"/>
              </a:rPr>
              <a:t>of thinking--  </a:t>
            </a:r>
            <a:r>
              <a:rPr sz="3200" spc="-30" dirty="0">
                <a:latin typeface="Carlito"/>
                <a:cs typeface="Carlito"/>
              </a:rPr>
              <a:t>ways </a:t>
            </a:r>
            <a:r>
              <a:rPr sz="3200" dirty="0">
                <a:latin typeface="Carlito"/>
                <a:cs typeface="Carlito"/>
              </a:rPr>
              <a:t>of seeing, </a:t>
            </a:r>
            <a:r>
              <a:rPr sz="3200" spc="5" dirty="0">
                <a:latin typeface="Carlito"/>
                <a:cs typeface="Carlito"/>
              </a:rPr>
              <a:t>hearing,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interpreting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0" dirty="0">
                <a:latin typeface="Carlito"/>
                <a:cs typeface="Carlito"/>
              </a:rPr>
              <a:t>world.</a:t>
            </a:r>
            <a:endParaRPr sz="3200">
              <a:latin typeface="Carlito"/>
              <a:cs typeface="Carlito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Similar </a:t>
            </a:r>
            <a:r>
              <a:rPr sz="3200" spc="-15" dirty="0">
                <a:latin typeface="Carlito"/>
                <a:cs typeface="Carlito"/>
              </a:rPr>
              <a:t>words </a:t>
            </a:r>
            <a:r>
              <a:rPr sz="3200" spc="-10" dirty="0">
                <a:latin typeface="Carlito"/>
                <a:cs typeface="Carlito"/>
              </a:rPr>
              <a:t>can </a:t>
            </a:r>
            <a:r>
              <a:rPr sz="3200" spc="5" dirty="0">
                <a:latin typeface="Carlito"/>
                <a:cs typeface="Carlito"/>
              </a:rPr>
              <a:t>mean </a:t>
            </a:r>
            <a:r>
              <a:rPr sz="3200" spc="-25" dirty="0">
                <a:latin typeface="Carlito"/>
                <a:cs typeface="Carlito"/>
              </a:rPr>
              <a:t>different </a:t>
            </a:r>
            <a:r>
              <a:rPr sz="3200" dirty="0">
                <a:latin typeface="Carlito"/>
                <a:cs typeface="Carlito"/>
              </a:rPr>
              <a:t>things </a:t>
            </a:r>
            <a:r>
              <a:rPr sz="3200" spc="-45" dirty="0">
                <a:latin typeface="Carlito"/>
                <a:cs typeface="Carlito"/>
              </a:rPr>
              <a:t>to  </a:t>
            </a:r>
            <a:r>
              <a:rPr sz="3200" spc="-5" dirty="0">
                <a:latin typeface="Carlito"/>
                <a:cs typeface="Carlito"/>
              </a:rPr>
              <a:t>people </a:t>
            </a:r>
            <a:r>
              <a:rPr sz="3200" spc="-15" dirty="0">
                <a:latin typeface="Carlito"/>
                <a:cs typeface="Carlito"/>
              </a:rPr>
              <a:t>from</a:t>
            </a:r>
            <a:r>
              <a:rPr sz="3200" spc="69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different </a:t>
            </a:r>
            <a:r>
              <a:rPr sz="3200" spc="-5" dirty="0">
                <a:latin typeface="Carlito"/>
                <a:cs typeface="Carlito"/>
              </a:rPr>
              <a:t>cultures, </a:t>
            </a:r>
            <a:r>
              <a:rPr sz="3200" spc="-15" dirty="0">
                <a:latin typeface="Carlito"/>
                <a:cs typeface="Carlito"/>
              </a:rPr>
              <a:t>even  </a:t>
            </a:r>
            <a:r>
              <a:rPr sz="3200" dirty="0">
                <a:latin typeface="Carlito"/>
                <a:cs typeface="Carlito"/>
              </a:rPr>
              <a:t>when  </a:t>
            </a:r>
            <a:r>
              <a:rPr sz="3200" spc="-10" dirty="0">
                <a:latin typeface="Carlito"/>
                <a:cs typeface="Carlito"/>
              </a:rPr>
              <a:t>they talk </a:t>
            </a:r>
            <a:r>
              <a:rPr sz="3200" dirty="0">
                <a:latin typeface="Carlito"/>
                <a:cs typeface="Carlito"/>
              </a:rPr>
              <a:t>the "same"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language.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1837" y="4858511"/>
            <a:ext cx="5350334" cy="1673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553" y="496950"/>
            <a:ext cx="80079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FACTORS </a:t>
            </a:r>
            <a:r>
              <a:rPr spc="-10" dirty="0"/>
              <a:t>CAUSING </a:t>
            </a:r>
            <a:r>
              <a:rPr spc="-40" dirty="0"/>
              <a:t>CULTURAL</a:t>
            </a:r>
            <a:r>
              <a:rPr spc="35" dirty="0"/>
              <a:t> </a:t>
            </a:r>
            <a:r>
              <a:rPr spc="-10" dirty="0"/>
              <a:t>BARRIER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5602605" cy="23679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Diversified </a:t>
            </a:r>
            <a:r>
              <a:rPr sz="3200" spc="-10" dirty="0">
                <a:latin typeface="Carlito"/>
                <a:cs typeface="Carlito"/>
              </a:rPr>
              <a:t>cultural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background.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Language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Accent.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Behavior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Nature.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Religion.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7155" y="4143419"/>
            <a:ext cx="7324725" cy="2220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712</Words>
  <Application>Microsoft Office PowerPoint</Application>
  <PresentationFormat>On-screen Show (4:3)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Carlito</vt:lpstr>
      <vt:lpstr>Office Theme</vt:lpstr>
      <vt:lpstr>Lecture 03: BARRIERS to COMMUNICATION</vt:lpstr>
      <vt:lpstr>“Whatever words we utter should be chosen  with care for people will hear them and be  influenced by them for good or ill.” Buddha</vt:lpstr>
      <vt:lpstr>WHAT IS COMMUNICATION AND  BARRIER ?</vt:lpstr>
      <vt:lpstr>TYPES OF BARRIER</vt:lpstr>
      <vt:lpstr>PHYSICAL BARRIER</vt:lpstr>
      <vt:lpstr>FACTORS CAUSING PHYSICAL BARRIER</vt:lpstr>
      <vt:lpstr>HOW TO OVERCOME?</vt:lpstr>
      <vt:lpstr>CULTURAL BARRIER</vt:lpstr>
      <vt:lpstr>FACTORS CAUSING CULTURAL BARRIER</vt:lpstr>
      <vt:lpstr>HOW TO OVERCOME ?</vt:lpstr>
      <vt:lpstr>LANGUAGE BARRIERS</vt:lpstr>
      <vt:lpstr>FACTORS CAUSING LANGUAGE  BARRIERS</vt:lpstr>
      <vt:lpstr>HOW TO OVERCOME ?</vt:lpstr>
      <vt:lpstr>EMOTIONAL BARRIER</vt:lpstr>
      <vt:lpstr>FACTORS CAUSING EMOTIONAL  BARRIER</vt:lpstr>
      <vt:lpstr>How to overcome</vt:lpstr>
      <vt:lpstr>GENDER BARRIERS</vt:lpstr>
      <vt:lpstr>FACTORS CAUSING GENDER BARRIERS</vt:lpstr>
      <vt:lpstr>How to overcome</vt:lpstr>
      <vt:lpstr>ORGANIZATIONAL BARRIERS</vt:lpstr>
      <vt:lpstr>FACTORS CAUSING ORGANIZATIONAL  BARRIERS</vt:lpstr>
      <vt:lpstr>HOW TO OVERCOME?</vt:lpstr>
      <vt:lpstr>PSYCHOLOGICAL BARRIERS</vt:lpstr>
      <vt:lpstr>FACTORS CAUSING PSYCHOLOGICAL  BARRIERS</vt:lpstr>
      <vt:lpstr>HOW TO OVERCOME?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 OF COMMUNICATION</dc:title>
  <cp:lastModifiedBy>ruby khan</cp:lastModifiedBy>
  <cp:revision>9</cp:revision>
  <dcterms:created xsi:type="dcterms:W3CDTF">2020-04-10T10:16:24Z</dcterms:created>
  <dcterms:modified xsi:type="dcterms:W3CDTF">2020-04-13T16:59:40Z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2020-04-10T00:00:00Z</vt:filetime>
  </property>
</Properties>
</file>